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03" r:id="rId3"/>
    <p:sldId id="302" r:id="rId4"/>
    <p:sldId id="292" r:id="rId5"/>
    <p:sldId id="301" r:id="rId6"/>
    <p:sldId id="283" r:id="rId7"/>
    <p:sldId id="304" r:id="rId8"/>
    <p:sldId id="287" r:id="rId9"/>
    <p:sldId id="285" r:id="rId10"/>
    <p:sldId id="290" r:id="rId11"/>
    <p:sldId id="286" r:id="rId12"/>
    <p:sldId id="288" r:id="rId13"/>
    <p:sldId id="281" r:id="rId14"/>
    <p:sldId id="297" r:id="rId15"/>
    <p:sldId id="298"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8" autoAdjust="0"/>
    <p:restoredTop sz="85409" autoAdjust="0"/>
  </p:normalViewPr>
  <p:slideViewPr>
    <p:cSldViewPr snapToObjects="1">
      <p:cViewPr>
        <p:scale>
          <a:sx n="70" d="100"/>
          <a:sy n="70" d="100"/>
        </p:scale>
        <p:origin x="-294" y="210"/>
      </p:cViewPr>
      <p:guideLst>
        <p:guide orient="horz" pos="2160"/>
        <p:guide pos="3840"/>
      </p:guideLst>
    </p:cSldViewPr>
  </p:slideViewPr>
  <p:notesTextViewPr>
    <p:cViewPr>
      <p:scale>
        <a:sx n="66" d="100"/>
        <a:sy n="66" d="100"/>
      </p:scale>
      <p:origin x="0" y="0"/>
    </p:cViewPr>
  </p:notesTextViewPr>
  <p:notesViewPr>
    <p:cSldViewPr snapToObjects="1">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8/20/2018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8/20/2018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E2CF44-2B13-41B4-A334-1CDF534EEBBF}" type="slidenum">
              <a:rPr lang="en-US"/>
              <a:t>1</a:t>
            </a:fld>
            <a:endParaRPr lang="en-US"/>
          </a:p>
        </p:txBody>
      </p:sp>
    </p:spTree>
    <p:extLst>
      <p:ext uri="{BB962C8B-B14F-4D97-AF65-F5344CB8AC3E}">
        <p14:creationId xmlns:p14="http://schemas.microsoft.com/office/powerpoint/2010/main" val="141555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smtClean="0"/>
              <a:t>TCP server (C)</a:t>
            </a:r>
          </a:p>
          <a:p>
            <a:pPr marL="800100" lvl="1" indent="-342900">
              <a:buFont typeface="Courier New" panose="02070309020205020404" pitchFamily="49" charset="0"/>
              <a:buChar char="o"/>
            </a:pPr>
            <a:r>
              <a:rPr lang="en-US" sz="2000" dirty="0" smtClean="0"/>
              <a:t>receives control commands, </a:t>
            </a:r>
          </a:p>
          <a:p>
            <a:pPr marL="800100" lvl="1" indent="-342900">
              <a:buFont typeface="Courier New" panose="02070309020205020404" pitchFamily="49" charset="0"/>
              <a:buChar char="o"/>
            </a:pPr>
            <a:r>
              <a:rPr lang="en-US" sz="2000" dirty="0" smtClean="0"/>
              <a:t>transmits data to control program on PC</a:t>
            </a:r>
          </a:p>
          <a:p>
            <a:pPr marL="800100" lvl="1" indent="-342900">
              <a:buFont typeface="Courier New" panose="02070309020205020404" pitchFamily="49" charset="0"/>
              <a:buChar char="o"/>
            </a:pPr>
            <a:r>
              <a:rPr lang="en-US" sz="2000" dirty="0" smtClean="0"/>
              <a:t>runs on Red Pitaya OS (Alpine Linux)</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Client (Python)</a:t>
            </a:r>
          </a:p>
          <a:p>
            <a:pPr marL="800100" lvl="1" indent="-342900">
              <a:buFont typeface="Courier New" panose="02070309020205020404" pitchFamily="49" charset="0"/>
              <a:buChar char="o"/>
            </a:pPr>
            <a:r>
              <a:rPr lang="en-US" sz="2000" dirty="0" smtClean="0"/>
              <a:t>source code of control program</a:t>
            </a:r>
          </a:p>
          <a:p>
            <a:pPr marL="800100" lvl="1" indent="-342900">
              <a:buFont typeface="Courier New" panose="02070309020205020404" pitchFamily="49" charset="0"/>
              <a:buChar char="o"/>
            </a:pPr>
            <a:r>
              <a:rPr lang="en-US" sz="2000" dirty="0" smtClean="0"/>
              <a:t>sends instructions &amp; receives measurement data over TCP/IP </a:t>
            </a:r>
            <a:endParaRPr lang="en-US" sz="2000" dirty="0"/>
          </a:p>
        </p:txBody>
      </p:sp>
      <p:sp>
        <p:nvSpPr>
          <p:cNvPr id="4" name="Slide Number Placeholder 3"/>
          <p:cNvSpPr>
            <a:spLocks noGrp="1"/>
          </p:cNvSpPr>
          <p:nvPr>
            <p:ph type="sldNum" sz="quarter" idx="10"/>
          </p:nvPr>
        </p:nvSpPr>
        <p:spPr/>
        <p:txBody>
          <a:bodyPr/>
          <a:lstStyle/>
          <a:p>
            <a:fld id="{5EE2CF44-2B13-41B4-A334-1CDF534EEBBF}" type="slidenum">
              <a:rPr lang="en-US" smtClean="0"/>
              <a:t>10</a:t>
            </a:fld>
            <a:endParaRPr lang="en-US"/>
          </a:p>
        </p:txBody>
      </p:sp>
    </p:spTree>
    <p:extLst>
      <p:ext uri="{BB962C8B-B14F-4D97-AF65-F5344CB8AC3E}">
        <p14:creationId xmlns:p14="http://schemas.microsoft.com/office/powerpoint/2010/main" val="369836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RP ships</a:t>
            </a:r>
            <a:r>
              <a:rPr lang="en-US" baseline="0" dirty="0" smtClean="0"/>
              <a:t> with a Bode plotter but </a:t>
            </a:r>
            <a:r>
              <a:rPr lang="en-US" baseline="0" dirty="0" err="1" smtClean="0"/>
              <a:t>Demin’s</a:t>
            </a:r>
            <a:r>
              <a:rPr lang="en-US" baseline="0" dirty="0" smtClean="0"/>
              <a:t> was better, easier to configure</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11</a:t>
            </a:fld>
            <a:endParaRPr lang="en-US"/>
          </a:p>
        </p:txBody>
      </p:sp>
    </p:spTree>
    <p:extLst>
      <p:ext uri="{BB962C8B-B14F-4D97-AF65-F5344CB8AC3E}">
        <p14:creationId xmlns:p14="http://schemas.microsoft.com/office/powerpoint/2010/main" val="369836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calibration w </a:t>
            </a:r>
            <a:r>
              <a:rPr lang="en-US" dirty="0" err="1" smtClean="0"/>
              <a:t>rp</a:t>
            </a:r>
            <a:r>
              <a:rPr lang="en-US" dirty="0" smtClean="0"/>
              <a:t> not straightforward, …</a:t>
            </a:r>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12</a:t>
            </a:fld>
            <a:endParaRPr lang="en-US"/>
          </a:p>
        </p:txBody>
      </p:sp>
    </p:spTree>
    <p:extLst>
      <p:ext uri="{BB962C8B-B14F-4D97-AF65-F5344CB8AC3E}">
        <p14:creationId xmlns:p14="http://schemas.microsoft.com/office/powerpoint/2010/main" val="337300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Merge w 14</a:t>
            </a:r>
          </a:p>
          <a:p>
            <a:endParaRPr lang="en-US" dirty="0" smtClean="0"/>
          </a:p>
          <a:p>
            <a:pPr marL="800100" lvl="1" indent="-342900">
              <a:buFont typeface="Courier New" panose="02070309020205020404" pitchFamily="49" charset="0"/>
              <a:buChar char="o"/>
            </a:pPr>
            <a:r>
              <a:rPr lang="en-US" sz="2000" dirty="0" smtClean="0"/>
              <a:t>Must adapt/overhaul existing FPGA code to better fit needs of auto-resolution algorithm</a:t>
            </a:r>
          </a:p>
          <a:p>
            <a:pPr marL="800100" lvl="1" indent="-342900">
              <a:buFont typeface="Courier New" panose="02070309020205020404" pitchFamily="49" charset="0"/>
              <a:buChar char="o"/>
            </a:pPr>
            <a:r>
              <a:rPr lang="en-US" sz="2000" dirty="0" smtClean="0"/>
              <a:t>Create a better transfer function fitting model so Red Pitaya can take measurement and immediately estimate a transfer function for the system, giving back TF zeros, poles, gain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it can be directly programmed to operate as desired, using the Red Pitaya as the VNA in the AUX laser scans, in lieu of using the Agilent, whose sweep configurations are limited by the manufacturer's design, would allow researchers further control over their measurements, in addition to the </a:t>
            </a:r>
            <a:r>
              <a:rPr lang="en-US" sz="1200" b="0" i="0" u="none" strike="noStrike" kern="1200" baseline="0" dirty="0" err="1" smtClean="0">
                <a:solidFill>
                  <a:schemeClr val="tx1"/>
                </a:solidFill>
                <a:latin typeface="+mn-lt"/>
                <a:ea typeface="+mn-ea"/>
                <a:cs typeface="+mn-cs"/>
              </a:rPr>
              <a:t>benet</a:t>
            </a:r>
            <a:r>
              <a:rPr lang="en-US" sz="1200" b="0" i="0" u="none" strike="noStrike" kern="1200" baseline="0" dirty="0" smtClean="0">
                <a:solidFill>
                  <a:schemeClr val="tx1"/>
                </a:solidFill>
                <a:latin typeface="+mn-lt"/>
                <a:ea typeface="+mn-ea"/>
                <a:cs typeface="+mn-cs"/>
              </a:rPr>
              <a:t> of the Red Pitaya's faster data transfer rate. To make the Red Pitaya-based VNA better-suited for use in such measurements at the 40m Lab, it would be useful to have the option to fully configure the sweeps governing the frequency offset between the AUX carrier and the PSL carrier. The Red Pitaya VNA should be able to generate a drive signal at the </a:t>
            </a:r>
            <a:r>
              <a:rPr lang="en-US" sz="1200" b="0" i="0" u="none" strike="noStrike" kern="1200" baseline="0" dirty="0" err="1" smtClean="0">
                <a:solidFill>
                  <a:schemeClr val="tx1"/>
                </a:solidFill>
                <a:latin typeface="+mn-lt"/>
                <a:ea typeface="+mn-ea"/>
                <a:cs typeface="+mn-cs"/>
              </a:rPr>
              <a:t>specied</a:t>
            </a:r>
            <a:r>
              <a:rPr lang="en-US" sz="1200" b="0" i="0" u="none" strike="noStrike" kern="1200" baseline="0" dirty="0" smtClean="0">
                <a:solidFill>
                  <a:schemeClr val="tx1"/>
                </a:solidFill>
                <a:latin typeface="+mn-lt"/>
                <a:ea typeface="+mn-ea"/>
                <a:cs typeface="+mn-cs"/>
              </a:rPr>
              <a:t> start frequency of the sweep and hold there until a trigger that signals it to actually begin sweeping through frequencies. This hold at the start frequency will allow time for initial locking of the AUX and PSL lasers.</a:t>
            </a:r>
            <a:endParaRPr lang="en-US" dirty="0" smtClean="0"/>
          </a:p>
        </p:txBody>
      </p:sp>
      <p:sp>
        <p:nvSpPr>
          <p:cNvPr id="4" name="Slide Number Placeholder 3"/>
          <p:cNvSpPr>
            <a:spLocks noGrp="1"/>
          </p:cNvSpPr>
          <p:nvPr>
            <p:ph type="sldNum" sz="quarter" idx="10"/>
          </p:nvPr>
        </p:nvSpPr>
        <p:spPr/>
        <p:txBody>
          <a:bodyPr/>
          <a:lstStyle/>
          <a:p>
            <a:fld id="{5EE2CF44-2B13-41B4-A334-1CDF534EEBBF}" type="slidenum">
              <a:rPr lang="en-US" smtClean="0"/>
              <a:t>13</a:t>
            </a:fld>
            <a:endParaRPr lang="en-US"/>
          </a:p>
        </p:txBody>
      </p:sp>
    </p:spTree>
    <p:extLst>
      <p:ext uri="{BB962C8B-B14F-4D97-AF65-F5344CB8AC3E}">
        <p14:creationId xmlns:p14="http://schemas.microsoft.com/office/powerpoint/2010/main" val="378037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16</a:t>
            </a:fld>
            <a:endParaRPr lang="en-US"/>
          </a:p>
        </p:txBody>
      </p:sp>
    </p:spTree>
    <p:extLst>
      <p:ext uri="{BB962C8B-B14F-4D97-AF65-F5344CB8AC3E}">
        <p14:creationId xmlns:p14="http://schemas.microsoft.com/office/powerpoint/2010/main" val="369836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 accuracy – auto resolution</a:t>
            </a:r>
          </a:p>
        </p:txBody>
      </p:sp>
      <p:sp>
        <p:nvSpPr>
          <p:cNvPr id="4" name="Slide Number Placeholder 3"/>
          <p:cNvSpPr>
            <a:spLocks noGrp="1"/>
          </p:cNvSpPr>
          <p:nvPr>
            <p:ph type="sldNum" sz="quarter" idx="10"/>
          </p:nvPr>
        </p:nvSpPr>
        <p:spPr/>
        <p:txBody>
          <a:bodyPr/>
          <a:lstStyle/>
          <a:p>
            <a:fld id="{5EE2CF44-2B13-41B4-A334-1CDF534EEBBF}" type="slidenum">
              <a:rPr lang="en-US" smtClean="0"/>
              <a:t>2</a:t>
            </a:fld>
            <a:endParaRPr lang="en-US"/>
          </a:p>
        </p:txBody>
      </p:sp>
    </p:spTree>
    <p:extLst>
      <p:ext uri="{BB962C8B-B14F-4D97-AF65-F5344CB8AC3E}">
        <p14:creationId xmlns:p14="http://schemas.microsoft.com/office/powerpoint/2010/main" val="315192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 functions fully describe a control system (order, type, frequency response,</a:t>
            </a:r>
            <a:r>
              <a:rPr lang="en-US" baseline="0" dirty="0" smtClean="0"/>
              <a:t> etc.). Defined as… </a:t>
            </a:r>
            <a:r>
              <a:rPr lang="en-US" dirty="0" smtClean="0"/>
              <a:t>Unless you’ve worked</a:t>
            </a:r>
            <a:r>
              <a:rPr lang="en-US" baseline="0" dirty="0" smtClean="0"/>
              <a:t> with TFs before, that might seem a bit abstract</a:t>
            </a:r>
          </a:p>
          <a:p>
            <a:r>
              <a:rPr lang="en-US" baseline="0" dirty="0" smtClean="0"/>
              <a:t>Laplace transform – maps function from time domain to s domain integral f(t) e^-</a:t>
            </a:r>
            <a:r>
              <a:rPr lang="en-US" baseline="0" dirty="0" err="1" smtClean="0"/>
              <a:t>st</a:t>
            </a:r>
            <a:r>
              <a:rPr lang="en-US" baseline="0" dirty="0" smtClean="0"/>
              <a:t> </a:t>
            </a:r>
            <a:r>
              <a:rPr lang="en-US" baseline="0" dirty="0" err="1" smtClean="0"/>
              <a:t>dt</a:t>
            </a:r>
            <a:endParaRPr lang="en-US" baseline="0" dirty="0" smtClean="0"/>
          </a:p>
          <a:p>
            <a:r>
              <a:rPr lang="en-US" baseline="0" dirty="0" smtClean="0"/>
              <a:t>Fourier transform – maps function from time domain to frequency domain integral f(t) e^-</a:t>
            </a:r>
            <a:r>
              <a:rPr lang="en-US" baseline="0" dirty="0" err="1" smtClean="0"/>
              <a:t>jwt</a:t>
            </a:r>
            <a:r>
              <a:rPr lang="en-US" baseline="0" dirty="0" smtClean="0"/>
              <a:t> </a:t>
            </a:r>
            <a:r>
              <a:rPr lang="en-US" baseline="0" dirty="0" err="1" smtClean="0"/>
              <a:t>dt</a:t>
            </a:r>
            <a:endParaRPr lang="en-US" baseline="0" dirty="0" smtClean="0"/>
          </a:p>
          <a:p>
            <a:endParaRPr lang="en-US" baseline="0" dirty="0" smtClean="0"/>
          </a:p>
          <a:p>
            <a:r>
              <a:rPr lang="en-US" baseline="0" dirty="0" smtClean="0"/>
              <a:t>h(t) differential equations! y(t) would be a convolution</a:t>
            </a:r>
          </a:p>
          <a:p>
            <a:r>
              <a:rPr lang="en-US" baseline="0" dirty="0" smtClean="0"/>
              <a:t>H(s) transfer functions! Y(s) would just be multiplication </a:t>
            </a:r>
          </a:p>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3</a:t>
            </a:fld>
            <a:endParaRPr lang="en-US"/>
          </a:p>
        </p:txBody>
      </p:sp>
    </p:spTree>
    <p:extLst>
      <p:ext uri="{BB962C8B-B14F-4D97-AF65-F5344CB8AC3E}">
        <p14:creationId xmlns:p14="http://schemas.microsoft.com/office/powerpoint/2010/main" val="315192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TF data can be noisy due to limited drive magnitudes, depending on system under measurement,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Send excitation signal out the SRC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Sample signal</a:t>
            </a:r>
            <a:r>
              <a:rPr lang="en-US" sz="1200" kern="1200" baseline="0" dirty="0" smtClean="0">
                <a:solidFill>
                  <a:schemeClr val="tx1"/>
                </a:solidFill>
                <a:latin typeface="+mn-lt"/>
                <a:ea typeface="+mn-ea"/>
                <a:cs typeface="+mn-cs"/>
              </a:rPr>
              <a:t> before and after passing through the DUT</a:t>
            </a: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cs typeface="Arial" panose="020B0604020202020204" pitchFamily="34" charset="0"/>
              </a:rPr>
              <a:t>Can use errors at each frequency as weights in fitting process, adding credibility to TF estimates</a:t>
            </a:r>
            <a:r>
              <a:rPr lang="en-US" sz="2000" baseline="0" dirty="0" smtClean="0">
                <a:cs typeface="Arial" panose="020B0604020202020204" pitchFamily="34" charset="0"/>
              </a:rPr>
              <a:t> (</a:t>
            </a:r>
            <a:r>
              <a:rPr lang="en-US" sz="1200" kern="1200" dirty="0" smtClean="0">
                <a:solidFill>
                  <a:schemeClr val="tx1"/>
                </a:solidFill>
                <a:latin typeface="+mn-lt"/>
                <a:ea typeface="+mn-ea"/>
                <a:cs typeface="+mn-cs"/>
              </a:rPr>
              <a:t>multiply the individual data point errors by the inverse uncertainty before the summation)</a:t>
            </a:r>
          </a:p>
        </p:txBody>
      </p:sp>
      <p:sp>
        <p:nvSpPr>
          <p:cNvPr id="4" name="Slide Number Placeholder 3"/>
          <p:cNvSpPr>
            <a:spLocks noGrp="1"/>
          </p:cNvSpPr>
          <p:nvPr>
            <p:ph type="sldNum" sz="quarter" idx="10"/>
          </p:nvPr>
        </p:nvSpPr>
        <p:spPr/>
        <p:txBody>
          <a:bodyPr/>
          <a:lstStyle/>
          <a:p>
            <a:fld id="{5EE2CF44-2B13-41B4-A334-1CDF534EEBBF}" type="slidenum">
              <a:rPr lang="en-US" smtClean="0"/>
              <a:t>4</a:t>
            </a:fld>
            <a:endParaRPr lang="en-US"/>
          </a:p>
        </p:txBody>
      </p:sp>
    </p:spTree>
    <p:extLst>
      <p:ext uri="{BB962C8B-B14F-4D97-AF65-F5344CB8AC3E}">
        <p14:creationId xmlns:p14="http://schemas.microsoft.com/office/powerpoint/2010/main" val="169421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smtClean="0">
                <a:latin typeface="Arial" panose="020B0604020202020204" pitchFamily="34" charset="0"/>
                <a:cs typeface="Arial" panose="020B0604020202020204" pitchFamily="34" charset="0"/>
              </a:rPr>
              <a:t>Modified to write out median complex TF and uncertainty measurements for series of single sweeps</a:t>
            </a:r>
          </a:p>
          <a:p>
            <a:pPr marL="457200" lvl="1" indent="0">
              <a:buFont typeface="Arial" panose="020B0604020202020204" pitchFamily="34" charset="0"/>
              <a:buNone/>
            </a:pPr>
            <a:r>
              <a:rPr lang="en-US" dirty="0" smtClean="0">
                <a:latin typeface="Arial" panose="020B0604020202020204" pitchFamily="34" charset="0"/>
                <a:cs typeface="Arial" panose="020B0604020202020204" pitchFamily="34" charset="0"/>
              </a:rPr>
              <a:t>Can use errors at each frequency as weights in fitting process, adding credibility to TF estimates</a:t>
            </a:r>
          </a:p>
          <a:p>
            <a:pPr marL="457200" lvl="1" indent="0">
              <a:buFont typeface="Arial" panose="020B0604020202020204" pitchFamily="34" charset="0"/>
              <a:buNone/>
            </a:pPr>
            <a:r>
              <a:rPr lang="en-US" dirty="0" smtClean="0"/>
              <a:t>In a weighted fit, we give less weight to the less precise measurements and more weight to more precise measurements when estimating the unknown parameters in the model.</a:t>
            </a:r>
            <a:r>
              <a:rPr lang="en-US" baseline="0" dirty="0" smtClean="0"/>
              <a:t> The model I first tried using was the 4</a:t>
            </a:r>
            <a:r>
              <a:rPr lang="en-US" baseline="30000" dirty="0" smtClean="0"/>
              <a:t>th</a:t>
            </a:r>
            <a:r>
              <a:rPr lang="en-US" baseline="0" dirty="0" smtClean="0"/>
              <a:t> order elliptic filter … then tried with a 5</a:t>
            </a:r>
            <a:r>
              <a:rPr lang="en-US" baseline="30000" dirty="0" smtClean="0"/>
              <a:t>th</a:t>
            </a:r>
            <a:r>
              <a:rPr lang="en-US" baseline="0" dirty="0" smtClean="0"/>
              <a:t> order elliptic filter</a:t>
            </a:r>
          </a:p>
          <a:p>
            <a:pPr marL="457200" lvl="1"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I don’t actually know what</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E2CF44-2B13-41B4-A334-1CDF534EEBBF}" type="slidenum">
              <a:rPr lang="en-US" smtClean="0"/>
              <a:t>5</a:t>
            </a:fld>
            <a:endParaRPr lang="en-US"/>
          </a:p>
        </p:txBody>
      </p:sp>
    </p:spTree>
    <p:extLst>
      <p:ext uri="{BB962C8B-B14F-4D97-AF65-F5344CB8AC3E}">
        <p14:creationId xmlns:p14="http://schemas.microsoft.com/office/powerpoint/2010/main" val="169421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Feature-rich</a:t>
            </a:r>
            <a:r>
              <a:rPr lang="en-US" baseline="0" dirty="0" smtClean="0"/>
              <a:t> data – lots of SNR, very smooth; increase number of points to resolve features</a:t>
            </a:r>
          </a:p>
          <a:p>
            <a:r>
              <a:rPr lang="en-US" baseline="0" dirty="0" smtClean="0"/>
              <a:t>Noisy data (can’t drive signal as hard as you’d like to avoid noise floor) – average longer to get data that you trust more</a:t>
            </a:r>
          </a:p>
          <a:p>
            <a:endParaRPr lang="en-US" baseline="0" dirty="0" smtClean="0"/>
          </a:p>
          <a:p>
            <a:r>
              <a:rPr lang="en-US" baseline="0" dirty="0" smtClean="0"/>
              <a:t>Depending on features of TF, save time doing only a rough scan where there are not many features, increase #points where function appears to be rapidly changing, longer averaging where noisy</a:t>
            </a:r>
            <a:endParaRPr lang="en-US" dirty="0" smtClean="0"/>
          </a:p>
          <a:p>
            <a:r>
              <a:rPr lang="en-US" dirty="0" smtClean="0"/>
              <a:t>Next slide: working out good adaptive algorithm, Red Pitaya (cheap, basic</a:t>
            </a:r>
            <a:r>
              <a:rPr lang="en-US" baseline="0" dirty="0" smtClean="0"/>
              <a:t> functionality required for TF measurements w/o data transfer bottleneck , transparent (FPGA code))</a:t>
            </a:r>
            <a:endParaRPr lang="en-US" dirty="0" smtClean="0"/>
          </a:p>
        </p:txBody>
      </p:sp>
      <p:sp>
        <p:nvSpPr>
          <p:cNvPr id="4" name="Slide Number Placeholder 3"/>
          <p:cNvSpPr>
            <a:spLocks noGrp="1"/>
          </p:cNvSpPr>
          <p:nvPr>
            <p:ph type="sldNum" sz="quarter" idx="10"/>
          </p:nvPr>
        </p:nvSpPr>
        <p:spPr/>
        <p:txBody>
          <a:bodyPr/>
          <a:lstStyle/>
          <a:p>
            <a:fld id="{5EE2CF44-2B13-41B4-A334-1CDF534EEBBF}" type="slidenum">
              <a:rPr lang="en-US" smtClean="0"/>
              <a:t>6</a:t>
            </a:fld>
            <a:endParaRPr lang="en-US"/>
          </a:p>
        </p:txBody>
      </p:sp>
    </p:spTree>
    <p:extLst>
      <p:ext uri="{BB962C8B-B14F-4D97-AF65-F5344CB8AC3E}">
        <p14:creationId xmlns:p14="http://schemas.microsoft.com/office/powerpoint/2010/main" val="169421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smtClean="0"/>
              <a:t>In a weighted fit, we give less weight to the less precise measurements and more weight to more precise measurements when estimating the unknown parameters in the model.</a:t>
            </a:r>
            <a:r>
              <a:rPr lang="en-US" baseline="0" dirty="0" smtClean="0"/>
              <a:t> The model I first tried using was the 4</a:t>
            </a:r>
            <a:r>
              <a:rPr lang="en-US" baseline="30000" dirty="0" smtClean="0"/>
              <a:t>th</a:t>
            </a:r>
            <a:r>
              <a:rPr lang="en-US" baseline="0" dirty="0" smtClean="0"/>
              <a:t> order elliptic filter … then tried with a 5</a:t>
            </a:r>
            <a:r>
              <a:rPr lang="en-US" baseline="30000" dirty="0" smtClean="0"/>
              <a:t>th</a:t>
            </a:r>
            <a:r>
              <a:rPr lang="en-US" baseline="0" dirty="0" smtClean="0"/>
              <a:t> order elliptic filter</a:t>
            </a:r>
          </a:p>
        </p:txBody>
      </p:sp>
      <p:sp>
        <p:nvSpPr>
          <p:cNvPr id="4" name="Slide Number Placeholder 3"/>
          <p:cNvSpPr>
            <a:spLocks noGrp="1"/>
          </p:cNvSpPr>
          <p:nvPr>
            <p:ph type="sldNum" sz="quarter" idx="10"/>
          </p:nvPr>
        </p:nvSpPr>
        <p:spPr/>
        <p:txBody>
          <a:bodyPr/>
          <a:lstStyle/>
          <a:p>
            <a:fld id="{5EE2CF44-2B13-41B4-A334-1CDF534EEBBF}" type="slidenum">
              <a:rPr lang="en-US" smtClean="0"/>
              <a:t>7</a:t>
            </a:fld>
            <a:endParaRPr lang="en-US"/>
          </a:p>
        </p:txBody>
      </p:sp>
    </p:spTree>
    <p:extLst>
      <p:ext uri="{BB962C8B-B14F-4D97-AF65-F5344CB8AC3E}">
        <p14:creationId xmlns:p14="http://schemas.microsoft.com/office/powerpoint/2010/main" val="169421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Conventional VNAs have a fixed program, can’t really configure – can’t emulate in software </a:t>
            </a:r>
            <a:r>
              <a:rPr lang="en-US" baseline="0" dirty="0" err="1" smtClean="0"/>
              <a:t>bc</a:t>
            </a:r>
            <a:r>
              <a:rPr lang="en-US" baseline="0" dirty="0" smtClean="0"/>
              <a:t> data transfer rate too slow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Auto-resolve algorithm in</a:t>
            </a:r>
            <a:r>
              <a:rPr lang="en-US" baseline="0" dirty="0" smtClean="0"/>
              <a:t> complex plane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8</a:t>
            </a:fld>
            <a:endParaRPr lang="en-US"/>
          </a:p>
        </p:txBody>
      </p:sp>
    </p:spTree>
    <p:extLst>
      <p:ext uri="{BB962C8B-B14F-4D97-AF65-F5344CB8AC3E}">
        <p14:creationId xmlns:p14="http://schemas.microsoft.com/office/powerpoint/2010/main" val="72635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Flexible –</a:t>
            </a:r>
            <a:r>
              <a:rPr lang="en-US" baseline="0" dirty="0" smtClean="0"/>
              <a:t> </a:t>
            </a:r>
            <a:r>
              <a:rPr lang="en-US" baseline="0" dirty="0" err="1" smtClean="0"/>
              <a:t>cpu</a:t>
            </a:r>
            <a:r>
              <a:rPr lang="en-US" baseline="0" dirty="0" smtClean="0"/>
              <a:t> could allow for partial implementation of algorithm </a:t>
            </a:r>
          </a:p>
          <a:p>
            <a:endParaRPr lang="en-US" baseline="0" dirty="0" smtClean="0"/>
          </a:p>
          <a:p>
            <a:endParaRPr lang="en-US" baseline="0" dirty="0" smtClean="0"/>
          </a:p>
          <a:p>
            <a:r>
              <a:rPr lang="en-US" baseline="0" dirty="0" smtClean="0"/>
              <a:t>Other things:</a:t>
            </a:r>
          </a:p>
          <a:p>
            <a:pPr marL="285750" indent="-285750">
              <a:buFont typeface="Arial" panose="020B0604020202020204" pitchFamily="34" charset="0"/>
              <a:buChar char="•"/>
            </a:pPr>
            <a:r>
              <a:rPr lang="en-US" dirty="0" smtClean="0"/>
              <a:t>Global emulated real-time system that employs analog-to-digital and digital-to-analog converters clocked slowly up to 64kHz</a:t>
            </a:r>
          </a:p>
          <a:p>
            <a:pPr marL="285750" indent="-285750">
              <a:buFont typeface="Arial" panose="020B0604020202020204" pitchFamily="34" charset="0"/>
              <a:buChar char="•"/>
            </a:pPr>
            <a:r>
              <a:rPr lang="en-US" dirty="0" smtClean="0"/>
              <a:t>These frequencies are suitable for processes which do not require high control bandwidths, such as feedback to temperature or suspensions. </a:t>
            </a:r>
          </a:p>
          <a:p>
            <a:pPr marL="285750" indent="-285750">
              <a:buFont typeface="Arial" panose="020B0604020202020204" pitchFamily="34" charset="0"/>
              <a:buChar char="•"/>
            </a:pPr>
            <a:r>
              <a:rPr lang="en-US" dirty="0" smtClean="0"/>
              <a:t>Faster components—like the servos for laser amplitude and frequency stabilization—would benefit from being monitored at higher frequencies, necessitating higher clocking frequencies and high frequency transfer function measurements.</a:t>
            </a:r>
          </a:p>
          <a:p>
            <a:endParaRPr lang="en-US" dirty="0"/>
          </a:p>
        </p:txBody>
      </p:sp>
      <p:sp>
        <p:nvSpPr>
          <p:cNvPr id="4" name="Slide Number Placeholder 3"/>
          <p:cNvSpPr>
            <a:spLocks noGrp="1"/>
          </p:cNvSpPr>
          <p:nvPr>
            <p:ph type="sldNum" sz="quarter" idx="10"/>
          </p:nvPr>
        </p:nvSpPr>
        <p:spPr/>
        <p:txBody>
          <a:bodyPr/>
          <a:lstStyle/>
          <a:p>
            <a:fld id="{5EE2CF44-2B13-41B4-A334-1CDF534EEBBF}" type="slidenum">
              <a:rPr lang="en-US" smtClean="0"/>
              <a:t>9</a:t>
            </a:fld>
            <a:endParaRPr lang="en-US"/>
          </a:p>
        </p:txBody>
      </p:sp>
    </p:spTree>
    <p:extLst>
      <p:ext uri="{BB962C8B-B14F-4D97-AF65-F5344CB8AC3E}">
        <p14:creationId xmlns:p14="http://schemas.microsoft.com/office/powerpoint/2010/main" val="282601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6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a:pPr/>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a:pPr/>
              <a:t>‹#›</a:t>
            </a:fld>
            <a:endParaRPr lang="en-US"/>
          </a:p>
        </p:txBody>
      </p:sp>
    </p:spTree>
    <p:extLst>
      <p:ext uri="{BB962C8B-B14F-4D97-AF65-F5344CB8AC3E}">
        <p14:creationId xmlns:p14="http://schemas.microsoft.com/office/powerpoint/2010/main" val="103583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a:pPr/>
              <a:t>‹#›</a:t>
            </a:fld>
            <a:endParaRPr lang="en-US"/>
          </a:p>
        </p:txBody>
      </p:sp>
    </p:spTree>
    <p:extLst>
      <p:ext uri="{BB962C8B-B14F-4D97-AF65-F5344CB8AC3E}">
        <p14:creationId xmlns:p14="http://schemas.microsoft.com/office/powerpoint/2010/main" val="67010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a:pPr/>
              <a:t>‹#›</a:t>
            </a:fld>
            <a:endParaRPr lang="en-US"/>
          </a:p>
        </p:txBody>
      </p:sp>
    </p:spTree>
    <p:extLst>
      <p:ext uri="{BB962C8B-B14F-4D97-AF65-F5344CB8AC3E}">
        <p14:creationId xmlns:p14="http://schemas.microsoft.com/office/powerpoint/2010/main" val="317615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a:pPr/>
              <a:t>‹#›</a:t>
            </a:fld>
            <a:endParaRPr lang="en-US"/>
          </a:p>
        </p:txBody>
      </p:sp>
    </p:spTree>
    <p:extLst>
      <p:ext uri="{BB962C8B-B14F-4D97-AF65-F5344CB8AC3E}">
        <p14:creationId xmlns:p14="http://schemas.microsoft.com/office/powerpoint/2010/main" val="2309371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a:pPr/>
              <a:t>‹#›</a:t>
            </a:fld>
            <a:endParaRPr lang="en-US"/>
          </a:p>
        </p:txBody>
      </p:sp>
    </p:spTree>
    <p:extLst>
      <p:ext uri="{BB962C8B-B14F-4D97-AF65-F5344CB8AC3E}">
        <p14:creationId xmlns:p14="http://schemas.microsoft.com/office/powerpoint/2010/main" val="3934736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a:pPr/>
              <a:t>‹#›</a:t>
            </a:fld>
            <a:endParaRPr lang="en-US"/>
          </a:p>
        </p:txBody>
      </p:sp>
    </p:spTree>
    <p:extLst>
      <p:ext uri="{BB962C8B-B14F-4D97-AF65-F5344CB8AC3E}">
        <p14:creationId xmlns:p14="http://schemas.microsoft.com/office/powerpoint/2010/main" val="342627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5410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1136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169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2350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C0096-1860-4642-9CD2-0079EA5E7CD1}"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432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263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535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564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596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37CC0096-1860-4642-9CD2-0079EA5E7CD1}" type="datetimeFigureOut">
              <a:rPr lang="en-US" smtClean="0"/>
              <a:t>8/20/2018</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E31375A4-56A4-47D6-9801-1991572033F7}" type="slidenum">
              <a:rPr lang="en-US" smtClean="0"/>
              <a:t>‹#›</a:t>
            </a:fld>
            <a:endParaRPr lang="en-US"/>
          </a:p>
        </p:txBody>
      </p:sp>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20446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7CC0096-1860-4642-9CD2-0079EA5E7CD1}" type="datetimeFigureOut">
              <a:rPr lang="en-US"/>
              <a:pPr/>
              <a:t>8/20/2018</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31375A4-56A4-47D6-9801-1991572033F7}" type="slidenum">
              <a:rPr lang="en-US"/>
              <a:pPr/>
              <a:t>‹#›</a:t>
            </a:fld>
            <a:endParaRPr lang="en-US"/>
          </a:p>
        </p:txBody>
      </p:sp>
    </p:spTree>
    <p:extLst>
      <p:ext uri="{BB962C8B-B14F-4D97-AF65-F5344CB8AC3E}">
        <p14:creationId xmlns:p14="http://schemas.microsoft.com/office/powerpoint/2010/main" val="27759209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5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ithub.com/pavel-demin/red-pitaya-no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git.ligo.org/40m/labutils/tree/master/ir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873815031"/>
              </p:ext>
            </p:extLst>
          </p:nvPr>
        </p:nvSpPr>
        <p:spPr>
          <a:xfrm>
            <a:off x="838200" y="-66675"/>
            <a:ext cx="10363200" cy="3200400"/>
          </a:xfrm>
        </p:spPr>
        <p:txBody>
          <a:bodyPr>
            <a:normAutofit/>
          </a:bodyPr>
          <a:lstStyle/>
          <a:p>
            <a:r>
              <a:rPr lang="en-US" cap="small" dirty="0" smtClean="0">
                <a:solidFill>
                  <a:srgbClr val="FFFFFF"/>
                </a:solidFill>
              </a:rPr>
              <a:t>Real-Time Universal Transfer Function Synthesizer</a:t>
            </a:r>
            <a:endParaRPr lang="en-US" sz="1700" cap="small" dirty="0"/>
          </a:p>
        </p:txBody>
      </p:sp>
      <p:sp>
        <p:nvSpPr>
          <p:cNvPr id="3" name="Subtitle 2"/>
          <p:cNvSpPr>
            <a:spLocks noGrp="1"/>
          </p:cNvSpPr>
          <p:nvPr>
            <p:ph type="subTitle" idx="1"/>
            <p:extLst>
              <p:ext uri="{D42A27DB-BD31-4B8C-83A1-F6EECF244321}">
                <p14:modId xmlns:p14="http://schemas.microsoft.com/office/powerpoint/2010/main" val="3774459338"/>
              </p:ext>
            </p:extLst>
          </p:nvPr>
        </p:nvSpPr>
        <p:spPr>
          <a:xfrm>
            <a:off x="1751012" y="3486150"/>
            <a:ext cx="8676222" cy="1905000"/>
          </a:xfrm>
        </p:spPr>
        <p:txBody>
          <a:bodyPr>
            <a:normAutofit/>
          </a:bodyPr>
          <a:lstStyle/>
          <a:p>
            <a:r>
              <a:rPr lang="en-US" dirty="0"/>
              <a:t>Izabella </a:t>
            </a:r>
            <a:r>
              <a:rPr lang="en-US" dirty="0" err="1"/>
              <a:t>Pastrana</a:t>
            </a:r>
            <a:endParaRPr lang="en-US" dirty="0"/>
          </a:p>
          <a:p>
            <a:r>
              <a:rPr lang="en-US" dirty="0"/>
              <a:t>Washington University in St. Louis</a:t>
            </a:r>
          </a:p>
          <a:p>
            <a:endParaRPr lang="en-US" dirty="0" smtClean="0"/>
          </a:p>
          <a:p>
            <a:r>
              <a:rPr lang="en-US" dirty="0" smtClean="0"/>
              <a:t>Advisors: </a:t>
            </a:r>
            <a:r>
              <a:rPr lang="en-US" dirty="0" smtClean="0"/>
              <a:t>Johannes </a:t>
            </a:r>
            <a:r>
              <a:rPr lang="en-US" dirty="0" err="1" smtClean="0"/>
              <a:t>Eichholz</a:t>
            </a:r>
            <a:r>
              <a:rPr lang="en-US" dirty="0" smtClean="0"/>
              <a:t>, Rana </a:t>
            </a:r>
            <a:r>
              <a:rPr lang="en-US" dirty="0" err="1" smtClean="0"/>
              <a:t>Adhikari</a:t>
            </a:r>
            <a:r>
              <a:rPr lang="en-US" dirty="0" smtClean="0"/>
              <a:t>, Christopher </a:t>
            </a:r>
            <a:r>
              <a:rPr lang="en-US" dirty="0" err="1" smtClean="0"/>
              <a:t>Wipf</a:t>
            </a:r>
            <a:endParaRPr lang="en-US" dirty="0"/>
          </a:p>
        </p:txBody>
      </p:sp>
      <p:graphicFrame>
        <p:nvGraphicFramePr>
          <p:cNvPr id="9" name="Table 5"/>
          <p:cNvGraphicFramePr>
            <a:graphicFrameLocks noGrp="1"/>
          </p:cNvGraphicFramePr>
          <p:nvPr>
            <p:extLst>
              <p:ext uri="{D42A27DB-BD31-4B8C-83A1-F6EECF244321}">
                <p14:modId xmlns:p14="http://schemas.microsoft.com/office/powerpoint/2010/main" val="1457183905"/>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5"/>
          <p:cNvGraphicFramePr>
            <a:graphicFrameLocks noGrp="1"/>
          </p:cNvGraphicFramePr>
          <p:nvPr>
            <p:extLst>
              <p:ext uri="{D42A27DB-BD31-4B8C-83A1-F6EECF244321}">
                <p14:modId xmlns:p14="http://schemas.microsoft.com/office/powerpoint/2010/main" val="1528347327"/>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6" name="TextBox 5"/>
          <p:cNvSpPr txBox="1"/>
          <p:nvPr/>
        </p:nvSpPr>
        <p:spPr>
          <a:xfrm>
            <a:off x="685799" y="4876800"/>
            <a:ext cx="111252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Modified to run and take sweep parameters by command line (for easier automation)</a:t>
            </a:r>
          </a:p>
          <a:p>
            <a:pPr marL="342900" indent="-342900">
              <a:buFont typeface="Arial" panose="020B0604020202020204" pitchFamily="34" charset="0"/>
              <a:buChar char="•"/>
            </a:pPr>
            <a:r>
              <a:rPr lang="en-US" sz="2000" dirty="0" smtClean="0"/>
              <a:t>Automatically take multiple sweeps</a:t>
            </a:r>
          </a:p>
          <a:p>
            <a:pPr marL="342900" indent="-342900">
              <a:buFont typeface="Arial" panose="020B0604020202020204" pitchFamily="34" charset="0"/>
              <a:buChar char="•"/>
            </a:pPr>
            <a:r>
              <a:rPr lang="en-US" sz="2000" dirty="0" smtClean="0"/>
              <a:t>Pass data to IRIS</a:t>
            </a:r>
          </a:p>
          <a:p>
            <a:pPr marL="342900" indent="-342900">
              <a:buFont typeface="Arial" panose="020B0604020202020204" pitchFamily="34" charset="0"/>
              <a:buChar char="•"/>
            </a:pPr>
            <a:r>
              <a:rPr lang="en-US" sz="2000" dirty="0" smtClean="0"/>
              <a:t>Re-sweep at new frequencies</a:t>
            </a:r>
          </a:p>
        </p:txBody>
      </p:sp>
      <p:sp>
        <p:nvSpPr>
          <p:cNvPr id="7" name="Title 1"/>
          <p:cNvSpPr txBox="1">
            <a:spLocks/>
          </p:cNvSpPr>
          <p:nvPr/>
        </p:nvSpPr>
        <p:spPr>
          <a:xfrm>
            <a:off x="1147659" y="15240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cap="small" smtClean="0"/>
              <a:t>The Red Pitaya as TF Measuring Device</a:t>
            </a:r>
            <a:endParaRPr lang="en-US" sz="4400" cap="small"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260" y="1546509"/>
            <a:ext cx="8430795" cy="303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2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3"/>
                                        </p:tgtEl>
                                        <p:attrNameLst>
                                          <p:attrName>style.visibility</p:attrName>
                                        </p:attrNameLst>
                                      </p:cBhvr>
                                      <p:to>
                                        <p:strVal val="visible"/>
                                      </p:to>
                                    </p:set>
                                    <p:animEffect transition="in" filter="fade">
                                      <p:cBhvr>
                                        <p:cTn id="12" dur="1000"/>
                                        <p:tgtEl>
                                          <p:spTgt spid="8193"/>
                                        </p:tgtEl>
                                      </p:cBhvr>
                                    </p:animEffect>
                                    <p:anim calcmode="lin" valueType="num">
                                      <p:cBhvr>
                                        <p:cTn id="13" dur="1000" fill="hold"/>
                                        <p:tgtEl>
                                          <p:spTgt spid="8193"/>
                                        </p:tgtEl>
                                        <p:attrNameLst>
                                          <p:attrName>ppt_x</p:attrName>
                                        </p:attrNameLst>
                                      </p:cBhvr>
                                      <p:tavLst>
                                        <p:tav tm="0">
                                          <p:val>
                                            <p:strVal val="#ppt_x"/>
                                          </p:val>
                                        </p:tav>
                                        <p:tav tm="100000">
                                          <p:val>
                                            <p:strVal val="#ppt_x"/>
                                          </p:val>
                                        </p:tav>
                                      </p:tavLst>
                                    </p:anim>
                                    <p:anim calcmode="lin" valueType="num">
                                      <p:cBhvr>
                                        <p:cTn id="14"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26" t="24738" r="50000" b="18118"/>
          <a:stretch/>
        </p:blipFill>
        <p:spPr>
          <a:xfrm>
            <a:off x="381000" y="1524000"/>
            <a:ext cx="11564378" cy="4191000"/>
          </a:xfrm>
          <a:prstGeom prst="rect">
            <a:avLst/>
          </a:prstGeom>
        </p:spPr>
      </p:pic>
      <p:sp>
        <p:nvSpPr>
          <p:cNvPr id="2" name="Title 1"/>
          <p:cNvSpPr>
            <a:spLocks noGrp="1"/>
          </p:cNvSpPr>
          <p:nvPr>
            <p:ph type="title"/>
          </p:nvPr>
        </p:nvSpPr>
        <p:spPr>
          <a:xfrm>
            <a:off x="1147659" y="152400"/>
            <a:ext cx="9905998" cy="1905000"/>
          </a:xfrm>
        </p:spPr>
        <p:txBody>
          <a:bodyPr>
            <a:normAutofit/>
          </a:bodyPr>
          <a:lstStyle/>
          <a:p>
            <a:r>
              <a:rPr lang="en-US" sz="4400" cap="small" dirty="0" smtClean="0"/>
              <a:t>The Red Pitaya as TF Measuring Device</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1413916070"/>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10" name="Rectangle 9"/>
          <p:cNvSpPr/>
          <p:nvPr/>
        </p:nvSpPr>
        <p:spPr>
          <a:xfrm>
            <a:off x="3429000" y="5943600"/>
            <a:ext cx="8763000" cy="400110"/>
          </a:xfrm>
          <a:prstGeom prst="rect">
            <a:avLst/>
          </a:prstGeom>
        </p:spPr>
        <p:txBody>
          <a:bodyPr wrap="square">
            <a:spAutoFit/>
          </a:bodyPr>
          <a:lstStyle/>
          <a:p>
            <a:r>
              <a:rPr lang="en-US" sz="2000" dirty="0" smtClean="0">
                <a:cs typeface="Arial" panose="020B0604020202020204" pitchFamily="34" charset="0"/>
              </a:rPr>
              <a:t>Pavel </a:t>
            </a:r>
            <a:r>
              <a:rPr lang="en-US" sz="2000" dirty="0" err="1" smtClean="0">
                <a:cs typeface="Arial" panose="020B0604020202020204" pitchFamily="34" charset="0"/>
              </a:rPr>
              <a:t>Demin</a:t>
            </a:r>
            <a:r>
              <a:rPr lang="en-US" sz="2000" dirty="0">
                <a:cs typeface="Arial" panose="020B0604020202020204" pitchFamily="34" charset="0"/>
              </a:rPr>
              <a:t> (</a:t>
            </a:r>
            <a:r>
              <a:rPr lang="en-US" sz="2000" dirty="0">
                <a:cs typeface="Arial" panose="020B0604020202020204" pitchFamily="34" charset="0"/>
                <a:hlinkClick r:id="rId4"/>
              </a:rPr>
              <a:t>https://</a:t>
            </a:r>
            <a:r>
              <a:rPr lang="en-US" sz="2000" dirty="0" smtClean="0">
                <a:cs typeface="Arial" panose="020B0604020202020204" pitchFamily="34" charset="0"/>
                <a:hlinkClick r:id="rId4"/>
              </a:rPr>
              <a:t>github.com/pavel-demin/red-pitaya-notes</a:t>
            </a:r>
            <a:r>
              <a:rPr lang="en-US" sz="2000" dirty="0" smtClean="0">
                <a:cs typeface="Arial" panose="020B0604020202020204" pitchFamily="34" charset="0"/>
              </a:rPr>
              <a:t>) </a:t>
            </a:r>
          </a:p>
        </p:txBody>
      </p:sp>
      <p:sp>
        <p:nvSpPr>
          <p:cNvPr id="14" name="AutoShape 5" descr="data:image/jpeg;base64,/9j/4AAQSkZJRgABAQAAAQABAAD/2wBDABALDA4MChAODQ4SERATGCgaGBYWGDEjJR0oOjM9PDkzODdASFxOQERXRTc4UG1RV19iZ2hnPk1xeXBkeFxlZ2P/2wBDARESEhgVGC8aGi9jQjhCY2NjY2NjY2NjY2NjY2NjY2NjY2NjY2NjY2NjY2NjY2NjY2NjY2NjY2NjY2NjY2NjY2P/wAARCAUA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zzSdKcfSmmgBMUhp2aaaQhDR1oNJTGA4oPBoNL1pDI5F3CrWmXZtW3K31U9xVfrUbLg5oA6+SGDVrMMh57EdVNc/NBJbTGKZcMO/Y+9M03UZLGcMpyh+8vrXVSQW2t2QeMjcOVYdVNIZzKrSlMjmpJoJbWZoZhtdfyI9RSCgCq6FTTSMirrIGFVnQqaBEHKf7v8AKnj2pcDpTPuf7v8AKmA6lpKWgBRS0lLTABRmikoAWiiikAUUtJQAtFGKlgt2lYADigYkUTSNgVp29ssS5Iy1PhhWFcDr61J16UhiE/MPrWp4ojxZWjDpn+lZ4jwua2fEq7tHtWHPzD+VIDmIxxVq3gedsKOPWpbLTnmwXBC1uwWqQoAo6UAV7SzWBRxlvWrYFPCk8Cld0gXLY3UgAIEXc5wKo3l/gbE5PpUN3fPMxWM/jVZVC/MetACFS53SHJpkpAHFOZ88ZqBjzzTAjbJphWpSKTFAEQXik21Nto2ZoAh20Fam2YppSgCEjmnRSNFIsiHDKcg08pTdmKAOwtJk1LTwfUYI9DWnbArboD1AxXGaLfGyutrnEUnDex7Gu0gOUoEySiql3qNvaZDtuf8AuLyaxLrU7m7yqExR+gPJ/GmI2LzVbe0yu7fJ/dWsW61C6vON3lx/3VqssQX3qQAUDGiHYoPr3p1BopAFITQaaTQMbIcCqNw+FPvVqU1n3T84piIY18yUDsK04kGBVOxTOW9TWioxQA5RilpKKQx2aM0lGaAFzSZpKKAFzSZpM0lADs0rqUI3DGRkUzNKWJxkk4oAM0uaZQDQIdSE04KSpNRsaBjXPFVpH5qR2qrPIFoAkR+amLfLWf5hHNONyxGKYhjOWkY+9OLcYBB/CoR1p/WgC7ZH5WHvVmqNvKI926rHnof4sUDJs0yQblIpokU9GFBb3pAXrC5W4hNpP94D5Ce4q1ZzvETayckfcPqKw2JVhIhwy8g1rRyi+tlmT5ZozzjsaQzoLePyI9x+83U+lR3NysiiNT827BFOsLpby3DHiROGHoarsA18iBdoT8zTEasY2oB7U6qrSlpNo6CrC9KZLFPSq8sSv7GrB6Uw0mNFB4mQ8ioyK0cZqGSAHleDSGUjRT3QqcEYptIYlFFFACUUUUgCkpaSgAooo60DCjBPtTgtLQAgUCjFLRQAlFLSEgdaACmNKqfWqlxqAQssfJA5Paqb3KW0Znu5NpboD1/KgC/JKWPJrOu9Sihby1+eT0Hasa81qa5fZb/u09e5qKLIy0hy7dSapRudWHw7qvXYtTs1yd8shJz8qDpUTSJEOeAOw70kUxaRkt4zJIeOnStC105C2+4Ikcfwj7o/xqrpbHfKtSoK0Nzn5UKMfSoq0Jo9yn1qiRgkGtpKx87GV0MoNLSVmWIaSlpDQMSlFFFACUjDinUHpSAgPBq9pepS6fOHQ5Q/eU96qSL3FR5oGd+8Vpr1iHQ4YdGHVDXOXFvLaTmC4Xa46Hsw9RVDTdTm064EkTcfxKehrtEey8Q2A7MP++kNIZzAodAy4qa7tZrC48qcdfuOOjf/AF6jBoApyRFDUeKvsu4YqrJGV+lMRXI2e6+npTx0yOlLimEFOR930oAdS0g5GRyKWmAUYoopAFLSUtABQBSqpYgAc1ftrLgNJwPSgZBbWjSkEjArTRFiXC8UpIVcLwKaQXpDHgbunSpUjxSxDAq7a2jTN6CkBFFC0p2qM10iWi3VhDHOMlAOPcVWggSFcKOauwSY4oArtbrHwowBTdn5VZndFGScVkXuoBQVTk+goAsXF3HApAPPrWPLM902eQtIQ8jb5D9BQWC8UAJgIOMVE75odsmmGgBDSHml3DBBH0pKAACjFOxnmkNACUuKaTzRnFADsUYpQeKBQAmKQoDT6XFAEXkgmtK1vbuK28hJjs7HuPoaqAVPGMCgB+wfeJ3MeuacKTNANMQ6ikzRSAKKKKAA0xqdTXoArSn5qzrlvnY1ekbJNZspzk+9MDQskxEtXBUFsMRL9KmpDHUlFGaAFopKM0AGaSg0maACjNITSZoAdmjNNzRmgBc0ZpM0hNAEjSErtHAqJjS5prHigCvK2KoyHdLz2q1M2M1R3ZY0xDyc0lJSimIUU8UwU8UAKKWgUUDFFOBpopRQBJzjrVqzS6iPmwKSDweMg1VTlgK7+yto7W3VIhgdTQFzk7e+urS587yuejLggGrMetEXTSyW7DcOgOcV1JVT95QfqKia0tn+9BGf+AilYLmJFrVsT84kUn1Wp01W1Jys+D7girz6XZP1gUfTioH0KyboGX6GiwXLcV7BLGCJoyT/ALQpLiRtg8nBYnFUD4et+dsrj8q5/VbdtOvTFHM2MA5BxQB10Ewkyu4My8Eg96mNcHFeXERJinkUnrhqnGs3qsrNLvx03CkFzsnUMMEVWktyOV5FVtK1iK/Uq4Ecq9QTwfcVpZBGQcikUZ5GKSrzxK/Uc+tVpIGXpyKQEVJSkUhoAKTNGCTTguKQCBfWnAUUtACUtFFAwpPrSMwXrUMkpI4GaAJHkCiqdzKWiJXv3JwBVW9v4bbCyN5kvaNP61iajdXFwp+0OI17RKf507GkaUpK6JbzVYbckWoEsvTefuj6etZWy5vnMsrEk92qW2tfMO8/d9D3rVht2lwsa8foKCEjJhjW2kzKNwHQetX7fTp75t8oMMROenJrWg06KIh3Adx3I4FWGbaRT5uh0fWJKHJHQZbWCQR7IU8tO57mpGRF4Sh5y446VXubiO1haWVsAD86k52zB6iqlzH3FWqawypFd0lc4Iuxn0lPlQoxHamVg1Y3WolNp1JSGJRRRQMKWkpRQA1hkVCwwas4qORc0hkNWLK+msZ1mgcqw6jsRVc02mB31lqFlr9mYZlXzMfMh6g+orG1Cwm02TEhLwE4SX+hrnoJ5LeVZYmKsvIIrsdJ1yDUofs14q+YRgg9GpDMfNIRkVe1LSpLEmW3Bkt+46sn+IqgHBGR0pAQvFjkVHirJNRuvcUwK2wo3y/dPUelOp+SoptAhKKWigAp8cbSMABT4LdpWAA4rUghSFeBlqBkdtaJCAz8t6VYZv8A9VITk+pp8ceTk0hjUi3HJqdUx2qSOMkgKMmtS00/GHk/KkBWtLFpcMwwta0caxoFUcVIAFGBwKbuG/Ge1ABSPKsS5J5qC4uViU81ky3Elw2FyF/nQBPd37ysUjOT6+lVY0Ctufk55zTlVUHFRyt8poAkuDskZF6CoC3FDuSQ3qBUeaADrSE9qDQKAExmlApwFGKAEHFB9aWigBhFIBTyKTFAABSigUtAC4oFFKKAHLUqGoxxT1oAlozSCimIdmkzQDRQAuaM0lFIApH6UZpGOaBlKXgms2Tlse9dDdWqCxU8CU5I9/auePMo+tNAbMQwgqSo0+6KfSAXNFCkbhnp3xQxGTtORQAUGkoNACUlLmmmgAJpM0UwnFADs0hOKYWppegCXdRmot1G6gCUGkY8VHupC3FAFa7bCfWqa9amvWy4FQLTEPFOpBS0xCinimCnCgB9FAooGKKdTRThQBNbLunjHqwFehBgF+lcDp65voB/00H867/HFAmGaWmMSqEnHFRWc4nQsOxwcHI/A0ASNIA23HNNEy5PBqG5kVJMnPpmolJfPNIZeV1Y8fWuO8Stu1V/YAV1lqMBuciuO8QNu1af2IH6UxGaPvU9qYOtOzSF1J9OBOpQAZGXHSuyO9Sqr8iqMk44NcroMXm6vF6Llv0rtMZpFIijlVyV5BHUEU/FIYULbgCCepBxTh9KRRDJCHHHBqq0RU/NWgahnKhcHrSAq0UUUgCiims4HSgBxOOtRtJ6U1m4yxwKy77VRGNlqhmf1H3RTKjFydkWbmdY1Z5pBHGO5PJrIutTuLiJhaKYoh1kbrVEmW6ZpblzI+cIvYe9KJlR9spLKpzgdzVKPc9Gjg1bmqDrWCERl5Zv3jZYkckD/wCvVEr59zsTLDPTqavRW82oHMSiOPONxH+c1rWVhBZL8gy56uetDa6E4mtFR9nArW1gUUNKCPRB1rTiiK442jsKlUIvI+ZvU9qXdk+pqDgGOQvvUTxOwy4wPSrqRAfMeWpXXNAjO6cngCuW1zUBdXHlRH92n6mt7X2lhsX8pc54J9BXHopJz3qooUjZpKcRTcV2nAiOdA69OaokYOPStEiq1xHj5gKzkjaLK5HFNxTjSVkaCUlLRQMKKKWkAoNGM0gGKeKBlV1wxpm2rMqZXNQqhb6UwI9uaeoKkEHFTBAo5prUhG9pOvMm2C7O5egf/GrGoaUk2biwIVjyUHRvp6GuY6VoafqctqwViWj9PSgZHvKyGOQFGHUGpQwrVnitNVhDE4cdHHUVi3VvcWT4kG5OzjoaAHuFao9p7UyOUN1NXoNndhQMrCNm6A1ZgsiSC/Aq0m3+EU/cB1pXGORVRcLwKUZbpwKaql/pVhExSAaiY7Vat4HlYBRUtrZtMw4OK24LdIVAUc0AQ2lmsIBYZarRpTxUUsqxrkmgBzMFGSeKzL28CZZRnFQXmoMxKRcn9KrAfuzvOSTQAEvM26Q8dhTyQo4qMuBxTGbigBXemM/y0hOaY/3TQA4fcT6Uh4p5AEUXutJQA2lApaUCgBBxS0UtACUUtJQAlGKWigBKUUUYoAKUCjFKKAHCnimCnCgB+aWm0uaBC0tJRQAuaTNJmigBadCnmSqPzplWbc+VC8x64wKGMZesHaU/wxKQPrXORc3Cj3rcuj5OmuT95+v41k6dGJbwA9OtCBmkvQU6h0MblTR3oAKWkpS+VC4Ax7UAJSZoooAM0MQegxSU00AITTGNPNRPQAwmkzSNTc0AOJpNxpM0maAHbjTS5pDTWPFAFS4YmWkSkmP7w0JTESClFIKUUCJEUswAGSal8lx1U1b0AZ1i2/3q71o0b7yKfqKYzzjy2A6Um016G9jav963iP8AwEVA+jWD9bdR9CRQK5wgFLiu0fw9Yt0V1+jVA/hm3P3ZnH1ANA7nP6UudSt/98V3eawB4caJ1eG5wynIOMVa8jWE6XEb/UD/AAoEauQaREWNQqAADsKyt+sp1ghk+nH9aQ6hqCcSaeT7qaNQsaE0bsSV59qYI3AyQcj0qiNYZP8AW2U6/Tmj/hIIAcNFMv8AwEf40hmpApUEk5z7Vw+tHdqtyf8Abrp/7fstpyzg+61yF3N591JJ/eYmgRCBg0tSRxM3bNDxlOtBlzx5rXNbwvAZL15QceWP511mK53wsfLgmYj7zYz+FdErBhkHNI2CkpTTTSGMdtoJNVHYu2TUkzbjgdBUJ4pDCkZgopjSdhUbMB1NAxzOT7VSvdRt7Jf3j5fsg6mqOt6o9sgihIEj9/QViWwYP58wLs33S3r600rm1Gi6srI0JLu61ORlyYoVGSAcH8algtGt8xSuFVsbgvp6VDH5UZBRi57+hPr71dSOWZ90pIz27n/Cqemx3ScMOrIZLtLFLeP2GKbb6RF5vmz/ADt/c/hH+NakVuFXAAUd6cygfdGB61F7nFUrynp0IwMDAGB6U0gHrT3468VFuz06UjAfuCj2FSQuOveqF05CHHFJa3Gcc0AbKtmnEZqvFJkVYB4z2oArXMCzRsjDIIwa4q4smt7xocc54rtLm5VEZs4UDljXOu5nuHnYct0+lNCZXxSEU800mu44UhMU1wCpHalZwKhaWobNEirKm1vamEVO6vIOBUJBBIPWsmaoZS0EUYpDCiiigBDTlNJQKQEmAetB2ovAoU0kq8AigZEzZphp1BVj90ZoARcZ5qXGRxTEQjrUwGKAHQzPCdynFalvfx3A8ubAJ4IPQ1kkUgBHSgDYm0UFfMtgHH9wn+RqvEFjJUx7WHBBGCKk06/kiO3dn2Nb0UVnqqgSDZMBww4Yf40hmKNze1Sxx+tW7rSrmxyzrvi/56KOB9R2pkMZkICjOaQxETkACtSy08th5BxU1nYrHhpBk1odOKABEWNcKMCnZppYAZNUru+WJSAaAJ7i6SFTzWNcXUlw2EOF9ajdnuG3P930pchRxQA3YqLmnZV43APzAZHv7VGzZz6VCDtOPSgB2cjNGaV02gOpzGe/ofQ02gANGM0UmaAJlZWtVU/fjbH1BplOgi8xmPYKabQAUUUUALRSUUAFKBmkpVbBoAQ0U5m3dRz602gApaKKAFoopcUAGaeKZThQA+ikFLTELRmkpKQC0ZpKKBiqCWAHWrVxjdHAvQctUVsvzFz0UUkTly8p/iPH0pMaKutS4hWMdzVXRlzMzHtTNVl33O0dhVzSE2w7jwSafQXUuTgMBx81VzV3bnrVadNrZHQ0hkdFIaWmISiiigAJphNONNoAQmonqQ1E9AEbU2lbk000AFIaM0hNABmmsfWlJqJ2xTEVZDmQ09KiJy9TJ0pgPFKKSlFIDW8ODOs2/wBT/I13p5HWuF8MLnWYfYMf0ru6YmVNPDBJlaRnxKwBY5NV3kuTZy3aTkFSxEeBtwD09e1X4oliDBSTuYsc+9VTYP5bwrNiB2JK7eQCckA5oAttIFgMpHAXcapi6uUWGWWOPypWAwucrnp9atPGXjkiJARl2jHWqiw3TxQQSqgWNlLOG6gdOKYF6R1jjZ24CjJqG3uGnVW8l0VhkEkH+tFyWe2lUQF+2wnG4e1VYI1F5E1tDJCgU+ZlSoPoPrQBemmjgTfKwVelNguYbgsInDFeo6EfhUN5dW8NstxL8yqcoMck02yR5Jnu5Sgd1ChUOQB7nuaALoZSSAQSOo9Ka0SN95FP1FVrWNE1C72KBkITj15ou1/0q0bc3+sxjPH3T2oESPYWr/et4z/wGuCvVVL2ZUGFVyAPQZr0U15zdtm7lPq5/nSA6HwzFbSxSb1VpARwfSk8UW8EMUckYVXJwQO4rAguHhbKMVI7g4ptxcyXD7pXZz6k5p3OVU9bWOm0JNumof75JrSDFTkVV01NmnQD/YBq1ioO1EqzA/e4okfC8HrUDEKOaryz+n6UhkjyBfrVWSYkkDk/oKrXd7HbjMzYPZB1NY8V5c6reiIfu7dfmYL3HuaQ7M3QxGTnJqORwiF2PAGafiqF8zyuIIQSepxQBzd3M9xdvLIMZPQ9hVmGC4vceWoSIcb26D6VrLpcLSh5V8yT+6On41eCbQBjGO1M1jVlBWiVLOxS3Axlm7u3X8PSrqkdvxNMZgOMEn0FKMDr+A7UjNtvVk4y2B1qZYwOTyajiIH1qcc0hEEyZFUpCF471puuaz72H5Sw/GgDOuHEgIzms+a6WxdQeWY5Iz0FXJbiC3hZyykqOneuYuJmnlaRzkmqSuJs7axuBMgZTkVPdXKQwM7uFUDjPc1xdnqlxZoUi2kH+8M4pfPuL6YNNIXPv0FHKFzUlvpdRcArshXnaO5p+M8CookEahRUpJROPvN09vemIq+ZnpSOdy8daftAppGK2cjFRIxEScmnCJfSpFBPvU8dnLL91CRUNlpEKKvYVUvIcNuFb1vpMhOX4FLe6WghPzYOKkZyhoqSeIxOVqOqEJRRRQAUUUUAKpqUDcpFQ9DUiNgikMgwckdKliZ42BHNMuB5cuezc4qSIBxkH8KALjp567wADUJXB6Vestqphhn1prxgu2BxnigZTZOKbtq0UpPL9qAK4Ug5HatbTZvNYKDtkHSqgiFRlWhkDpwQcgikB3ul3U7KI5wGH97vU0tnBE5eKNUJ64GKxtD1WGdQkpCSjg56Gt13Djgg0hkFRTTLEuWNOllVFJz0rndQvDI5+ak3Y0p03N6F251EtlU5NVArO2+Q5NZwnZTkVMl2T96lzGzws0XWcAcVEWJpocMMikzTOZpp2YuaaRmilFMQsTvE2V+hBGQfqKtefYun7y1kR+5jfg/gaq0YoAuW9zp43B4ZCueA3X9KSC4sgXQwPtOQN1VMUVVybF175fsv2eGFY1J5bqap0lFSULRQaSgAzRRRQAUtFFAASCB60lFLQAUtJRQA7NLmm0UAOpRTRThQA6lxxmmilpiFBpSQTx0poopDCgc0U6MZcCgCSU+XAsY+89EhEUPPRRTQfMuS3ZOKqarcbY/LU8tSGZUjGSRm6kmtvT5o/KVMEMPWsVFyw6+xFbdtC25WdtxxmmxI0BgjNV7pgqhe9WM1RncPISOnSkMjozSUUxBRRmkoAKSlNJSAa1RNUhqJzTAiJppNKTTTQAGkNGaSgBCahkNStUMlMRX6tU4UrwwwR1BqKIZk/Grl1/rvwH8qYiKlpKUUhlvT72WwuVnh27hxhhkVuR+LLgf6y3ib/dJFc0KeKAOrTxYn8Vqfwf8A+tViPxRZt96KZfwB/rXHirlrB/G4+gpOVi4U3N2R1qa/p74/espPqpq0moWr9J0/E4rgs7pj9a1FPyiplPlNaWHU7q51wuIW6Sof+BCnhgehBri54zIBjqKkhzEgAPPqKXtNLlPCO9kzsCAwwQCPemrFGhJRFUnrgYrjru+uYVUx3Ei89mNRJreoJ0uW/EA1cZXVzCpTcHY7cIqszAAFup9aR4ld0ZuqHI/LFchH4kv1+80b/VP8KnXxTcj70MTfTIqjOx1R+6a83uDmeQ/7RrpB4rBUh7Q59n/+tXLs2WJ9TQAopANzAdycUL0qS2GbuEesi/zoEtzuYkCRKOgAxTJZlUcVE8xf7vI9e1Zd3qkUbmO3X7RMPTkLUGsYuTsi9NOqxl5H2KO7Vj3GqtKjizB2KPmkNVfMN0ry3Mpkf7qRjgZP9KZPF9lxE7KygglR3NOx308JZ3mRyyRi2JcM8znqc8D/AOvWrpNr9nttzD95J8zf4VmWVvLf3fnyKRCpzk9z6Ct8UmY4ipGTtHYeKFC7sdM0ClHJwoyaRzCkhPuDHvVdz1yatiIAc8mq9xECQ2OPSgCHcCMiq00zKy46VNIdvA5PoKgkifGXGPakBbhlDAc81ejbgVgxzCObYD061qwPlaALpOOvSqd1KqxPxkYNSO5YcnisvVboR2smD2oAw9Mt4ry4n88EoozgGsiVQJWVc7QSBXS+G4CYZpSOGOBWfren/Z7jzEH7tz+RqkSZSrxWhbR+UmT1NVY2RGy3IFEk7ynbGD+FUIvteJF97n2qlcX0tw21QQD2HekSymkOX+Ue9WkjjgX5Rz3JoA1IrCaTsRVtNIPBers+oW8A+Uisy41skEJVCNOG0toAN2KdLqNnb9CAa5ee/nlPLcVUZ2c5JNKwXOguvEHURCsmbUrqfPzHHtVNRlq6HR9GW6jO47WIyp7VlVqRprUlysc45Zm+brTCK6jUNBuY0YqiSFeu3rXNSqVcgjHtTp1Yz+FgncjopaStBiUuKXB9Kkjt5ZSAiMT7CgZFTkBJ4rUttBupsbl2j3rZtNAt7ch5n3MO1Azn7+03WCSFcMtZMMhjcH8xXYeI5ITZFEAXHf1ri8EH2oQjZjlwAyHINWhKrx89ax7SXa2w9D0rSjbtSGSEUAUop4FACYFG0EYNOxxSgUARLFsfcjbTV6K7uAAuR9aqnip4AW5oGWy8jJhn61RmgYZI5q8yNtzioiQOvBpFxk47GaVINAFX3jD/AFqJ7fHtUOJ208T/ADEUTY4zVkHNQeUynkVMo4FOJnieWVpRFpaSlFUcYtFFFABRSiigBKKKKACijtSZoAWlFNzS5xQAtLTc0ZoAU0lBoFABmlpKM0ALSgUgpaAFxilFGaBQA4UUYxRQAUtJRQIKcX8uNn/Cm5psnzSJH2HJpDH7vItixPzHmsWWRp5S7cgcCrWoXBkbykqqoVSEwSvQ4poGT2hZvkwmO2a145PLQFhz0wKpWsCjATDoeh7itCSEOoxwRSGIbtGUquQ3oRVcmhl2kim5oELTDncc9O1Opp65pgKM4ppcbtvenUhUZz3pDFpDSZpCaAEPIqF6kJNRuaYiI000pNNoAKaaXNIaAEJqGQ1IelRSUxCQDMg9zU9wczufemWy5mQe9Kx3SN7mqewkJS0YxRUjHCnio161KFO3djj1pDSLNpHvfJ6CtA/dOPSqtgPlY1arCb1PTw8FyXK1vbnId+KuCm0tQ5XNoU1DYdRSUtIszr2TfLt7LQ8GLdZB+NTz229wy/jU5QeUV9sVqp2SscTouUpORkUUp4JFFbo89qzGmmU9+BTKYhw6UsTMk6Mg3FTkCgdKkspEivEaQfL0Pt70hLcvz3ct6SHfybZVywTqfaqywPaW5IAQSrye4HoPrUt/b+UxZRmN+c+hqKOyuLsiS5Zo4+wPLEf0ouenRq04QT6kJkeedUgQnaMKB2HrmtG20wLh7kh267R0FW7W2W3j2pGEH6mpvYVLZjVxEp6dBMBQABgDsKQNmphGqcyHJ/uioZGyScYpHOLu5AHU1ahAVcDr3NZST/vjmr8UmRQBbxmonTIIp6txSt0z2pAZszrb5wvzepquHMqMRy3vRrz7bVZI8llYZx6Vl/2pHbwhgpd2HTpinYC0IQsoeQhcD5z2qB9eitsxwp5uO+cCsW+1Ca7Yhm2p/dHSqqHnFNRJudIuuebGobiQ9QBwKoX1w906wpySe1ZwOOlaWihBc+a/JHQGhhc6fT7ZbWzjhX+Ec/XvTb61W5gaNxwRU8TZA9DT2FSM4v8Asp1mKytgA9B3q15cUC+XGoB/iNbGow4jaVQNyj9K5qe7HSPn3q1qImmnVByfwqhNOX+lMZiTljk000xGm7lqjIpoJBwalTnirIImFMNWHTI5qAigYwHa2a6fQtXiWEwTN5bY+V65naSemasQWVzKfkjb61z16MasbMmUbnYyXWCJHuEYgY3DuPeuT1Z457x3jHB9K0rbQrh8ec+F9K0otGsoOX+ZvesKGG9lJybuRCk4yu2cjFaTSn5EY1pW3h+4m5f5RXSGa3tkwiKBWfc63FGSFbJ9BXXc3HW2g20HMrbj71dD2lqvyIoxXM3euzNkRjHuazzezyNl5CR6UwOruNZjTIDD8KyrnWpGyIxj3rM3ZFMNFgIby5mmf945IqvjNSzAUW0RkkGFJAPOKYgNvIsYl2Hb61btpd6Y/iFW7osYRbW67mIzgd6y4t6S4AIYHkGgZrxnNS4qrGSCKtL0FIYuKTFOppoAVV3MBV+OIKoAqrbrzmrykKm40AOIyOuAKpTcOR1qw8oI4P5VWfk0gHQH94oPTPNX5UTzMBflxgjtVS3j53GrxAKAY59aY7lF4sZAPAqLFXJ12pjuaqGkFxKKXFFAgoopaACjtRRigBKKKDQAqPtOcA+x6UzqaUGigAzSUUUAFFLkY6c+tJQA4nIHFJTacozQAtFFHagApQaSgUAOpwNMp3SgB+Se+aKQUE0AFFJmgnigADYOew5qrJceXG8pPzNwKW6lEcPJxuqrDG1y3muP3SdB60ANjjYqZG5dume1PtxECGlDqD0Iq79keQArgE9fT6UqtPFiF40HPpxSbGie3hVFZ4iSMcE0zc4OQ7A1ehTZGBjFQ3QUEYHNAFcknqcmmmnGkpiCkopaQCd6VulNzQTkUDGmkp2aSgBjVE9StUL0CIjSUppuaYCGkNBpDQA1qiepDUbdaaETWv8Arc+ik/pUErlULDrU8HSVvRKrXH+rA9TTYkVvOk/vH86ctxJnBPFMYYI5zSJzIBQM1E5ArWjhVrUJjqM1kp2rXtX3QL7DFY1NjrwqTlZjreMxR4PWpaKSsG7noxioqyHUtNzVaS9VWwoz700m9hTmoblyiqa32eqfrUn21O4YVXIzNV6b6liop5REmT17U0XcJ/ix9abcPHLCQHXPUc0lF31HOonF2ZQzkk0maQGiutHjsGNMpzMgHzOFPvTQVPR0P40CHj7tPtl3TMD/AHaj6DFTWIzI59qQkaNm6yIbOfnj92T6elS2Ev2eZradcsP9Wx9KqSJkAqcMpyp9DVhv9OthIvyzx9QOxqS0aDyFjk1GTUFrcCePnhxww96teUdu5ztFIobnPvUMvPH6U/IFQXmoW1mOTuk9B1oEQzR7cHofSpbWfnBPSsC5v7m8lAXIGeEXvVxFvIF86ePaBTsB0qScZ7U1yzjngelVLe5V4lcdDVgPuqRlcvtkKyKNpqhqWgLcKZrM4bH3Ox+lacqBl5FZ738umTKWBe3JwfVaYjkpoXhkZJFKsDgg0IMfWu11TTYNXsxc2+DKBlSP4vauOdGjYqwww4IqkybDTxT7aZopgwPHeojkmnrHxTA67TboSKEJ+lX5biOCMvK2AP1rk7C7WBgHOAD1qHV757m44csg6VFirl/UNfEokiSMBSMDvWFnIpyqHXkgY9ajQ9j1q1oSKRTTTz0phoEaTrnoKVEJ6A5roYNAHWVqvxWNrb9FBNU2KxzEOnXMx4Q4960bfw8xwZWx7VttOicKoFQSXRIOKm5QyHS7O3GSoJHrUkl5b268BVxXPapqN1DKU6DsfWsaWeaVsu7HPanYVzrJNciJ2iTP0qC4vmeMtG3I7Vy6lh2q3CXPrSsFy6988kZR+aqFByTQfl+9TTJu9hQBBIo5qGp5TURFMCSJ/wCE09uBVcHBpZZMAUAMk5bFdPotvHZ2DXEqg7h3rmIZtkyuQGAOcGtLUNV+1RLHCrIncH/HPP40AjRtfKa1mvHVCOcDrj29j/nNZatuL3EnXtk5psdxNcRiFguO7gYJHv61HePuIhj7daBj4Jy0hDHryK01+6KxreJjKBWySsaDJx9aQC0YyajEqseDmpYxQMmU7Rn0qMzlwV7USthdo61Bu2mgB/0OKfGGdwBzUZIOCDV+zjIG7uaALMKZxxwKm/kKQDauBUVw+1do6mkBDM+9yahNONNoASloo6UAFGaKKACloxRQAhpD0paaaAEFLSCigBcUUUUAJRilooASlBopKAHDk0tNFOoASlFAo78UALnFKOaSlB5oAd2oooNACVHJIAOuBRI4VT2rPHmX05iQ4X+JvagBwQ6hdcHEKdTWrBEPk2Daq/dHoPX60yCNVVYoV/djn/ePrV5QFH8zQAoUKMUGNWILKCR0NKOaUkAdakYZ4zVKVi7k1YmkAQ4PNUs4PWmAtJRRTEJRRSUAFFFGaQDTxSGnGmmgBjU0yssbxjG1sZyKc3FQOaAI2ptKaQmmAhpppTTSaAENRHlqkNRfxU0IsR8Qye5AqpdZIUDqTVrdiAD1Ymqs+DIgY4XuQM02JFfa5dvkPHXA6UQjMo+tLyofD49v7wpbYZkFIZorVq0m8t8H7pqoKkFS1dFwk4u6NrqKKZE26NT7U8VyvRntRd1cbMT5TY64rLrWIzwaqSWbbiU6VrTkkcmJpylqifR4kknbeoYBe9WtUtoEtGdUVWHQis+Fbi3ctHlT7U64ubmaPZJ936VtdHA4SXQpAZIHrWo+jkJuSXPGcEVmYKsD3BrSOrsYypi5xjINPQmzMsjBpKWg0yWULk5eoCcVaudpAGPmqm33qYi9an5DWjYD7596z7UYjNaNkPkb61LCJbpqyNbTCZeV6OPUU4UpGRSLHzn7LMt7Bgo33h2IqwbgSKH3ZB6VVtZAjG3k5R/u57H0qLBtZTEfunlTSGN1S+eCHEXDHv6VjWVtNf3G1OT1Zj2+tX9RGU5IGeOa09PWK0hWJMburH1NAi1Y6dBZR/IN0h6uetQ6vbNcWciIecZHvV+N8ilZcikM4221CaORY5Purx9K6K1nDqOetYuv2Pkz+ci/K/XHY03S7sj5GPSmI6brVS7hWWNkcZBFSwyh196ju5VjjJJqSihol22nXps5SfKY/KTSeKNOCSrdRjCv9761jzzSXNw0iZwnP0rrHxqPhsseWC5/EVQjjFUCnCm0VRIpqORdy8dafmo5GwBQAyItuxjNEy7G3CrEaKEz696RwGGKAIM7hSY7UmDG2COKU0Ad9JeZ71A07NVYNuGRTxQBJkk809RUa1Og4oAqX9mt1CVPDDoa5ia3kgcq64IrsmHFULu3EnzYBI6+9CYNHNo3NTK5HQ4rVXT4JUyF2n2qhdWphPDHFMViu57k1E0npSPnvTCKYhQSetOqMU9TmgBGFROMjFWCuRUbrQMq5wakWQjpSNHk8UqQOegzQIsQXbxNlQD7VCWLSluhJqWKzlbtVqCwbeC/FIZPZR7U8x+tR3MxlfYOlTXMqxx7FODVNdy/U0DJYFJlUJ0HWtRMKmT2qraxhFyepqSeQD5AaABn3MTUUgLdKAacOeBSGS20RdwK2YIwq59KqWUBVQT1NaG3AxQA0tgEnpVORi7Emp7hsAIPxqsTSAQ02lNJQAUueCKKSgApaSigBaKSloAQ0lKaSgBDSClpOlACilptO60AHako5paAExS0UCgAxS0tJQAlKOtHFKKAFooooAO1Nd9ozTmbaKzL2442r1NADZZHuZhDF3PJrRt4o4oxDEARn5j/AHj/AIVSt08qPYv+sYfM3cVbtI/IU92PemI0FXy196cZkA61VyT1NJ0qbFEzXBJ+UVGzseppopaBCUnelNIaYBmikpaAEpKXFJQAUlFBpAIaaTTqaaAGPUD1MxqFzQBHTTQaQ0wENNNONNNADTUY+9mntTBTQmTP91B7ZquwJm4TfgcjGasS/fx6ACqzczH5tpAODzz7UAiF9u3aVy3Zs0toP3lOk3eT/rAULE7M9D64osx8xoAuinimCnigC7ZzY/dsfpV2scHHSr9tdBsLIcH1rGpDqj0MPXVuWRbpRSClrE7b3FFBoooE0hpVT1Aqne7FAVQAx9KnnuFiHq3pWc7F2LHkmtacXucWInFLlW4lIelLSHoa3PPKcgUycHj1NVD94/WrkwKyNvj5A5XBH41S70xM0LYfuRWnYj90T71nQDEIrSsv9QPrSYRLGaWm04ZNIsjlTeuOh9alU/bbZkfiaPr/AENGxvSomDwyrMg5XqPUelIZh6nHIJNzEnsQexpljePBMNzEqfU10GoW0dzbC4i5VhyK5iaMxSFT+BpknZ2lwHUEGrykMK5PR7wg+Ux5HT3ro7eYED0NS9Chb22W5gaNhnIrkJk+wSshGXB4rtzyK5rxIsJRXX7+7H1poB1nfDYrA/hVbV7wt+7XqetZUEzwtlOR3B6U2aRncsxyx607CuTfaAIPKjGM8u3c+30rrfDx3aFID0w1cSK7ayH2Lww7twShP50MEcifvH0opgOaeBTEIaY6hhipDTSKAI4HIyhqbaetV3XnI60/cXTHp1FADZmDtxzikPFO4A4ph5oA27S9IIV61Y2DrkGsK5tZLduenY1Ja3jRMAx49aqwrm8gqyo4qrayrKoKmroHFSURuKrmrUgqs/FICv8A6uTI+6eopLuASR7hSyGnQSAgo3SgRzlxEUc1XIrc1K26sBWM64NUIiIoU0pFN70xFhOaV4+KjjbBq/Gm9aQzMcbTUkRIORUlzFiq8bENimBpQSDg1YllCRk1RQY5FI5dztwSKkYmTIxdunpUlvHvkLn7vamqokIQDgVdjXYuBTAV3CpVbdk5NJO+58DtTUOTQBMKtWcDPICRwKqp85wO9btlD5cSp3PJpDLMCYXNLI+xSaeDt6VVuXy23sKQFd2JJJpuaDSUAFJRRQAUYopaAENFFFABS0CjpQAlGKccE8DAptACUYpaKAExzRSmkIoAWikHSloASlpKXNAhKBRRQMWlHvQKKADvSE0pqNzgUCIriXC4zWdA++dpGGR0Ge1PvpeNo6txTrKP94qjt1pgXrePauSck9anpMYpwoAWjFFO7UhjRS0lA5oADTaU0lACg4ooo7UAFIaKM0AJ3pDSmm4pAFNalppoAjaoHNTvVd6AGUhopDTAQ0hpTTTQA1jRGMuo9TSNTouG3egJpoQpOWJ9TVfP7x8qD7+lTjpUK7gkjCQAEgFAeT74oAhkKbRtDbv4iTwfTFSWXc1FOzlQHYHAwMelT2Y/d8+tAFoU4U0U4UALQKKBQMnjuZI++R6GrK3395PyqjSiocEzWNacdmX/ALavZTUMt27cD5RUFIaFBIcq831Akk5JyaSiirMG7i0jdDnpS0E4H3d3t60AU34MuyTAA69NwqmOoqzIwO8lcZ6Y7VVX7wpiZqRjEQrRtP8Aj3Ws9eEH0rStB+5T6UgiTom7k8CpCwHCjFMZv4R0FJnFIoUsfWk5PFISfSkBOaQBbyi2nMb/AOolPf8AhNZ+sWGxtwHB6H+lXpEDqQ3epLci5ga1n/1iDg/3h6/UUDOTV2SQFOCDXTafdiWMNkA/xD0rGvIGtJ2baMj1FVjeygfLhSe4p7k3sdLPqZkJhjby1HVz1/CsS/RpmyXZiBgZqG1m4JYknqSakmmVo8g5PSp6nVGMOS7KRG38KjJzVuO3aXvikWwmkuVhiUuzdMVdzB05JX6EmkWTX16kQHyg5b6VveKrxYLaKwjPXlgOw7Vat4rfw5pjSykGZvzY+grj7u6ku7l55Tl3OfpS3JegzPepwflGCOarA09DhuelMRKaYTT6awoAYaI+JAOzcUuaY3BB9DQIc4wSPSmGp7kfMGH8QzUBoGdrNbLKhVlyDWJe6c8BLIMp/Kum201owwwRmncLHK2l3JauD1X0rpLK+iukyrDPcdxVK80gPl4Rg+nasZ45rWbI3I4709xbHXSYNV5FrJtdaI+W5H/A1/qK0luElTcjB19RU2GV5RVYsVbIq1Mw7VTJGaAJzIJY9rdayLyLax4q9IwRd1VrhtwpgZxFMIqVxg0w0xDVODWhZyjoaziKdG5U8UgNO7QMuazCMNVoXBZcGo/L3NkUDLMCbo6UxSLKdhwHHI7VZtoiI+lOcfvFFSOxHFB5Yz370TPsT61M3Aqnch1cbhgHpTEQnnmnKcDFJT40LsFHU0wL+mQ7nMjdBW5CmF3nqaqWNvjamOBya0X+UYFIZBLJsQt+VUGJPJqeaQMSOuKrmkAlJS0lABRRRnFAC0YoooAUgZ65FJiiigApcUGigApDS0lACGiiigAooNFACUooooAMUlOPSm0ALRSUtAh3GKSk5pRQAhqvO2FqcnArOvZgisaAKbHzbk5+6lalkm2PPc1Qs4sqP7zHJ+lbKLhQKYDgKMYpRxQaQATRnikxmkxxQMN1OBBptAoAdTcc04CigBKMUGgGgBMUUppDQAlIaWkNIBpphp9MagCJzUD1M9QtQAykNBopgIaaaUmmk0AMenx8ROfoKjepOkKj1JNMQhOFNVgy7Gyp3Z654I+lWH+6fpVcBzCvzBgSdoyOKAIXK7flzj3q5aj9yKqXBYyHeoDZ5AAA/Srtv/qVoAmFOFNFWrKITXcMbfdZwD+dAEOKMV2x8M6eR/y1H/AqYfC1kekkw/Ef4UwucdilArrG8KW5+7cSD6gGoz4UH8N1+af/AF6AucxSGulPhWTtcr+Kms3VdGl02JJHkR1ZtvGetIDLoo70UwCkbkfeC+5p1MlIC8jIoEUnLeU+G+UnkZ61XjGZBUspGw8HdnrUcIzKtAmaf8IrTtOIE+lZh6VpW3EKfSkxxJu9J1NFKOtIoXikPWlxigDNIBp61FIrBlljOJEOQamIweaTFAxLyFNQsxPGPmHVfQ9xWSLC1kX72xq1I3NnPv6xPxIPT3qDV7EqfOiPynnIoInG60MyXT3hGYzvWqyoTIFwevSty2t3GnCfeSRyQfSm2j28F0t1IpYIDwBnmi5EZyi1GQWWlXM5B2+Wnq3+FbLG00eEkDfMR0HU/wCFZ11r00ilbdREvr1NZ6OXJ3ksT1JNZnqRpyn8Wxn6nqE+oXJknPThUHRRVKrl/GqSAjqapmtlscNSPJKwuaeOajzSocGmQWIz2pxFRA9xUobIpDIzTW6U5qZ60ATud1vE3oMVXJqdebMezGoDQB6GBmjbQKeKAHomajudOiuVIZQT71ZjFWUWgDj7zQihPlnafQ9PzrLeC5s3yu+M+o6GvRpLdJUwwzWXdaeUzt5X0IyKdwscguoTKMTIG9xwact3DKeGwfQ8Vq3GmxPn5Njeo6flWbPpLrkqNw9RQAlzkRHuDVMSZUofwpXtZE4DEe1QvBKpzjNAiORiDhqZkVI4Yrh1P1qAxt1HSmA4nJpooVCTzxVpYFZchh+dAEUXJFbenWfm9qx4kxKB711GlbUCjualjRKLFkGNvSqM0eJCa6rzBFbMuAXYcVg+SJJSDkLUooybh9q4HWgf6TZ4/jj6fSpb6wnQl1G9PVap2shimB7dDVCIgK0dOtiP3jD6Ux7UfagAPkbkVtWUAZh/dWgC3aw+XDkjk81DcSbFPPJ6VZnfAxWXPJvf2FAETGmmlJpppAFLSUUAGaTGTQaUUAFLRRQAUUUtACUUUUAFFFGaACiigUAJQKWkoADRRSigA7UlONNoAMYoFFAoEFGaWmk4oAjmfaprHuCZ51iHQHmrt5NsVj6VVtYisXmt9+Q4BpgXbOI+YX/hAwKvio4V2oBUtACd6UmijFIBKKXFIBg0DEp2MCiigAooxRQAhooooADSUpFJSAQ0hFOpKAGGmNUjVE1AETmoGPNTPUBoAaaSlNJTAaabmnGmmgBnVqeXD7QBgIMfWo2OMn0plu+7IPXOaBFgUwxIcjb1p4paYEP2aM44P51Oo2jA6UlKKAHCr+lDOo23/XRf51QFXtJ/5CVt/wBdF/nQB6LWYL2draSZZLf5Cw2NkHgkdc+1adZr6VHJYSQyRxmVixD45BJJHNMQ6G9nuWAijjX92rkOxB5zx09qmtrtpY5S8RDxMVZUO7Jxnj86hgsi8xkuo0ZjEi5PPIzn+dXIoY4U2RIqL1wBigBtpP8AabdZdhTOflPUc4rH8Xf8g+H/AK6/0Na1irJbAMCDuY4P+8ayPF5/0GH/AK6f0NAI5GiiigYoqOYkKcPt4PGetPqOddyn5cnHGD0oEUZWYwqC2VzwPSmW3M4p0sbBR8rZ78UtmhMuccUCZfbpWjB/qU+grObpWnAMwp9BUjRIPenYpuKUMRQUSA+2aXd6ACmBhSb6QARSEbT94N9KQkmjFAxGIYEEU+0dHU2cpzkHyyf5UmahmTcMqcMOQR2NAE+n4trlrKf/AFcn3Cf5VRvrRrKSWE8qASp9qvOBqFpu+7PEfmx2PrQ9yNQhRZwBcRcPkfeFK9iZU3OyW5z0TgrzxikkeREEgGIyeCepqTXZcXoVMAKgGAOlUUkyp38+9NRvqdLrSiuUvyIt3b5H3hWU6lWIParVnOYZQM/Kan1G2yBMnINC0ZU0qsOZbmbSCilqzjHK1SqfyqCnoc0DJiOKiapA2RtNMYYFIRLH/wAeZ/3qgJqdflsx7nNV85oA9FFPWmgU9BzQMsRCrSCq8Qq1GKAJQOKa6gipAOKRulAGbc2qtyBVH7OUbpWxJVdlBoA53WEX5BtGSetZXlYOcsB7GtnWVzOi+nNUClAFee1mjjEsWJ4e528r9RVXzFP3oEb6VqRO8Lbo2we4qY/ZpzmWFQx6kcUAZA+znrbN+Bpwgsm6xzqfYA1rxWNpvBO4j03VrW1vaQkMkfI/vHNFxnKPY2YAJmljz03x0qWm05t9SQEdMkiu1ubqCeAxzbMehGa5m7ht3c7IUHuBigCIT6uhyJ45x6ZBqBtSuY2InhKH1X/CnG2hIx8yHsVNIwkWEo58xezUCLFvqyNhXOfcf4VNJbW14N44Y/xJWC0RkJwhVh6U62u5baUMGJAP+c+tFh3OjhsZUhUNhgOAwrVjiEEIHTiqelXy3a5JUD0FXr2VQgQHpyTSAzbuUgY7mqTGnSuXYmoicmgBc0CkpaBAaKKKBhSik70UALS0lAoEHWiiigAoFFFAC0lGaKACjOKKKAA0lFFABSiikoAf2plLmjFACUtFITQAE1DO4RTT2fbnNZd1M8sghi5ZqYDUja/uwi/cXlj2q/B+8kJTiMfKopY4haQC1TBkbmVvT2qxGu0UASAYpaQUvWkAlLRikoAKKWigYUgoooAU85wMe1IaWkoAMUlLSUAFAGQcDpSUdKAEFLQBRSAaaiepjUcg4oAqvUVTNyKiIoAYaaaeaaaAG0xjTzTG6UwK87YXA6moEcowIp0xzJUVMRoRyK4yKkrNViOQanS5I4YZ96ALlLUSTIw681IDmgBwq1p8qw3sMjnCo4J+maqinCgD0Jda05ul0n45FSDVLFul3D/32K86zShqLhY9IW9tW6XMJ/4GKkWaNvuyIfowrzXefWlDn1NFwsel5HqK5/xgf9EgH/TQn9K5dZpB0dh+NNklkcAO7MB6nNFwsMpabmlzQAtBoooEMPNC8UGlUUAI3StSD/Up9BWfs3HHrWkgwoHpSGh9JSiikMMUlLRQAUnSloNADSKXbmilBoGQbntp1mjGezL6in38O3be2xyCM8dxTmGRSWkywSG3m/1Mp4J/hb/69IadtUcxfOZbl3IIzUAbjbWzrenmCUlR8p6ViEYq0TJtu7J2QeWCvatDT5hNGYJO/Ss+BwRtNCsYZgw4pNGlKfKxLuAwTMuOKgrYvEF1aiVfvDrWQaEwrQ5XdbMSlBxSGiqMSWhj8ppqtxinY3MAO5pATS/Lbxr3xVXpVm6+8B6VXIoA9JAp6DmmgVIgoGWIxVuMVWiFW4hQBJTHqSo3oAryVCameoX6GgDA1Nt10fYVUxU90c3Mh96hoATaCaOlBpKAHA4qUSHsT+dQ0A4pDJS3r1qM0hNJQA0rmmFGXlamAoIpiKciqxyRtb1FQSQAqdwz/tjr+NX2QGoWjKnIoAzgZrSQSROVPYjvWmNb+0xhHG2XPzHPB+lQSrHIuHTDeoqjNbc5jGf9mgDZEwalrEhunj4fLD9RWnBcq65ByPWgCzSimgg0tADqKTNFACiilJBA4570lIApaTFFAC5opKKAFooooAKKDRQAUUUUABooooABSmkozQAUGjNNJx1oAWmM4AyaZJMqKSTxWZPdyTtsgGfemBJd3ZZvLi5Y9qsWUH2JDI2Gun6A/wAI9ahsoFiJIKvNjPPQVfjQkAvye5oASKILlskknJJ61NRSGkA4GlzTBThQA6kpaKADNFFFACUtIaKACiiigYlFFFACUGlpO9ABRilopANNIelONJigCrKnpURB9KusuRUDJQBXIphFWCtMK0AVyKjfpU7LUMg4pgZ8n3zTDU8q5OagNMkBTgKYDUsY+UkmgB6inglehqzbzb1WFokk4wvGD7VDd7FmYIrKo7N1FK5VgW4I4IzUyTqevFUutSJTEXg6noaWq2PlqMuynhiKQy8KcKpLM/8AeqzEzv3H5UATYpppW3oMnafzqBrnB+4PzoTuFiUClAqNZy3RB+dWI0dhn5R+dFwsNxRtNNlZ0/iH5VC08p/jP4cUxE/lt6YHqacojH3nH0XmqRJY8nNWbaPewUUCLtuu759uAOgqyKRVAUCnUhoBS9aSlFIYtFFFACUUtIaAEo6UtGKBidaZIFbIZFYYxg0/FN60ASQ4vrN7af8A10Y4P95fWuWv7VoJmBGMV0DmSJ1mhOHQ5Hv7VJqNrHqFmLmFcEjkeh7imgZyKnBqeUqyA5oe3ZNxxwKrMxPFMk1NMlDK0RORVK8i8qdh2ptnIUnX3q9qqZVJB361OzOp+/Sv2MyiiirOQBVi25k3HovNVxVkERQc/eakMbI25yajJpc5phoA9MAqVBTBUsYoGWIhVuMcVWiFW06UCFqN6k7VE9AIgaq8xwjfSp3qpeNthY0Ac/Icux9SaZSnmm0AIaSlooASloooAKUCiigBcUc9qTNLQA0imkU4ig0gIXjB+tQPERVzFIVBHNMDKngEnIwrevr9aqAvDIdpww/I1tSQZ5FVJLZS2WXmmIbb3wJCt8rfoavpKDWTLa9SnI9D1qOOWWL7rZX0NAzeyDRWbDqC9Hyp9+lXEnVgDmkBYFLTEcfWnZBpAKCVOVODQaTNGaYC0UmaTNIB6gt0/WjNM3CmmVR1YCmBITSZqnLqECdXz9KiOoljiKF2/CgDRzRms8S37n5bVh9QaQ/2p/z7kf8AATQBpA0maztuqH/lkB+FAj1M/wBwfiBQBo7qQuMZzVAWd6/37yBP+2gppsI1UvPfbvZFLUAWpbyGIfNIv51Sk1F34gQt7mnrbWigeTE8hPeQ4H5Cla1mkACssa9wooAplHlYGdyT/cFW4YC0eFBjHTGOamt7BITu5Lepq4FxQBDb2yxDjr3J71YAxRilpAIeKQGlIpKAF70ooFLigBaKBRQAUYpcUYoASjFFFABRRSUAAoNFFAxtLQRRmgAoJpKKQBQelFJQAlNK06g0ARFaYyVPSFQaAKjLVeRavOtVJRQBRdarumatuOtQkUxFXBB6Vo2llJKUeRCIz3NRwwieVIwOWOK6FowqhF6dAKGxpFuz0G0utPlk3bCo4ZeRmuQuUMEjRscspxXZRI8cgtonYALhsHqe9cbfoy30yM24o5GR35pIbGRgswFXIE8uXcGUsvOGHWqcWdwHc1tWFkrXDg87TjJokESSYx/YxO9tGR93KnBz9OtYjH5jXUa9pEcFjFcxu24j5lPT8K5Mnk0Rv1B26EqHmtS3tkZV23Ee49s1nQMqqc/ePStGxieYruOMenWpk7Dirkk0GBjzo8k7cZ71mS/LIRkHBxkVoarDcQMTcRgccEAYP5Vk5zx3pxd0EtGWYMNIq7guTjJ6CtiJLdEObpTjrgZrFQbkVEQlgclq3dO0tLiIJIxG49R1FROSQ4oqStZKcyNKcjsMZNZ5IPTpVvVrN4bsIz71XgE1XSEt0BNaRd0RLcai7mFa1rD5S5P3jUNtbhPmI5q4KYh1KKSlFIYtApe1JQAtFFFACUUd6WgAoopaAGnpTKkNMYYoAQ81Hbz/AGK4O/8A1EvDj096kzTJUDqQaBlfVbPyJGkUZjbrj+dc7cR7JCK62ycSxtZTckDMZPcelYmpWZjkZCOnQ00xNGShwwNa1z+807PdearQaf5ihi/5Vft0DRGM8jpUSkjtoUnytPqYgBPQGpFt5W6Ia3lto07CqN3crzFDyehYUlNt6Eyw8YK8mUIosvyOlWHspZWzwBV2zthGoeXgnpmrW+IfxoP+BClKbvZFUqEWryMgabIP4h+VB09/71apnh/56x/99Ck82IniRD+IqOeRt7CkdcKmjFRKKnjrpPLLMQqyOlQRDpVigTENQvUxqGSgaIGrO1NsW7VotWTq7fusepoAxyeKSnEUnSgBCKSnGk60AIKDRSmgBKKKUUAFGaMUUAGaCKKKAEopcUYoAQ01kB60+lxQBVeDPSq0tvnG4dOlaWKaVB6igDHe2545HbPWoVjKsQj7G9M4raMKmontQxzgZoAoK93H/DuH0qQX8i/fjNWRC8Z+UYHoOKXfOPcf7QBoAgGpqPvIw/Cl/tSPptb8qnE8obm3gYd8xjNTeeB921gx/wBchmgCgdUU/djY/hQLy5k4it2P4VfFxNn5YkUe0aio5PtcjZWdkHoKAIRa6nMMuEgU93YChdNg5a5vGlIPKxDP6mrAidgN7ZPrjmniFc8kk/WgCsRbQjNvZrIexkbP6Cp0nuGhACiNv9kAAVMEUdBS0AQ/v2xubkdyxOf1o8uQsSSvPtU1KKAK/kuVIyvtxTZLQSgbzjH90Yq1S0AVUtERCuSV96kEC4w2SPQ1NSUgGCMDgCnY4paMUAJSgUUuKBiUUUtAhKMUtJQAoFOApo604GgYYo6U5W2sDgEehpx2EHsfSgCKilxRQIKSlooASkp1JQAlL0oBwKKBjTSUp60GgBKKSikAtJRRmgANJRSUALSGl7UhoAbIPlyR+NUZzV1zxjNUbgc0AVW5NREVMRSbCx4HNAC2iSvOqxHaxOAa7Cz0yaPaJjHJIDkE5HT9KwtAhzqCfIzkc4UZ/GuomWW2jlkd3IYcK3QfSkxozDeQwQ3U+8F48/KTzn6Vx4yzlm5JOTWjfWV75rzy2syIxzuKHFUtmDTQmSxRqCGxXZaXEE0uL/a+auQgyzrGqszHoBXZ6c7yWsURi2sBjG7t9KTGjL8QEpaqinlyR+FcgqEnGea6fxFcpJKERsmJSCMY5rnAMGmgZcsLZzcoWDNGpy2O1b+jw75WXaAAc7j6VH4bhWe3ud38IX+taGmRYuJdo6L2rnqS1saxWhH4jtGmsnlTGI15FcaiZbriu61Ut/ZtyDkfIa4nGDWlF6ETNLSoGEzFgWQrya3tIGWZWbhBkAcVkaW/3l9RWrpQxdOSQBtxjufwrCr8RrH4SfVbSKSFpdnzjnOaxwgXtXQ35SK2Ikb74wODWB1rWi9DKYU8UwU8VsQOFLTRTqACiiigAFLSUooAKWkpaACiiigAppp1NoAaVyaURseOtSBPl3NwKQy8YXgetAyvc2+ApR9sqHII7GpZkXUrPfjbMnDj0P8AgaQ01JWtZhMoyuMSL/eFAHPyma1lOwlTnBqykzRQbwAW960tYsUkUXEOGRucjuKw76TZGsan3oaudFKpyxeolxeSyLh3Cr6LxVTzey8VEeTSVSSWxzSnKWrZKWJ6kmimqcinUWQrsKTNLSYosF2epKKsRim+Uw/hNSxp7UAWIhUtMQYFPpiYh6VBIambpVdzSGiJqxtVO51Wth+lYWpP/pI9hQBSYc0mKc1MoAKSlpDzQAYopAaWgBKWigUAKMHrSYope1ACGkpaKACikpaACloooAKSloxQAlGKWigBCKTbTqKAGgClAFLRQAmBR2paSgApaSnUgAUlLQRzQAlAopaAClNJRQAZpcUUUAGKAM9KKU8UDE6daN1IetLQISilooABS0lLQAUtFGKACiiigA+lL1pKBz9aACilNFACUmeaWkxQAUlLRQMSkNOxSGgBppKdSGgBKKQ0maQC0lGaKADpQTSZpGOBQBG7VTmbNTTNVVjmgBlSr8qk1FU9tH5sqp1yelD0GdJ4UgEUMl3IdoY7QTVjVdcBDpbKCYyMORn5qx1umFwbdGPlRqQqg8Zxyf50i2wSWRWyVk5/yahsdiCS5nebzWmkMn94tzVXUIwfKmVQpkB3ADAyOprXh0wSN88yqnrg1n6jLE8wigO6OEEBsdT3NNW6AM0lR9sRjgBATk11GmLKryyTkHALLgYwO1ZfhqBX8+V0VuijIzW7LhYJMHAx24ouBw2qyeZfyn3xVKrl/EY7hjnIY55qvFHvkC9M1QjR0g3J80W9x5ICFnz/ABAdvrzXTaZDG8Hn7XBY5CuSSKzobe3gghZI1DY5OMk1p22oWzERNKqt05zj8+lYTipM0TsiHWbea4QiOaUKR8ynO2uOkG0kHtXpkSkRyZFcl4lgTy1mCAPnBYdTVwjykt3MezdydsblW7EGtbTJblLtAqEhfvn+8O9M8P6cJkM7bSf4Qe1akds0N3lctu4IpTSbKTsi/JunjKbEUHueTWbNpjQ5xKGx/s4rWth5j7QDke1Q300aTGM5BHBJFEYqOxLdzCwRTgfWnyDEjY9aQCtCBAacKTGOlLTAWikpaACgUUmaAHUtJ2pKAFNJS0UAJRRRQAhGaZ3qSkIoGNFBGRzTgKDQAWsixt9lf/VSfcJ/hb0/GsbWNNaOQ4HuP8K1ZQXUqcY7cdDUwH2+0aKX/XxjB9x60IDhyMHmkq/qNq0MjHHTrVA1ZAoODUnbNRU5D2oEPoNFFAHcR+JiP4ZB+INXIPFETcOcf7y/4VxmWHanKxPY0DPQ7fW7Wbowz/snNXY7mGX7kin2zXmOG7ZzVqC/vIMAOxA7MM0BY9JPIqvIK5az8RumBKGX36itu31WG4Xkg+6nNAyaQ4Fc/dtuun/Kt+UqyFkYEe1c5MczOfekBGwpppTSGgBKTFOooAZS04im0AFFHaigAooooAWkNFGKAEpaXFHSgBSxIwaSjNJQAtLSUtIBMUUtJQAYoNLRTASijFFABSUtFIB8Ww58w49KYTzRRQAtAo7UCgAoFFFAC0UUUAFFGKBmgY7APrmkJz1NFJjFACUdKXFJigQoGelLikGVORTiSaAEo70UoFACUtFFABS0UUAFJS0UAHWik6GloAKSl70UAJSU6koAbilpaQ0DGmmmnmmGkAmaQ0GmmgAzRmm5ppNADwaGPFR7sUhagCCbk1Xap5Dk1A1ADR1rS0iPyzNIv3tuRmqCISTj61raXkSjCbkxtfA6A96xqysjWCIrCFnd7ln2BDknrk1pW89jdjypXEad1kJH5EZ4+tXYNEjMUkcT48wcsRmsHWrKPTZFhW4Esp5IAxtH51MJc2oS00NrUNT07TrLytPCSTFSqkchPeuPVjzS80BT2rczOn8PyrFCICDub5ye1a96jLYvJj5axtEVxmRkVRgZLdhWhdail3C1nAd/GDIvSslON2Xys5K+JknwOQBVjSbZWLSsm7bwoPrUlzaQ28akyvuJ+ZfQfWrmnGNl2Q5wp3Y7+hqubTQOXUiSeWaSRCdrpx79KrYI4IrZuIvs5EoQsr84VeWPYg1IlnHdBXliMZPYcH64xTQmSWj3L6OrCWRdgK5GCMVh69JP9ljEpDK53AgYrqZ5Us7BIVIC4wMVx+t3DPmJznYflPtTEJpermxttqqGbJ69MVq297LLbG8JyQ+COwrkhkHiuo8Nok2nXKTOFjyOSe9ElbUEzpYpCEVlOMjPFYGpO637BiSH7mtm0GIFAO4DgGszXUKSRyGNQM4zk0kBTFOpBzTulUSA5o6E0Ck70wFpKKKAFpKWkoAWlFJSg4OaACilPWkoAKCKKKBiUUUZoEIabmnEUlAxMU1maNllj++nT3HcU7tQQCKQDdStUvLUXUIyCOR/MVyVxF5UmOx6V11nL9knMchzbzHB/wBk+tUNf0wxMSi4VuQfQ1SYmc1RTmUqxBGCKbVkkinI96WolODUvUUCOtFkn93NKbVV/g4q+OKjlkGMVFyykI1HRaXaD2qQ0VQhuxSMYpViCnI4PqKcBTs0CHLNKgO2RsemaiPJyaU0lAxDTadSGkAlFH0ozQAUlFKRQAlFFFABiilFB4oASiiloASkp3SkxQAYoxRRQAYxS0GkFIBaKKDTABxQeeaWikAlFFFABRRRQAUmKWg0AJS0CloASlFFAoAKKWk70AKKVhQKO1AxAc0E5AFJ0NLQIO1JS0UAFFFKaAEFKKSloAWkpaKACiijFABRS0UANNGeKWkoAWgUgpaACkpe9FAxKSlooEJSEU7tTTSGRkUw1KRUZoAjNRsakYUxhQBGWphanstRUDEPNRHrUtN2ZYCkCNHRUBnwVDbxtIPpWrDp81izzWrCQsNqj29xUeg2X7oTkkdgPWtLxDdi0tBDt+8ODXHK8nobJ20MG6kubW6LTxIsrDPzA9PzrJndpZWdzkk1MzlvmY5NRN1rphFRRnJ3IwKkVcUypU+Yj1pydkEVdl55mliity5VGwZD/IVqWkaxiVUHI6AdcVn3tq1sUbHysOvvV7T2igjS4eTy5cFWRv4h2IzXJLXY2I7lbm+txFDEBGWwxccj3zWTDdvp0+UO5kP8J4P410N7qVhNaEywt8v8O4cn2wf6VzIZb7UCSixRn+BOBitqei1M5O5vW/iGR4Qxs0Uk8KrsM+4FasFw8scbybUPUgc59qpxqqogUYVQAPYVaTlRirvcVhb+BLm3Yo6g+g61x+sK32tmKlRgAZ74rs1B8vpWVrcKSWDMy/OnINWiTjyK3/DEwDywF9hfDL9RWKYzmrmlRy/aQ0IBkT5gCcZqnqhI6/TphMJhnOxqqeIGLWy4YbgeBkZqM6dfLCZSqxb+WJYCs+9sdzIHuI5Tj+DkCpSsMkjJKA47U+o4x5ahQOAMU/JqhC5pBQPWloEFFFL3oASilpKAClpKWgBaKM4oFAC0UlLQAlJTqQ0ANJ4phOTTnJ6YpMYoGIRSU7rSYoEMcBlKtyD1q1ZOt9bPYXHMiD5Cf4l/xFQFahkDxus0R2yIcqaBmLqti8ErAjlf1HrWZXc3kUeq2C3MIxIvUeh7g1x13bmKTOMKT+XtVIllanK2OO1JSVQj0nU4RaTED7rciswkk5rofEMQa1WTuhrnqkdwoopKYCg0uaSigQUUvWkbPegBppOtLRSGJRRRQAUUUZoAKKKKAAUGjFFABRRRQAUUUd6ACiilxQAlFFLQAlLiilLEgAnIHSgBtFLRQAUhp1IRSASiiigBaSiloAMUUUtACUUtFABSYpTSUALzuFB6UAnNHagYh5oAoFLQIOtFGKWgApKXFFAAKWiigAoopcUAFBpaQDHegYUUUUCCkHWlpB1oAMc0tIKWgBKWiigBKSlpKADtRR2opDGNTStPNJQBGVqNhU1MccUAVn4FQMeamlOM1WY0DFB5q9pdt9pvo0Iyo5b6Vnjr0rc8PMyTuTC53DGcdKyquyLgtToUUQbREoABztxxWF4hvDO/ldw3zVvuwjjMjcYUkA8Zrkrs73LHkkkmuWmm3qW7FLmmkVOQMVE1dpkREVd0wKbhd3aq6jNbWkRJHAjsoyzHJI7dqyrStEumtTdit0ng+cKVUZwRXLajPGJHRFYuD97dx+VdaskJtZBvXBGMZxXFXSD7RIRnbuOM+lZUorQbb1KchJpLWURTbzzjtTpF61WY7WBxXVYzub41eBPLPnNyPmQJyD9a1rfV98GILW4f/eA/+vXJQSwCR5CcDbwCOc1tWGtwxE/uZWzgdh/WotZ2RV7m3ca+tkipdWrruHVelULu6F1ZuAVdWPBHUexqLVdQgvkQBHAA53AcfrVC1gWCLajFsnJNaEDPsq0qW6qc1ZxQBTELligDMSB0BNApTQKAFpaKM0ALRikzS5oAKM0UYoAKBRRQAUtFFAC0UUUAFLSUUAFFFGaAGtQFp1OAxzQA0LRtp2aM0AN20FRjBFBamkk0DIYJjYXRkP8AqJOJB6ehqHXNPUEyIMxvySP0NWJYw64PNSae6yBrCfnjMRPcelAHGSoUcq3BFR1taxp7QuwA5Xp7isYirIPW9dIFgw9TXNGtvXZwzLCD05NYhFIYlJRRQAtFFLTEJQeaWkoAaaKDRSGFFFBoASiiigAopaKAEFLSUCkAtJilopgFJRRQAtFFFABRRS0AFJS0AZoAKSlooAKDRRigBtFKaKQCUUUtABS0mKWgAooooAKQCloFACGlHIpKBQAUtFFAC0UUtABRRRQAUUUuKADFPUUzNO3CkMRqSlPNJTEFFFFAB2pB1pTSqKAG0tTTW0kKozrhZBlTUVACUUUUAJRRRQAhpDTiKbQMSmnjmnGmNSAaWpjvwQaZI2KgeTNADJW5qNAXcKOSTihzSJLJCwkRMkHPJoGddpuh2cqYmi3YUZO4jmtCCyFuDHb8oTnDf41h6RqupAFWtfMj6krgkfyrpbS5hn+6xDf3WGCKhpS0YXaKGuQG4twqN5TxjeWb0HUVy7nJya7q5ijnHlyKGVuxrkNXtFsrtoUOVAyKFGzGnpYzHPNRMac55qNjTAfDlpFReSxwK6SNewHAOK5y1jnaTzIB80fzbvT0robB1eRYzNG7Y7IeTjJFc1fc0hsWZ2KpEnTjNYd6F81ggwAa29ZkW2miLq3I+8Bwa52Vy0jH1OaqkhSZA61UmTgkVakPHNVJjXQjNkC1btj8wqmlXLb7wqhF+Q/u6ntP9QKrzcRVYtP+PdaAJqUUClpAGKKWigBKKKWgAooxRQAopaQUtABRRS0AJRS0UAJS0YxRQAUUUtACUYoooAKDRRQA3JzS7iaCMc0GgBp60E5pfvCnBcUANxxzVa5iJAePhlOQfQ1axg0jcigY/CavYFvuzpww9D61yWoWphkJxgZwR6GugjkewuhcIMr0kX1FWNZso7iD7VD8yOMnHcev1ppiZYmlMrl2OSahNKTTetMQUUUlACgUuKQU6gQmKKWkpgIaaacaaaQw60lFFABS0CigAoPFFFACYpQKKKQBRS0UwEopaKAEpaKWgBKKKKACnNIzhQxyF4HFMpaADNLmkpaAEpaSigANJRmlzSASgUUAUALRSUooASilxSdDQAuKKKMUAFJ706koAWkFKDSY5oAWlFJS0AFFFFAC0UlLmgAxSUtJQAoooooAWiikJoAOtLSUCgC3qF39rmUqCI0UKoNVaKKACkpaSgApKWkoAQ0Upph5oGBqN+BTzUcnSkBVlNQE4qSQ81C54oAidqWMSOoyM5PAqWGzuLk/uYyw9egrVk0yaWWApayQxooVtxDDPc5FAzV0NHSBdzLk8EHrWr51su6CbMbtnaH4z9DRp9skSogUfKOwqHW5hHHJvAKiPHPv/kUl3B9jIt9UuNM1MRXJMttITtb+Jaz72drieSV+rnNQRPJLJvkYsEXAJpJZM0AVn60QR+dcRxf3mApHNJbTSRXSNFH5kmcKvXJoGdZBp9tEwiSL5cfNyefrVyGyt45AY4whByCCetc/bX2qG+8h4UWf+4TjFdFBNcEoHtQrngkSZqLdx3GarYy3VvsE3I5AZf8ACuVu7aW0l2TLtbGR6GurvtXs4Ln7PM7Rv/tKcVieKZ991EikFUjGCD61VrbE3MOU1SlNWX5qtKKpAQoeau2+cjFUk61etRkjvTEXJyRGMj8qtWw/cL9Kr3IPlLzVmE/ukx6UAS9BThTacKQBRSig0AJRRRigAFLigUtAAKKKKACilpM0AFLSUtABRRS0AAAPtRRRmgBKKWigBMUGlxRQAlFLRQAijGaWiigBDTSKfSUDInQMMGn6bMIJPscx/cy/6sn+FvT8aUioLiESJ79qAJu1JSgcUEVRICkNKBRigBKWkooAdQaKQ0wENNNOpDSAbS0UUAFFFFABRRS0AJS0lFAC0lFFAC0UUUAFGaKDQAYpKUUpxigBKKKKACilooASiloxQAUlLRQAlFFFIApKWigAoozRQAlOFJ3oFAC0uKBxS5oAaRSj0NFHWgBfuikJHHag56GkxigBTSim0ooAWgiijNACUdaKTNACinYpoNL1oADSgetKFx1pG56UAIeTSigDijpQAtJSik70AJiilpDQAUlLSHNACUhpaaaAGO1Qu9PlOKqOcmgYxzk1E3zMAOSaex4qAyBH3E4xQB1djEsECR8DavP1rXt+FC9hzXn6X0LToczYHXacV3mj3lveRL5MikoMEMfm/WpsO5ox4x1wfWsLxFDcSQ7lG6Mt8xHYVuvsWMuGGPXNMmeOO2kaXBQKcj1piOFkbau2qrNzVq4GeRVM0hjWPWmQzPFco8Rw6kFTjPNDnin2dubhm2N+9H3E7saAOkt7aVNbO9mYADfMcA7sdAa2LP7UL1UmMbJgsCvXj/8AXWZpaRNqcsluxMMKBQWJy7EctzW7AoAeU/eC4FJAznvFNxDM3lFQzL0Yev8ASueP3FHtVy/Yz6kwzwKrzqBj2qhEBXiq8wxVlm4qrMetAFVfvGr1ny45qmoyau2m0MOlMRcut20YOKsxZCKD2FQXOAq9M1bhTKgnnIoGPHSngUm0ijNIB1IaMijNABQaOaMZoABmilpOlAC0tNp1ABRRRQAmaXNJS0ALRRRQAUUtJQAlLRRQAUhpaKAEop2KSgApcUlKKAG45oxSmg0AJQVzxSjAGe9LnNADB0oNGKQg1QhaKbmloADzQKKUUAFFFJQAU006koAbR0oooAKKKKAEzSiiigBetJRQKAFopKWgAooooAKSloFABSg4oooAKKM0ZoAKBRRQAtFAozQAhopetJ0oASgUtAFIBKXFIRRQAmKWjFLQAlOFIRxnilHSgAoozSGgBaKSl60AKzF8e1NzilGQefzpRzQAgwaXbRt5pcYoAbtIpQDQDThxQAhQ00CpC3FNNACYFOyBSYpaADk0AUtFACUUtNoAUmkpcUUAJSYp1JQAmKKWmk0AITTGNPNRPQBFK2RVQnmppWquTQAxzgVn3LdBVuVqz3O+TimBZtcpESOGY9R6Cuh0q6dnAuIkmXGCT8rY+orBhXLBR24roLKPyoN5pANudTvNPvCsEhlt5c/JLyR7E96kGrT3Fm8MgABfIx2Hp+dY93L9quPKUZycVeZdi4AwBQMY75FVG6mpXJzULUgCCMTXUUbdGYA49K6y0t4Yoh5UKLn2rk7a4FvdLKU3lQcD3rZm1qGZII7O48qT/lo0qgKPYCpY0dImDGFIBHuKcsabWXkA/wBxiP5VHp8qXMaiN0kIHJBH9KuGJFhLjnAz8vNCQNnO3mjCNpLmGQsMcq3UViXI5rpr68il0+QwurZIUgdR9a5qeqApvVaWrL1XkpiK69TV2z+8M1TTqau2Zy4wKYi5dAMVGOD1rXhiCxjnntWPeHaQpHPtWmkhCL9KQx8x5wDUIOTQz55pq5JpATUmKd2pMZoASkpaKAAmkpaKAClBoAoOAaAFNGaSgGgBaKKWgA7UUh60ooAKKeq96eUoAhop7jHSm0wEzS0UUAB6UUUhpAHelHWiigANJS0lABRmijFACdaCKQUVQhKPpS0lAAKWkooAWiiigANNNOpDQA2ilpKAEoxS0UAJRS0UAJS0UlADqSiigAopaSgApaSigBaKKKACigmkoAXFFApaACikpaACkopaADvQaKDSAbS0lFAC0U3NLQAvWlFIKKADoaXtSc0CgAoFFL9KAAtThTcU4EUAFBOKDTe9AC5zQTigDmkYZoAdRSDgYp1ACUvFJS0ALRRRQAUUUUAFFFFABSYoooAMU1utOyaYx5oAaahkNSsarSt1oArynJqFjT261DIcCgCrO+AaggGXJ9KWdsnbUtumFA/GmBdsYi8g4rQ1afyYVt4z8xGWPoKbpyLGhlboozWXczNcXDN1LnpSAtaZEGYzHnHAzWhIPlNNtohDAqeg5+tLKeKAKUgwTUD1PIcmoHoGVZm2nNNtpYYvMMlusxdcKWYjYfXjrTLo8Go4uSKYjpdP1C3EUcLaehOMF0kKlqtaleXNmytZTywIRzEzbh+tRaJarDALyaNmBO1SBkD1JqfxG8MunoyODIrdO+DSsMz7NjPvmO75+ue9OuF+WlsEKWiZ7jNLcDC57UgM5xVaXpVp6rS0xFZDyav2I/eVnBsMa0tOG+VR/KmBcuf9ejnoD0q6Oao3IZrxY1bjPQ1oDikxjdtOVcU4HAOOpoGaQC0hpaTrQAAYpKdQaAGiloxjpRQACgDNFOXg560AJ060hpTkmm5oAUUopKWgAzzTlppHehaALKgcelL2yKgzmnh+MHpQAjtuplK2M8dKbnmmAoooooAMUUtFIApKWimAlJTjTaQC4oyPTJpKdjigCKiilqhCUUtNNABmlpKKAFpaSigApDS0UAJSUtJQAUUUUAFFFFABQKKKACiigUAFLSUUAFFJS0AFLSUUALx2FApKWgAoopaAEpaKKAEpaKKACiiikA0ikxT8UmMUAJRTlYA/MM0jYzx0oAQUtGM0tABijFLQaAExS0UUAFIRS4paAG/WgClNIDzQA6iiloAQUtFFABRSUtABS0UUAFFLSUAFFFFACUlLSGgAJphpSaaaAGOaqStU8hqpIcmgCM1Vmap5GwKo3D8e5pgQqDLL9TV+2j3vwOvSqlunf14re0a28ycE/dHNAC6lizs1iJwXAzWfpsPmT7zyq9M1Z1+YzXxCnhRt4NWLGHyrcDueTQBYANQy9KnPQVBN0NICi/U1C5qZzzUElAGfdHJxTrOMyTIijljgVFcH95WloCB9QiLdFOfypgdk04tUjskjzGsWCc4NYuqxj7FuByZHUdKuTzh5nbPIIC5ORn2HrVbUW817ePjlyxx7CgYsa7UC9gMVFP8Ad9qsAcVFKMqRSAy5OCRVWXpVqTgmqsvSgRTH361NP2q45wfY1lH/AFla2k4Ew3HGD1pgWn2/akdeTnBOc1oCqG1ZNVkc565B6VfHNIYtLRilpAJQaWkoAMUtJS0AFJilFLQAzbSgU6kzQAlNJx0p3ekPIoAByKdimqMU8UAGKWgUuOKYCYpKdSUAJRilpM0ALSUtFABRilooASilxRikAlGKU0lMAxzSkEUgO3nv7UO5IHzDJpARUtJSiqEFIaU02gBKWkpRQAUtJS0AFFFBoASkpaSgAopM0tACUUZooAKKQ0UALRRS0CEoNFFABRRRQMWiijFABS0lFAC0tNpRQAtFJS0AApTSUtACUtFFIApKWkoAKKWigApKWigAopcUmOaAClopaAEoFLigigBKaM040lABS0UUAKKKBRxQAUUYpaAAUUUUAFFL9KSgApKWg0AJTTTqaaAGmmMRinmoXOKAIZWqqxqWV6qSPQBHK2aoTbpHGzmrE74BHc1HGCiFyM0wLVtHnaB24ra0/UbSKCSNJMSjsRjNUtIeGSRR5gR+2etV7nTpBfOqurHrnpmgB8KG5v2Y/dBya1wMVXsrfyIsMQWPUirVACHpVef7pqwaqznikBUaq8vQ1O1V5vumgDNl5lrV0Q7JS/bHWsspli2R1rSsT5YP0pgbKSsQOVds8kHJxTC3mX/si/qarrOGKjLfJ6kEVNp/zmWX+83WgC4OlMkBwcVJilxxSAxpx8xqpIOta9zBwWrLlHWgCgAFfLHAq/Y3CAkqjsBzwKjlRXtJDj5lFP0YfMVxnKkUwL0E6XNyrJkexFaQ6VXsVUW67VANWgKQCUtFLQMKSnYpKAEApaKKQBRR0pBTAUijGOTR1NL1oAYTS44yaUimnpSASnj0pgq7p9rJcyrsX5VPzEjgUwNDTdLAUTXAzkcIw6fWr7Wdu0BhCBUPJ29as00YIyDQSZ50a25w0n5is6+05rRQ4fepOOmMV0GVYfKwP0NZmtr+5Rt7DnG3saBmIRmkAxS96KBhS0UUAFLSClzQAAUZoxRjFABTadSUAJSbRnpzT8UhpAQilNJS5qgG0lOpKBBRRSUALRSZpaACg0UlABSUUhagBaTNNLU1pAKAHk0bhUDTAComnHrxQBbLim+YKoPdovWRfzqJtRh/v5+gNFhGp5go833rJ/tGH/a/Kj+0Yf8Ab/KmBr+YKUSCskahB/eI+oNTpcxyfdcGkBobxRnPeqYk5xu59KcJD60AXFOaWqolIp4nNAyx2pKjEwNPDA0AOpTwBSAignNABRRRQAUtJRQAuaWkopALRRRmgANAozSZoAWikzS0ALmk696KKAFpabS0ALmkzSUtABRRRQAUtIDTuKAE6UUUUAFFFLQAUCiigBaSiigAozig0hoACaYTSk0xjQAjGq0rYzT5HxVKeXtQBHK9VZXwMmnSPwSTVVmMzAKKYAqGWbOfl6k1egtvOOCMdhUFuFeQRjgj9a0LyF4rVFiVxIWyHB4+lMBmpWcsssf2e3RGjjAwh5k9T9aXT0mmdZJQQF45pqT3UrojhlkU8Hoa1xk8nr3pAKBiloFLSAY3Sqc9XGqnP1oAqtVW5Py1aaqd2cLTAoJzIa1LVGOAAc1mwHBYevFW4LaY52NJnsFNMC5P5kYxIhU9sjFamnx7bVPfmsdDdSMsUjSORxh+oroIl2oq+gpAPxSUppKQEcq5U1jTrhjW43K47VlXse2Q0AZ7fcdfVTT9EfbcoOvOKZIOTUent5dwOcEGmB0FqNrSx/3JCKtAVWi/4+pB/eAarIpAFGKWgUAFJS4pcUANxRS59KSgYnNAFOooAApwTjgUv86UHHT+dJ/Ecd6AEprCnUfzoAbtOasW93PbqVikKg9RUWMUhoAvwarNDEyn94SchmOSKjj1C4WQs8rMr/eHbH9KqAUvagR0trBbqgmgU7WAIGTTrh7XYY53TB6gnvWHZ6hLaRsiKhBOfmz/AI1BNK80hkkOWNACXCKlw6IwZAeCDnIpmKWkNAxaKMUUAIKXFGaKAFpKWjvQAlKOKMUYoAM03PtTqKAIBRSUUwA0lKaSgQUlGaCaADNFJmjNABmkJ4pjOBUElwqg5NMCcvionnArPmvs8RgsajSC6uzgAqDQIszXyJ/Fz7VUe/dseWhP1q5HpMUY3TyYPpUu61iIEUZcjvQBmqLubOAR9Keul3EgBcn8TWj5ty/3EWMfSmmKSQ/PMx9gaAKg0tEH7yVAPqKX7JaJ/wAtVP0Bq19kT6/U0pt0H8C0rjKZjtAMbifotJsts9W+mKuiIdgPyqQQg9hRcDMMVuejD8RTDBDn5XUGtRoAf4VP4VGbWPugpiM4Wg3Ao3PqDQ0d0MAStxV1rKPsCPoaZ9lkX7kp+hFAEC3Vwn34wR7Gl/tLafmhbHrUhS4UfdV6jLKP9bCV98UATR6hA3Vip/2hVlJQwBRwR7HNZpitpBwQD7002RX5o2/EGgDYEpqRZvWsMSXkR++WA7MM1KmpMvEsX4qf6UgNsSA04GsuK+gk48zafRuKsrJxlTke1Ay5S1XE3HNSLKDQBJRSZFLQAUUhNKKAClzSdKKQAdueKWmjrS0ALSim5p3agAooooASlopaAACiiigBKBS0lAC0tJRQAUtJS0AFJS0dKAAUtJRQAHimmgmmsaYCE1E70O+Ko3FxjgdaAFmm61RkfqTSSS9TVXLyt6CgB27zcr+tTQQZwB+J9ajgwZPL6DPX1q/cxSQwqY8jJxkdRTEQz2jRJuUHcT8rD1p8d9PPGIX++p/HNOM8+1UkXDdvetGGJeHZF345OKQyWIHYM9cc1IBQopwFIA7UUuKDQBE54qjKfmq7IcVRlOWoAgeqzxLPOkbNtU9T6VZesy9b5sUwH3lslmV8i4inyei9R9RU1vc3MKeaixsB2IqrDtjVGIY5GeBWlb3lmFInhcg9CUBpgOtrs3l5G2zY2e3St0dKxdOjja93x/dAJraGaQC0ECloxSAbiqV9HlNw6ir9RTJvQigDnphVOL5LitG4TDEVnScTAimB0mcTW0v/AD1iwfwq0DWfG2dNglz/AKqTH4Gr680gH5Gcd6WmhRu3d6cKADpSZpaMUANpaQ9aUCgAC5NKR2pMUfNQAuMUYo7e9FABQo5zSU7BxQMb1OTmloxRQAUCl7UUAJQaWjFACdad0FJilNADaKKMUALRRS0AKBkUmMUo6UhGaAFoopRQAhopcUYoAqZpabmlzTELSGkzRQAUhoNRu4FADi2BVeScLVe5vFTjOT6VBBbXN82QCqUwCW9LHbHyaWCwuLo7pDtX3NX0htLFeR5ktNaWa4P9xPSgQiwWloBu+dx6Upnml4jUItOS3Veep9amCUAVxagnMjFjUyRKvRakApfwpDGYoKCnijrQBHtoK5qTHrRSAjCU4LTu9PAoAj2GkK1NimNTAjK00pUp6U2kBAYvemGM4q0OetG2gDOe3RjhkH1ximmz28xu6/Q1pbcimGIg8dKYGaUuE/uyD8jUbOnSWJkPritcw5pjQUxGT9mhl5jdSfSm/ZJojmNmB9jWhJaIxyUwfUcVEYJY/wDVysPZuaAK6XV1Hw4Vx78Gpo9Si6SK0Z/MUGSQcSxBx6rTSLWXjOw/7QoAvRXCSDMcit9DUyykVkNpwb5kIPuDSf6ZB0diPRuaQG4JQafuzWImoyLxND+KmrEeoQN/HtPo3FAzTNFVlmyMg5FSLKKAJMUtNDg0uaAFpabmlHWkA7NFJRmgBacKbSigBTRSUtAB2ooooABSnpSUCgBaKKKAFpKWkNACUhNNJprPimA4nFQSShaZPOEFZk911OaALE1zkHFZ0s4yecmkDtIT2HqaWKDPTk+tMBkaljlvyq3FCOC2FGahiT7PMDKQMnBGeat3cKTGNYmx2I7fWgRHe2vloGixyefY0kU00iqhyWqf7JPuCZ3L61pRRLGoAFIYiJ8q7hzUoFKFpwFIAAxTsUlOoAKaad2phoAhm4FUX5Jq7KeKotQMiesq7+Zj6ZrUlOAapLetbMyrGj7jzvGRTERW/l5G91H1NaiW1tNASs6sy9FD5rNig8+ZpNoUsc4A4FWbnTpFQSgKB6KcUxGppMaKrlVwc4POa0wKz9IUi0BPUmtEdKQwoooxSASkNOppFAGTfxbWz61jXC4Ib3rpryPfCfUVz92nBpgaGmN5tlcQk9U3D6itK3bfAjdcgVh6NMI5l3cg8GtfTz+7eP8AuOR+FAFygUAUuKQBQeSKWkxz1oAQiil7UY4oASloooAMYpKXPNFADox1J7dqazZ60A4BpjnsOpoAcvzClxzTsBIwvc8mmE4oGLRzQFyM06gAAxQaTpSE0AFFJS4oEFLRRQMMUo6UCigAJopKWgANLSYp4oAKTOKWm4pAUxRSClzVCCkzR2qGWUKvNACzSBR1rMnumd/Lh5akd5ruXyoQTk9RWrFa2+kxB5fmnIyB6UwK9npSRoLi+cDvg1JLeNL+6tVCR9MgYqJmmvpN8jEL2FWEiCLgDAoAiitwvzNy3vVgJQBingUgEC0opaXigBKWil70AN4pu9ScA81JTNoByBg0ABopSaQUgFHFOFJinLQAoFNYU+kagBhFN2g1IKCKAIiuKSntTaAGjinGkNA5oAcmT1p2KRcU/FADCuaYYlNTUYpiKhtx2qOS2DDlQfqKulTQF9qAMo2gU5Qsh9jTSbiPjIkX3FaxQHtTGiHpQBlmWJv9bEye45phtIZf9W6k+netI24IqvJZK38OPccUAZ5spoTmN2X6GlFzdw8OA49xzVvypo/uSHHo3NNMkgP72EMP9mmBGmpp0ljdD7circV7C4+WVfoTg1WAtpMhgUb3FNbTUkXdG6sPY0gNITVIsoNYxsLqH/Vs4H+ycigXN1HwwV8eowaBm6CDS5FY6amB9+N1+nNWI7+Jukqj68UAaAp1VVnB9/pUgmU0gJqKjEq+tO3g0wH5opm4Uu4etADqM0zcKNwoAfRmoy4pDIBQBLmkJqBp1FQS3iL1YCkBYkfAqlPdAcCq02pKQVTLH2qmTNM3AxTAluZnkAAOM1XEOFLYLY/Kp/sEixtJIwUdMsau2TQ/ZwZOT90imIq2kDSHDrjHIBGOKleYW9wsQiOB94+v0qPfcvcs5kaTbwM+lXLOB3kLyoR9aAKk6i7mVlHzYx9as21kwYM7dOwq/HaxxuWVACam2CkMaq08LQBijFIBQKXFHSloATFLRRQAlNanYpjcCgCrMeDVU1ZnNVmoAgl+6ayZDi4BPY5rVmPymqUlqPKM3mxg4zsbqfpTASJJHfKNIAeytVv/AEwZQyOUzwrt/jVW0nmAGBGP94Va+3vcusUsSqegK9KYjetE8u3RTwcc1YFRRjCge1SipGLRRRQAUhp1NIoAY65UisC9i2sy10WKy9Ti+bcOhFAGFbN5c2PQ1vWkgF42OkqhvxFYEo2Tg9jWpby7RDL/AHG2n6GmBuilpo6U6kAHk0UUCgANJS0dKAEpaBRzQAYpKWigAFIMKSx59KWigBhfJ6E/hRgnnpT8UUALmg0oAzk9BTc0DA02lpcUCEAGaWkoxQAopcUCloAMUvFIKXFAxvWlFLiigApRQKUUAJQcmlooAoGm0pFRyPtFMQksgUGs1jLezCGHJBPWluJHnlEMXJNaKNHpNthNpmYflQIlHkaNb7U+e5YdR2qgqSXMpmnYkn1pIY2nkM0vJPrV1VwKYxUXAwOlPApAMU4GkAmKUCnU05oAWjFAFLQAUUlFABSEU6k696AG4pRxS4xRikAuaVaQCnAUAOFIwpwpDQA0CkNOqM9aAEammnGkxQA3NLRilAoAF61JTOM0uaAHE4p/yFM8hvSogRTgRTATdmlzmmmgCgCTFJigD3oFACYFIV9qcRmjFAEJQHqKY0CmrBFKBQBQe0B6jNQtZY5UEH1FapFNK0CMsfaoiCkpP1p5vZek1ukg9cVoFAe1MMKntQBR32Epw8bRH2pp062mOIblT7N/9bNXGtVaoH09D2xQBVbRplOYypPqjjP+NMe3v4RyZQPVhn+dWvskyfclYfjT1N7H9yWmBnie7T+631FOF/cL1iB+hxV83d4Bh0Rx7gH+dNa5z9+yj/BcfyoAqDU5B96Ej6Nn+lL/AGrjrE9WPtEHQ2WPoD/jSGSzPW2cH60gIP7V9I5KadUftC34mrBks/8An2k/A00Sw/w2hJ980AVzqNw3SLH40w3F4/TC/hV5ZGP3LFPxB/xqQNeH7kUcf/ARTGZogvJ+7n/dFTDSXBzO6J7yPV0293JxJcED0FKumoR87sx+tAin5dlAcGQyt6IMD8zUsMkxP7i32j+8avR2kUf3Y1B9cc1MEpAZ0lpJMB5nXvigaZxw+31GK08UuKBla3tUhXC8n1NWAtOApcUAMxS4p2KKQBikxS5ooATFFOH500UAFLRRQAmajc8U81FJ0oAqTHmoG6VLKeaiNAFaf7prMVN0jEnpzWncD5DWWP8AWEk4Ge5xTEX7S5hT78cjAdflFWAbe4uo2gXHI4K4NRWsds3Dzouf9vFW7OGNL1QuGAHDdaANgdKeKYBxTx0pDFopRRQAUhp3BpKAEqrfJuhPtVuo5VDKRQByl8mMN6VNZtvgZD3FPvoz8wqtYPtkAqgOls5fNto3745qxWdpb4EsX91sj6GtEdKQBilFFHSkAYooye1FAAKKOlFABSd6WigAooNFAwzTTnNKKUigQDlaaadSEUAAHFLigUUAJigClpRQAUUUUAL0o60YyaXpQMKSilFAAKUUYpaAEpaAMUtAGa/AzWfezEDap+Y1cuJdqmqNsnnTGV/ujpTETWkaWVuZpRmQ9M1Aga6m8x84z0pJ5GuZwg+6KvQx7FAFAD0XAAqQCkApQKAFpQKBS0AJgmgDFLmigA60YoooAOlJ1paKAExikOSKdS0ANVcLRmn9qaaADNOBplPAxSAXNBNApDQAZqNqcTxTT0oATn1oHPWk60A4NIB1ITS9aTFAw6U7tSAZp3AFMQ0UuM0qjNL0oAAtLim55p+aAEHSlFJTqYBSUtLQAmKSnUlACUUtJQAlFLShAf4sfWgBuKMU/ag+9IKQlT90cepoAYVo20+kpAM2CjYPSpKKAIvLHpSGIegqWg0ARiIelLsFPFLTAjCUuKdR3pAIKXFLR0oAMUnSlooAKKKBQAtFFLQAlFFFABRS0UAJ09qKMUUAFJS0GgBpqKQ8VI1QS9KAKkn3qiapG60w0AQTn5Dms6eX7WQojRMHqByfrV+5H7s9uKzImyhQZBJzkGmBfgsXliIGzp3FWdHiaK5dTzgVUiFwsf7uScHPJDEitTSUY+Y8jAtwMigDUSnimqOKfSAKKKBQAtFFFACU0jIp9IeKAMXUY8OeOtYiHZcHtzXSakoKg1zl0NswNMDYtJdl1G3QOu01rByK52KQiNWHVCDXQphlDDoaGBKGBpTzUeMHIqRTkZpAGKWiigANJTsUlABjAyabTjzSY4oGFFAOaWgQlFFLQAYFHHSik60ALR0pev1pO9ACUo45PI9qSloAOw7Z7UtIB68mnUAFMDAttzzTu9IyBu1Ax3QUCjHrS9KAClFJinAUAFHeilxQBzd2+9wg70s8gggES/ePpTbcb5GkbtUfM9z7CmIsWUO0bj1NXhTIkwBUmKACgUtHNAC5ooFLQAClxSZpRQAUlBooAXFBoFBoATpSikpcUABpKWkI4oAOlKCfwpgxSg4pAPJppNIW5ozQAhNNpaCKQCUtJS7WwG7etAxM04NSUAUALSk5FIcjtQF4zTEOUGg5z7ULQ3WgBw5oNAopgKBSk4oo4NAABS0DigmgBDQMUZooAKM0UUAFJjNGKOlIAwPSlFIDS0AFFFGKAEpaKQCgBcUYpaQ0AFHFBpKAFpKWigAoooFAC0lGaKAFFJSig0AGKM0UYoAKKWigAopKWgAopaaaADNJ1o7UhoAGwKrTng1YPIqtPx1oAqnrTcZp+KTFAFe4i3xkZxnjNZTL9nnCgo/fPOK2bwH7FIR1xWTbIA3zMF+tMC3HeyxRnCQuCORyD/OtTSDvgZxwC3Sqii2aEgyRFx2I5rQ0lPLtcYxliaALop9IKcKQBiilpKAA0YopaADFNYcUtFAFK9XMLHvXOXqfLmuqnXMbfSueu14YGmBXtW3RFc10Omv5lnHk5IGD+FczZthiK39Gf5ZU9GyPxoYjRIpU70uKEHGaQxc0tJTvrQAlJSk8Yo7UAJRS0UAJSHrThSZ9qAEpelFB6UAFAFKKDQACgjmlApKAEooooAcOlJQOKKAFApcUClFACYyaWiloGFKBSUZoEKOKM0lGMmgZzrfurXpye9LYx/LuPU0X+d8cQNWrdAqAUxEwGBQaWloAQUopKXNAC4opvzUvNAAFp1NxSj60AKaSnGkoAKXFJmloAAKDSgUd6AExRS0hoAa3FJ1px5FJtNIBnFKKDQAKAENCjPWlPHSmp97rQAEU4KaCOaeBxQA3YfalCY6mgZpaADgikXOSKcBS4FACdKB1pRilzQAmKM0UCmAvWjGKQ04YxyaAEpaUAdjRikAlHalIpKAEopaSgAzSdaWgCgBAKdiigUAFJS0GgBDQKKWgAppNKaMUAJnPtSZ9KU0nWgBc0tNpAeaAH0UUUAFFGaTOKAHUlANKaAAUtIKXFAB1pabiloAKDRRQAtNPWnUhGaAG9aSnYox60AM71DOuRVjGKhloAqAU4R7qOrVYhFAEYhVlZXGQeMVg3UKxakUUnaADzXUEDBrm7/jVnHsP5UwLNvarPMsbHCkZyBzW3DEsUYROgrL0wE3gPbYa2MUAKKcKTpSg5oAWigH1pTQAmaOaKKACm0ppOlADJcbDWDdrnNbsn3TWLcj5moAxo/kuCK29JfbeY7Mn8qxZ/luRWnYvtuoH7bsfnTEdCAW+lSYpBS0hhSUuMUYoATFLRRSAKTOKWkPNAB2NIKQ8CjrQAuaU8jikxmlHNACLS0EYODS0AJS4oxS5oAMDFJiloNMBvSlopcUAApcUU6kAgpT0pcEdelNJ9KAAUCilA5zQAYoPFOPP0pD0oA5lj518x7A4FaSDArMsgWlLGtUcCmAoFGKTNLmgBKUUUUALnijNJSg0AFGaDRQAZoxRRQAopaTNGaAHUgFLTlGaAFAGOaQqD0p/SkxSAixig1KVBphTHSgCE9aNpqTP50lAEZBx1pikhs1L0NJty2cUhkgORRSZAHFKvNMQ05FAJp9FACUGloyM0ANFK1LijFMBBTqTBpaADFGKM0UAFKKSlpALRSZFGaACiiigAooooAWikooAKKWigBtFL1ooAb0NLS9qaenFABSd6UdKTBNACE596TOfWngUHpQAgpaaFIp9ACUhp1AoABTsU2jJzQA6gU3vTqACkpaDQAUtJSigAooooAKKKQ0ANbpVeU1YbpVaU0ARAc1aiHFVUHNXIh8tADjwK5m+/wCQtJ9BXTMK5q/41eT8P5UwNHTP+Pof7hrYrH00f6YP9w1sCgAPNOHFJQTigBwNLSCjNABRRS0AJQF4yelAFK/YCgCCUjB4rHn5Y8YrXm+6ayJx8xoAyL5dsimrMDYVG/ukGotQU7Afelh5h/CmI69eVBp1RW7Zt4z6qDUoGaQwooOB0pOT1oATvS9KKOpoADRS0UgGkU3BpxBpvNADlIHBpFOH4oI6UoFABtLNkmlHFL0pMUAHJPtSgYpM56UFscGgBTQBQpzQzccUDEPGKcKYFJOWqRQScCmIcFJpxAUc9fSnMfKXb1b+VVySTSAVnJoApAOaftxQAAUvtSCnCgA9qUCigimBzGmrkGtMDis/TPuVo0AJilopDSAWiiigApQfakpaYBmiilFACikNOLE000ANpwpKUCgBakQ1CTUsfSgB/WgUUUgDNNLDpQTTByaAFKqeSKaR6U4tSA0AIRSDilbNNFAC0opAKdxQAgahs0uM0YoABnFGKWkzigApaQmlHSgApOtLRimAlAFL0pTSAKKAc0UAGKMUmaWgApaKQ0AFNyB3pDzRQA4EdzTqZ1pQSDQA6kpaSgApKWkoAWikzS0ANxRyKdTWOKAA0lIKWgApQaKQ0AOopoJzTqAFpKKBQAuKWkFLQAZpaSigBaKSloAKKKKACkNOppoAY1Vpast0qrL1oASMc1cjGFqpGOauJ90UwBq5rUs/2w2O4H8q6aue1L5daz6qKALenkLfKoOcoc/WtgVi2eF1CIexHNbYoABS0gpaQCilpKKYBS0lLQAUhpaaTQBDMcKayZeSa07lvlNZjDJoAo6gn+jE+hqC15iwfSr9+n+gSH6fzrPtOEpiOrsDusoT/sCrXaqelnOnw/SrlIYgpSKOlL160AMzzR3opaAEooxSk0AJR+FApGYL1pAApetL2oFABijrxS0ncmmAowopDzSnoKa7BcAAn3pAO6L70g6c0DmlPBoACeRUiEg5Xg1GFzShsGgBCSSSaaKe4pg60APAp2KQc0vSgA70oFIKXNAC0h5paD0xQBzOmHKVpDmsrS27VqimwHY70ZooxSASlpKUUAFFLRQAUUlGeaAFzS00UtMBaKKQ0ANJ5pyNimUUgJt9BkFQ5oAJoAeXyaVOmTTQnNPbA4oAQc07FIKWgBCzbSgPB7U0cdafikxQAUgFLRTAKXNJilApAFJQaKAFpaaM5paAFpKKQmgBaKTFOFABRRS0AJikzS0negAzmgmlppFAAKMUmMUvWgBRQaSloAUdKKBRQAlFLQKACkpTSUABpDzS0hFADf5UooIoAoGLn8KKQ80ooEFAOTS0mOaAHUUUUAGaKMUYoAWiiimAUtFFIA6UA5opRwKACmnmlpDQBG9VpOtWXqs/WgB0XWra9KqxjmrajApgBHpXPazlNUjfH8H9a6LrWB4jGJrdvYigBbV83du3+1zW+AK5u2OGhPo4rpR0oAKWkFLQAUtJQKQDqack4pwGfpSFqAE4A5NNZgKCajc8UwK1y2R1qoBk1NO2WxTUXJoAg1MbdNk/D+dZNp9w1r618umt7kCsiz4TJpiOp0wYsIv92rgqtp4xYw/7gq0KQxKBS0nWgANNpxpAKAAdaWg8GigBCKQpkjmn4ooAbijrS80UAJ0pRSdaUdKAEdjwMcUuKKDx0pAHSjFJnBp2eKAF6CkoHSjHNAC/eGKaBTwOaRhzmmACl60lANADgMUUUuKACilApcUgOP01sS4zW0pzXO27+XPW/E2VBpgS0vHem0UgFOO2aSlooAKKMUUAKKMUUYoAKKKKYC5pCaKQikA2lAzSgZqQDFADQoFOApaDhRzQAEhV96j60HLGnBaAFHAozSnim0ABNFFFMApSaaaM0gFozTTQOaAF60oGKKKAFBpaQUE0AIaBRSigAFLSUuKAClxRRQAhOKQ07GaSgBKKQ0nIoAU00HmlzSjFABQBml4ooAWigUUAHSjNIRmloAKDRmigBKBSGlNACNSd6DSgUAGaOtFAoAFBpaSlFABR3paSgBc0tIKWgAozRRimAopaTtSKSaAHUHgUUtIBtIaWkNAEb1Vc5arL1WfrQBLF1FWs47ZqrDwfarK84oAUnPTisXxGuYIW9HxWyRWbrqBrDJ/hcGmBmxZEAI7EGumU5UH2rl7f5rdgOm2ujtn3W8beqigCcUtNBpaQBS0ZoFACnhQPxptKTk000AIaglIANTMaqzNQBWbljU0K81Gq5arca4XmmBka++LUL3L1nW/EHuat+IXy8KexJFQ2qZMaAfeYCmI6q3G2CNfRQKlpEXAAp2KQxBQetOFJQAlKOKBSGgBvVqdSZC0tAC0UHkCigA7U3OelOxmkwA3FABRSkYGTSDmgA5NLgDvmgUd6ACm45yadSE4pAJzTwKQDPWnmmAgpTSUUAIBTgM0lOHFAABS0n0pc0AKKM88UnNKKAOFkG1wa2LGUPEBmsiQblzU+nT7HwaYG4KWmqeAaXNSA4UYoooAKKKBQAUopKSgB1FAFLmgAxSUGkANADgMUoOaAvrQz44AoAdwozUbMWNN5Jp6jFACqPWlLYpcgUzrQAE7mpaQ8dKM0ALSUUUwAigClzijNACUYpzbcZBptIAp1JRQAtJ3paTNABR1o60ucUAGKUcUmaWgA606kFLQAU004000AIaSlNJQAGkFGKKAHUUgpaAAUtAooATNFIcUmaAHZoJpvJp3agBKM0lJQMWlFNpc0CFNJ0oJpucmgY7NKDTaWgQ+im5xSg56UALmjPFGKKAFooFLTAKUcUlL2oAO9FFJSAKa3WnEcU0UARydKrN1qzJzVZvvUAPVgBVpGDLxVaMA9anMfy/K2KBkmap6qvmadMBzgZ/KrChwfm5HrSTRiS3kj/vKR+lAjnrH7pX1Fbeltus489hisCyJDCtnSjiN0/usaYGlRikFLSGGcUoOaaTSg0AOppNIzYFRF6AFdqqudzVJI9MVc9qBDol5zU7cL9KagwM02eTZEzn7qgmmBzerSCXUiByFwtXdKi8y8jHZfmrKiJmuGc8ljmuh0OLDSSkdPlFMRs5xSim7val3Y7UhjqQ0ZzQKACg0pxjjrTc0AJjJ9aU8UuKSgABozSkcZpCcjjrQA9PveuRUJOJApPuD61JnHSmTJvXjhhyDQBI3QGkpkD7056jgipDQAmKKU0AUAJ1NOApOAeeaUlj04oAU8dabnP0oAp1ABjFAopaACjrTCxDegp460AApaAOaXGBQAlJyelB5py8CgDiGUxsUNRKTHJx0rR1CAj94o5HWqL/MmaANezn3oBVsGsC1nKNjPIrZgmEiA55oAsA0uKaDS5zSAWikpaAAUtNzRmgBxNApKUUAFPHFNHFLQAHmkxRS5AoAAuOtBNJnNLigA60YpM4oJoAUgUmMUm6lHPNABRQKKAA0UtJTAQrSjilpDSAM4ozRiigBaKSgUAKKQ9aUUUAAp1NpwNACiloBFAOaAENJTjTCaACkoooAKTGaWigAApaKKAFpCaKKAGnmgCl70UALSGjNFACE0lDDNIBigBaDRijg0AFBHeloJoGIDS0hoTJ60CHGk4NLRQAqnIpaaOGxTs0ALRSUdKYDqWmbucU+gAoxSUuaQDScUm7IprtzSqMrzQAx6rt1qw61XfrQBJDVoDpVJGwatowIBoAcSBxTcd6dweaQ9KAOVwYb2WM/wsRWrpzbLmRf7wBqjqieVqpYdJAG/p/Sp7ZttxC+fvfKaYG6KWmpyKU1IxTSUU1jxQA2XlahL8USPjvxUOc0gHZ3GpUGPSoRU6fdpgOJ7Vma7P5Vn5YPzSHGPatPFczqM/wBsvyEOY0+Uf41SEMs02rk11dhEIbRFxz1NYun2vmTRr2HJrogMcCmxDqQjNKKCM0hij2ooHAooAKCM0ZooABkUUtFACdcUjZz8ozTqTp70AIKcBkYpoyOSOvSjdx70ARMfLn3YwG4I96sZA5xmo3UyL83B9acOlAAM96dSClPSgBOnbmlGe9IOlOxQAUdaXFGMUAJ1pRxSE4pAWOcUADdKVOlIDTgeKAHCg5zikBpc0AGMUlBak70AY80YZT6VizxGCQj+E9K3j0qtdW6yoQfwoAwXUq2Vq1aXGMHNRvGUYo9QkGNsjpTEdDDKsijBqYVh29wRyp/CtKG6DjB4NIZazS59ai3CgOCetICTIopBzS0AKKdmm0ZFADsiimg0ZpgOopM0ZpALRmikoAfQSKQUGgAPSkBzSmmg0wHUUZFBNABRSZozQA6kNJQaQC5oFNzmlAoAWkFOOB1puc0ALRRRigAFOFMxg0/mgBRTqbRmgBTUZ604mmE0AKTSGkzQTQA4UtNBzS0AOopAaKAFpM0UlAC0UlJk5oAWikJpM0ALRQeRTelAD80nekzRnmgBScUdTSGgHB4oAd0oAxQTkU3cRQMeTSZpm6l3e1ADl5an4picU4mgQtLTQadzQAmPmB9KdSA0o5pgLTScU6kNIBu0HnFLjilBoNAEb9KqycGrTiqsvWgBYutW1+7VOM4q3GcrQA4DGaQODTiQabhQBQBj+IY8eROOx2n+dVo2Hkh+6nIrU1iIS6fJ6p8w/Cse0IeEqfSmB0kLhowR3GacSaztPmJt1JbpwauGSkMeWxULsWPUgUM+ahdzSAQr83Wm8g8UmSakXNADBk9OtWovmUeopnQZwMUPcx20LSucKB0PegCvrV59ktfLT/WSDA9h3NYtlF/E31NI8kmoXjSyd+g9B6VrWNoJZAv8CcsfWqJL+mQeXEZG+8/8qvCkAAAx0pwoGKKDSdaWgBKO1LUbn0pAPGaWkU5paAFooopgFFLR1oAQ0lBFIowaAHmkxSmigAHFIaUDmkP3qAFFLmmijvQA7dg9M0E+lIFpcYoAAtB4p3vTW6UAJjNKAaB70pPGRQAHrThTM+lONAAaSnY9TSYwaAMvrSEZpRS0hlC7tRKvoexrLdGRijjBroSM9ar3Nqsq8j8aYjn2Vo23LU8NwO/Bp80DwnDDK+tV5IgRuXrTEaCXWVxmlEvOQazQkiAtngdeaUTKFGCQfagDWS5I6mrC3CtjmsZJ8+hqZZQe/NIZsrID3payhMwPWpkuSOtAF/ilqotyKkE4PegCfNKKhEopwlWgCWlFR7xS7xQA80mc00sDSbhQA80lJvFG8CgB1JTfMFJ5goAkApc1CZRSebigCYmkqLzR1pPNFICdacW9KhWUHinlqAFoBqJpAKZ5uDQBaFFQJMCcVODQAYp1NBpwNACnpULPg1Kx4qu/WgBTJTTJTTTDQBIZKTzM1HQTQBNHJk4qbNVEODVlTxQAu45xinZpMikzmgBwoopCcUALSGm76C1AC4opu6kL0AP6UhIPSo99AbmgB+aTNBYUmRQMUE0uabmgHNAh2aDz7U3NGaAFI460o+tJ2pAOaBkq0401KkHIoENXrUucCoxxSnkUAPAFKQBUY4FO5NADsUhFPQciiTjkUDIi2OlIrZzmldS5DL071GWxQIVzVSU+9Tu3FVJDQAqMM1cibis1W+arUT8UAWi1MdvlxUZc03JNACSjfGynJyMc1hWDbJCp7HFbrH5cVhSjydSYdm5poDStWCySx++RVrfxVLdieNh0YYNWQc9KTGO354pVXcaVUzzUwixyOlIASIVIUj6ZxQNwPB4qK6kWGMySMAo6k0ATSrFFCzuwCAZJNcvd3LahOFQERKcKPX3p93dzag4RMrCDwvr9auWtotsoLDMh6LVCEtrbywFVcyN09q27WNYYwg696gtoTHl35c/pVii4E4paiDEHB596k60ALSikzijPpQAHmmkYp1LSARBx6U6iimAUnSlooAKKKKAExS0tJQAUopKWgALelAFGKXqcdKAENIKAetJ0oAkH6UhoB4pcd6ADtTWNLTGoAcTxTQ+eMEGgAmnLGFOcc0AAz3p+aaRmlA5oAcetKRkUh60CgDKpaM0CkMKSilxQIgmRT1GQay7mFYpQV6GtllBHNQT2qyrz1FMDHu2UbYlPufemLAixl3HFWLiwdGDjLfhUN1I3lxoBgL1piK3lbj8oIpUYIWD4Yirke2O2aU9QOKgtoBI2eue9AEQnYdiKmS4HHPPpTZhmYoqjaDgHFRzx+UqnuaALnmkclWA9cU4TA9GqlteUbiQoA7mmfOvCvn6UAaYl4604Sn+9WbFJgNvGSPwpPtD5Py/qaANUTkDrThO3rWSLhvTH41I9wEA5Yk0AaYuDjrR9oNZIuz3zThd5OMGgZqeeaPPPrWV9rIOCKPtn1/KkBqeefWk80+tZhuwfWgXYHr9MUWEafmn1oMnvWcLpO5b8v/r1KkvnOqw7jnru7UDLokwKQv71pW+iqYg0sj7zzgdP5VW1CyhtEGHkZj0GR/hSuMrCTnrU32jiqAWZi2yJ2AGTgdqkiDsMn5R70XQFlnJ70wvWja6dlMzJN+Cmob61hibESvnvuyP0NZ+0V7FcrKgkwasi44GTWa7lH2mlEtaEmmLipUmBrKEhra8N2kN7PKLhSyouQMkUARPLzURfPNdN/Z+miXZ5AB9Sxqc6NaHoHH0agRyBeoy4zXYnQ7U/xSfp/hUTeHrQ9Wb8QP8ACgLnKZpCa6RtEtBnEj/98ilTQLYnlmYflQBzQbBqdJeKbq0aWt80UYwoHTNVVk4oGXfMFHmelVA2TUgbFAFoSU0tmoQ1G+gCXNJuqPfRuoESE0lM3ZozQA6lBpmaM0APzRTc0maAHk0DNNBp2aAFGaWm59qXrQA4U4daQCnquaAHAU8UCnCgY0ilpcUcCgBO1PUcUgp2KBC55qTAZfWmpt70rso6UDAKFyF6VTlHzmrBf0qBxySeaAISM/SoJV4q0RUbjIpiKWOaniGeKTABqWMYNIB20jqKUDipQM0MMUAQFMnJrJ1mPbJDMvrtJraPIqjqdt5tlJjkqNw/CmBVD5tgR1Xmr8IBAPrWVYy7o9vqMVoafJuhC90JU+1DA0FUAVJnAI9aqT3kNum6WQLxkDufwrLuNUuLo7LZTGv97+I/4UgNS51OCyDK/wC8kI4Rev41jbbvVpwXyR2QdBV2x0GRh9ouj5UXUs3U/SrvnoFNvpseF/ilNMCvFbRWOFAEk57DtV2G3KHzJeZD+lJbwpCc8s56sepq3uzgscmlcZGeO1JnNSN19qZgZ70AOQ84qQMOlRj2pPWgCY0opkbZHPWnUCFpGz2paKYAp3DNOpo4anUAFHakpaAAknAoFJRQAtLSUtACUtIaUUAHajFBozQAe3SjFGeKAaAFHpSimjrSigAIIoUZ60pLDIHekVSO9ADwBQaUUUAN7UgPOaDRjigBQVY4zS0iJhfenUAZVFITRSGLRmkooAWlpAKWgQ0qD2qCS1RzyoP4VZpKAMq409yjKhAB9agiR7ZSGU5x1rbIzTWQHqM0wOdtciUh6ddOHvAuMjGBWy9ojjpj6VTl00796NlvemBWvFEVsq5wXNEEA8sv1AGafc2lxIqrsyR6Gkw8Vs0Trg4xQIqW0Jkk3dc06fcLjylJ2j3qTTm8tjvGKjLn7cxPRmoAbcxeXCp7seKI4j5RkZQdozzU+quP3W3oKll2jTWI+8RQBQRfN+baB9BThbEngE/StDR4Y5UJfHHar0v7tsKdo9MCgZg/Ypf7hpDaOOxrZdie5qu+4jrxQIyzbsKTyqvlc9xUZX5j7UAVRFW9oWlo5Lykg8HAzmqMESyOuTgE8muusFSBXSMgkH7w78VLZSRJ5I9H/AGqN3pktzI7RnGOMPWsrF3UMep7mrV1CiIMKKgo5FdOuSGSNAuerDirUehrDeQq8vmbhuIB4GK2Y1xuGzj8qkESebHIgx8pHH1rJtqLK6iLGI146DoP/r1janbske9Rkt0roVTcelLNbI6oOM571zJvdF3S0OKGkNKgaWQqx7AZpH0nykLeaSB7V1jaUxOQ6/lSpp3lHMm1x6YzW/PJEe6zh5IvLAO7PYDFdL4RRx9oxwSo7VdudMgnkRmjAAB+VeKvadBHApWNAuAB05q4VOZ2FKKSuMWyY3fmMGx3ycj6itGlorYyCmSZ8sgDJxT6SmBkpbyeexTOPQrjH4mrzSx28IaQ4GccCpnAKkE4FUL+CSYIqYwB3qJPlVylqzjdbk8zUpJFztPQ1UjVz1BrpJdEMzBnKj1zT5NFVFzHKzHsMVn7ZGnIc+I5APuHH0pCWHVTW42nXX/PNvypE0WZ5188hUHJ9aPahyIo2Ft9omIf7oGTVy9s4ILVnVPm7Vp2VilqZFj3Nk9adf2jTQKuSuWHPpWid9SWcjExJAbOe/FSxr5gzu2exUn+QrpTo9tsAQNuPUk8VQn0P5yAwIxVXEZcCGWdY8/eOM1s/wBnW+Oh/A5qfT9GS3IfzDvI7Vom3YD7zH8T/hS1A5C/C20pABC5AGe9VmlVFLOcAd61tW0+S41ONII/lRNxwP1NYOsWc0EyxSfLkbsGmhMmF7Af+Wo/GnC5hPSVP++qxTA31pphaqsSdCsit0YH6Gng1zgR0wRkH1FO864Ix5sn/fRosM6MGnA1zyXtzD0cn/e5p39pXZOd4A9AtFgOiU1KuK59NZkRfniDn1zinprcu75okC+2c0AdBnNLmsb+3Icf6uQn04qSDWrd2w6tEPU8igDWzTSKoyavZpj97uz/AHRnFTw31vOuY5FPseDQBZTipAwqq99axNsedFb0zUysrKGVgQe9ICRjmk20wtjvTS5JoAc3Wmk0H1pppgI3TioHOKnqGXpQBD3qZOcVBnmpVkWPl2Cj1JxQBYHFOPIqm+pWSctcIfZfm/lVd9dgGRDDLJ9flFAGiRSELtO84XuTWK+qX02REiRZ9BuP61GtheXjBp3dh6ueBTEUHJt7iRI2DBWIBU5FTW7XY3iNivmHJwOa1YtNs7dd1xOv0Wp/7VtbZCLK23EfxkUAVrLw/PP+8n/dr1LSGtNJdM0v93bR/arn16gVVP2y+w11OQh/gSrsFrFCmI0A9+5pDIilzfHfeSbU7RKf51ZijWNdqjCgdBTwop+0EUgIevanbMd6fgDtRQMaE96cqgcUCloEIR7c00jj1p4pp9ulADASpqbtmo9op0Z7dcUAOpaSlNMAzyKWoz8pBPNSZoAKWkpaACiiigAooooAWlzgUlFAC02ndqZQAvaikzk04daAFA4oHWnE4XimgUAL3pwpu3FOFABilpM0UAIeWHpR3p2Kb1oAevcUnehW5pzDuOlAGPnNFA9qXFSMSgmloxTAQZp1ApOaACiiigAoopfrQAlIRTqTrQIQLntQ0YbqAfwp1FAFdrSFuSgz61CdOgLbiuTV40lMDNl0xZQAXOBTW06QR7NwIrTpaAMeCxnt9xRxn0FWle5A+dA1XQvc0FR6UAUmkYjmIg/SoJNzdiPwrS2+1G0UAYxVs96QoT3rZK5pDGp6gGi4GMMrGQOvrXQeHdSE0LxypufPXFVjbof4AKW3hW3l8yEbW74pMZ0owpBAqIaqEkkhK/Mp/iqomqPtAeIEjvux/Sql66XTB9hRwMZDdf0qbDNn+0Dj5o0xUiTxSzosfHynjNc3tYADJwO2atW908bxlhuCGpnG6sCdmdEMLzWdqWoGDypEYehFWRqFqyD58exFYOoNmYiNlkjPIPpXMqbvYtNbm/HrViyAmfBxyCp/wpLjWbRIsxyh2z0ANcrtpdtdHszM07zWJjNG9uVIwQwPFbOk3H2mMvjB781ygFdH4cH+jyH/AGqcYJO429DZpaSlrQgKKKKBDWAI5qGQj5ee1Tk4BNQsqPEA6g8d6mceZWKRl/2xbCYQS8MWxmr6y27EBGBJriNQ3Nq0oz8qnAFTRTSoQVkYEdOax9joXdHaFfaoGngad4nb94oyQB0Fc4NTvBx5zfmabBeyRXi3OAXHXPf60lSaC51NvHBPEJUyVbkE5FPkhQBYwDgnPH0qrpeoi8R8x7WU9BUWvXb21vFNGD8kgJ963SsiepoQptDKe9RzQNxsGfU5qhNrTCNXSIjkcnmo21cyLtMic+mQf0NMNTUMXl4IPHvTlAZgDj9Kr6dfJOgjzlh3yT/OrpYYzQIrBY5ZjtwHVQGP51yXimBv7WAJB/dLj8zWh/axsNVnXdujl+7n1H/66zNZvvtd6JWwBsCjH1P+NNDMkwGm+RVjzVo81KZJA8PTFMWH5j9at+amaBIhJNMCpJDyfSkjhyoyKuF4sUKyBR9KAM+SHABx3pxtxtPFXiYyMd80vyAYJ4oAzRABIOO1Oa2GBweav7Yy4we1O2xnqelAGUluCWHvRJakGtRY4wzEc807ZE3JNAGXb2+Qv+FXo9baJBH9m3beM7sf0qWGNEQY5qEQ2+3kOD9KQDjrrE/8ep/77/8ArUo1tx/y6k/8D/8ArU0Q2gPLPTzFZnpIw+tAw/t4/wDPo3/ff/1qadblP3bX83/+tThFZA5aViP9nFPB08dI5n/H/AUCIDq94R8kMS/XJ/rUTXuoP/y1Vfooq8GiP+p0+Rvc7jQUu3H7uxVPqB/U0xmaY7uX788h9gcCgaeScvk+5NaBs79hlmjjHoD/AIVGLGVz+8uW+gFAiAWkKfeZRTt9pF23Gr0OlWx5k3v9W/wq9FaW0X+rgjUjvjmgDHS4nfAtbVj7hePzqdbPUJz++mWJfQHJrYxSEUAYt5pCx2UrpJI8qjdknt34qnYEPGUJ+9XTYypB6EYNcwqfZL2SD+63H0oA2dPk3W4U/eQ7TV5DkVk2reVdY/hlGfxrTRsUhk4pcUxXzT80gCjpUb57HBqQdB60AFFLSDrTACKaV4p9JxSAYeaWM4OKR8gcUiZLCgCalpvSlBpgLijpRmkoAWiiigBaKKKAEJozRilFABmlFJRjJoAdSYzSHikBzQA6ijtQKAFpabnFKCaAHnmkAIoBpTQADrS4pBxRuzQA8Ux+DSg0pGetAEZ604Njr0oxj6UGgDLooxRUjClpBS0wENGaXFJSAXFFFFMBKMUtGRQAUowKTNFAhc0tJxS5oATGaUqBxnJpKQt7UALSYzQKWgBKOlKaQ0AJRilpaAG4owKX60YoATFLiilAzQAlKBS4oxQAYoApcUYoGIahkqeonFAEXWnYoxiikAYro/DwxaOf9qubNdJobCPT2c9Nx6UxM1qKq292J2x61aoELRSU2RxGpZjgCgBX+6fpURHy/hSJcLKrheoH1p5+4fpQM4a5XOp3B/2qcFp8y/6XK3qxpw4oAZso20+jFAwillhOYpGQ+qnFOlu7mZNkszuvoxzTcU0igBNzFdu449KZtwakoxQBLY3b2c4kQAjup71rf8JCO9r/AOP/AP1qw8UUCG3JWe4aXZjJJAPOKieFXGGXIqbHNLQBUNrF/d/WkNpH/d/WreKKAKgtYx/D+tIbRD0BH0NW8UYoAqi1j/u5/Gk+xx5/iA9M1cAoxTAq/ZIzwAQfXNAsFP3mJq2FpwFAFNtPT+Bip9etCacvPmOT9OKuilxQBRbTQP8AVyEDuDTl0yPHzSPn2q7S0AUBp7q2FkGz361ogBVApO4pc5NABtHpQEX+6PypaM0AAUDsPypRxSE0c0AP3YpGPekzSGgCOVvlNVQwDfMOKtOMjmqsi4NAFiMjt0qdapRNg1cQ5FAD8UlLmjFAhKxNeh8u4iuQOD8rVt1V1K3+02MkeMtjK/UUAZYO6ASL95DurTikDoGHQisfTpQVAYZ7GtGwbarwnrGePpQM0FUYyDTwpx96oojj1qcUgEAY9/xpjgjoalzTSaBgjZXml70wHFPBzzQIOtHQ+1IeKBknpxQA7r1pAMdKWjNMBRS03OKWgB1B4FIKDQAClpAKUGgBaSlooAB70H73HAoooABSg0g56UtAAaQjilpKAEGeh/OnH2pKSgBaUUlLQAucUoPNMHvSk4xgZoAlzxTV70nXAp/TAoAQMKdmmsM9OtNGV60ATU0rilU5p1AGKKWkY47ZpAfapGL0pc0gpc+1AC5ooFFMBDRzSg0vFADcE0UpNIKAFoxmigUAG33p2KSigQtJigGloATFLR0oFABTec9KkFBoAj4petKRQKAEIopcUECgBKWkxQBzQA4GijFBPFABmkDZ7EUAUp4oAWmMKcvIzQcmgCLbmgpUmKMUAQkYrb025gXTvKedUbJ4JxWM4pooA6Oya2hdm8+Ie2/NaC3MDfdmjP0YVxqnnirltKIjnGaTdkO1zqgyt0YH6GobxGkgZQM5qvpreYhfHBFQ6tqy2SlPKZ2bIHOBUKdwtZklpA8aszF8Yx81LdalbwB1L7m6bV5rj4ppd2PMbB7Zq2K0AG+Zy3qc0CkzSigQuKQ0tJQAlJS0h60AIaTrTjimmgAxS0maWgBDR0opKAClpKMUDA0lKaO1ABTqbSjigBwpabSigQtKKbTgaAFoFBpBQA6l7UlBJ/CgBc5NLnimUtACjmnfjTeaBxQA6l60g5paAGsuaqzDFXG5FVphTAgQ1ciaqI4arMLCgC31pCewoBz9KUCgBKKXGBSGgRzlxF9k1SRAMJJ8y/jVwOqSRTDjPyP/AEp2uwFoUnQfNEefoahtis9u0Z53jj2NMZrR4AqdTnpVC0kMtuMn5hww96tI3apAmzQaTNBb0pgNoU84pSM0oUCkAtBJAprGkDcc0AD9OvNCDvRwRSoKAHUtKMd+ntR3pgFLSUtABS0maKAFopKWgApR70lFACj/ACKWgUdaACk70GloATpQelFBoAQUtFLmgAxTqQUtAAOuadmmgcU7FADgKCuaUdKVeaAExilzmkJ7UDigDHNAFOpKQwxRnFFJntSAXOaKAKWgBpO0Z/lQp3c9PrS0CmAYpw4pBS0AIaBS0fjQAEUUUD3oEKBQTiiigBKUUYpRQAtFFFABikozR1oAM0Y9TijAFFABQaAKKAAUH2opwoAaKOp4p1JQAtFAooAKDS0hoAifimCnyVGBQA4U4EllGcZOKbipbZN9zGp7sBUy2KR0VjF5USBWYrnGDis7X7VCGkZmYgEgHGBW2iLGgVcgVmanGC/zFnBHRjxWKdhrVnKQ/fFXxWcTtlbHGCauxNuTNdBIrECnjpSbQfenCgApMU6kNADaMUtJQITFFFITQAYooooAKSlpDQAtJniikJxQMWkPFNPNAFIBwIpRyabilBwcUAPxS4pARS5piDbSd6UtSUALmlzTcUoFAC5petJigUALgeuaUUCjPNAC4yKMUA0tACYwKcDxSGg0ALmo5VzTxxQV60AUHGDSxnmpZUquOGoA0I2yKeGzVeFuMZ4qdQB06e9ADj70lBNN3CmAOgkjZHGVYYNc/ahra5eBj80bcH2rfMlY+sRlJo7pBz91/wClAFlG8q63DiOcZH1q2CQaow7rixKJy8fzqP51ZifzIlccZoAuKfl5pCc9qiQk1LikAAk0uSaQ8U7gJ0GfWgBhwOtJ1pTSqMUAOpwFNHWnjigAxS9qKSmAZpwpoFLQAtFFFABRmikNACg0pBHPaminA4oAAaUUhXuv5UA0ALQaKKAEFOpKM0AKKKKKAFzigcmkFAPzUASfSgUgpR1oAdSk5AA4pB1paYAABS0lKOtIDHNIKdjNJjFIYuKAMUlGaAFopKKQBSFgOtLR0pgLRmig8UAFAFApRQAUtFHWgQlKBS4xSGgBfwo4pKUUAKKDmilxQAmKTFOIpMUAJS4oozQAlAFFKKAClFJS0AAoxRS0AJS0UUAFIaDTTQA1+ajFOY00UAOBqazYC9iJOAGFV3ZVGWOBViwhjmSSZmb5OgBAzUT2KidUeenNY2q3UaMWYkBRjkdTV2wmaWNCDgEZwecVS1i0TAaaUtnnBwKxt1GtNDls5Yn1q5bfcqi3DNgHbnirlq2Y66SSxS0maXIoELmk60UlABSGl5NIwxQAZppopCKAFzSA0lFAxd1ITSGk60AOzSZOaTNJQAuaCTSGgGgB2TRzQKUUgFGRThTTSigB1GKBS0xBS0mcUhHFADifalBpg5Apc80AP60me1FB5oGLmnCmYHenA4oAU0A/lSUuRQAMCMHtQTmkzkUDk0AMdeKpuMNV51IPU1WlQ9cUAJE3NW+TWeDg1dgk3DFAh2OKAtSYFNPFADNgFMuYFuIHibuMVJzmjrQBh6ZOYJir/eQ4I/nWiq/Zrt4f4HHmRn1BqhqsP2e8S4X7r8N9aukNPaCWM5a3+bHqvf8AKmBZBwc1KpyKrowdFZehGani6UhkgGaVhxQopWIoENx8uBSAUvX6UD9KAHClpucU7+HNMBc0CmjNBYD3oAfSZpoYHrxSigB2aKSigB1JRSUALnFLTaUGgBRS9T70gNKDigA6Nig0tI1ABRSCloAdTT14pTSYoAAc09OtN2459eKXHNAD+/XNOWmDrTs4oAdRSdaeBxTABS4xzSDg04jigDFBpetNpQagYtFFIaYBRmkpwFACUCnGmHJoAdmkoFLQAnSnCmjBzg5IpVzj5uvtQA+ikzRQIXNJikpaAF4FFJ0o60AOGKXNMxSigBd1BNJRQAAcc0tFFABilPpRTaAFpRSUuKAFooFLQAlFFFACGmPUmKjcUARZ/GilNFAE9lDHcXASVQy+hrbg0u0AIERUegY1zgvGs28yNQzD16Vp2PiBnO2aDYx+tJjNhLOGJgUDA/7xqG7srZkeRo9zAE5JJqSK9SdgEwCf7xrN1XVJYVeKJFkyMHAP880rIZj3/MKjp81MgTatQytcsqNcJsGeB0q1GQV4poQ6gClpdp9KYhtFLSUAGaaadSGgBtIaU0hoASkzRQaBiMeKaOBSmkpAGaKTNBNMBRS8dqbSikA6gUlKOTQA8U4UzIFKD60APBo602gGmIfSE5pM0o+6WP0H1oAOAKQOCeKU0mAKBj80UKATyaAOaQCOMgU4EAYFDjI4pEX1H40ASCjFM3EdacDmgBQBSqADmk70ZoAVmDNUMoyKlxUUh7DrTApNw3NSxPgio5hzUQJWgDXUgqDS9aq28wK7TwatbgB60CGHApuB260rP60wEE989qAI722+1Wrx9+q/XtVLRLkRhlcHIOGB7g9RWtk46Vi3ifY9TSdR8kpyR796YF9YjbXMlsTkA7kPqpqwnBqC4k822juUyWgOD7oaejbgG7GgC1upO9RoecVIP1pALRScmlpgI1OJwB7UmMkUsnqe9ADd1CkA5IyKTFA6UADGnI2R9KZ9acgwKAH57UZ7U3FOI6GgBe1HWkzS5oAU8LjsaQUdqKAFz6Uu07c0gpc0AGT6Gmlx3z+VOPakx7kfjQAKwPenioym7B3HinigBaQUUooAXvt/GnCmfxE04UAOFKeaTNKKAFFPFNFOFAB1p27HTk0dab60wMeijpTTkn0qBj6DSA0vWmAUUUAUAFNxk040lAC5oxSgUpoAbSikoGT7UALS9qQnBpc0AFISaMZpaBCCloo6UAKKWm04dKACiiigBRRikU5paACkpaaQaAHYFApOlOoAKTvS0lAC0lL1ooAKa3NONNagCEikpzdaSgCGZN6k5xWzpUmYEJxjpjPP5VlOyqPmOKuaKjtucbQuce9JjN2WB2liaN9pI/Km6hLLFBscJl/4hntVkr+9gHoDWf4hlEMCsemD0/CmI5i/unuZyrYCoeMCpLbOyqAO5ie+e9aNuD5YzQBMG29BSF2br0oxSYNABmjNGKRh6UDDNGaTmg0AIcmmk9qUmkNACUmaKQmkAGoyxFOJpuKADd60oakIFJQA7NGabzS5wOaAHA04HFRg+g5pcnvQBJnPSnAcU0U4GgBRR+NJnNApgPH1pxOQB2FM6mlDAd6BC4pcUm9eOetL1oGGelOHqaaMCpAPegBD0pAacw4pAuOTSACMilBxxS8UmKADOKUHNNK4IIyaXp0oAU9KaAM5J5pT2ppJHGKYEUyKDmqjDDVfCb+tQyx4zigCOE4NWlz2ql071Ygc96BFhVG4FulMk+ZyU4pSc0m0H1oAZvfoah1G3NxaEAfMvzL9as7VHPelw3U8fWmBQ0a6WWIRSjjG1/dT/hUkYNvJJbPyYzwfUdqoyH+z9U3KB5UnOP5itK7QvBHcry8XD+6noaAJY2qcVSDHgrVtDkUAPoFAoFABRKcsMcgCg000ALmikpcUAAUdacKSlyTQAvWlpM0ZoATrSilGKKAAUHrSe9Ln1oAKWk60ZoAc2MjFFIfWkoAXOKdTOtAoAeDzQBikpScigBaBSjpQKAHqM0tIWC0DmgB4p4pgNKDQA4+1NU0E0d80wMgc9aWmd6djNQMC2B0zSjp6UYpaAEoopDQApGe9B5ozQKYCilxRml+tADRTqKTmgAPWjFLj1pKAEyacKKTIzQAppMU6kNAhMUoooFAC0GjNJ1oAUYpaQUtABRRmloAb0p2aSloAKOtJSigAoopDQAUx6kFMcUwIjTRxTjSUgGi0a6kwrAH3ra0+xMChFkP6f4Vl286QS5kbaD3rfsmD7SpBz6UhltUdJlLSblxjmqmp6eLpSzTyH/ZzgY/AVduGCqB3NR3MqJb7mOAeB9aARyurWUVmkXljG5uaSLBQYpdaukuJI40ydvU0kQxGKYD6KKKBCE0hoxRQA0ZpaWm0DEOKaRTjSUAMpKcSKbnNIBjcU3NSNUZoATNLmkzSg49PyoAM0uabS0AL0pwqPOeKeKAHg04A4qMGnK2OtADwMdaXIqEtk0oamBNRimbj2pynNAhGXK04NwB1pTSJgNmkMfjNKMj6UgYUZpgSZ9aQtlgO1R5OMZoQ4cZ5HegRNt9KApPenCloGNxj3oHtxS9aBQIQr70xh2HNSN0pFFAEeSKV+Vp7BcHIqLOB70AU5BtJFJC+1qmuPm7YxVWmBoq4Kg0uffFVYJOxqegBScdKQnPU5NJS5x2oAqajb+fanH30+Zafolx5qYk5QLscH+6ase/SslP9A1T0il7dsHrTAvxK0E0lu/3ozgZ7jtVpGxUd+hMcdyv34fkkI7r2NIrnjkHNIC1QKYp4pwNAC0UhooAOlLmkzRnPNADhRTM4NITQBLmiogxFPDA0ALnJ4pwpoHNLntQAucUnekPNKOKAHZxSGg0UAKDS9aZThQAUuaDSd6AFPIoFLiigBymn8Fc96YOaUHAxQAAc89aeDTaWgB4NC96QYpcEigBxopm7j+dOBpgZOMGlFJ1pQKgYUAc0uKSgA6UlLS9KAEAxS9aSnCmAUd6KU0ABwKAc80UlAC5pc00UGgBTim7QSDjp0pwFFABQKKWgQhpc0hoAoAMe9JgZzmhiBQABQA8EehpCR2FIKWgBOppwo6CigBaKKDQAYopMelL0oAWkIooFACUjdKecU1hkUAQkc0gpxFJg0DIbiRVGCMmtPQ3d0BMnOcDpxTbEpuZW2nI6GtW3ijjjAWNV47KBUtjLLxK92N+JBtySwBxWJrDWiyBVmEhC8DduAP0HFbcYVCXAAPTOKjna1ijJzEhPUjANO4kjkYLaRf3kyMu7kBh1q0OlWL2eO4lUxtuUDGagximAlLRiigQE4puaU0ntQAmc0lLjFIaBhUbuF5NPJppx3oAZ15pTxSkU3FIBDTTTj7U00wGdKM0ppMUgA0DNKBS0AAFLSClFADh0ptO6UjDIpgJmnKKjGe9PHIoAeKcDTFHHU/jTxQIdRjPeijFACY2mnY/GkwKcq8UAGKeq5b0FIBT8UALmn00cUtMAooI5zk/nRx60AIeeKXHFAxQTQAxz2qPNSEKeaaFJ6UARMN1VHXa1X9p9ahmiBHFAFVWKtVyIhl96pHrgVNA+1uaALYFNPA9akHQGkPNADAN3WqWpwebbEqPnj+YVdzihqAIdHulntysv3WXy3+nY0QqYme3f70Rx+Has+NvsGpMmP3UvQdsGtS6G4R3YGCPklH8jQBIjYOKkGKgBz3qVTxSAdS4yKSmk4zzTAQnFJvpWwcH17UygCQHNGKQUuaADBoHWlBzQBg0ASA0HrSdqVuQDQAZpc5ptKKAHUU00ooAcpA680g4oU0rcUAGaOlIBTyF2jB59MUANp45poFOoAASDilJ5zSA+tFADqcKaKXNADqUE59qaOlKD+RoAc3XPfoaUDI47U0j5RjrU0ELyNhR+NMDGooHSioGFAFH1pS3GBQAlAGeppBSk0ALxS00Entil60wDNL1puKWgAPNLigUUALSUUUALRSCloEHNAooFACmjtRQTQA3GTS0KD1NOoASlFFFABS0UUAGKKKM0ALnFJyaSnUAJQDRQKAA0EcUtIT7UAMYVHzUjdKYOaBibcg1c0q5WGXyncsSfwqmzbRVnRhvunOARgdqiehUToLjywpmIVkVehrkb295lWOPAc43Hp+FdkygMwwNgAJrjtbO6UFeVGeRUJ+8C2C0P7oZqbOapQTbYwMiraNkVsSOopaWgQ2kPFLmkYZHXFAxp+tNpW4FMU5J9qQCmkpTTWOBQAGmZ5pA2aOKYATzxTTS9DSZoAaTRQxAGTxSKwYZHSgBaO9FFIBaUU2lpgOBpc0zdijdQIUj86VeKQGnA5oGPBpc03NHWgB4OaUUxevNPyBQA6gZ6CkXrT1NAh6DinUg6UpoAOtKKTFHSmA6kIGKMGg9KQCLwKDzSqOKUigCMr+VN56VJ/KgAUwGBTSbS1TbRRigChPEVOQKg71pyLuWs+RNrYoAtW8mRtqcp6VnRuUbNX45FZc5FAAY800xmpDIvrSGVfWgDO1O2MkBdR88fzCp9KuBcQeVJzHKNjex7Gp/NGD3rIX/Q79o1OI35U+lAF+LfGWhk+/GdpqeNucU28+dY7zv/AKubHr2NICByKAJzTDzTg25aRvagBhoHSlwaMdqAFVgOtL97r09BRtp4GKAExtGelKgLZOcY9adlR1poYMeOlADs5pccUlANABRSZoFAC0uabS0AOHWnEZximZpw6UAAOKWm55xSnpgdaAF3U4GmU4dKAHd6KTdmlGKAFFOFNzxSrzQA72pyrToYHmbCKTWrBaRWyb5CCRySegpgVrWwZ8PJ8q+nc1Zubu2sIvmIB7KOprL1TxFHDmK25bpurnVvpXuBM77mBzhuRVJEtlpjQCaQ80ZrI0H0fWkFOoEIaTNLSUwFBpaYuSTTxxQAUgpSKKADmlpKUUAL2pKM0GgAooFLjHWgAx60YzR3ozigAPFIOTSD5jT8UCDpSikoI3DBoAWiiigBc0UmKUD14FABSGlyCeOBQeaAEpaOO9L1oAaGyad9KQrQFxQAooPNFGRQBHIDiogMCpnOfpTMe9AFK6kKkD1qbQvm1NFPIwTj8KrX/Dirfh5G+3iTHG0jFRPYqJ1A3EYBrmPEGPPkAx94dB7V0rhkR2IwE65PBrkNVuZLiZ3KYXd1HQ1nDcp7FJSR3xWjZuXTBrLDZrT0/Hl1uQXBS4pM4pc0CGndvAUfLjk0GnYJpCDQMicHtSYxT+lIeKAGGomJJ4p8hPakA4pAMxx70mfwpxqN+tAC/rSGkDDtS5zTAayBhg9KUDaABS0hpALSUmaKYC0UlFAB/F7U6mZwacOaAHAZpcc5pmOc5pwOaAFPHSnE7RSA9qdQABs08e9JgYpcAUAPHSnLTKVT6UCJgeaD1pmcU+gBwFGaSjvTAdSdDQKU47UAANHWkFFAAaTp0NPzxSGgABpaYaAaAHEVVuU46VazUbjcuKAMs1JDIUbnpTriAoe34HNV+9AGiORntQRUMDkrjNT4pAN69sfSqeoweZBvQfPHyKu45o2569KYEGlTrKvlyH93KNjA9vQ0qB42aGT70Z21Q8v7JetGeI35U1pXTeZFFdDkj93J/Q0APjNSjmq6HmrIbigBcUnAoBxS5BoATNOP3eOTTeaKAG+UWOXbPsOlPwF9qM4ozmgBQc9qMUA0ZoAKKM0HrQAUoptAPrQA8dadkCmZ4pcEoSOcdqADac8GjOOopq807P5UAOHPSlHBwaaBT+eKAGng0q0Ec1Pb28kzYRc0ARgZ7VoWmnNJhpMqvp3NW7eyitl8yQgkcknoKydY8SxW6mO2O5v71OwrmrdXtrpkOCQCP4R1rkNW8QzXbFI22p6Cse8v5ruQs7E5quDVJCJzIWOScmnByKgBpwaqEdDSYzQOlOFYGoiZ54p2aBS4oEFLSZoxmgBCwXHvTqQqPrSj3pgJzS0tJ1oAKBSgUUAFFGKAKAFxiiiloAKaMk8HApcZpQKAF6mjFLSUCCiig0AFLSUtADWGR1x9KUClxmlHFACYGaTr0p1HagBMUvNGMUYoABzRQTSDk0ABphbFPI4qM0ABORUdw0ixExJub0p5NTWYzNQBz8jyPJlznHatjRCPPO7rjjiultreGQgvEjH3UVdS3ijOUjRT7DFKUbjUrGTISYzu5Uc4wTXLagk8mdsUgUtxweK9BKICW2gH1qNijISo/HGKmNOzuPnuedLpt0kbTSoyIoyd3ertgP3ZrZ17/jyl+lY1hxFVklsDFLSZpMk9aAA+9NwKcaSgY00mTTjTetADSKZ3p/Smt60gGGmNUh6UxqAIv0pwOBTWbkClAOeRxQA6kJpaSgA/DFJRSUwClzSUUAI3TinxjC5qMnFSjAjHvQAg60oODTByeDS4oAeDmnA0wN7cU4HNAEgOKd1FR5pQ3OKAJAeBTgRTRilFAh4p4NNWloAdmlFNFLQA6iijNMApaTNLQAhFHWjNJQAHrRQeKQ0ALmkPNApDQAyVNy1nSrtatMmq00e4HAoAqRyFGyK0IG81c5GazSMEipYn2MOaAL7KVNApAwIBo70AVNSgMsO9fvx/MPpS6fPG6FJD8ko2n2PrVojcKyfL+zXbQ/wt8y0AX4gyFon+8hxVmM8VXlcSJFcp1HySf0NTpxigZJnFNPWndaa3TNAC7qUEBuajBzzT+q0CHED1zTNjN14HtSinA4oAANtIMEdaM560mMGgB1L9abTg2KAGnrTsinHa3bBqNlxyDQA/imjjikDUp6jFADwKXGRSDkU8c0AApyjOMVJBbvM4VFya14LOG0j8yYqWHOT0FAFS0015CHk+VfTuas3d/aaVCQSAR/COtY+s+KEhDR2x56bq4y7v5rqQs7k5qkiTX1jxHNeMVVtqdlFYbOWOWOTUeaUVQrjgadmmUuaYD804Go80oNAHSg04GmjFHPasDUkFLSAUtAgApaTOKM0AKOKKb1pwpgFFLSbhnGefSgAzSgE0UooAbvXdtzz6U6m7RnOOaXgUALSikFLmgAozRSAUAOopKXOaBC0lJ0paBhQDmgUUCFpQOaQUooAWiiigBKKWl7UAN20oGKSlAoARulRmpTyPaojgcUANqezYeeB61Aams/8AXj6UwOhs+1XaztOnSXhCcjqCCKvrnJ4I+tMTCT/Vt16HpVWAYgfp17Af4ValIEbFhkY5FVo2BgcgY57tk/jQCMLXz/ocn4fzrJsceTzVrWbh5FuEJXahAAH1qtZD9wKQyz17UtGcUmDSAKSlx60HI9AKBjTSEUpPpSYoAbTc804000AMeoyecVI54qIcnIpAGwHrS4oYn0pM0AJQeKDSGgBCaTNFFABQKSimAN7c09zhQKZSuaAEBxUgpgp4NAC59aUHFNNFAEmRjilU81GM09V+bNAEoNOFMHWnCgB9KM+lIOadx60CF7Uu72pKBQA7J7UoOabxSigB36UYopBQAUdKM0UwEPNABoNJmgBaQ0ZoPSgBtJ1pccUoAoAp3EPO5aqEnNazjcCKzp49je1IZJbzdATVwDI45rK6GrtnNkbSfpmmBOaqajAXh85fvx8/hV7AzSMAeD0NAFGymjZSjcLMuPoangY7dp+8pwazdrQTyQAcg7k+lXlmDvHLjG8Yb/eoAug8UGmq3GKDSAWlFNBpaAFFLmm0ZpgOFG3Iz6U3PFOQ460AIOlKKQ8MRQKQD+1NB9qXORg0hGO9MQFflyOopF5o5qe3geZgqqTQA2MZrStNPeXDP8qfqasW9lDaKJJ2XI556VUvdXmn3xadC0hA5KimBcu7+00qEgEbv7orjNY8RT3jFUbC+gNZl5eTXMjNIT+NUT1qibjndnOWOTSE0lJnJpiHCnimilpgLmlFJSbqAJKUYqLdSgmgDqqUYHJpopSM96wNR27PTgUU0DFLQIXNFIKWgBwpaaDThTAWk2jOe9KKWgBBxSiiloAQ0gHNKaBQAtFLmkoAMUUUYoAWijFFABRRSfiPYZ5oAUUtB4o60AFLSZApaAFHWkLZJAooAoEKBxzRnNGM9TgUn06UDAUtAoNAgPSoXyMdT9KmqNsUAMNTWeRcAeoqOp7TiQ9zimBp6TGyyyOxYnplv/rH+lacDblJ3K3PVQcVm6TtRiqsGONzAdj9K1YySgJABPamJjbhVaFg4BGO4qtGCtsQex6c8fqasz48ls46d6rIf9FI+UYJGF6fyFAI4/U3TdcBcklhn86WzbEC1FqBYtPn+/x+dS2fEK0hln60ZpopaQw600ilpCaACmk80daWgBm4Uwt6U9sYpgWkBGfmPPSjp0FONIaAE+tNNONMNMBM0maXFIRQAhNJS0hpALSGjPFJQAuaQ80HHY5oGKYCg04Uw5HSnbuOeKAH9qUDNRhucGnZ9KAFLbakT61FHlmOenpUwoAfT1FR9KcDQBJ0pQaZTgRQA/NANN/GlFAh+c0UgznrxTugoAMelAP4UZo/GgBRSUCl/CmAmM03FONNoAMUueKQUUgG4pRSUooGBqOWMOuKkpDQBlyIVOKEbaQRV2eEOD61QYbSQaANKGXzF96krMilMbZrQSQOmRQBS1OPiO4T7yHB+lMibd+7H3XG5frV91EiMp5DDFY6gxhkJw8R4+lMRrwSb0BPXvU2CelULd8NxyH5q2rkDrxQMcD+VOpuR+FOzSAM0A00nFKKAA9aU8c9qTrS5xx+dMAzmnAetIKUelACDNOCknipIomkbCjNaMFrFAnmTEcetAiKz08yfNJwv61cuL200+PbHgv2AqlLfz3cht9PTc3dh0H1NX9P0eO2bzp286fruPRfpTAqRWN1qjebeM0UJ5CdCf8ACtmC3it4hHCgRfQVLRTJPO/FWkvY38kyr+4mO5SOx7iucNel+MY9+hSH+6yn9cV5q3WmIaaVRTe9PHSmAtGcUhOKbyxpgOJJpQtOVQOtGR2oAULTgpPtTc0u6gR0wPHSnU0dafWBsKBRikGaWgQUh5paKAExSjNLRQAop1NFOGaYBS5oAooAMUUtGOaAAc0oFJ360tABS4oooASilpKAEp28r9xFB/vd6TFFAAAe/NLSUtAC4zR0pKKAFpcYpKKBCkZFGMUGigYUUUUAIaYaceKjK5bJoEDE9utSWLN9obd2XimYxzmp7NN0xyOMYpgbGmSNIGVvTqFI/nWkq7VA9Kz7C3WFG+Y4I6/1q/GcoMDA7UxMZck+Q+OeOlVk4sxwR9c/1qzcqWgYbgue5OBVbbttQvHfpjH6UAji745Wc4IHmd/rU9pzCtGqQeTA3y7d8meeTTrbaI1C5x2zUjJ6Q0E0E0DDr2pre1KTRQAzHrxQeKUimNQA1uaTGKUCg0AMIpp6U4800igBvTrTSfanHpTevtQAmaQmgimmkAUmaU0hoAKKSimAUCjNJmkA4UuBTRThTAMDipBUdOBoAkBp2ajpwoAeKeKYKcDQA+nUwGnDmgBwpwpoJFKDQA8c9aX8aYDTwaBC0A0daSgB3H40hpM0UwCg0GikAgo60A0UDENHalpKACkFBpM0ABqrcwZ+Ydas4prc8GgDLPFSwTbDz0p1zDtO4dKrHimBqqwIyOaoaguydJscHhqW2n2ttY8VYuYxNAy8HjigCjE/luf9k5FaSMCMisdXOBnqODV+0k3R47igC4KcDUWaVTSAmpPpSDNLtzQAq8tTj98+1JH/AKwHtUkUTyyYRSSaYhgq5bWbTYLAhanjtYrdfMmYAj1rK1TxEkCNHAfxp2A1Lu8ttPj4xuFc9LrH2u7QXDOttn5tnXFZMly94DIzEnPSmoc0xHp+mrai0Q2QXyiMgr3+tW6840jV7jS5cxnfEfvRnp+Fdzpuq22pRboX+buh6ikBepaSigRmeI4jNod0o6hN35c15ZIOTXsVwglt5IzyGUivIbqMxzOh6qxFUBCBTjwKSmk5OKYg+8akHyjim/dGKSgB2STTs03pSjmgBRSgUoHFOFAjpPenimCnCsTYfmkpQKKAClpKAaBC0UmacKAFxilBptKKYDqKKWgApgc5JJ4p/amFe9AD+DQBQvSnUAFFFIaAFpPpRmlHNACdKKWigAoozijvQACloooAKKSlGTQAtJk5p2Pam557fhQAtFJn8KKAFNRE81IajK80CGgfNnmrtj941UxVuxPzkE80wN22UMhB6EVaAwMVXtfu1YpiZDdnFs59veq3W1XjAx3q3OhkiKqcE9DVWRWSEKzZI6nn+tJgjn9Yj80KM4w2aqKCigBcgehq5fSK0uxWBI647VWpFAHJP3f1p1JSj3oAYxpQ4xQwpuOPegAY5NIaD0poIoAceKaeetLnNIaAGMMd6aaceKQmgBppppxFNNADTTTTiabmkA08UlKRTaAFpM5NBFJTAWgDmkPSlzxQAopRTadQAuaBSdqAaAJAacDTBTgaAJARjOefSlBpi04e9ADwaeKYDThQA+nKeQcfnTVpaAHZ56flS5popaAHClzTc0ooELS0lFABijIxRRQMOlJRS5oAQ0mKM80UAJQUIUMfunvQaV5WMIi7A5HtQA0jHAOaaR60AYXFBoAZIoYEGs+4iKHI6VpAjBzmo5FVgQaAMrkGrdrcfwMfpmq80Zjb2qLoeKYD7yPyrlsfdfkUtpIRKATweKJpBNbjP30P5iqoODTEbatkdKctQwv5iK/94c/WpgDUjJo+Vb2FOSlt4mc4QZJrRjtI4IzJI3zD8qYFe2tWkbLfKtT3F/Bp8e0bciszUtaSIFIDk9M1zc1xJcOWdjTsIv6nrE90W8s/L9awJHZ2Jc5NW2UgfKcGqjg7sEUxFyzVgvT5WqUrsb2qrbkiQYPSr7AMtIBgNTW9zLazLNC5Vl7iq2cNg08c0wOrg8UTG3EjwbgvDbTVyHxdYuBvDofcVi6XABaAMOtUtR0/yWMkYyvcelK4WOzj8Q6fJ0mUfXivPdcKNq1wYjlC5YEe9INuPQ1XufvU0IgzSDjnvS96QmqEITk0opo5NOoAUDJqRRSKMU6gBaUmm0E0xHT44ooFLWBsOB4pc0ynL1oAdjgE96KC3SgUCADFKKKKAA0UoooAUUopKKYDqKQU6gBKUUUdaAD6Uv60oyW2hGJ9e1B4JGc460ANpaVSBknk0zdmgA5zzTqTNKKACilooAQEHpSmgD2qORWdgBwtAD6UE4pBxS0AHWgcdKMUtADe9L3pcUUAFGOKKOtADCKYyNwysUYdGHapG46Uw5xQBdttWmtY/wB8wkx3281rWOqQ3aZGVYdiMVzE/wDqyAMk9K6DRQVtQsgIIH8QqXJp2Q7K1wvdUkt1bam9sZG0dPrXPXOt3F5KsfKAEggN1/lWpqYd0KByxz93PFc3Emy9ZX4INTCbe43GxogKi4UACkxT8UhFWSNBJzTsUAYpelMBppM8UhJpAaAAimGnk0wmgBRQeBTd1Gc0gEPWm0HimmgBTTTxRuoagBnWkpSaQ0ANNNNKaQ0AJRSd6XNACnpSUhNANMBwpTSCkJpAOFKKaKWmA/NLTaUUASinVGDT1PFADxTgaYDThQA8U/NMBpRQA4GlzTQaWgBwpRTQaXNADqWmg0tAhaM0UUDEzRR0pKAEIzR2oNFACcUm7FFIcUAB5pCaWmEigBM0lGMmnEAAY5oAiljDrgis2aMxvjtWqeeajnhWRcEc0AZJPFRnippY2jYqaZjMbcfd5zTEX9JfekkJwSvzr/Wtm2sWlwz/ACr/ADrlredredJUOGQ5ro7nWC8eYAAoGS7Hhfr/AIUAaE1zb2ERGQK57UtWeYlclR/dB5/H0qjcX7SOdjEsf4zwfwHb+dUx1pgOLFjk/lQBQBQSBTED9KhI8xx2pztimjlgaBE7xfZnYdSRxU9u+9fcVWaTzWBflhxmnLIIZcngGkMllXBp1tGZJlT1NCSLMDg9K0NMhy/mEYA6UNgbMKhI1QdhRKoPBGQaSM881I4rMo57UNOMbl4+VPb0rKlBHBHNdlIgdCDyK5vV7cwHOOD0NaRYmZVNJpe1J3qiBR0p6Lmm4zUo4FMAozSZozQAZoopKAOopwpopaxNRwpQaSlFACjmnCmjjrSj8qAHE0lFLQIBS0maWmAtKB7Ugp1ABSnikzS0AJS0UZoAQ+YeBIQPalACjAoyaWgBMUuAKSlHJoAKKMj1zR2zQAoopBS0AFLjikNGaAA0CkpaAClFFB44oACaM5o60CgAIoHSjrS4oAQ9KYRTycUzNACQki9hXj7wNdEvJrlZJzBeRShQdvaujsblLqLzANgHPzVhU3NFsUr4/wClSDsDgVzFy+28lPvW/q0rQlpBt3tkhc9K5aVmMhMn3jyaKe4S2Nqym82Mk9uKnqjpnER+tXxyK2MxKaead3oZgB1xTAbtzUZqXtmoiMnPNADTTDTzkUmTSAZS5OMDrTsY60mRQAwgY5ppp5OaZigBpNITmlIpuPSgYhpM0HrzSGgQlJRmigBpoFKaSmAUCiikAtFFFMApQabS0AOp4NMpRQA8U8GmKQKUGgCXPNOBqMdOacpoAkFOFMBp1AD80CkpRQAoNKKb0pQaAHU6mA8U4UALRRSGgBc0lJmg0ABpppTSGgA6ik6UUA4oATNNIzT246UzrQAEYpO1Bpy8CgBoGTSlcnk1JFG0jYQZrRjt4LPEkzCRuuOwoAzxpRu1yw2gd6zNRKwRmEKFPQgVqahrhKlYdqIvU9AK5m51EtKfK3bj1lP3j9PSmIYeDU0t272cdv0VCT9ajlUrgsME1F1pgM6mndOvWkAwaUjNMQ/OBTME0Zx1p2aAI3XikA4zU+zIqMjGaAACmXJyV+lOz8mfSo5wWdAOuKANTS7RWtpJD17Vr2wEMKr+Jqlp/wDo1gzycCqz6g7P+7Bb0FSxo6OAhhmp2HFZ2nzymEGaFkz3rT7VBRARisXxGwEEa9y1bprnPErfvol9s1UdxMwieaFpD1p6CtDMenHNLSdqQnFMB1JSA0tABRSUUAdOGpwqNTmnisTQdThTR0pc4oGPGKUmmA04e9AhQKdSA0tABSik606gBcUuaTk0oWmAClOBR9KMCgBOtLRR2oATNL70maXGaAEoFKBk4pwUpzKVCDng8mgBtGcnFAO4ZxjNLQAoooooAOtGKKWgBKWkpQO5oAOlFBzQKAAUtJjPWjNAC0GkBozQAh5pkmQhI7CpKYy5GKAMdHmM+6Xccmur0+WzW3Yn5Tjoc1bFvDJbRb41Jx1xU6WcAT/VrUON3cq+ljndTlQxlnUbiPl45rnpYJZGaVgVFd6saJLkIuR7Vzutuo37iBuOB6mlGPKNu5S04/uCMd6ugVBbRiOEBanA9TVkCk4pjJuNOIpetADGULx1I9Kac0r8c5/CmjplutMA2imkKO1OGaRsDGQMnvSAacUw+9ObimZ5oAQ00mlJ5pMigBOKYaU000ANNIaWkNACUlBpKADtSUtIaYC5pM0lBNIBc0tNFLmgBaKSloAcKUU0U4UAOBpwpgp4NMB4pwNRg08UAPFPFRg5pwNAEgNLTRS0AOoJwKQGmSkbcd6AGDMknoO3tVodKrxKQ2ccVOKAFpO9FBNAAaM+tJmigBTxTTSk8dKTORQAlITS0YJoAbnIpOp5qQJT44WkbCrk0ARhPxqzDaFxuf5V/U1Okcdsu5zl6zrzUjg7WAUdWPQU7AXZ7yG1j2oBWFf6ked5JbsgP8/SqVxqDuxEZI9XPU/4VSY5xTEOmmeY5Y8dgOgp+n2xuLtFxxnJqDFb2kxLa2klzJ1xxmkwItYRBNtTqqjNZWaseY000jvyX5queGNNALS9KQcU1mpiEc5oBIpnU1MiE0AL5vHNRSyYBxUrgbaqtycdqAFgffuQnrWzpUMD8uAXHTNYQBRgRWnZtJFIsvQdcetIC1qE7XVytnD90H5sVs2Onw26LhQXxyTUNvHbNJ9piUb261pQkFM0mNC+WMgnmpO1N3CnjkVBRCwNcv4hJN4M9lrrCua5XxIu28X3WqjuJmL1NSimgc06tTMCaSgmkzQAtGaQGigB1BpM0CgDooX3AYqcGsqwn52tWmprI0Hg0Ug606gBRTxTKcKQDhS0lLigBwp1NzwKWgBQead2pop1MAoFFFABRS0goAOnTrRR0o60ALzjAOKb5a5zjJ9TTsUdBQAooPSkFBoABzS0DpRQAUUUtABS0gpaACj6UUDpQAYoxilpCKAExS4opaAGnioLrIt3Kkg44Iqy3FRN83HagCpp+qaop8tHE6LxhhyK6SG8v2t9xtF49zXNWhaG+2hNqueuOtdlbAPZhSMAgikDMK/uL/y90LxRk+jcj8DXMyhjIZZ5Wlfnknp9K6LU1iiU+T8pCnPPeuZujlhnvQM17SbzIht7dasDJHNZmlE+W31rTHA45piFxz0/GmkY6UoJ70hJ79KQCEcc00k9qGPFMBIHWgAJbPOCKY5yeeaduGQP1qM9aBgTTDTiKac0CGMaaTj3pxFNNAwptHFNzQIXjFNxzS9aKAEptONMJoAKKSigApKWkoAUUtJR3oAWlptLTAcKUU0UvFADxThTAeKUGkA+ng1GDThTAkzxTgcj3qMU8UAPFOFMFPU80ALUcgJ6VKaTrQAqDatOpoNKD37UALmkz6UZpKAFNFJRQAvUU0UoOKCKAFANOAOadFG8hwoz/SruyK0Xc5DP69hQBFDbFhukO1f1NLcXsVqu2PFUb3VMggEKB1Y9Kwbi/eQkRkgd2PX/AOtVWEXr7Usk7mLN/dB/maypZnmOXPA6AdBUVFAhO9LSUUAWLODz7hUxx3rT1eURRpaxnjqcUaVCILd7h+OKzZ5TNM0jdzS6j6CRHDiopRiQ09T8w+tJc8SUwGE8U3GaMU4KTTEKiVIOOlAGBS9KAGsMjFQmOrBpCBQBWZKu253W4PpxUJFT2LpDv8xdwPQUAWbCOWSb905AB5rpQoihArndOvooLhg67VboR2ro8iVAVOQfSs2UiFSS1WlPFRiMIM0sbZpDJBiuQ8Rvv1Ij+6oFdUXwa43VmL6lMTzg1cSZFPpRQaDWhAhpKDSZoAWjNJRQA7NFJRikBPE+xgfStq2m8xKwVNXLSfYwBPFQWba08VDG24DFTCkMcKXNNzmlzQA8dad9KYDThSAUU4UgFL04pgKKWkBpaAFopKKAHUUUUAGOaXpQODSUALiijrR0oADSUvWigA5oANL0oFABjFLwBRSUAFLSYooAX680tJilHFABn05oxQSF70A5oAMc0ZxSEnsKQ5xQAh5NRTy+TEz4yR0FS5qzp0aS3iJIoZTnIP0oAxYLq4muEDv5gH3V6ba6+3Mx05jwhAOMcmon0CyL7ow8R/2T/jVkWGI/L8+Xb6cf4UCbOZukcxyMw4x1NYUsTSsNvRRkmu/k0i1mKmYPJt4ALcfpWZ4kgigtY1hjVF54AxSHcwNLQrESehNX8AHPP51XtBiBcDtU+fWmAueaY7YwOeadmkzSAac4FNY4FPPHWoXYZNAC5pppB+Qo3UDEbpTMVIQTTTwOKAI2OaZmnmo2oAaTSE0tJQIM0hJoooAKaaXNNNABRmkozTADQRSUuaQCUopKBTAdRSUUAOpRTRThQA4Uopop1ADgacDTBThQA/rTgaaKWgCQU4GoxxTgaAJM4NLTM07NABRRmigBeaKKTFAC5ooqaCCS4bEa5x1PpQBEMk4q5BZ7k3ynaOw7mpRbx2g3OQW9T2qhd6gzsVh596ALc97HbRkRgAVz99qm9iM7vYH+dQ6g06sMk7T/ABDvWcVxyOlMQskzynLnPt2FNBpcA0baoQtBpOlO6ikA2pbWEzzqg7mozWtpEIjjad+OOKTGh2qzCGBLZDyetZQp11MZ7hnPc8UiDNMBF+8KW7GGXvTtvIpLr+H60AN24pwp067JCuMcCmjApiHdqTNNZqTNADz0pKQUvSgAIpV4ozSigBp4ar9lqMtqQAdyehqgetOHSkM6u3v4buPKNz3B61JB972rlIneNg8bYIre03UkmwknyyfzqWhpmm0YNcTqaldRnB/vV24Ncfri41OU+vNOApGcaaadTTWhAhpppTTaAFopKKAHUopAeKAaAHA1IpwaiFPU1mUbNhMHXBPIq+DxXP28pSQGtuKQOgIoKJxS0gPGKUDFIBwp4popwoAdSgZpKdSATvS0lOxTAKBRijFAC0oopcUAJS0hooAU9KSlxRjFACgUD1pKUUAB5pcUUUAKBRjmgUdaAEoFLiigAoopCaAAgfjR1oAo6UAFITQaTpQA3n6VLbXQtbhJipYL1A61Cck9ar3bMtrIVOG29aAOsttVs7ofu5cH0YEVb3rt3ZG3rntXmVpq11avjhh7jNdJB4rBsz5ttmToAvSmTY3Z9Ws4Ad0u4+ijNcrr+uLfbY402IM4LHlqpalrk91kJGsY9doFYy7nmDuxZs96BnSW+RAvHGKlyQuahg5iUue3QdKmJ/GkMbnNANJnrzzSrikMRgDURHNSk1G1ADelHfnpSgAUx2oAXd/D1FNNNzzRuoAQ1GaeaaT60CGUhpSaQmgBtFBNJnFAATTTS9aQ0AJRRQfagAopKKAClpKKYC5pc02jNADs04UzNOFIY4U4U0UooEPFOBpgpwpgPBp1Rg04GgB4NOFNHSgGgB9Lmmg0tADwaXNMFPFAAM04VLBbS3DYjXgdSegq8iwWSEn5pP7x7fSgCCGybbunOxeu3uf8KWfUEtY9sZ2j2rP1DVsAgNXP3F3JMxyeKoRfvdWaRyMk88gVdtAksasn3TXODrWhpl39nlw3+rbg+1KQG/8AZ0mUxuoZT61mXuiNHl7c7l/unrWzEQQCORVhQSKyvYZw0kTIxBUgjqDTVNdbqdjFNbM5G2QDgiuUljwxHQjtWilcQmB2oxUWSpqQNkVQh0UZllVB3NauoSC2slhThmqLS4RlpWHSqt7L59wW7DgUt2MqjrU6iogOamA4pgKOopko8ySNR3anip9PiEupR7vuRDex9Mc0AJqXF9IOu3C/oKq5qS4kM07yN1ck1FQIQjNLRRnimAuaDTRmnHpQAlKGpM0negB3Wn4wKagzT+hwaAFB4poYhuDzT8Y69KYwG7ikBu6dqm5RFOfm7N61Fr9oZYxcxjJUYbHp61k9elX4NQaOB4ZfmUqQDSsO5h009acepptaEDTTSacaaaAEzS0lFIBaWm0tMB1OFPuYGt5SjfgfWowagokBrR0+4wdjGswVLE5VgaQzo0Oec1KOKp2kokjz3q0pz70hkopw5pgp4FAC5z9KWgCjFIBRS0lL9aYBRRmigBwx35pc55NNpaADqaWm04dKAFooo7UAIKXNL0FJQAtFAooAUDNLSZNJQA6ikzQaACk70tJigA6UlOxTSKAEJpKUijAFADDUF0M28g9VNWGqGcZhf1waAOfhGJK3kH+gk1gwH95XQoP+JaTTEc9dH5zVeLlx9amuTljUUGTKuPWmB0SYCLz2qYdKiVRwcVID6CpGKR+VRnrxT84JBPWmHrxSAa1M3H8aV2xTM0xgaYacTTKQCHmkpe9GM0AIaaRT26UzNAhppppxphoATNNwTSmjOKYCYxRQTzTSaAFNITRSUgDNGaTOaKAFooooAKKKKAHZpRTKcDQA8GnCmClFAD6cKZThQMdmlBxTacKYh4J/ClpoPNOoAcKdTRViC3ef7g4HVj0FAEYGSO5rQt7DA33J2gfwdz/hTgkNmmQQ0ndj/Ss3UNWCZyeaYGndagkUeyMBFHYVzt5qbOxVDmqct49wxycKaiximIY7s7EseaYRStwaOtMQwZFOBweKCKQCkB0OhXwdRA55HTNb6sEBzXBwymGZZF6g1v2+spcYWX5DWcojL9w7Tvj+EVjarZlCJkHHet2La4yDnNSvAsiFWGVI6VCdhnEOmRTIkZpQg6k4rZ1HSZLfMkQLR/qKi0y3DSGVh0rW4iS5cWlmI14ZuKys1Pfzedcsc8LwKrU0DJBTgaiU0/p9aYEict7Dk1aiP2fTZJTxJdNtX/dHWo4LfcRGzbRjdI391aZdz/aJsqNqKNqL6AUgIDzTafil25qhDAM0u2pAhHUUtICMDFITTyKQCmAwc08LShcU4UACjFB60tIaAHGmGnHpSUAANIz0N0ptAFZvvGmGppR82aipkjDTTT6Y9AxtGaKKAFo70lBNAHS3Vot1Dt6OOVP9KwHRo2KuCrDqDXTkd6p6pY+fF58S/vFHzD1FQUYgNOWmCnCmIv2UxRtvY1sxcpuJwPU1zkZ+YVuWcm9RntSGXYzmpRUaU8Uhjs0vam06kACg9KKKAFBo/CiimA6ko7UCgB1AoxxQOozQAuMUtJJJk4UUc4oAAaKSl60AKKWkFLigBKUUmR2pOvegB1IaMUDqTQADPFOpuaXNACmm5pcg0lACY5pTxSCkNADSahm5if6GpjzUU4/cv9DQBzsP+srol/5BLHtXOQ/6yujQ/wDEkkHfNMRzU/3jSWgzOv1pJ+WNOsebhfrQB0S9Kdzjg4NRoMn2qUcUhjcYPv60wnGae1QseTSAY1MOaceaSgYlFKBmjbg0AMpQBS4pe1ADDTGFO9aaTxQAwmmE08004oENpCaDSGgAFNNLSUAFFGKKACiiigAoopKAFpKWigBKcKbTqAHCnA0wU6gB2aXNNFKKBjwc0+mAU8A0xC5PapEUtgDkmpLW1kuHwg+UdWPAFaYEFinyDdJ3kPb6CgCG3sAih7k4HUIOv4+lFzfLEm1MKg7DpVG/1TBKg5aseWZ5jlzx6UxFm71J5CQhwPWslnMkjEnNPnfC4FRwrmqEPjzuFT0IgWloAicVGODU7YqFxjkUALTTSA0GgBOhp6mmGlWkBoWWpS2rDncndT/Sunsb6K7jDRtn1HcVxYGakgnltpRLCxDDqOxFRKIzupCojJPQCspIRKWUDaGyTimW1/8AbbZSBtJ++K0oYtsee5rPYZx93btDOyN1B6+tV9tbuviEFTuHmjsPSsMsWOFFaxeghMhenJq5aQ/xsMsfug9PqfaiK1WJfMmxnrg9B9f8Kjnui4KJwvc92/8Are1MB9zcDHlRMSucs/8AfP8AhUAYVHmnBaYDy4poYk8UYFLnHSgQ7J9aduGKjBzS0ABOTTlFIBmn9BTAKaTzS0CgAFBFKBQeKAA00mlJqM9aAHZzSUgBpwFADZFyufSqtXiuVNUT1piG01qcaaaYDKKCKSkIWkzSnpTaBnZU5SVP9KaKdUFmLq1iIZPPiH7tuo/ums4c11nkiaGRcbiR90965WaPypWXng9+tMQ5K19OPSsmMZrX09cAcUgNMU8U1RxTqQxRTqbThjv0pAH0ozQTkYHC/wA6AKBi0dKBS0xCigUUuKAAUtIKdigBBRRS0AJSmg0CgBRTcZp2M0cA4oATGKSlzSUAHWlApM0vuaAFIpKXNJQAcU3OTS0mMGgAHWg0gNGeaAENRTnEL/Q1Ix5qOb/Uv9DQBzkH+s/Gt8ZGmsOxrBh/1xxXQcf2OT33cUxHN3H3iKfYL+/Wo7j75qzpjKJOep6GgDYVtpFS54qNcU8+tIY3GSQaYVqTpSMaQyEjmjFO25pdmKAEC8UhFPzxTGPFADCRTTTgMim9KAGGmGpCKjagBhppFPJppoAYaQ04/SmmgQhpKWkoAKKKKAFpKDSUALRSUZoAKWkooAWlpM4pc0AHenU2nAUDFFPFNAq1aWsty2I147segoAjQEkADJ9K1bbTAoEl2doxkIOp+tSxJBYAlfnk/vnt9KqXN1PMHMSPJtGSR0H1NMRZu75Io9qbVQdAOAK52+1ZpCViOfeqd3cyyt8549Kq0xE6MzsWY5NSlsCoYqWVsCqERSfPIKsRgItVN5FL5jGgRcMgFMMo9arqrOakEDY96AFLg0A7hQYCKeke2gZFjFL2p7LUY4NACUAU4ikoAetSKpZgB1NRg1JFciFwwAYjoDSGbqSJZQxmUfXAqC/8QMylLQFR3c9fwrHmuJrl90jE+1SRW/G6U7F/U1HKBGiS3UhxlieSa2LPSnEZkRN5/vH+lTaPJZu/lnhgcqp6H/GugVhjFJuwHGTQzysyupXZzg1TK4NdxPDFIDuUGuT1O0+zXJA5RuQacZXAqcUbqYc0lWA/dRnNIFNSAUAIo5p9AXNBpiDNHJpAM08CgAAp3SjtSZoGFAPWgGkNAgxTSOadSdaAFwKXvSDrTwAKAFxkVRlXDt9avZqvOoLD3piKmKaRTyMHFNNMCM02ntTKQhDRRRQM7JOVBp2KitdwgQN1xzU1ZlghKsCDgis/WrVXBuh8o6N9a0BRMFe1mjY4DIaYHOWi7mxW5aJtXpWZpkJY57VuRLtUUAPFOxSZpaQBiig0UgFFLjHXv2pRx9fWjFMBRS0lKKAFooopAKKCc8UUUwE6UooozigBaKSgDJ9aAFycUgFKcZxS0AJjFGOaWgk0AJTTk9acBxQKAEAJFJup7nC1GvSgB1MPNGaXFIYlHSjNNOaYAcVHMN0bAHnFKc1HISI2PtQIwo1KTFT1BxWy7H7AE/GsW3yH6806X7WVPzSY+ppiILjhjnip9MAaXrxVF4n3Heea0NLQq5zQBsKNvPWpBk9ajTrzT8knikMX60EAdKMc0YxSGNxz0pe1ITzTSTgAUABGO9RnJ+lOzTc5oAOgphFOJzTTQBGetMNSGmNQBGaaacaaaAGmkJpTTTQIKSlpDQAUUlFABRRRQMKSlpKBBS0lFAC0Ckpw5oGKKeilmAUZJ7VNaWUty2VG1B1c9BWxDHBZJ+6GX7yN1/D0oAr22lbFEl1wOoTualnvEhTauFUdhUE908jFUyzdz2FQiH+Njub36D6UrhYZLJLPycov6mrMviO1tIRbLaEfLggYwfeq7ciqd3ZG6ZAmN2cc+lCYNGdLtf5l6GoCMV0Fzowish5TbnHJFYjoQSD1rREMSM4FMlanLxxTGU5piGBc09Y80qLg1MqigBY12ipN1IeBTCaAHs1IDUZambuaBk5IxUJ9abuYmndqAFppIHWkZ8cLyaRI2kNIBC5PAqSK3dzuPC+pq9YWUcknzHdjqe1N1B0EvlR8Kv8AOkMYHjh/1Y3N/eNRM7Ocsc0ylHSmIUEgggkEdCK6TStQkkhCT/f7H1rm6uWeoS22BgMvoamSuM6C9u/IhJJ5rDSSXUHMbD5ex9KS8u/trqCdn16VsaXaogBFZ7Ac/c2klrIUlU+x9aiKYrt7mzhuodkq5HY9xWFdaJLFnyj5ieneqUgMYECnYz0pZoHgk2upB96aDirAXFGKXOeaCaYg6UuaaaTNMB55FJSU4GgBKUUGgUgFxQaBQaYAKWhRTwuaAG4zTJI8r71MRikxmmBnOOc1GetXLiLHIqoetMQxqjNSmom4pCEFBoFKelAzsVOO1O3UYoxWZYoYUjxvcB0j/hjLMfQVHNIkKbm/AetR2zSuztkgNw3+FAD7SERRKoHNWhzTQKctAD1A5J7UDmkxmlAxSAXFAFFLQACnAZ5zgdyaaKCc/T0pgLnJ4zj1PenCm04dKAFpcU2lHNAC0UdKO1ABnAoAzSAZp1AB2ooo60AAFLQOaDQAtIeelL2pKAE6ClAyRSU5OtADZTj61GDxxTpTlqQDAoABQelKeKbmkA3nvSMc+1OzSGgBpOahnBMbfSpqZJgoQe4pgc4JvLk6Zq1LqmYgvlf+PVEkaNMw6jPBq1NBaiIHcufqKYjIkmaRiQMVp6a7FcH86zppEBIXn6Vo6ZypNAGiv1qUcc1GoqQDNSMf1HFBpo4PtTutAyM9fWnMu3riigkGgCIio2xUzdKibFADM0maUjNJtNACHmmGnU1qAGGmGnnFMOKAG0hpTTaAEzRS9KDzQA2ilooEJRmiigBM0UGigApcUYzVuysJbpiRhIx9526CgZVRGZgoGSegFa9rpYjw9117Rj+tXILeG1X9yMt3kbqfp6VG8+Ttj5Pdj0FICSSVY1C8KOiqo/lUJieXmT5R2Udfxp9sUjfL/Mx/iP8AnirZUOMipcirFAxqq7VAHsKiHoauyR469aqSDBqRkLrzxUbjg+tT1FIMGqQih9umiYqW6HvVGW43SEletWdRj2sH9azT1rVGbJNyk8U8YNQ4zUkYI71RIpTmpUHFJSKSDigZJ1FIU9KUUpoERFfaomXmrDZxUDuAcDk0DG8L1pvLn2pyoW5apBheg5oARYwv3vypS2cKOB6CmE5NWtNg865GfuryaQzRjAsdP3H7xGfxrFJLMWPU1o6xcZkEK9F61mZpIGPBpRTAaXNMQ40tMzmnCgBwPY8itLStSa0kEch3Qk8H+7WXThSauM7uKUSIGU5BqeNNxyegrnPD12xb7M5yP4a6Z2CptHWsGrDMzWbNLxCVUB1HBrlHiKMVIww6iu2IzWPq+mtJmeBcsOo9aqMgOd6UtOYA+zVGeK2EKTRSZNOBoAKUU00oNMQ4daeQMUzrTuooAKKXFFAAKcDikFBPagBScml6Cmig5NACNhhg1nyjbIa0QvrVO7TbJnsaYiuelRPUtRv1oEMopcUlAztBUTz/ADFIgGcdeeF9yaiZ3nA2ZWM9/wCJvp/jU0cIVQDwOu0dM+/rWZYxINzhnYu3948fkP61ZRVXgDAoApwFIBaUUUooAUU6m0ooAXFGaKUD5c9qBiUoFIOakVQBuPSgQhIUdMn0pB05pRhjxS4pgJThTQKdQAGjrSZpaAD6UuKBS0AHajFFL3oAQUppD1paAEFJ+FONJigBBThUfIHPWlHFACEZYk0hJpSMnNIaAENIaXFIeaAAUUopDxSGNNQXH+rbHpUxqCcHYxHpTEYkIy5ApZrCQJuzxUW+RJMpT5b25Kbe3+7TEVfIw+Op6Vq6fGUQ59ayDvZsuTWzYMTCATmgC8vNSDiowOKUVJRIeaaWIOKVFLh/mA2Lu5PWmdaAHZppzThSHmgBvamMacTg0wmgBCaZn1oJpKAFOMcVGafTCRQAwimmnmmEUAMIpKftNIy4HagBlFFLxQAlJQTRQAcCjNLRg+lAhvWnIhYgAEk+lWLazknYEDC+pretNMW2TefkyPvEfMfp6UDKFlpXRrjk9fLH9T2q/M6RIA5AVeijoPpUN9qkNrGUj4+nOf8AGucur+S4JLEhfTNFgL19qhY7YuBWlo0kN9F5LABwMjFcsXBqewneK5Von2uDwaGgTOmuLWS2PzDK+tNhnMbc8rWnp1/FqUPlzALMByD3qrf6a8JLRjK+lZWLuKSsi5U5qlcLimQzNG3t3FTTkSqCKBlQGlZcrigrzTwMimIzb2PzLdh3AzWFnJrp5kwee9c7dReVcuvbORWkWZyBRU0a1ClWImUHk4qyRShqPcA3PWrgkhxy6/nVK4aPPyHJ9qAJlIPSlbC8k1UjZlOc4HpU6xvNyc0wI3ZpDheBQE2/WrZtJEXJjYD6VAwpAMNRk1Lio3XFMBnU1t2KC0sWmfgkZrNsLcz3Crj5Ryau6xOFVbdDx1OKl72GZUkhkkZ2OSTmm0uKKYgpaSlzTAWnDrTQacpoAfjFOBFM3ZFKDSAlhmkt5RJE21hW9Z66sgCzja/qO9c7S9KlxTGdvFcRyruRgR7VOmGriIbmSJso5Vvat7TdYVyI5/lbs3Y1m42GTarpEd0DJFiOX1xwayp9HdLbeOWX7w7iukeQYqSJQ65IpczQHBFSp5orc1vTPs7+dGv7pjyPQ1iMmORyK1TuISlFNpRVCHCniowacGoAdmgdaaDTqYDqcAKaKM0AKaBSDk04gdqAEJqG6XdHnuKmNNYB1K0wM3oaik61PIu1sEYqJ6YiOkpTQaQHZom0nufU04CloFZGgtKKMUvFABSiiigBaBSUuMCgQ7NKzFhjoPSmCnA4oGOA2LlqQuX+lMctI/PSngYoEOU7aCSaMUE0wAU7tSDjrS9aAEPApRQaXtQAo5ooFFAC0lFGKAFoFBFAoADS9qSloAaVB60hHFONIKAExxSYpxFITQA3FGKdik+lADelJinYzQcDjvQAwrUUq4QlumOanqG4x5TfSgDCjKeczdEzmpbm9tPKAVeR/s1DEgZyvY1JPpqogIJJ9KYjMaUM/wAo/Otiw/1I+tZaxr5oXcB7mtizTZEAaALIwacBSAcUZqShSM0AUm4ge1IOmaAH5xQKaKUnigAPNRuBS0jDNAER4pMU40YoAb2pp4p9MNADDTTmnmmmgCM59aQjFPNMI5oAT60g4p56U3FAC4pAKcBxVm2s5J2GAQPWgCukZdgFGT7Vrafosk7AsufbsPrWvp+iJCm+f5B156n/AAo1TW7ewh8uHC+gHU/59aYrkpitdNjBbDyAceg+grmtV14yuyxHPv2/+vWXf6rPeO25iqn+EH+dZzOTTsBLLMzuWYkk9zUJbNNJpM0xDs0quVYEHBHNMzQKQjpdOuPN8uRTtYdwcEV1drdiZRFPjeeh9a89064MU23OA1djp7pcW5UjLjoayasaLVD9U00rmWIe+PWshZSjYPSukgut2befhuxPesnV7Hy23oKRSIVHmLkUqjFQ2cn/ACzPXtVrb82R0oArzx5Gak0rRrLU5JPtO/emMbTjIpzrkU7SJfI1JPR/lNUiWaSeFNJXrG5+rVYHhrSAP+PVT9Sa0RUVzdQ2cDTXEgRF7mtDOxTHhzSE+b7KuB6muZ8Q3mlRK1pptrE0nRpQOnsKj1nxDcaoxt7XdFb+3VvrUGk6LNfSgRrkA/M56LTApWVjLcSqiIWduiiu40Tw9HZKs1yFkn7Dsv8A9etDTdKt9OixEuXP3nPU1eoEN2qwIKgj3FcX4w0qG1aO5t0CCQkOo6Z9a7YVgeLlV7OJD1LHH5UAef8AejFPW3aFnL8nNS20JmnVccdaLlF/T4ha2rTNwSM1jzu0srO3UmtXVZgkawKccc1lEUkDIsUYp+KNuaYiOilI5opgApRR0opAOozim5oPNADw1LvzUeaM0ATbqcCGG0ng96gzShvWkM7PTYDJZxPHJvQDHPWtaMBVArg7LUJ7Q/upCFPUdq27XxEeBMgI9VrJxA6GWNJEKOAVPBBrmNS0d4GaS2BZP7vcVuwX0VyuYnDf0pzndSTsBw7rnthvSmV1d9pUNwCw+R/UViz6Rcxk8BgOhFaKVwM2nCnSxtE7I4wRwaZVgOpaTrRigQ7NKDmm4oHWgCQCn4x7imA09TTAaetHXpTjyaOBQBTuk/ixVN61pVEiFcc1mSDBpiIDSGnmmGgDthzSgUgp1YmgUuKQUtMApwPGKTFFACiilwQuaRevNAhe3FApT0zSCgBcinCm4p1ACmiigcUwF9+9L0puaXFACinUg60uOaACig0UAKetFGaWgBKXFIBS4oAXFJS0h9qADFFApTQA0ikpTQKAE6UnenGmkelABSYxS0mKAEPSoZv9W30NTP0qJyFQk8gdaAOZKSFzt/SiZblowG37R61Osu13kK984oudT3oFWLB+tMRnrGVcZ61vWakwKawVdnkz2rpLMD7Mn0oYyQCjHNLSVIwwKCaOoppyOlAAeOtJ1oOc0tACYprVLTGAzQBGRSU4nmmk0ANNMNPNMPNADTTTTqQ0ARmkNPxRtJoAYOe1PjiLthRkn0q1a2ElwRgEL610un6NHCm+b5V9D1P1oEZGnaPJMwyuT+g+tdBHDbaZGXchnA6ngCqup67a6bF5cWM9lXrXFalrFxfufMfCZyFB4/8Ar1VhG3rXiZpCY7Y5H97t+A71y09w0rl3Ysx6knmomkJqMmgBxbNNJpCafFE0rhVHJpiGdqcI2IB2nBOM9q0LawAkcSAMB0PY1pW9gqwoJmVFHIL9/oOpoGYZtHEipgbmphhZWKkcit94XJzFGzD1OAf50w27ru/dlWIycikFjBUlSCK6bRL7DISevBrFu7URIu05OcYpthOYpgCcCk1caO9vY/OQOpwQMg1Xima6j8mX74q1Y/6TZI+4HjFMktSkgkReRWTRZjXls9rLvUYGaswt5iqR0NbE8CXdpuxnjmsK2Bgne3bscrQMndcA1VcmORXHVTmr5AIzWHqd+iM0UPzN3PYVSJZ1t9rlrYWSTO253XKoOpri728u9Zn8ydsRjoo6LUMFq8zCSbcQeg7n6V0+l6bDEFmvEyRysXYfWtUjNtFXRtAa42ySAxwev8T/AOArr7aGK2iWKFAiDoBWbLq6RcCI1QufEFwv+rjVarlZPOjqAaWuPPiC8YcMB+FWrLWXkOJmznvRytC5kzpGYKMk1y3iiZp2QIDtStkzoIw7N8vrUN3arPGRipLRxDjd9at2cYiiaZuOKlu7ExT7ccE1FftsiESfjUlGXc5llaQnk1W5BxVs1FImRxTQiKjpTQSDjvTiexpiExmkxzRuoBzQAEcUmKdQRQA3FJinYzRimA3GaMU6jFIBlLilxSgUAAp6sVpoFLigZbgnZHBRirD0rdsdXV8JccHpurmAcVPHN2apcbgdmx3j5TTkBOM1gaZfmKVYnOUc4B9K6FeBn1rFqwzC1nT8kzwryPvL61gken5V27jNYmpaQWJmthz1ZPX6VcZdGIxADUgFIQVJV1KsPWlDetaAO20baXNKOaYDcYpd2KftzQYxQIaGzSAZNKQBSA80wJFFZ96m189jV4kgcVXvF3Q5I5U0AZxqM1KajamI7WnAUAZ5paxNAxilxRS4pgAFOAxzQKU80AI3JzSU4DNJ34oAKKKCKBCilFNHFL3oAcaUYpKMUALnPSlpBxSmmAucYpRSKM0tAC4pu7nindeKAMGgAxS4oFKKADHFFL1pKADtQKUDNFACUGlpKAEooxRQAlJinUhoAaRRQTSUAI/QCoZ/9U2PSpJCeKZLzGw7kUAc/HsLlWIwamu4LeOMEbRkcZPWqvkM8hA65pJ7GZQC54+tMQyERvIVLYJ6cV0UCBIlUdhXNRptkBHWukg/1S59KTGS7RTWAo5pD0pDG0hagikxQAGlHNJTgcUAGKaVqQUjcigCBhTCKe2aQ0AR4pDxT8UmM0gI6Nuak21oWelSTYabMaN0GPmb6CmBnxwPK4SNSzH0ra07RS/LYY9yfuj/ABrWtNOjgiwyiOPuO5+pqpq/iG206MxxkF8cKvX/AOtTFcvYtdMiLuy7gOSe3+FcprXippSYrU4H9/8AwrD1PV7nUHJkfC9kHSs4nPWmIllneVizsWJ6kmoiabmjrTELmgAk4HWpoLWSc/KvHrWva6akC+ZIRx/E3AFIZSj00tFlvvnpz0rTjsgER5CsaL0Y8D8BU0frEg/33HH4D/GpNmW3Oxd/Vv8APFK47CIyp/qI8H/npIOfwHb8aAvzFiSznqzck1KIiaULg0hhEhZxVhwRICOq9DS26AuKlmQhz6VQjK1G3VSJo0GyT+H+6e4/z2Nc5PE8Lgngmu1NuJrd4x1c8ez9j+PT8q5e+gB3M2QV7UCNvwxqQA8iQ/e6V1BAZe4rzKzmMEykHBBzXpOkXS3tmr5+bHNS0UNtnEU7Rk5Vqzdbg8iVbkcbTz9Kvau8NjGLiRtuDx7muT1PVbjWZVRRshXgKO/uamw7jb/VXuMw2uQh4LdzUVrZ7SCRvk9PT61YsrLJ2xjkdXPb6VrJbrDFtQfU9zTukK1ytpyiK6BkwzHpx0+lbjncOKwpMxyBh1BpkniGOGUoI2IHXmtqb0MakXfQ15Yg1Urm3ULxU9hdpexl4zn1HpTpU3gjFbIwMbZjIpofy2BHSprlTE43dDUJUsDjmgETXOpOlm6Buo4rW8P67/aYMMkYR0Ucg9a5K9clNnpS6LI8V2dmQxHUVlI3idbfDzr3aoyF4/Gse9t3SVt9atnOkEwebPPf3q3fW0d1DvjIOe4rO3U0ucVcDymz/CaRSGFaN5a4DIwrD3PbzGN+MdDQIseT82RT/JDjmhZM4qeNgaTGUpbV15XkVByDg1uIAabNZxSjlcH1FHMOxjhqXrViawkTJT5hVcgqcMMGquIUUuKQU4UANIoxUmKTFADMUnSnkU00CDNGaaaTNADs0uabSigC3ZXj2syyKA2OxFdBDrcEyAODGfzrle1OVipqXFMZ2cc6yjcjBh7VYjFcfb3DKwIYq3qK3bLVQcLcYB/vVDjYZbvNPt7ofOoV/wC8BzWHNo1zHIRw8fYiuiLhgGQ5B6EVMPu81N7AcXJA8J+YUIy10Wp2XnrvjHzDt61zjxjcR91hWkZXEP3U7NVuV+9xTw/vViJSM03YRQHGetSggigBgHPNEkW6Nh6in4xTm+YUxmCwwSKjPNXL2Ly5j6Hmqhpknag0oGaQe9KKyNBe9Opo605higAFOFNA4pc8UAKT2pKUUrAKBzk0ANpf0pvenYoABS96OhoHJoEOAo70tJ1oAWjGOtB+X60UwHKcc0nJagA5p1AAKewyu70qMDFSjmNvpQAyndqaOlOAoABRQfvcdMUtABSGl9hQRQAgopQKSgBDRilpDQAh4pKU000ABFJ3paToCaAGMMtTX+VSR1Apw5GabIP3bfSgDnvMZNzjls1Fc300qhcY4qVJEWXD9Klv5YFVQoAJAPGKBGbAGMo3c11MYAiX6VgWGyaXZt+Y85roAPlHoKBgBS7c0mMnrTsbTSGNKAU3YMVI1MLcYoAZso4WjNJjNIAzzSE+lIOOvFFADTTMVIfak25pgMxUttbS3L7Ik3H+VaFlpDy7XnzGh6D+Jq34bSK3iA2iOMfwjv8AU96LCuZ1ho6RkOQJJB/ER8q/T1q/PPbWEbSzONwGSzGsvWfEtvYKYojvk/ur2/wrh9R1S51CQtM5x2UdBTEbmteK5Jy0VoSq/wB/v+Arl5JWkYszEk9STTCaSmAZpKkjheQ/Kua0bTSy5yw3evoPrTEUIbeSY/Ita1ppKgb5Ocdc8AVchWOMbYUErDuOEH496n2M5BmbeR0Xoo+gpFJEaBFGIED/AO0RhR9PWniLLBpDvYdM9B9B2qdULfSpVQCkMiWMtUgjAqQUCgBuKYy4bmpT7UhXcvvQAsR2cipS4JBqv91MUA5FMRYAzxn5T1rM1m2y/n4B3nbJj+96/iOfzq+jEHnpVDV76KKFoz8xcYIHbHIP+fU0xHN3K7JuOlbei69/Z0LAqXJ6AVhsWmfp3rQtrFY4xLcHavp3NICW4mudVnM1w2EB4HYVr6RpK3JO/KRDkDu//wBarWgWVvdRmZsNtPyx9h7+9aSZhu8HoTUNlIy3gW1vWiRcI4yB9KkbOMVa1ePBSUfwNkn2quagopTpkGua1GIrdE/3hmuslTKmsDVojtDDsauLJkR6FdNa3g5+V/lYV1RbG72rioSIpFb0NdUus6bNH8zMjY5yK6IyMJRuQXsZlRs8Y5FU7aUeWc8nvWiJbW5UrHMrZ7ZwaoT6e9updSfpV3M+Vmbej56u6PbrFE078e9QGJriVE681Pq8wt7eO2Q4LdfpWM9WbR0RoyyIYyocc96pW+qXFpMVQ5XOCp6GmEjahc9uBUsVsGcSpg9zW3KrGLk0y9LJHfRF1G1x1FYl7aLP947WHcVsICpyTzVO/AHzAYzWUo2NIzvuY5gMK43bqWNyDT5WzVZXG7FTY0TNSF84q2vIrNgar8TcVDLTHlaY8COPnUGpxzS7aQzMm07OTEfwNUnieJsOpBroCtNeMOMMMimpCsYAPNLWm+nRuTt+U1WksJk6DcPaquhWKuKQrUjIynDKQfem0CIylJtqQ0AUwGBaXbUuzNJtxQBFilAxTynpRtoAbuxVmKTioClIueaANbTrq5jnURLvi6stdIjiRAy96463upbSQNE2G71rW2tkDEsYPqV4rKURm2azNQ0wXB3xfLJ+hq1b3sFwfkfn+6eDU7sI1LnoKhXQHKXEEkB2ToV9DVdo8DI5FdhIkN1DhlDqfWqz6VCyYVcD1rRTA5YA1MpxV/UdL+yhXjJYH1rO5B54q07iJw2RS7qhU0MT2piGX6B4dw6rWUwrZC7/AJW6NxWVcRmKRkYYI4qhHZAZFFLRWJoCjBBNOPPNJS0wAUYzRSigBcY60hHNFOXg5NADRS0ZLHPQUpz0oASlFAFKKYC0opKWkIDyaMUUUALTh0poFKaADvgVIOInPtUVSy/LEE7tyaYDF+6KcKTtSigBaKKXFAADSd6XoKKAEHWjvSmkIoASkp1NYUANzzimYIp+KRuuKAGBuxFKefl7d6fwoBI5NN+goAQjFNcZRh7VJikxmkBzRtvMmZScHNNudP8AJXJfNauo/JIjKoBPU1U1JihVFOcgGmBFpEP+kGQDAAxmtvFUtMTMAb3q9ikMaBjmgmlY4qM80ABbPSkxSgClAzSATFI+R2p5GOKNuRzQBFtJ60FOalUc8jPtWnZaO8uHuMonZR1P+FMLmbb2ktzIEiQse57D61u2Okx2+GOJJf7x6D6VfSKK2i2gKiDsP61g614ohsw0UH7yT0Hb607E3Ne7vLbT42klcZHUk1xes+KZrpjHakxx/wB7ufp6Vi3+o3F/KXnkJ9B2FVDzTAHcsxJOSfWmc1IkbOcKMmr9ppbysAylmP8ACBTAz44nkYBBmtK00l5GGQXPoK0Y7e3tvkP7yQf8s4/6t0FTESSrtkYJH/zzj4H4+tK4WIEhgh+VP3zj+FPuj6n/AAqYxvKMSn5e0a8KP8amjjxgKMAVOkOOTSuUQpGcYAwKmWML70/AFOwMUgE+lJTgKDxTAQdaU0lLnNACH1pRS0ZFMCKUYqIvtBJOBS3c6QoWdsCudvdSe4JSP5U/nQIvX2sbAY4Tlu5rJRJbqXu7GnWlpJdSBEUkmuhtrVLIGOIBp+79l/8Ar0CKkVkljEJJRum7J6fWsy+uJZZjvOB6DpXULGiBt5JSQbZT1OPX8Dg1z+p2rxSMrD50ODQBpeFdR+z3Kox+V+DXV3q/MsgPvXm1tKYZQwOOa7+yvUvdNVj99Bg1EikWrpBPaH3GKyoiTEpPXGDWrbHdAyf3TiswLsmlQ+ufzqChSMqRWRqMW5XHtWx2rPuwDmqQM5ZuuKjPFTXa+VcuvvkVCXBrZGQm8qcg1ILmYD/WNj61GBk1JbwNPOka/wARpkm7o6MLdriY8dRmse7n8+8aV+Rnj6VtapItpZLbpwSMcelc5IeKldxs1mvLSYqSdp6Yq7b3EQUCNwa5NzzSLIynKsQfY1opWIcUzty4ByTjNVpo2D7uZAewrCtNYmhIDgSKOzV0FlrVpPhSPLc9j0quZMzcWjLu7ORPm2MFPqKz5EK12LeXKCAQwNYt/bxxFw68YyCKTRUZdGZVvchXCOce9a8B4rmHOWJrW065woWQ/Q1jJGyNxD0qYVVRuPWpkNZs0JtuaTZTlNPHNIZFs5qZI809VFPXigRHJDGy4dFb6isjUrBETzIUxjqBW23Sq8rKAQ3T0ppgcseKeuDT72DyJjj7jciqbSbTkHBrQgugc07aq/e5PpVZLvAwevrUquGGQc0AP255NJtpwpQM0wIwpoIqXGKaV4oAgIOaAcU/bTdpPSgCeKbBGTg+orVtdTKKUmy6Ede4rExino5X3FS0M6qBo2QmB8rVi1ZnLBhhRWXo95F/qpMAnoa2XIVMDqayegyK6VbhNpHHSuevbMxSbWGR2NdGBTJoUmUo4yKadgOReJ4+eo9RSK4z81bFzp0sGWX509qz5IFJJAwa1TuSNDL2qvqcHmW6zqvT5W/pVmONcgVs2OktqFrPGCBHtxn1btTAKKXtRisygxmkpc84pfpTAQUtKBgUnU0AKoz9KXIPTpR2oFABRQeaKAFxRRQRzQA4UuKQU6gQmKMUtGKAEFLilAzS5VOvJ9KABVCjc3QU0Eu5du/SkbdIct09KdigB3aikBpc80wFJwooBpO9LSAWlHSkozQAUlHajpQAUwmnZyDTDQAY4pM46ikxgZpRnvQMQAk7jTwOKKXtQAmKQ46Upppz0HA7mgDM1T78YFU9TIWRR/EAKtaof30aiqWqD9+PoKYjS0zi0X1NWCSG9qr6eP8ARk+lWWpDI2OTS7c0Yp6ikBAfkbB6GpEpzqHGO9OjRsgYyfagA21NbWk1y+I0yO5PQVo2eklsPccD+73rUJito8ABVHYU7CbK1lpsNrh2+eT+8e30ov8AU7awiLyuBWJrXimK33RW5Dye3QfWuMurq51CbfK7O3YdhVCNbWPE894zR25Mcfr3P+FYKq8jcAsTV2CwLcyHA9K0IoVQbUXFAGfFpxIzI2PYVPFpsZYABnJ7VoOkVuu65faf7g5Y/wCH41FBercSmGFvIHov3m/4F/hQA9LSC1OJTl/+eUfLfie1SkyyJs4hi7pH1P1PenRxKgwgwKnWL1qSiGKIKoCLgVYjiHfmnqoApc4oAdtApGNKTxTDTASnKaaKUGgB5bFJTSaN1IBcUhozUNxcJAuXbFMCbdxVC91OO2yqnc3pWde6o8mVi+VfWsxsudzc0xElzdS3T5cn6VY07TJbyUBV47nsBUmmac1y25sLGOSTW+oXyvKgXy4u+OrUAMjWO2iMFqPZpe5+lLGAvHSm428UZqRlgnFVNRhEkAlHWMBW91/hP4dPyqYNkU9SuDu5XBDD1B6/59qYjkJ08uQjtWzoGoGCTax+U8EVW1O0McjL1I5B9R2NZ8MhikBFD1QJ2PRbKQGT2YVBer5d8p7OCDWfo18XKBjyDx9K1tVX90so6qc1kWVGOKp3AznFSzSDdxTSu9QaEDOc1SHLq/4VmOpU81varETAxHVeawi+evNbx2MpAjVu6DbABrp+AOmaw7aBri4WNP4jXSalItjp6WyfecY/ChgjJ1C5Nzcs/boPpWdIcmpnPFQsKpCIGHNNxUjimUAAqVDzUO6no+DQI0rPU5rNx/GndTWtNewXyo0Z5x8ynqK5xyGUEUiM0bhkOCKpMmUbk+pWRgfzEH7tv0qtFIVPtW3ZXUV5Gbe4AywxWZe2L2kxUjKnkGlJdQi+jLlnelMBuVrZglWVcqc1yyZq3b3TRDgkN2NZNGyZ0y1MgrHttVRsCX5T61rQypIuVYH6VDViiYUm/FOB4qrcvtBpAPe4A71Su5w0ZINULq+KHGay5r1jnmqSFcuzXSSIUkPHrWY7/MR1xVdpNzE5p8aGQ8VokTcsxBXPvUwUqcg1WiBR+etXl+ZaBAkhxzUiv6VCRtNIDQMthhTwQarBs09Wwc0ASlc03y6UNyDRupAIY88Y5pCuOMVMjfhSEDNAEUZZDkGtS21aRABL849+tUdopCnpSaTGdDFqUUmATt+tXIyrkEHIrlEYrx2q5bXbxMCjfhUOIzpSBjmqFxp0U5JX5G9ulSW96lwgHRu4qyvFRsIy49Fdm5YECul0yxSxtgi/eblj71HaxbmHoOtaFbRE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7" descr="data:image/jpeg;base64,/9j/4AAQSkZJRgABAQAAAQABAAD/2wBDABALDA4MChAODQ4SERATGCgaGBYWGDEjJR0oOjM9PDkzODdASFxOQERXRTc4UG1RV19iZ2hnPk1xeXBkeFxlZ2P/2wBDARESEhgVGC8aGi9jQjhCY2NjY2NjY2NjY2NjY2NjY2NjY2NjY2NjY2NjY2NjY2NjY2NjY2NjY2NjY2NjY2NjY2P/wAARCAUA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zzSdKcfSmmgBMUhp2aaaQhDR1oNJTGA4oPBoNL1pDI5F3CrWmXZtW3K31U9xVfrUbLg5oA6+SGDVrMMh57EdVNc/NBJbTGKZcMO/Y+9M03UZLGcMpyh+8vrXVSQW2t2QeMjcOVYdVNIZzKrSlMjmpJoJbWZoZhtdfyI9RSCgCq6FTTSMirrIGFVnQqaBEHKf7v8AKnj2pcDpTPuf7v8AKmA6lpKWgBRS0lLTABRmikoAWiiikAUUtJQAtFGKlgt2lYADigYkUTSNgVp29ssS5Iy1PhhWFcDr61J16UhiE/MPrWp4ojxZWjDpn+lZ4jwua2fEq7tHtWHPzD+VIDmIxxVq3gedsKOPWpbLTnmwXBC1uwWqQoAo6UAV7SzWBRxlvWrYFPCk8Cld0gXLY3UgAIEXc5wKo3l/gbE5PpUN3fPMxWM/jVZVC/MetACFS53SHJpkpAHFOZ88ZqBjzzTAjbJphWpSKTFAEQXik21Nto2ZoAh20Fam2YppSgCEjmnRSNFIsiHDKcg08pTdmKAOwtJk1LTwfUYI9DWnbArboD1AxXGaLfGyutrnEUnDex7Gu0gOUoEySiql3qNvaZDtuf8AuLyaxLrU7m7yqExR+gPJ/GmI2LzVbe0yu7fJ/dWsW61C6vON3lx/3VqssQX3qQAUDGiHYoPr3p1BopAFITQaaTQMbIcCqNw+FPvVqU1n3T84piIY18yUDsK04kGBVOxTOW9TWioxQA5RilpKKQx2aM0lGaAFzSZpKKAFzSZpM0lADs0rqUI3DGRkUzNKWJxkk4oAM0uaZQDQIdSE04KSpNRsaBjXPFVpH5qR2qrPIFoAkR+amLfLWf5hHNONyxGKYhjOWkY+9OLcYBB/CoR1p/WgC7ZH5WHvVmqNvKI926rHnof4sUDJs0yQblIpokU9GFBb3pAXrC5W4hNpP94D5Ce4q1ZzvETayckfcPqKw2JVhIhwy8g1rRyi+tlmT5ZozzjsaQzoLePyI9x+83U+lR3NysiiNT827BFOsLpby3DHiROGHoarsA18iBdoT8zTEasY2oB7U6qrSlpNo6CrC9KZLFPSq8sSv7GrB6Uw0mNFB4mQ8ioyK0cZqGSAHleDSGUjRT3QqcEYptIYlFFFACUUUUgCkpaSgAooo60DCjBPtTgtLQAgUCjFLRQAlFLSEgdaACmNKqfWqlxqAQssfJA5Paqb3KW0Znu5NpboD1/KgC/JKWPJrOu9Sihby1+eT0Hasa81qa5fZb/u09e5qKLIy0hy7dSapRudWHw7qvXYtTs1yd8shJz8qDpUTSJEOeAOw70kUxaRkt4zJIeOnStC105C2+4Ikcfwj7o/xqrpbHfKtSoK0Nzn5UKMfSoq0Jo9yn1qiRgkGtpKx87GV0MoNLSVmWIaSlpDQMSlFFFACUjDinUHpSAgPBq9pepS6fOHQ5Q/eU96qSL3FR5oGd+8Vpr1iHQ4YdGHVDXOXFvLaTmC4Xa46Hsw9RVDTdTm064EkTcfxKehrtEey8Q2A7MP++kNIZzAodAy4qa7tZrC48qcdfuOOjf/AF6jBoApyRFDUeKvsu4YqrJGV+lMRXI2e6+npTx0yOlLimEFOR930oAdS0g5GRyKWmAUYoopAFLSUtABQBSqpYgAc1ftrLgNJwPSgZBbWjSkEjArTRFiXC8UpIVcLwKaQXpDHgbunSpUjxSxDAq7a2jTN6CkBFFC0p2qM10iWi3VhDHOMlAOPcVWggSFcKOauwSY4oArtbrHwowBTdn5VZndFGScVkXuoBQVTk+goAsXF3HApAPPrWPLM902eQtIQ8jb5D9BQWC8UAJgIOMVE75odsmmGgBDSHml3DBBH0pKAACjFOxnmkNACUuKaTzRnFADsUYpQeKBQAmKQoDT6XFAEXkgmtK1vbuK28hJjs7HuPoaqAVPGMCgB+wfeJ3MeuacKTNANMQ6ikzRSAKKKKAA0xqdTXoArSn5qzrlvnY1ekbJNZspzk+9MDQskxEtXBUFsMRL9KmpDHUlFGaAFopKM0AGaSg0maACjNITSZoAdmjNNzRmgBc0ZpM0hNAEjSErtHAqJjS5prHigCvK2KoyHdLz2q1M2M1R3ZY0xDyc0lJSimIUU8UwU8UAKKWgUUDFFOBpopRQBJzjrVqzS6iPmwKSDweMg1VTlgK7+yto7W3VIhgdTQFzk7e+urS587yuejLggGrMetEXTSyW7DcOgOcV1JVT95QfqKia0tn+9BGf+AilYLmJFrVsT84kUn1Wp01W1Jys+D7girz6XZP1gUfTioH0KyboGX6GiwXLcV7BLGCJoyT/ALQpLiRtg8nBYnFUD4et+dsrj8q5/VbdtOvTFHM2MA5BxQB10Ewkyu4My8Eg96mNcHFeXERJinkUnrhqnGs3qsrNLvx03CkFzsnUMMEVWktyOV5FVtK1iK/Uq4Ecq9QTwfcVpZBGQcikUZ5GKSrzxK/Uc+tVpIGXpyKQEVJSkUhoAKTNGCTTguKQCBfWnAUUtACUtFFAwpPrSMwXrUMkpI4GaAJHkCiqdzKWiJXv3JwBVW9v4bbCyN5kvaNP61iajdXFwp+0OI17RKf507GkaUpK6JbzVYbckWoEsvTefuj6etZWy5vnMsrEk92qW2tfMO8/d9D3rVht2lwsa8foKCEjJhjW2kzKNwHQetX7fTp75t8oMMROenJrWg06KIh3Adx3I4FWGbaRT5uh0fWJKHJHQZbWCQR7IU8tO57mpGRF4Sh5y446VXubiO1haWVsAD86k52zB6iqlzH3FWqawypFd0lc4Iuxn0lPlQoxHamVg1Y3WolNp1JSGJRRRQMKWkpRQA1hkVCwwas4qORc0hkNWLK+msZ1mgcqw6jsRVc02mB31lqFlr9mYZlXzMfMh6g+orG1Cwm02TEhLwE4SX+hrnoJ5LeVZYmKsvIIrsdJ1yDUofs14q+YRgg9GpDMfNIRkVe1LSpLEmW3Bkt+46sn+IqgHBGR0pAQvFjkVHirJNRuvcUwK2wo3y/dPUelOp+SoptAhKKWigAp8cbSMABT4LdpWAA4rUghSFeBlqBkdtaJCAz8t6VYZv8A9VITk+pp8ceTk0hjUi3HJqdUx2qSOMkgKMmtS00/GHk/KkBWtLFpcMwwta0caxoFUcVIAFGBwKbuG/Ge1ABSPKsS5J5qC4uViU81ky3Elw2FyF/nQBPd37ysUjOT6+lVY0Ctufk55zTlVUHFRyt8poAkuDskZF6CoC3FDuSQ3qBUeaADrSE9qDQKAExmlApwFGKAEHFB9aWigBhFIBTyKTFAABSigUtAC4oFFKKAHLUqGoxxT1oAlozSCimIdmkzQDRQAuaM0lFIApH6UZpGOaBlKXgms2Tlse9dDdWqCxU8CU5I9/auePMo+tNAbMQwgqSo0+6KfSAXNFCkbhnp3xQxGTtORQAUGkoNACUlLmmmgAJpM0UwnFADs0hOKYWppegCXdRmot1G6gCUGkY8VHupC3FAFa7bCfWqa9amvWy4FQLTEPFOpBS0xCinimCnCgB9FAooGKKdTRThQBNbLunjHqwFehBgF+lcDp65voB/00H867/HFAmGaWmMSqEnHFRWc4nQsOxwcHI/A0ASNIA23HNNEy5PBqG5kVJMnPpmolJfPNIZeV1Y8fWuO8Stu1V/YAV1lqMBuciuO8QNu1af2IH6UxGaPvU9qYOtOzSF1J9OBOpQAZGXHSuyO9Sqr8iqMk44NcroMXm6vF6Llv0rtMZpFIijlVyV5BHUEU/FIYULbgCCepBxTh9KRRDJCHHHBqq0RU/NWgahnKhcHrSAq0UUUgCiims4HSgBxOOtRtJ6U1m4yxwKy77VRGNlqhmf1H3RTKjFydkWbmdY1Z5pBHGO5PJrIutTuLiJhaKYoh1kbrVEmW6ZpblzI+cIvYe9KJlR9spLKpzgdzVKPc9Gjg1bmqDrWCERl5Zv3jZYkckD/wCvVEr59zsTLDPTqavRW82oHMSiOPONxH+c1rWVhBZL8gy56uetDa6E4mtFR9nArW1gUUNKCPRB1rTiiK442jsKlUIvI+ZvU9qXdk+pqDgGOQvvUTxOwy4wPSrqRAfMeWpXXNAjO6cngCuW1zUBdXHlRH92n6mt7X2lhsX8pc54J9BXHopJz3qooUjZpKcRTcV2nAiOdA69OaokYOPStEiq1xHj5gKzkjaLK5HFNxTjSVkaCUlLRQMKKKWkAoNGM0gGKeKBlV1wxpm2rMqZXNQqhb6UwI9uaeoKkEHFTBAo5prUhG9pOvMm2C7O5egf/GrGoaUk2biwIVjyUHRvp6GuY6VoafqctqwViWj9PSgZHvKyGOQFGHUGpQwrVnitNVhDE4cdHHUVi3VvcWT4kG5OzjoaAHuFao9p7UyOUN1NXoNndhQMrCNm6A1ZgsiSC/Aq0m3+EU/cB1pXGORVRcLwKUZbpwKaql/pVhExSAaiY7Vat4HlYBRUtrZtMw4OK24LdIVAUc0AQ2lmsIBYZarRpTxUUsqxrkmgBzMFGSeKzL28CZZRnFQXmoMxKRcn9KrAfuzvOSTQAEvM26Q8dhTyQo4qMuBxTGbigBXemM/y0hOaY/3TQA4fcT6Uh4p5AEUXutJQA2lApaUCgBBxS0UtACUUtJQAlGKWigBKUUUYoAKUCjFKKAHCnimCnCgB+aWm0uaBC0tJRQAuaTNJmigBadCnmSqPzplWbc+VC8x64wKGMZesHaU/wxKQPrXORc3Cj3rcuj5OmuT95+v41k6dGJbwA9OtCBmkvQU6h0MblTR3oAKWkpS+VC4Ax7UAJSZoooAM0MQegxSU00AITTGNPNRPQAwmkzSNTc0AOJpNxpM0maAHbjTS5pDTWPFAFS4YmWkSkmP7w0JTESClFIKUUCJEUswAGSal8lx1U1b0AZ1i2/3q71o0b7yKfqKYzzjy2A6Um016G9jav963iP8AwEVA+jWD9bdR9CRQK5wgFLiu0fw9Yt0V1+jVA/hm3P3ZnH1ANA7nP6UudSt/98V3eawB4caJ1eG5wynIOMVa8jWE6XEb/UD/AAoEauQaREWNQqAADsKyt+sp1ghk+nH9aQ6hqCcSaeT7qaNQsaE0bsSV59qYI3AyQcj0qiNYZP8AW2U6/Tmj/hIIAcNFMv8AwEf40hmpApUEk5z7Vw+tHdqtyf8Abrp/7fstpyzg+61yF3N591JJ/eYmgRCBg0tSRxM3bNDxlOtBlzx5rXNbwvAZL15QceWP511mK53wsfLgmYj7zYz+FdErBhkHNI2CkpTTTSGMdtoJNVHYu2TUkzbjgdBUJ4pDCkZgopjSdhUbMB1NAxzOT7VSvdRt7Jf3j5fsg6mqOt6o9sgihIEj9/QViWwYP58wLs33S3r600rm1Gi6srI0JLu61ORlyYoVGSAcH8algtGt8xSuFVsbgvp6VDH5UZBRi57+hPr71dSOWZ90pIz27n/Cqemx3ScMOrIZLtLFLeP2GKbb6RF5vmz/ADt/c/hH+NakVuFXAAUd6cygfdGB61F7nFUrynp0IwMDAGB6U0gHrT3468VFuz06UjAfuCj2FSQuOveqF05CHHFJa3Gcc0AbKtmnEZqvFJkVYB4z2oArXMCzRsjDIIwa4q4smt7xocc54rtLm5VEZs4UDljXOu5nuHnYct0+lNCZXxSEU800mu44UhMU1wCpHalZwKhaWobNEirKm1vamEVO6vIOBUJBBIPWsmaoZS0EUYpDCiiigBDTlNJQKQEmAetB2ovAoU0kq8AigZEzZphp1BVj90ZoARcZ5qXGRxTEQjrUwGKAHQzPCdynFalvfx3A8ubAJ4IPQ1kkUgBHSgDYm0UFfMtgHH9wn+RqvEFjJUx7WHBBGCKk06/kiO3dn2Nb0UVnqqgSDZMBww4Yf40hmKNze1Sxx+tW7rSrmxyzrvi/56KOB9R2pkMZkICjOaQxETkACtSy08th5BxU1nYrHhpBk1odOKABEWNcKMCnZppYAZNUru+WJSAaAJ7i6SFTzWNcXUlw2EOF9ajdnuG3P930pchRxQA3YqLmnZV43APzAZHv7VGzZz6VCDtOPSgB2cjNGaV02gOpzGe/ofQ02gANGM0UmaAJlZWtVU/fjbH1BplOgi8xmPYKabQAUUUUALRSUUAFKBmkpVbBoAQ0U5m3dRz602gApaKKAFoopcUAGaeKZThQA+ikFLTELRmkpKQC0ZpKKBiqCWAHWrVxjdHAvQctUVsvzFz0UUkTly8p/iPH0pMaKutS4hWMdzVXRlzMzHtTNVl33O0dhVzSE2w7jwSafQXUuTgMBx81VzV3bnrVadNrZHQ0hkdFIaWmISiiigAJphNONNoAQmonqQ1E9AEbU2lbk000AFIaM0hNABmmsfWlJqJ2xTEVZDmQ09KiJy9TJ0pgPFKKSlFIDW8ODOs2/wBT/I13p5HWuF8MLnWYfYMf0ru6YmVNPDBJlaRnxKwBY5NV3kuTZy3aTkFSxEeBtwD09e1X4oliDBSTuYsc+9VTYP5bwrNiB2JK7eQCckA5oAttIFgMpHAXcapi6uUWGWWOPypWAwucrnp9atPGXjkiJARl2jHWqiw3TxQQSqgWNlLOG6gdOKYF6R1jjZ24CjJqG3uGnVW8l0VhkEkH+tFyWe2lUQF+2wnG4e1VYI1F5E1tDJCgU+ZlSoPoPrQBemmjgTfKwVelNguYbgsInDFeo6EfhUN5dW8NstxL8yqcoMck02yR5Jnu5Sgd1ChUOQB7nuaALoZSSAQSOo9Ka0SN95FP1FVrWNE1C72KBkITj15ou1/0q0bc3+sxjPH3T2oESPYWr/et4z/wGuCvVVL2ZUGFVyAPQZr0U15zdtm7lPq5/nSA6HwzFbSxSb1VpARwfSk8UW8EMUckYVXJwQO4rAguHhbKMVI7g4ptxcyXD7pXZz6k5p3OVU9bWOm0JNumof75JrSDFTkVV01NmnQD/YBq1ioO1EqzA/e4okfC8HrUDEKOaryz+n6UhkjyBfrVWSYkkDk/oKrXd7HbjMzYPZB1NY8V5c6reiIfu7dfmYL3HuaQ7M3QxGTnJqORwiF2PAGafiqF8zyuIIQSepxQBzd3M9xdvLIMZPQ9hVmGC4vceWoSIcb26D6VrLpcLSh5V8yT+6On41eCbQBjGO1M1jVlBWiVLOxS3Axlm7u3X8PSrqkdvxNMZgOMEn0FKMDr+A7UjNtvVk4y2B1qZYwOTyajiIH1qcc0hEEyZFUpCF471puuaz72H5Sw/GgDOuHEgIzms+a6WxdQeWY5Iz0FXJbiC3hZyykqOneuYuJmnlaRzkmqSuJs7axuBMgZTkVPdXKQwM7uFUDjPc1xdnqlxZoUi2kH+8M4pfPuL6YNNIXPv0FHKFzUlvpdRcArshXnaO5p+M8CookEahRUpJROPvN09vemIq+ZnpSOdy8daftAppGK2cjFRIxEScmnCJfSpFBPvU8dnLL91CRUNlpEKKvYVUvIcNuFb1vpMhOX4FLe6WghPzYOKkZyhoqSeIxOVqOqEJRRRQAUUUUAKpqUDcpFQ9DUiNgikMgwckdKliZ42BHNMuB5cuezc4qSIBxkH8KALjp567wADUJXB6Vestqphhn1prxgu2BxnigZTZOKbtq0UpPL9qAK4Ug5HatbTZvNYKDtkHSqgiFRlWhkDpwQcgikB3ul3U7KI5wGH97vU0tnBE5eKNUJ64GKxtD1WGdQkpCSjg56Gt13Djgg0hkFRTTLEuWNOllVFJz0rndQvDI5+ak3Y0p03N6F251EtlU5NVArO2+Q5NZwnZTkVMl2T96lzGzws0XWcAcVEWJpocMMikzTOZpp2YuaaRmilFMQsTvE2V+hBGQfqKtefYun7y1kR+5jfg/gaq0YoAuW9zp43B4ZCueA3X9KSC4sgXQwPtOQN1VMUVVybF175fsv2eGFY1J5bqap0lFSULRQaSgAzRRRQAUtFFAASCB60lFLQAUtJRQA7NLmm0UAOpRTRThQA6lxxmmilpiFBpSQTx0poopDCgc0U6MZcCgCSU+XAsY+89EhEUPPRRTQfMuS3ZOKqarcbY/LU8tSGZUjGSRm6kmtvT5o/KVMEMPWsVFyw6+xFbdtC25WdtxxmmxI0BgjNV7pgqhe9WM1RncPISOnSkMjozSUUxBRRmkoAKSlNJSAa1RNUhqJzTAiJppNKTTTQAGkNGaSgBCahkNStUMlMRX6tU4UrwwwR1BqKIZk/Grl1/rvwH8qYiKlpKUUhlvT72WwuVnh27hxhhkVuR+LLgf6y3ib/dJFc0KeKAOrTxYn8Vqfwf8A+tViPxRZt96KZfwB/rXHirlrB/G4+gpOVi4U3N2R1qa/p74/espPqpq0moWr9J0/E4rgs7pj9a1FPyiplPlNaWHU7q51wuIW6Sof+BCnhgehBri54zIBjqKkhzEgAPPqKXtNLlPCO9kzsCAwwQCPemrFGhJRFUnrgYrjru+uYVUx3Ei89mNRJreoJ0uW/EA1cZXVzCpTcHY7cIqszAAFup9aR4ld0ZuqHI/LFchH4kv1+80b/VP8KnXxTcj70MTfTIqjOx1R+6a83uDmeQ/7RrpB4rBUh7Q59n/+tXLs2WJ9TQAopANzAdycUL0qS2GbuEesi/zoEtzuYkCRKOgAxTJZlUcVE8xf7vI9e1Zd3qkUbmO3X7RMPTkLUGsYuTsi9NOqxl5H2KO7Vj3GqtKjizB2KPmkNVfMN0ry3Mpkf7qRjgZP9KZPF9lxE7KygglR3NOx308JZ3mRyyRi2JcM8znqc8D/AOvWrpNr9nttzD95J8zf4VmWVvLf3fnyKRCpzk9z6Ct8UmY4ipGTtHYeKFC7sdM0ClHJwoyaRzCkhPuDHvVdz1yatiIAc8mq9xECQ2OPSgCHcCMiq00zKy46VNIdvA5PoKgkifGXGPakBbhlDAc81ejbgVgxzCObYD061qwPlaALpOOvSqd1KqxPxkYNSO5YcnisvVboR2smD2oAw9Mt4ry4n88EoozgGsiVQJWVc7QSBXS+G4CYZpSOGOBWfren/Z7jzEH7tz+RqkSZSrxWhbR+UmT1NVY2RGy3IFEk7ynbGD+FUIvteJF97n2qlcX0tw21QQD2HekSymkOX+Ue9WkjjgX5Rz3JoA1IrCaTsRVtNIPBers+oW8A+Uisy41skEJVCNOG0toAN2KdLqNnb9CAa5ee/nlPLcVUZ2c5JNKwXOguvEHURCsmbUrqfPzHHtVNRlq6HR9GW6jO47WIyp7VlVqRprUlysc45Zm+brTCK6jUNBuY0YqiSFeu3rXNSqVcgjHtTp1Yz+FgncjopaStBiUuKXB9Kkjt5ZSAiMT7CgZFTkBJ4rUttBupsbl2j3rZtNAt7ch5n3MO1Azn7+03WCSFcMtZMMhjcH8xXYeI5ITZFEAXHf1ri8EH2oQjZjlwAyHINWhKrx89ax7SXa2w9D0rSjbtSGSEUAUop4FACYFG0EYNOxxSgUARLFsfcjbTV6K7uAAuR9aqnip4AW5oGWy8jJhn61RmgYZI5q8yNtzioiQOvBpFxk47GaVINAFX3jD/AFqJ7fHtUOJ208T/ADEUTY4zVkHNQeUynkVMo4FOJnieWVpRFpaSlFUcYtFFFABRSiigBKKKKACijtSZoAWlFNzS5xQAtLTc0ZoAU0lBoFABmlpKM0ALSgUgpaAFxilFGaBQA4UUYxRQAUtJRQIKcX8uNn/Cm5psnzSJH2HJpDH7vItixPzHmsWWRp5S7cgcCrWoXBkbykqqoVSEwSvQ4poGT2hZvkwmO2a145PLQFhz0wKpWsCjATDoeh7itCSEOoxwRSGIbtGUquQ3oRVcmhl2kim5oELTDncc9O1Opp65pgKM4ppcbtvenUhUZz3pDFpDSZpCaAEPIqF6kJNRuaYiI000pNNoAKaaXNIaAEJqGQ1IelRSUxCQDMg9zU9wczufemWy5mQe9Kx3SN7mqewkJS0YxRUjHCnio161KFO3djj1pDSLNpHvfJ6CtA/dOPSqtgPlY1arCb1PTw8FyXK1vbnId+KuCm0tQ5XNoU1DYdRSUtIszr2TfLt7LQ8GLdZB+NTz229wy/jU5QeUV9sVqp2SscTouUpORkUUp4JFFbo89qzGmmU9+BTKYhw6UsTMk6Mg3FTkCgdKkspEivEaQfL0Pt70hLcvz3ct6SHfybZVywTqfaqywPaW5IAQSrye4HoPrUt/b+UxZRmN+c+hqKOyuLsiS5Zo4+wPLEf0ouenRq04QT6kJkeedUgQnaMKB2HrmtG20wLh7kh267R0FW7W2W3j2pGEH6mpvYVLZjVxEp6dBMBQABgDsKQNmphGqcyHJ/uioZGyScYpHOLu5AHU1ahAVcDr3NZST/vjmr8UmRQBbxmonTIIp6txSt0z2pAZszrb5wvzepquHMqMRy3vRrz7bVZI8llYZx6Vl/2pHbwhgpd2HTpinYC0IQsoeQhcD5z2qB9eitsxwp5uO+cCsW+1Ca7Yhm2p/dHSqqHnFNRJudIuuebGobiQ9QBwKoX1w906wpySe1ZwOOlaWihBc+a/JHQGhhc6fT7ZbWzjhX+Ec/XvTb61W5gaNxwRU8TZA9DT2FSM4v8Asp1mKytgA9B3q15cUC+XGoB/iNbGow4jaVQNyj9K5qe7HSPn3q1qImmnVByfwqhNOX+lMZiTljk000xGm7lqjIpoJBwalTnirIImFMNWHTI5qAigYwHa2a6fQtXiWEwTN5bY+V65naSemasQWVzKfkjb61z16MasbMmUbnYyXWCJHuEYgY3DuPeuT1Z457x3jHB9K0rbQrh8ec+F9K0otGsoOX+ZvesKGG9lJybuRCk4yu2cjFaTSn5EY1pW3h+4m5f5RXSGa3tkwiKBWfc63FGSFbJ9BXXc3HW2g20HMrbj71dD2lqvyIoxXM3euzNkRjHuazzezyNl5CR6UwOruNZjTIDD8KyrnWpGyIxj3rM3ZFMNFgIby5mmf945IqvjNSzAUW0RkkGFJAPOKYgNvIsYl2Hb61btpd6Y/iFW7osYRbW67mIzgd6y4t6S4AIYHkGgZrxnNS4qrGSCKtL0FIYuKTFOppoAVV3MBV+OIKoAqrbrzmrykKm40AOIyOuAKpTcOR1qw8oI4P5VWfk0gHQH94oPTPNX5UTzMBflxgjtVS3j53GrxAKAY59aY7lF4sZAPAqLFXJ12pjuaqGkFxKKXFFAgoopaACjtRRigBKKKDQAqPtOcA+x6UzqaUGigAzSUUUAFFLkY6c+tJQA4nIHFJTacozQAtFFHagApQaSgUAOpwNMp3SgB+Se+aKQUE0AFFJmgnigADYOew5qrJceXG8pPzNwKW6lEcPJxuqrDG1y3muP3SdB60ANjjYqZG5dume1PtxECGlDqD0Iq79keQArgE9fT6UqtPFiF40HPpxSbGie3hVFZ4iSMcE0zc4OQ7A1ehTZGBjFQ3QUEYHNAFcknqcmmmnGkpiCkopaQCd6VulNzQTkUDGmkp2aSgBjVE9StUL0CIjSUppuaYCGkNBpDQA1qiepDUbdaaETWv8Arc+ik/pUErlULDrU8HSVvRKrXH+rA9TTYkVvOk/vH86ctxJnBPFMYYI5zSJzIBQM1E5ArWjhVrUJjqM1kp2rXtX3QL7DFY1NjrwqTlZjreMxR4PWpaKSsG7noxioqyHUtNzVaS9VWwoz700m9hTmoblyiqa32eqfrUn21O4YVXIzNV6b6liop5REmT17U0XcJ/ix9abcPHLCQHXPUc0lF31HOonF2ZQzkk0maQGiutHjsGNMpzMgHzOFPvTQVPR0P40CHj7tPtl3TMD/AHaj6DFTWIzI59qQkaNm6yIbOfnj92T6elS2Ev2eZradcsP9Wx9KqSJkAqcMpyp9DVhv9OthIvyzx9QOxqS0aDyFjk1GTUFrcCePnhxww96teUdu5ztFIobnPvUMvPH6U/IFQXmoW1mOTuk9B1oEQzR7cHofSpbWfnBPSsC5v7m8lAXIGeEXvVxFvIF86ePaBTsB0qScZ7U1yzjngelVLe5V4lcdDVgPuqRlcvtkKyKNpqhqWgLcKZrM4bH3Ox+lacqBl5FZ738umTKWBe3JwfVaYjkpoXhkZJFKsDgg0IMfWu11TTYNXsxc2+DKBlSP4vauOdGjYqwww4IqkybDTxT7aZopgwPHeojkmnrHxTA67TboSKEJ+lX5biOCMvK2AP1rk7C7WBgHOAD1qHV757m44csg6VFirl/UNfEokiSMBSMDvWFnIpyqHXkgY9ajQ9j1q1oSKRTTTz0phoEaTrnoKVEJ6A5roYNAHWVqvxWNrb9FBNU2KxzEOnXMx4Q4960bfw8xwZWx7VttOicKoFQSXRIOKm5QyHS7O3GSoJHrUkl5b268BVxXPapqN1DKU6DsfWsaWeaVsu7HPanYVzrJNciJ2iTP0qC4vmeMtG3I7Vy6lh2q3CXPrSsFy6988kZR+aqFByTQfl+9TTJu9hQBBIo5qGp5TURFMCSJ/wCE09uBVcHBpZZMAUAMk5bFdPotvHZ2DXEqg7h3rmIZtkyuQGAOcGtLUNV+1RLHCrIncH/HPP40AjRtfKa1mvHVCOcDrj29j/nNZatuL3EnXtk5psdxNcRiFguO7gYJHv61HePuIhj7daBj4Jy0hDHryK01+6KxreJjKBWySsaDJx9aQC0YyajEqseDmpYxQMmU7Rn0qMzlwV7USthdo61Bu2mgB/0OKfGGdwBzUZIOCDV+zjIG7uaALMKZxxwKm/kKQDauBUVw+1do6mkBDM+9yahNONNoASloo6UAFGaKKACloxRQAhpD0paaaAEFLSCigBcUUUUAJRilooASlBopKAHDk0tNFOoASlFAo78UALnFKOaSlB5oAd2oooNACVHJIAOuBRI4VT2rPHmX05iQ4X+JvagBwQ6hdcHEKdTWrBEPk2Daq/dHoPX60yCNVVYoV/djn/ePrV5QFH8zQAoUKMUGNWILKCR0NKOaUkAdakYZ4zVKVi7k1YmkAQ4PNUs4PWmAtJRRTEJRRSUAFFFGaQDTxSGnGmmgBjU0yssbxjG1sZyKc3FQOaAI2ptKaQmmAhpppTTSaAENRHlqkNRfxU0IsR8Qye5AqpdZIUDqTVrdiAD1Ymqs+DIgY4XuQM02JFfa5dvkPHXA6UQjMo+tLyofD49v7wpbYZkFIZorVq0m8t8H7pqoKkFS1dFwk4u6NrqKKZE26NT7U8VyvRntRd1cbMT5TY64rLrWIzwaqSWbbiU6VrTkkcmJpylqifR4kknbeoYBe9WtUtoEtGdUVWHQis+Fbi3ctHlT7U64ubmaPZJ936VtdHA4SXQpAZIHrWo+jkJuSXPGcEVmYKsD3BrSOrsYypi5xjINPQmzMsjBpKWg0yWULk5eoCcVaudpAGPmqm33qYi9an5DWjYD7596z7UYjNaNkPkb61LCJbpqyNbTCZeV6OPUU4UpGRSLHzn7LMt7Bgo33h2IqwbgSKH3ZB6VVtZAjG3k5R/u57H0qLBtZTEfunlTSGN1S+eCHEXDHv6VjWVtNf3G1OT1Zj2+tX9RGU5IGeOa09PWK0hWJMburH1NAi1Y6dBZR/IN0h6uetQ6vbNcWciIecZHvV+N8ilZcikM4221CaORY5Purx9K6K1nDqOetYuv2Pkz+ci/K/XHY03S7sj5GPSmI6brVS7hWWNkcZBFSwyh196ju5VjjJJqSihol22nXps5SfKY/KTSeKNOCSrdRjCv9761jzzSXNw0iZwnP0rrHxqPhsseWC5/EVQjjFUCnCm0VRIpqORdy8dafmo5GwBQAyItuxjNEy7G3CrEaKEz696RwGGKAIM7hSY7UmDG2COKU0Ad9JeZ71A07NVYNuGRTxQBJkk809RUa1Og4oAqX9mt1CVPDDoa5ia3kgcq64IrsmHFULu3EnzYBI6+9CYNHNo3NTK5HQ4rVXT4JUyF2n2qhdWphPDHFMViu57k1E0npSPnvTCKYhQSetOqMU9TmgBGFROMjFWCuRUbrQMq5wakWQjpSNHk8UqQOegzQIsQXbxNlQD7VCWLSluhJqWKzlbtVqCwbeC/FIZPZR7U8x+tR3MxlfYOlTXMqxx7FODVNdy/U0DJYFJlUJ0HWtRMKmT2qraxhFyepqSeQD5AaABn3MTUUgLdKAacOeBSGS20RdwK2YIwq59KqWUBVQT1NaG3AxQA0tgEnpVORi7Emp7hsAIPxqsTSAQ02lNJQAUueCKKSgApaSigBaKSloAQ0lKaSgBDSClpOlACilptO60AHako5paAExS0UCgAxS0tJQAlKOtHFKKAFooooAO1Nd9ozTmbaKzL2442r1NADZZHuZhDF3PJrRt4o4oxDEARn5j/AHj/AIVSt08qPYv+sYfM3cVbtI/IU92PemI0FXy196cZkA61VyT1NJ0qbFEzXBJ+UVGzseppopaBCUnelNIaYBmikpaAEpKXFJQAUlFBpAIaaTTqaaAGPUD1MxqFzQBHTTQaQ0wENNNONNNADTUY+9mntTBTQmTP91B7ZquwJm4TfgcjGasS/fx6ACqzczH5tpAODzz7UAiF9u3aVy3Zs0toP3lOk3eT/rAULE7M9D64osx8xoAuinimCnigC7ZzY/dsfpV2scHHSr9tdBsLIcH1rGpDqj0MPXVuWRbpRSClrE7b3FFBoooE0hpVT1Aqne7FAVQAx9KnnuFiHq3pWc7F2LHkmtacXucWInFLlW4lIelLSHoa3PPKcgUycHj1NVD94/WrkwKyNvj5A5XBH41S70xM0LYfuRWnYj90T71nQDEIrSsv9QPrSYRLGaWm04ZNIsjlTeuOh9alU/bbZkfiaPr/AENGxvSomDwyrMg5XqPUelIZh6nHIJNzEnsQexpljePBMNzEqfU10GoW0dzbC4i5VhyK5iaMxSFT+BpknZ2lwHUEGrykMK5PR7wg+Ux5HT3ro7eYED0NS9Chb22W5gaNhnIrkJk+wSshGXB4rtzyK5rxIsJRXX7+7H1poB1nfDYrA/hVbV7wt+7XqetZUEzwtlOR3B6U2aRncsxyx607CuTfaAIPKjGM8u3c+30rrfDx3aFID0w1cSK7ayH2Lww7twShP50MEcifvH0opgOaeBTEIaY6hhipDTSKAI4HIyhqbaetV3XnI60/cXTHp1FADZmDtxzikPFO4A4ph5oA27S9IIV61Y2DrkGsK5tZLduenY1Ja3jRMAx49aqwrm8gqyo4qrayrKoKmroHFSURuKrmrUgqs/FICv8A6uTI+6eopLuASR7hSyGnQSAgo3SgRzlxEUc1XIrc1K26sBWM64NUIiIoU0pFN70xFhOaV4+KjjbBq/Gm9aQzMcbTUkRIORUlzFiq8bENimBpQSDg1YllCRk1RQY5FI5dztwSKkYmTIxdunpUlvHvkLn7vamqokIQDgVdjXYuBTAV3CpVbdk5NJO+58DtTUOTQBMKtWcDPICRwKqp85wO9btlD5cSp3PJpDLMCYXNLI+xSaeDt6VVuXy23sKQFd2JJJpuaDSUAFJRRQAUYopaAENFFFABS0CjpQAlGKccE8DAptACUYpaKAExzRSmkIoAWikHSloASlpKXNAhKBRRQMWlHvQKKADvSE0pqNzgUCIriXC4zWdA++dpGGR0Ge1PvpeNo6txTrKP94qjt1pgXrePauSck9anpMYpwoAWjFFO7UhjRS0lA5oADTaU0lACg4ooo7UAFIaKM0AJ3pDSmm4pAFNalppoAjaoHNTvVd6AGUhopDTAQ0hpTTTQA1jRGMuo9TSNTouG3egJpoQpOWJ9TVfP7x8qD7+lTjpUK7gkjCQAEgFAeT74oAhkKbRtDbv4iTwfTFSWXc1FOzlQHYHAwMelT2Y/d8+tAFoU4U0U4UALQKKBQMnjuZI++R6GrK3395PyqjSiocEzWNacdmX/ALavZTUMt27cD5RUFIaFBIcq831Akk5JyaSiirMG7i0jdDnpS0E4H3d3t60AU34MuyTAA69NwqmOoqzIwO8lcZ6Y7VVX7wpiZqRjEQrRtP8Aj3Ws9eEH0rStB+5T6UgiTom7k8CpCwHCjFMZv4R0FJnFIoUsfWk5PFISfSkBOaQBbyi2nMb/AOolPf8AhNZ+sWGxtwHB6H+lXpEDqQ3epLci5ga1n/1iDg/3h6/UUDOTV2SQFOCDXTafdiWMNkA/xD0rGvIGtJ2baMj1FVjeygfLhSe4p7k3sdLPqZkJhjby1HVz1/CsS/RpmyXZiBgZqG1m4JYknqSakmmVo8g5PSp6nVGMOS7KRG38KjJzVuO3aXvikWwmkuVhiUuzdMVdzB05JX6EmkWTX16kQHyg5b6VveKrxYLaKwjPXlgOw7Vat4rfw5pjSykGZvzY+grj7u6ku7l55Tl3OfpS3JegzPepwflGCOarA09DhuelMRKaYTT6awoAYaI+JAOzcUuaY3BB9DQIc4wSPSmGp7kfMGH8QzUBoGdrNbLKhVlyDWJe6c8BLIMp/Kum201owwwRmncLHK2l3JauD1X0rpLK+iukyrDPcdxVK80gPl4Rg+nasZ45rWbI3I4709xbHXSYNV5FrJtdaI+W5H/A1/qK0luElTcjB19RU2GV5RVYsVbIq1Mw7VTJGaAJzIJY9rdayLyLax4q9IwRd1VrhtwpgZxFMIqVxg0w0xDVODWhZyjoaziKdG5U8UgNO7QMuazCMNVoXBZcGo/L3NkUDLMCbo6UxSLKdhwHHI7VZtoiI+lOcfvFFSOxHFB5Yz370TPsT61M3Aqnch1cbhgHpTEQnnmnKcDFJT40LsFHU0wL+mQ7nMjdBW5CmF3nqaqWNvjamOBya0X+UYFIZBLJsQt+VUGJPJqeaQMSOuKrmkAlJS0lABRRRnFAC0YoooAUgZ65FJiiigApcUGigApDS0lACGiiigAooNFACUooooAMUlOPSm0ALRSUtAh3GKSk5pRQAhqvO2FqcnArOvZgisaAKbHzbk5+6lalkm2PPc1Qs4sqP7zHJ+lbKLhQKYDgKMYpRxQaQATRnikxmkxxQMN1OBBptAoAdTcc04CigBKMUGgGgBMUUppDQAlIaWkNIBpphp9MagCJzUD1M9QtQAykNBopgIaaaUmmk0AMenx8ROfoKjepOkKj1JNMQhOFNVgy7Gyp3Z654I+lWH+6fpVcBzCvzBgSdoyOKAIXK7flzj3q5aj9yKqXBYyHeoDZ5AAA/Srtv/qVoAmFOFNFWrKITXcMbfdZwD+dAEOKMV2x8M6eR/y1H/AqYfC1kekkw/Ef4UwucdilArrG8KW5+7cSD6gGoz4UH8N1+af/AF6AucxSGulPhWTtcr+Kms3VdGl02JJHkR1ZtvGetIDLoo70UwCkbkfeC+5p1MlIC8jIoEUnLeU+G+UnkZ61XjGZBUspGw8HdnrUcIzKtAmaf8IrTtOIE+lZh6VpW3EKfSkxxJu9J1NFKOtIoXikPWlxigDNIBp61FIrBlljOJEOQamIweaTFAxLyFNQsxPGPmHVfQ9xWSLC1kX72xq1I3NnPv6xPxIPT3qDV7EqfOiPynnIoInG60MyXT3hGYzvWqyoTIFwevSty2t3GnCfeSRyQfSm2j28F0t1IpYIDwBnmi5EZyi1GQWWlXM5B2+Wnq3+FbLG00eEkDfMR0HU/wCFZ11r00ilbdREvr1NZ6OXJ3ksT1JNZnqRpyn8Wxn6nqE+oXJknPThUHRRVKrl/GqSAjqapmtlscNSPJKwuaeOajzSocGmQWIz2pxFRA9xUobIpDIzTW6U5qZ60ATud1vE3oMVXJqdebMezGoDQB6GBmjbQKeKAHomajudOiuVIZQT71ZjFWUWgDj7zQihPlnafQ9PzrLeC5s3yu+M+o6GvRpLdJUwwzWXdaeUzt5X0IyKdwscguoTKMTIG9xwact3DKeGwfQ8Vq3GmxPn5Njeo6flWbPpLrkqNw9RQAlzkRHuDVMSZUofwpXtZE4DEe1QvBKpzjNAiORiDhqZkVI4Yrh1P1qAxt1HSmA4nJpooVCTzxVpYFZchh+dAEUXJFbenWfm9qx4kxKB711GlbUCjualjRKLFkGNvSqM0eJCa6rzBFbMuAXYcVg+SJJSDkLUooybh9q4HWgf6TZ4/jj6fSpb6wnQl1G9PVap2shimB7dDVCIgK0dOtiP3jD6Ux7UfagAPkbkVtWUAZh/dWgC3aw+XDkjk81DcSbFPPJ6VZnfAxWXPJvf2FAETGmmlJpppAFLSUUAGaTGTQaUUAFLRRQAUUUtACUUUUAFFFGaACiigUAJQKWkoADRRSigA7UlONNoAMYoFFAoEFGaWmk4oAjmfaprHuCZ51iHQHmrt5NsVj6VVtYisXmt9+Q4BpgXbOI+YX/hAwKvio4V2oBUtACd6UmijFIBKKXFIBg0DEp2MCiigAooxRQAhooooADSUpFJSAQ0hFOpKAGGmNUjVE1AETmoGPNTPUBoAaaSlNJTAaabmnGmmgBnVqeXD7QBgIMfWo2OMn0plu+7IPXOaBFgUwxIcjb1p4paYEP2aM44P51Oo2jA6UlKKAHCr+lDOo23/XRf51QFXtJ/5CVt/wBdF/nQB6LWYL2draSZZLf5Cw2NkHgkdc+1adZr6VHJYSQyRxmVixD45BJJHNMQ6G9nuWAijjX92rkOxB5zx09qmtrtpY5S8RDxMVZUO7Jxnj86hgsi8xkuo0ZjEi5PPIzn+dXIoY4U2RIqL1wBigBtpP8AabdZdhTOflPUc4rH8Xf8g+H/AK6/0Na1irJbAMCDuY4P+8ayPF5/0GH/AK6f0NAI5GiiigYoqOYkKcPt4PGetPqOddyn5cnHGD0oEUZWYwqC2VzwPSmW3M4p0sbBR8rZ78UtmhMuccUCZfbpWjB/qU+grObpWnAMwp9BUjRIPenYpuKUMRQUSA+2aXd6ACmBhSb6QARSEbT94N9KQkmjFAxGIYEEU+0dHU2cpzkHyyf5UmahmTcMqcMOQR2NAE+n4trlrKf/AFcn3Cf5VRvrRrKSWE8qASp9qvOBqFpu+7PEfmx2PrQ9yNQhRZwBcRcPkfeFK9iZU3OyW5z0TgrzxikkeREEgGIyeCepqTXZcXoVMAKgGAOlUUkyp38+9NRvqdLrSiuUvyIt3b5H3hWU6lWIParVnOYZQM/Kan1G2yBMnINC0ZU0qsOZbmbSCilqzjHK1SqfyqCnoc0DJiOKiapA2RtNMYYFIRLH/wAeZ/3qgJqdflsx7nNV85oA9FFPWmgU9BzQMsRCrSCq8Qq1GKAJQOKa6gipAOKRulAGbc2qtyBVH7OUbpWxJVdlBoA53WEX5BtGSetZXlYOcsB7GtnWVzOi+nNUClAFee1mjjEsWJ4e528r9RVXzFP3oEb6VqRO8Lbo2we4qY/ZpzmWFQx6kcUAZA+znrbN+Bpwgsm6xzqfYA1rxWNpvBO4j03VrW1vaQkMkfI/vHNFxnKPY2YAJmljz03x0qWm05t9SQEdMkiu1ubqCeAxzbMehGa5m7ht3c7IUHuBigCIT6uhyJ45x6ZBqBtSuY2InhKH1X/CnG2hIx8yHsVNIwkWEo58xezUCLFvqyNhXOfcf4VNJbW14N44Y/xJWC0RkJwhVh6U62u5baUMGJAP+c+tFh3OjhsZUhUNhgOAwrVjiEEIHTiqelXy3a5JUD0FXr2VQgQHpyTSAzbuUgY7mqTGnSuXYmoicmgBc0CkpaBAaKKKBhSik70UALS0lAoEHWiiigAoFFFAC0lGaKACjOKKKAA0lFFABSiikoAf2plLmjFACUtFITQAE1DO4RTT2fbnNZd1M8sghi5ZqYDUja/uwi/cXlj2q/B+8kJTiMfKopY4haQC1TBkbmVvT2qxGu0UASAYpaQUvWkAlLRikoAKKWigYUgoooAU85wMe1IaWkoAMUlLSUAFAGQcDpSUdKAEFLQBRSAaaiepjUcg4oAqvUVTNyKiIoAYaaaeaaaAG0xjTzTG6UwK87YXA6moEcowIp0xzJUVMRoRyK4yKkrNViOQanS5I4YZ96ALlLUSTIw681IDmgBwq1p8qw3sMjnCo4J+maqinCgD0Jda05ul0n45FSDVLFul3D/32K86zShqLhY9IW9tW6XMJ/4GKkWaNvuyIfowrzXefWlDn1NFwsel5HqK5/xgf9EgH/TQn9K5dZpB0dh+NNklkcAO7MB6nNFwsMpabmlzQAtBoooEMPNC8UGlUUAI3StSD/Up9BWfs3HHrWkgwoHpSGh9JSiikMMUlLRQAUnSloNADSKXbmilBoGQbntp1mjGezL6in38O3be2xyCM8dxTmGRSWkywSG3m/1Mp4J/hb/69IadtUcxfOZbl3IIzUAbjbWzrenmCUlR8p6ViEYq0TJtu7J2QeWCvatDT5hNGYJO/Ss+BwRtNCsYZgw4pNGlKfKxLuAwTMuOKgrYvEF1aiVfvDrWQaEwrQ5XdbMSlBxSGiqMSWhj8ppqtxinY3MAO5pATS/Lbxr3xVXpVm6+8B6VXIoA9JAp6DmmgVIgoGWIxVuMVWiFW4hQBJTHqSo3oAryVCameoX6GgDA1Nt10fYVUxU90c3Mh96hoATaCaOlBpKAHA4qUSHsT+dQ0A4pDJS3r1qM0hNJQA0rmmFGXlamAoIpiKciqxyRtb1FQSQAqdwz/tjr+NX2QGoWjKnIoAzgZrSQSROVPYjvWmNb+0xhHG2XPzHPB+lQSrHIuHTDeoqjNbc5jGf9mgDZEwalrEhunj4fLD9RWnBcq65ByPWgCzSimgg0tADqKTNFACiilJBA4570lIApaTFFAC5opKKAFooooAKKDRQAUUUUABooooABSmkozQAUGjNNJx1oAWmM4AyaZJMqKSTxWZPdyTtsgGfemBJd3ZZvLi5Y9qsWUH2JDI2Gun6A/wAI9ahsoFiJIKvNjPPQVfjQkAvye5oASKILlskknJJ61NRSGkA4GlzTBThQA6kpaKADNFFFACUtIaKACiiigYlFFFACUGlpO9ABRilopANNIelONJigCrKnpURB9KusuRUDJQBXIphFWCtMK0AVyKjfpU7LUMg4pgZ8n3zTDU8q5OagNMkBTgKYDUsY+UkmgB6inglehqzbzb1WFokk4wvGD7VDd7FmYIrKo7N1FK5VgW4I4IzUyTqevFUutSJTEXg6noaWq2PlqMuynhiKQy8KcKpLM/8AeqzEzv3H5UATYpppW3oMnafzqBrnB+4PzoTuFiUClAqNZy3RB+dWI0dhn5R+dFwsNxRtNNlZ0/iH5VC08p/jP4cUxE/lt6YHqacojH3nH0XmqRJY8nNWbaPewUUCLtuu759uAOgqyKRVAUCnUhoBS9aSlFIYtFFFACUUtIaAEo6UtGKBidaZIFbIZFYYxg0/FN60ASQ4vrN7af8A10Y4P95fWuWv7VoJmBGMV0DmSJ1mhOHQ5Hv7VJqNrHqFmLmFcEjkeh7imgZyKnBqeUqyA5oe3ZNxxwKrMxPFMk1NMlDK0RORVK8i8qdh2ptnIUnX3q9qqZVJB361OzOp+/Sv2MyiiirOQBVi25k3HovNVxVkERQc/eakMbI25yajJpc5phoA9MAqVBTBUsYoGWIhVuMcVWiFW06UCFqN6k7VE9AIgaq8xwjfSp3qpeNthY0Ac/Icux9SaZSnmm0AIaSlooASloooAKUCiigBcUc9qTNLQA0imkU4ig0gIXjB+tQPERVzFIVBHNMDKngEnIwrevr9aqAvDIdpww/I1tSQZ5FVJLZS2WXmmIbb3wJCt8rfoavpKDWTLa9SnI9D1qOOWWL7rZX0NAzeyDRWbDqC9Hyp9+lXEnVgDmkBYFLTEcfWnZBpAKCVOVODQaTNGaYC0UmaTNIB6gt0/WjNM3CmmVR1YCmBITSZqnLqECdXz9KiOoljiKF2/CgDRzRms8S37n5bVh9QaQ/2p/z7kf8AATQBpA0maztuqH/lkB+FAj1M/wBwfiBQBo7qQuMZzVAWd6/37yBP+2gppsI1UvPfbvZFLUAWpbyGIfNIv51Sk1F34gQt7mnrbWigeTE8hPeQ4H5Cla1mkACssa9wooAplHlYGdyT/cFW4YC0eFBjHTGOamt7BITu5Lepq4FxQBDb2yxDjr3J71YAxRilpAIeKQGlIpKAF70ooFLigBaKBRQAUYpcUYoASjFFFABRRSUAAoNFFAxtLQRRmgAoJpKKQBQelFJQAlNK06g0ARFaYyVPSFQaAKjLVeRavOtVJRQBRdarumatuOtQkUxFXBB6Vo2llJKUeRCIz3NRwwieVIwOWOK6FowqhF6dAKGxpFuz0G0utPlk3bCo4ZeRmuQuUMEjRscspxXZRI8cgtonYALhsHqe9cbfoy30yM24o5GR35pIbGRgswFXIE8uXcGUsvOGHWqcWdwHc1tWFkrXDg87TjJokESSYx/YxO9tGR93KnBz9OtYjH5jXUa9pEcFjFcxu24j5lPT8K5Mnk0Rv1B26EqHmtS3tkZV23Ee49s1nQMqqc/ePStGxieYruOMenWpk7Dirkk0GBjzo8k7cZ71mS/LIRkHBxkVoarDcQMTcRgccEAYP5Vk5zx3pxd0EtGWYMNIq7guTjJ6CtiJLdEObpTjrgZrFQbkVEQlgclq3dO0tLiIJIxG49R1FROSQ4oqStZKcyNKcjsMZNZ5IPTpVvVrN4bsIz71XgE1XSEt0BNaRd0RLcai7mFa1rD5S5P3jUNtbhPmI5q4KYh1KKSlFIYtApe1JQAtFFFACUUd6WgAoopaAGnpTKkNMYYoAQ81Hbz/AGK4O/8A1EvDj096kzTJUDqQaBlfVbPyJGkUZjbrj+dc7cR7JCK62ycSxtZTckDMZPcelYmpWZjkZCOnQ00xNGShwwNa1z+807PdearQaf5ihi/5Vft0DRGM8jpUSkjtoUnytPqYgBPQGpFt5W6Ia3lto07CqN3crzFDyehYUlNt6Eyw8YK8mUIosvyOlWHspZWzwBV2zthGoeXgnpmrW+IfxoP+BClKbvZFUqEWryMgabIP4h+VB09/71apnh/56x/99Ck82IniRD+IqOeRt7CkdcKmjFRKKnjrpPLLMQqyOlQRDpVigTENQvUxqGSgaIGrO1NsW7VotWTq7fusepoAxyeKSnEUnSgBCKSnGk60AIKDRSmgBKKKUUAFGaMUUAGaCKKKAEopcUYoAQ01kB60+lxQBVeDPSq0tvnG4dOlaWKaVB6igDHe2545HbPWoVjKsQj7G9M4raMKmontQxzgZoAoK93H/DuH0qQX8i/fjNWRC8Z+UYHoOKXfOPcf7QBoAgGpqPvIw/Cl/tSPptb8qnE8obm3gYd8xjNTeeB921gx/wBchmgCgdUU/djY/hQLy5k4it2P4VfFxNn5YkUe0aio5PtcjZWdkHoKAIRa6nMMuEgU93YChdNg5a5vGlIPKxDP6mrAidgN7ZPrjmniFc8kk/WgCsRbQjNvZrIexkbP6Cp0nuGhACiNv9kAAVMEUdBS0AQ/v2xubkdyxOf1o8uQsSSvPtU1KKAK/kuVIyvtxTZLQSgbzjH90Yq1S0AVUtERCuSV96kEC4w2SPQ1NSUgGCMDgCnY4paMUAJSgUUuKBiUUUtAhKMUtJQAoFOApo604GgYYo6U5W2sDgEehpx2EHsfSgCKilxRQIKSlooASkp1JQAlL0oBwKKBjTSUp60GgBKKSikAtJRRmgANJRSUALSGl7UhoAbIPlyR+NUZzV1zxjNUbgc0AVW5NREVMRSbCx4HNAC2iSvOqxHaxOAa7Cz0yaPaJjHJIDkE5HT9KwtAhzqCfIzkc4UZ/GuomWW2jlkd3IYcK3QfSkxozDeQwQ3U+8F48/KTzn6Vx4yzlm5JOTWjfWV75rzy2syIxzuKHFUtmDTQmSxRqCGxXZaXEE0uL/a+auQgyzrGqszHoBXZ6c7yWsURi2sBjG7t9KTGjL8QEpaqinlyR+FcgqEnGea6fxFcpJKERsmJSCMY5rnAMGmgZcsLZzcoWDNGpy2O1b+jw75WXaAAc7j6VH4bhWe3ud38IX+taGmRYuJdo6L2rnqS1saxWhH4jtGmsnlTGI15FcaiZbriu61Ut/ZtyDkfIa4nGDWlF6ETNLSoGEzFgWQrya3tIGWZWbhBkAcVkaW/3l9RWrpQxdOSQBtxjufwrCr8RrH4SfVbSKSFpdnzjnOaxwgXtXQ35SK2Ikb74wODWB1rWi9DKYU8UwU8VsQOFLTRTqACiiigAFLSUooAKWkpaACiiigAppp1NoAaVyaURseOtSBPl3NwKQy8YXgetAyvc2+ApR9sqHII7GpZkXUrPfjbMnDj0P8AgaQ01JWtZhMoyuMSL/eFAHPyma1lOwlTnBqykzRQbwAW960tYsUkUXEOGRucjuKw76TZGsan3oaudFKpyxeolxeSyLh3Cr6LxVTzey8VEeTSVSSWxzSnKWrZKWJ6kmimqcinUWQrsKTNLSYosF2epKKsRim+Uw/hNSxp7UAWIhUtMQYFPpiYh6VBIambpVdzSGiJqxtVO51Wth+lYWpP/pI9hQBSYc0mKc1MoAKSlpDzQAYopAaWgBKWigUAKMHrSYope1ACGkpaKACikpaACloooAKSloxQAlGKWigBCKTbTqKAGgClAFLRQAmBR2paSgApaSnUgAUlLQRzQAlAopaAClNJRQAZpcUUUAGKAM9KKU8UDE6daN1IetLQISilooABS0lLQAUtFGKACiiigA+lL1pKBz9aACilNFACUmeaWkxQAUlLRQMSkNOxSGgBppKdSGgBKKQ0maQC0lGaKADpQTSZpGOBQBG7VTmbNTTNVVjmgBlSr8qk1FU9tH5sqp1yelD0GdJ4UgEUMl3IdoY7QTVjVdcBDpbKCYyMORn5qx1umFwbdGPlRqQqg8Zxyf50i2wSWRWyVk5/yahsdiCS5nebzWmkMn94tzVXUIwfKmVQpkB3ADAyOprXh0wSN88yqnrg1n6jLE8wigO6OEEBsdT3NNW6AM0lR9sRjgBATk11GmLKryyTkHALLgYwO1ZfhqBX8+V0VuijIzW7LhYJMHAx24ouBw2qyeZfyn3xVKrl/EY7hjnIY55qvFHvkC9M1QjR0g3J80W9x5ICFnz/ABAdvrzXTaZDG8Hn7XBY5CuSSKzobe3gghZI1DY5OMk1p22oWzERNKqt05zj8+lYTipM0TsiHWbea4QiOaUKR8ynO2uOkG0kHtXpkSkRyZFcl4lgTy1mCAPnBYdTVwjykt3MezdydsblW7EGtbTJblLtAqEhfvn+8O9M8P6cJkM7bSf4Qe1akds0N3lctu4IpTSbKTsi/JunjKbEUHueTWbNpjQ5xKGx/s4rWth5j7QDke1Q300aTGM5BHBJFEYqOxLdzCwRTgfWnyDEjY9aQCtCBAacKTGOlLTAWikpaACgUUmaAHUtJ2pKAFNJS0UAJRRRQAhGaZ3qSkIoGNFBGRzTgKDQAWsixt9lf/VSfcJ/hb0/GsbWNNaOQ4HuP8K1ZQXUqcY7cdDUwH2+0aKX/XxjB9x60IDhyMHmkq/qNq0MjHHTrVA1ZAoODUnbNRU5D2oEPoNFFAHcR+JiP4ZB+INXIPFETcOcf7y/4VxmWHanKxPY0DPQ7fW7Wbowz/snNXY7mGX7kin2zXmOG7ZzVqC/vIMAOxA7MM0BY9JPIqvIK5az8RumBKGX36itu31WG4Xkg+6nNAyaQ4Fc/dtuun/Kt+UqyFkYEe1c5MczOfekBGwpppTSGgBKTFOooAZS04im0AFFHaigAooooAWkNFGKAEpaXFHSgBSxIwaSjNJQAtLSUtIBMUUtJQAYoNLRTASijFFABSUtFIB8Ww58w49KYTzRRQAtAo7UCgAoFFFAC0UUUAFFGKBmgY7APrmkJz1NFJjFACUdKXFJigQoGelLikGVORTiSaAEo70UoFACUtFFABS0UUAFJS0UAHWik6GloAKSl70UAJSU6koAbilpaQ0DGmmmnmmGkAmaQ0GmmgAzRmm5ppNADwaGPFR7sUhagCCbk1Xap5Dk1A1ADR1rS0iPyzNIv3tuRmqCISTj61raXkSjCbkxtfA6A96xqysjWCIrCFnd7ln2BDknrk1pW89jdjypXEad1kJH5EZ4+tXYNEjMUkcT48wcsRmsHWrKPTZFhW4Esp5IAxtH51MJc2oS00NrUNT07TrLytPCSTFSqkchPeuPVjzS80BT2rczOn8PyrFCICDub5ye1a96jLYvJj5axtEVxmRkVRgZLdhWhdail3C1nAd/GDIvSslON2Xys5K+JknwOQBVjSbZWLSsm7bwoPrUlzaQ28akyvuJ+ZfQfWrmnGNl2Q5wp3Y7+hqubTQOXUiSeWaSRCdrpx79KrYI4IrZuIvs5EoQsr84VeWPYg1IlnHdBXliMZPYcH64xTQmSWj3L6OrCWRdgK5GCMVh69JP9ljEpDK53AgYrqZ5Us7BIVIC4wMVx+t3DPmJznYflPtTEJpermxttqqGbJ69MVq297LLbG8JyQ+COwrkhkHiuo8Nok2nXKTOFjyOSe9ElbUEzpYpCEVlOMjPFYGpO637BiSH7mtm0GIFAO4DgGszXUKSRyGNQM4zk0kBTFOpBzTulUSA5o6E0Ck70wFpKKKAFpKWkoAWlFJSg4OaACilPWkoAKCKKKBiUUUZoEIabmnEUlAxMU1maNllj++nT3HcU7tQQCKQDdStUvLUXUIyCOR/MVyVxF5UmOx6V11nL9knMchzbzHB/wBk+tUNf0wxMSi4VuQfQ1SYmc1RTmUqxBGCKbVkkinI96WolODUvUUCOtFkn93NKbVV/g4q+OKjlkGMVFyykI1HRaXaD2qQ0VQhuxSMYpViCnI4PqKcBTs0CHLNKgO2RsemaiPJyaU0lAxDTadSGkAlFH0ozQAUlFKRQAlFFFABiilFB4oASiiloASkp3SkxQAYoxRRQAYxS0GkFIBaKKDTABxQeeaWikAlFFFABRRRQAUmKWg0AJS0CloASlFFAoAKKWk70AKKVhQKO1AxAc0E5AFJ0NLQIO1JS0UAFFFKaAEFKKSloAWkpaKACiijFABRS0UANNGeKWkoAWgUgpaACkpe9FAxKSlooEJSEU7tTTSGRkUw1KRUZoAjNRsakYUxhQBGWphanstRUDEPNRHrUtN2ZYCkCNHRUBnwVDbxtIPpWrDp81izzWrCQsNqj29xUeg2X7oTkkdgPWtLxDdi0tBDt+8ODXHK8nobJ20MG6kubW6LTxIsrDPzA9PzrJndpZWdzkk1MzlvmY5NRN1rphFRRnJ3IwKkVcUypU+Yj1pydkEVdl55mliity5VGwZD/IVqWkaxiVUHI6AdcVn3tq1sUbHysOvvV7T2igjS4eTy5cFWRv4h2IzXJLXY2I7lbm+txFDEBGWwxccj3zWTDdvp0+UO5kP8J4P410N7qVhNaEywt8v8O4cn2wf6VzIZb7UCSixRn+BOBitqei1M5O5vW/iGR4Qxs0Uk8KrsM+4FasFw8scbybUPUgc59qpxqqogUYVQAPYVaTlRirvcVhb+BLm3Yo6g+g61x+sK32tmKlRgAZ74rs1B8vpWVrcKSWDMy/OnINWiTjyK3/DEwDywF9hfDL9RWKYzmrmlRy/aQ0IBkT5gCcZqnqhI6/TphMJhnOxqqeIGLWy4YbgeBkZqM6dfLCZSqxb+WJYCs+9sdzIHuI5Tj+DkCpSsMkjJKA47U+o4x5ahQOAMU/JqhC5pBQPWloEFFFL3oASilpKAClpKWgBaKM4oFAC0UlLQAlJTqQ0ANJ4phOTTnJ6YpMYoGIRSU7rSYoEMcBlKtyD1q1ZOt9bPYXHMiD5Cf4l/xFQFahkDxus0R2yIcqaBmLqti8ErAjlf1HrWZXc3kUeq2C3MIxIvUeh7g1x13bmKTOMKT+XtVIllanK2OO1JSVQj0nU4RaTED7rciswkk5rofEMQa1WTuhrnqkdwoopKYCg0uaSigQUUvWkbPegBppOtLRSGJRRRQAUUUZoAKKKKAAUGjFFABRRRQAUUUd6ACiilxQAlFFLQAlLiilLEgAnIHSgBtFLRQAUhp1IRSASiiigBaSiloAMUUUtACUUtFABSYpTSUALzuFB6UAnNHagYh5oAoFLQIOtFGKWgApKXFFAAKWiigAoopcUAFBpaQDHegYUUUUCCkHWlpB1oAMc0tIKWgBKWiigBKSlpKADtRR2opDGNTStPNJQBGVqNhU1MccUAVn4FQMeamlOM1WY0DFB5q9pdt9pvo0Iyo5b6Vnjr0rc8PMyTuTC53DGcdKyquyLgtToUUQbREoABztxxWF4hvDO/ldw3zVvuwjjMjcYUkA8Zrkrs73LHkkkmuWmm3qW7FLmmkVOQMVE1dpkREVd0wKbhd3aq6jNbWkRJHAjsoyzHJI7dqyrStEumtTdit0ng+cKVUZwRXLajPGJHRFYuD97dx+VdaskJtZBvXBGMZxXFXSD7RIRnbuOM+lZUorQbb1KchJpLWURTbzzjtTpF61WY7WBxXVYzub41eBPLPnNyPmQJyD9a1rfV98GILW4f/eA/+vXJQSwCR5CcDbwCOc1tWGtwxE/uZWzgdh/WotZ2RV7m3ca+tkipdWrruHVelULu6F1ZuAVdWPBHUexqLVdQgvkQBHAA53AcfrVC1gWCLajFsnJNaEDPsq0qW6qc1ZxQBTELligDMSB0BNApTQKAFpaKM0ALRikzS5oAKM0UYoAKBRRQAUtFFAC0UUUAFLSUUAFFFGaAGtQFp1OAxzQA0LRtp2aM0AN20FRjBFBamkk0DIYJjYXRkP8AqJOJB6ehqHXNPUEyIMxvySP0NWJYw64PNSae6yBrCfnjMRPcelAHGSoUcq3BFR1taxp7QuwA5Xp7isYirIPW9dIFgw9TXNGtvXZwzLCD05NYhFIYlJRRQAtFFLTEJQeaWkoAaaKDRSGFFFBoASiiigAopaKAEFLSUCkAtJilopgFJRRQAtFFFABRRS0AFJS0AZoAKSlooAKDRRigBtFKaKQCUUUtABS0mKWgAooooAKQCloFACGlHIpKBQAUtFFAC0UUtABRRRQAUUUuKADFPUUzNO3CkMRqSlPNJTEFFFFAB2pB1pTSqKAG0tTTW0kKozrhZBlTUVACUUUUAJRRRQAhpDTiKbQMSmnjmnGmNSAaWpjvwQaZI2KgeTNADJW5qNAXcKOSTihzSJLJCwkRMkHPJoGddpuh2cqYmi3YUZO4jmtCCyFuDHb8oTnDf41h6RqupAFWtfMj6krgkfyrpbS5hn+6xDf3WGCKhpS0YXaKGuQG4twqN5TxjeWb0HUVy7nJya7q5ijnHlyKGVuxrkNXtFsrtoUOVAyKFGzGnpYzHPNRMac55qNjTAfDlpFReSxwK6SNewHAOK5y1jnaTzIB80fzbvT0robB1eRYzNG7Y7IeTjJFc1fc0hsWZ2KpEnTjNYd6F81ggwAa29ZkW2miLq3I+8Bwa52Vy0jH1OaqkhSZA61UmTgkVakPHNVJjXQjNkC1btj8wqmlXLb7wqhF+Q/u6ntP9QKrzcRVYtP+PdaAJqUUClpAGKKWigBKKKWgAooxRQAopaQUtABRRS0AJRS0UAJS0YxRQAUUUtACUYoooAKDRRQA3JzS7iaCMc0GgBp60E5pfvCnBcUANxxzVa5iJAePhlOQfQ1axg0jcigY/CavYFvuzpww9D61yWoWphkJxgZwR6GugjkewuhcIMr0kX1FWNZso7iD7VD8yOMnHcev1ppiZYmlMrl2OSahNKTTetMQUUUlACgUuKQU6gQmKKWkpgIaaacaaaQw60lFFABS0CigAoPFFFACYpQKKKQBRS0UwEopaKAEpaKWgBKKKKACnNIzhQxyF4HFMpaADNLmkpaAEpaSigANJRmlzSASgUUAUALRSUooASilxSdDQAuKKKMUAFJ706koAWkFKDSY5oAWlFJS0AFFFFAC0UlLmgAxSUtJQAoooooAWiikJoAOtLSUCgC3qF39rmUqCI0UKoNVaKKACkpaSgApKWkoAQ0Upph5oGBqN+BTzUcnSkBVlNQE4qSQ81C54oAidqWMSOoyM5PAqWGzuLk/uYyw9egrVk0yaWWApayQxooVtxDDPc5FAzV0NHSBdzLk8EHrWr51su6CbMbtnaH4z9DRp9skSogUfKOwqHW5hHHJvAKiPHPv/kUl3B9jIt9UuNM1MRXJMttITtb+Jaz72drieSV+rnNQRPJLJvkYsEXAJpJZM0AVn60QR+dcRxf3mApHNJbTSRXSNFH5kmcKvXJoGdZBp9tEwiSL5cfNyefrVyGyt45AY4whByCCetc/bX2qG+8h4UWf+4TjFdFBNcEoHtQrngkSZqLdx3GarYy3VvsE3I5AZf8ACuVu7aW0l2TLtbGR6GurvtXs4Ln7PM7Rv/tKcVieKZ991EikFUjGCD61VrbE3MOU1SlNWX5qtKKpAQoeau2+cjFUk61etRkjvTEXJyRGMj8qtWw/cL9Kr3IPlLzVmE/ukx6UAS9BThTacKQBRSig0AJRRRigAFLigUtAAKKKKACilpM0AFLSUtABRRS0AAAPtRRRmgBKKWigBMUGlxRQAlFLRQAijGaWiigBDTSKfSUDInQMMGn6bMIJPscx/cy/6sn+FvT8aUioLiESJ79qAJu1JSgcUEVRICkNKBRigBKWkooAdQaKQ0wENNNOpDSAbS0UUAFFFFABRRS0AJS0lFAC0lFFAC0UUUAFGaKDQAYpKUUpxigBKKKKACilooASiloxQAUlLRQAlFFFIApKWigAoozRQAlOFJ3oFAC0uKBxS5oAaRSj0NFHWgBfuikJHHag56GkxigBTSim0ooAWgiijNACUdaKTNACinYpoNL1oADSgetKFx1pG56UAIeTSigDijpQAtJSik70AJiilpDQAUlLSHNACUhpaaaAGO1Qu9PlOKqOcmgYxzk1E3zMAOSaex4qAyBH3E4xQB1djEsECR8DavP1rXt+FC9hzXn6X0LToczYHXacV3mj3lveRL5MikoMEMfm/WpsO5ox4x1wfWsLxFDcSQ7lG6Mt8xHYVuvsWMuGGPXNMmeOO2kaXBQKcj1piOFkbau2qrNzVq4GeRVM0hjWPWmQzPFco8Rw6kFTjPNDnin2dubhm2N+9H3E7saAOkt7aVNbO9mYADfMcA7sdAa2LP7UL1UmMbJgsCvXj/8AXWZpaRNqcsluxMMKBQWJy7EctzW7AoAeU/eC4FJAznvFNxDM3lFQzL0Yev8ASueP3FHtVy/Yz6kwzwKrzqBj2qhEBXiq8wxVlm4qrMetAFVfvGr1ny45qmoyau2m0MOlMRcut20YOKsxZCKD2FQXOAq9M1bhTKgnnIoGPHSngUm0ijNIB1IaMijNABQaOaMZoABmilpOlAC0tNp1ABRRRQAmaXNJS0ALRRRQAUUtJQAlLRRQAUhpaKAEop2KSgApcUlKKAG45oxSmg0AJQVzxSjAGe9LnNADB0oNGKQg1QhaKbmloADzQKKUUAFFFJQAU006koAbR0oooAKKKKAEzSiiigBetJRQKAFopKWgAooooAKSloFABSg4oooAKKM0ZoAKBRRQAtFAozQAhopetJ0oASgUtAFIBKXFIRRQAmKWjFLQAlOFIRxnilHSgAoozSGgBaKSl60AKzF8e1NzilGQefzpRzQAgwaXbRt5pcYoAbtIpQDQDThxQAhQ00CpC3FNNACYFOyBSYpaADk0AUtFACUUtNoAUmkpcUUAJSYp1JQAmKKWmk0AITTGNPNRPQBFK2RVQnmppWquTQAxzgVn3LdBVuVqz3O+TimBZtcpESOGY9R6Cuh0q6dnAuIkmXGCT8rY+orBhXLBR24roLKPyoN5pANudTvNPvCsEhlt5c/JLyR7E96kGrT3Fm8MgABfIx2Hp+dY93L9quPKUZycVeZdi4AwBQMY75FVG6mpXJzULUgCCMTXUUbdGYA49K6y0t4Yoh5UKLn2rk7a4FvdLKU3lQcD3rZm1qGZII7O48qT/lo0qgKPYCpY0dImDGFIBHuKcsabWXkA/wBxiP5VHp8qXMaiN0kIHJBH9KuGJFhLjnAz8vNCQNnO3mjCNpLmGQsMcq3UViXI5rpr68il0+QwurZIUgdR9a5qeqApvVaWrL1XkpiK69TV2z+8M1TTqau2Zy4wKYi5dAMVGOD1rXhiCxjnntWPeHaQpHPtWmkhCL9KQx8x5wDUIOTQz55pq5JpATUmKd2pMZoASkpaKAAmkpaKAClBoAoOAaAFNGaSgGgBaKKWgA7UUh60ooAKKeq96eUoAhop7jHSm0wEzS0UUAB6UUUhpAHelHWiigANJS0lABRmijFACdaCKQUVQhKPpS0lAAKWkooAWiiigANNNOpDQA2ilpKAEoxS0UAJRS0UAJS0UlADqSiigAopaSgApaSigBaKKKACigmkoAXFFApaACikpaACkopaADvQaKDSAbS0lFAC0U3NLQAvWlFIKKADoaXtSc0CgAoFFL9KAAtThTcU4EUAFBOKDTe9AC5zQTigDmkYZoAdRSDgYp1ACUvFJS0ALRRRQAUUUUAFFFFABSYoooAMU1utOyaYx5oAaahkNSsarSt1oArynJqFjT261DIcCgCrO+AaggGXJ9KWdsnbUtumFA/GmBdsYi8g4rQ1afyYVt4z8xGWPoKbpyLGhlboozWXczNcXDN1LnpSAtaZEGYzHnHAzWhIPlNNtohDAqeg5+tLKeKAKUgwTUD1PIcmoHoGVZm2nNNtpYYvMMlusxdcKWYjYfXjrTLo8Go4uSKYjpdP1C3EUcLaehOMF0kKlqtaleXNmytZTywIRzEzbh+tRaJarDALyaNmBO1SBkD1JqfxG8MunoyODIrdO+DSsMz7NjPvmO75+ue9OuF+WlsEKWiZ7jNLcDC57UgM5xVaXpVp6rS0xFZDyav2I/eVnBsMa0tOG+VR/KmBcuf9ejnoD0q6Oao3IZrxY1bjPQ1oDikxjdtOVcU4HAOOpoGaQC0hpaTrQAAYpKdQaAGiloxjpRQACgDNFOXg560AJ060hpTkmm5oAUUopKWgAzzTlppHehaALKgcelL2yKgzmnh+MHpQAjtuplK2M8dKbnmmAoooooAMUUtFIApKWimAlJTjTaQC4oyPTJpKdjigCKiilqhCUUtNNABmlpKKAFpaSigApDS0UAJSUtJQAUUUUAFFFFABQKKKACiigUAFLSUUAFFJS0AFLSUUALx2FApKWgAoopaAEpaKKAEpaKKACiiikA0ikxT8UmMUAJRTlYA/MM0jYzx0oAQUtGM0tABijFLQaAExS0UUAFIRS4paAG/WgClNIDzQA6iiloAQUtFFABRSUtABS0UUAFFLSUAFFFFACUlLSGgAJphpSaaaAGOaqStU8hqpIcmgCM1Vmap5GwKo3D8e5pgQqDLL9TV+2j3vwOvSqlunf14re0a28ycE/dHNAC6lizs1iJwXAzWfpsPmT7zyq9M1Z1+YzXxCnhRt4NWLGHyrcDueTQBYANQy9KnPQVBN0NICi/U1C5qZzzUElAGfdHJxTrOMyTIijljgVFcH95WloCB9QiLdFOfypgdk04tUjskjzGsWCc4NYuqxj7FuByZHUdKuTzh5nbPIIC5ORn2HrVbUW817ePjlyxx7CgYsa7UC9gMVFP8Ad9qsAcVFKMqRSAy5OCRVWXpVqTgmqsvSgRTH361NP2q45wfY1lH/AFla2k4Ew3HGD1pgWn2/akdeTnBOc1oCqG1ZNVkc565B6VfHNIYtLRilpAJQaWkoAMUtJS0AFJilFLQAzbSgU6kzQAlNJx0p3ekPIoAByKdimqMU8UAGKWgUuOKYCYpKdSUAJRilpM0ALSUtFABRilooASilxRikAlGKU0lMAxzSkEUgO3nv7UO5IHzDJpARUtJSiqEFIaU02gBKWkpRQAUtJS0AFFFBoASkpaSgAopM0tACUUZooAKKQ0UALRRS0CEoNFFABRRRQMWiijFABS0lFAC0tNpRQAtFJS0AApTSUtACUtFFIApKWkoAKKWigApKWigAopcUmOaAClopaAEoFLigigBKaM040lABS0UUAKKKBRxQAUUYpaAAUUUUAFFL9KSgApKWg0AJTTTqaaAGmmMRinmoXOKAIZWqqxqWV6qSPQBHK2aoTbpHGzmrE74BHc1HGCiFyM0wLVtHnaB24ra0/UbSKCSNJMSjsRjNUtIeGSRR5gR+2etV7nTpBfOqurHrnpmgB8KG5v2Y/dBya1wMVXsrfyIsMQWPUirVACHpVef7pqwaqznikBUaq8vQ1O1V5vumgDNl5lrV0Q7JS/bHWsspli2R1rSsT5YP0pgbKSsQOVds8kHJxTC3mX/si/qarrOGKjLfJ6kEVNp/zmWX+83WgC4OlMkBwcVJilxxSAxpx8xqpIOta9zBwWrLlHWgCgAFfLHAq/Y3CAkqjsBzwKjlRXtJDj5lFP0YfMVxnKkUwL0E6XNyrJkexFaQ6VXsVUW67VANWgKQCUtFLQMKSnYpKAEApaKKQBRR0pBTAUijGOTR1NL1oAYTS44yaUimnpSASnj0pgq7p9rJcyrsX5VPzEjgUwNDTdLAUTXAzkcIw6fWr7Wdu0BhCBUPJ29as00YIyDQSZ50a25w0n5is6+05rRQ4fepOOmMV0GVYfKwP0NZmtr+5Rt7DnG3saBmIRmkAxS96KBhS0UUAFLSClzQAAUZoxRjFABTadSUAJSbRnpzT8UhpAQilNJS5qgG0lOpKBBRRSUALRSZpaACg0UlABSUUhagBaTNNLU1pAKAHk0bhUDTAComnHrxQBbLim+YKoPdovWRfzqJtRh/v5+gNFhGp5go833rJ/tGH/a/Kj+0Yf8Ab/KmBr+YKUSCskahB/eI+oNTpcxyfdcGkBobxRnPeqYk5xu59KcJD60AXFOaWqolIp4nNAyx2pKjEwNPDA0AOpTwBSAignNABRRRQAUtJRQAuaWkopALRRRmgANAozSZoAWikzS0ALmk696KKAFpabS0ALmkzSUtABRRRQAUtIDTuKAE6UUUUAFFFLQAUCiigBaSiigAozig0hoACaYTSk0xjQAjGq0rYzT5HxVKeXtQBHK9VZXwMmnSPwSTVVmMzAKKYAqGWbOfl6k1egtvOOCMdhUFuFeQRjgj9a0LyF4rVFiVxIWyHB4+lMBmpWcsssf2e3RGjjAwh5k9T9aXT0mmdZJQQF45pqT3UrojhlkU8Hoa1xk8nr3pAKBiloFLSAY3Sqc9XGqnP1oAqtVW5Py1aaqd2cLTAoJzIa1LVGOAAc1mwHBYevFW4LaY52NJnsFNMC5P5kYxIhU9sjFamnx7bVPfmsdDdSMsUjSORxh+oroIl2oq+gpAPxSUppKQEcq5U1jTrhjW43K47VlXse2Q0AZ7fcdfVTT9EfbcoOvOKZIOTUent5dwOcEGmB0FqNrSx/3JCKtAVWi/4+pB/eAarIpAFGKWgUAFJS4pcUANxRS59KSgYnNAFOooAApwTjgUv86UHHT+dJ/Ecd6AEprCnUfzoAbtOasW93PbqVikKg9RUWMUhoAvwarNDEyn94SchmOSKjj1C4WQs8rMr/eHbH9KqAUvagR0trBbqgmgU7WAIGTTrh7XYY53TB6gnvWHZ6hLaRsiKhBOfmz/AI1BNK80hkkOWNACXCKlw6IwZAeCDnIpmKWkNAxaKMUUAIKXFGaKAFpKWjvQAlKOKMUYoAM03PtTqKAIBRSUUwA0lKaSgQUlGaCaADNFJmjNABmkJ4pjOBUElwqg5NMCcvionnArPmvs8RgsajSC6uzgAqDQIszXyJ/Fz7VUe/dseWhP1q5HpMUY3TyYPpUu61iIEUZcjvQBmqLubOAR9Keul3EgBcn8TWj5ty/3EWMfSmmKSQ/PMx9gaAKg0tEH7yVAPqKX7JaJ/wAtVP0Bq19kT6/U0pt0H8C0rjKZjtAMbifotJsts9W+mKuiIdgPyqQQg9hRcDMMVuejD8RTDBDn5XUGtRoAf4VP4VGbWPugpiM4Wg3Ao3PqDQ0d0MAStxV1rKPsCPoaZ9lkX7kp+hFAEC3Vwn34wR7Gl/tLafmhbHrUhS4UfdV6jLKP9bCV98UATR6hA3Vip/2hVlJQwBRwR7HNZpitpBwQD7002RX5o2/EGgDYEpqRZvWsMSXkR++WA7MM1KmpMvEsX4qf6UgNsSA04GsuK+gk48zafRuKsrJxlTke1Ay5S1XE3HNSLKDQBJRSZFLQAUUhNKKAClzSdKKQAdueKWmjrS0ALSim5p3agAooooASlopaAACiiigBKBS0lAC0tJRQAUtJS0AFJS0dKAAUtJRQAHimmgmmsaYCE1E70O+Ko3FxjgdaAFmm61RkfqTSSS9TVXLyt6CgB27zcr+tTQQZwB+J9ajgwZPL6DPX1q/cxSQwqY8jJxkdRTEQz2jRJuUHcT8rD1p8d9PPGIX++p/HNOM8+1UkXDdvetGGJeHZF345OKQyWIHYM9cc1IBQopwFIA7UUuKDQBE54qjKfmq7IcVRlOWoAgeqzxLPOkbNtU9T6VZesy9b5sUwH3lslmV8i4inyei9R9RU1vc3MKeaixsB2IqrDtjVGIY5GeBWlb3lmFInhcg9CUBpgOtrs3l5G2zY2e3St0dKxdOjja93x/dAJraGaQC0ECloxSAbiqV9HlNw6ir9RTJvQigDnphVOL5LitG4TDEVnScTAimB0mcTW0v/AD1iwfwq0DWfG2dNglz/AKqTH4Gr680gH5Gcd6WmhRu3d6cKADpSZpaMUANpaQ9aUCgAC5NKR2pMUfNQAuMUYo7e9FABQo5zSU7BxQMb1OTmloxRQAUCl7UUAJQaWjFACdad0FJilNADaKKMUALRRS0AKBkUmMUo6UhGaAFoopRQAhopcUYoAqZpabmlzTELSGkzRQAUhoNRu4FADi2BVeScLVe5vFTjOT6VBBbXN82QCqUwCW9LHbHyaWCwuLo7pDtX3NX0htLFeR5ktNaWa4P9xPSgQiwWloBu+dx6Upnml4jUItOS3Veep9amCUAVxagnMjFjUyRKvRakApfwpDGYoKCnijrQBHtoK5qTHrRSAjCU4LTu9PAoAj2GkK1NimNTAjK00pUp6U2kBAYvemGM4q0OetG2gDOe3RjhkH1ximmz28xu6/Q1pbcimGIg8dKYGaUuE/uyD8jUbOnSWJkPritcw5pjQUxGT9mhl5jdSfSm/ZJojmNmB9jWhJaIxyUwfUcVEYJY/wDVysPZuaAK6XV1Hw4Vx78Gpo9Si6SK0Z/MUGSQcSxBx6rTSLWXjOw/7QoAvRXCSDMcit9DUyykVkNpwb5kIPuDSf6ZB0diPRuaQG4JQafuzWImoyLxND+KmrEeoQN/HtPo3FAzTNFVlmyMg5FSLKKAJMUtNDg0uaAFpabmlHWkA7NFJRmgBacKbSigBTRSUtAB2ooooABSnpSUCgBaKKKAFpKWkNACUhNNJprPimA4nFQSShaZPOEFZk911OaALE1zkHFZ0s4yecmkDtIT2HqaWKDPTk+tMBkaljlvyq3FCOC2FGahiT7PMDKQMnBGeat3cKTGNYmx2I7fWgRHe2vloGixyefY0kU00iqhyWqf7JPuCZ3L61pRRLGoAFIYiJ8q7hzUoFKFpwFIAAxTsUlOoAKaad2phoAhm4FUX5Jq7KeKotQMiesq7+Zj6ZrUlOAapLetbMyrGj7jzvGRTERW/l5G91H1NaiW1tNASs6sy9FD5rNig8+ZpNoUsc4A4FWbnTpFQSgKB6KcUxGppMaKrlVwc4POa0wKz9IUi0BPUmtEdKQwoooxSASkNOppFAGTfxbWz61jXC4Ib3rpryPfCfUVz92nBpgaGmN5tlcQk9U3D6itK3bfAjdcgVh6NMI5l3cg8GtfTz+7eP8AuOR+FAFygUAUuKQBQeSKWkxz1oAQiil7UY4oASloooAMYpKXPNFADox1J7dqazZ60A4BpjnsOpoAcvzClxzTsBIwvc8mmE4oGLRzQFyM06gAAxQaTpSE0AFFJS4oEFLRRQMMUo6UCigAJopKWgANLSYp4oAKTOKWm4pAUxRSClzVCCkzR2qGWUKvNACzSBR1rMnumd/Lh5akd5ruXyoQTk9RWrFa2+kxB5fmnIyB6UwK9npSRoLi+cDvg1JLeNL+6tVCR9MgYqJmmvpN8jEL2FWEiCLgDAoAiitwvzNy3vVgJQBingUgEC0opaXigBKWil70AN4pu9ScA81JTNoByBg0ABopSaQUgFHFOFJinLQAoFNYU+kagBhFN2g1IKCKAIiuKSntTaAGjinGkNA5oAcmT1p2KRcU/FADCuaYYlNTUYpiKhtx2qOS2DDlQfqKulTQF9qAMo2gU5Qsh9jTSbiPjIkX3FaxQHtTGiHpQBlmWJv9bEye45phtIZf9W6k+netI24IqvJZK38OPccUAZ5spoTmN2X6GlFzdw8OA49xzVvypo/uSHHo3NNMkgP72EMP9mmBGmpp0ljdD7circV7C4+WVfoTg1WAtpMhgUb3FNbTUkXdG6sPY0gNITVIsoNYxsLqH/Vs4H+ycigXN1HwwV8eowaBm6CDS5FY6amB9+N1+nNWI7+Jukqj68UAaAp1VVnB9/pUgmU0gJqKjEq+tO3g0wH5opm4Uu4etADqM0zcKNwoAfRmoy4pDIBQBLmkJqBp1FQS3iL1YCkBYkfAqlPdAcCq02pKQVTLH2qmTNM3AxTAluZnkAAOM1XEOFLYLY/Kp/sEixtJIwUdMsau2TQ/ZwZOT90imIq2kDSHDrjHIBGOKleYW9wsQiOB94+v0qPfcvcs5kaTbwM+lXLOB3kLyoR9aAKk6i7mVlHzYx9as21kwYM7dOwq/HaxxuWVACam2CkMaq08LQBijFIBQKXFHSloATFLRRQAlNanYpjcCgCrMeDVU1ZnNVmoAgl+6ayZDi4BPY5rVmPymqUlqPKM3mxg4zsbqfpTASJJHfKNIAeytVv/AEwZQyOUzwrt/jVW0nmAGBGP94Va+3vcusUsSqegK9KYjetE8u3RTwcc1YFRRjCge1SipGLRRRQAUhp1NIoAY65UisC9i2sy10WKy9Ti+bcOhFAGFbN5c2PQ1vWkgF42OkqhvxFYEo2Tg9jWpby7RDL/AHG2n6GmBuilpo6U6kAHk0UUCgANJS0dKAEpaBRzQAYpKWigAFIMKSx59KWigBhfJ6E/hRgnnpT8UUALmg0oAzk9BTc0DA02lpcUCEAGaWkoxQAopcUCloAMUvFIKXFAxvWlFLiigApRQKUUAJQcmlooAoGm0pFRyPtFMQksgUGs1jLezCGHJBPWluJHnlEMXJNaKNHpNthNpmYflQIlHkaNb7U+e5YdR2qgqSXMpmnYkn1pIY2nkM0vJPrV1VwKYxUXAwOlPApAMU4GkAmKUCnU05oAWjFAFLQAUUlFABSEU6k696AG4pRxS4xRikAuaVaQCnAUAOFIwpwpDQA0CkNOqM9aAEammnGkxQA3NLRilAoAF61JTOM0uaAHE4p/yFM8hvSogRTgRTATdmlzmmmgCgCTFJigD3oFACYFIV9qcRmjFAEJQHqKY0CmrBFKBQBQe0B6jNQtZY5UEH1FapFNK0CMsfaoiCkpP1p5vZek1ukg9cVoFAe1MMKntQBR32Epw8bRH2pp062mOIblT7N/9bNXGtVaoH09D2xQBVbRplOYypPqjjP+NMe3v4RyZQPVhn+dWvskyfclYfjT1N7H9yWmBnie7T+631FOF/cL1iB+hxV83d4Bh0Rx7gH+dNa5z9+yj/BcfyoAqDU5B96Ej6Nn+lL/AGrjrE9WPtEHQ2WPoD/jSGSzPW2cH60gIP7V9I5KadUftC34mrBks/8An2k/A00Sw/w2hJ980AVzqNw3SLH40w3F4/TC/hV5ZGP3LFPxB/xqQNeH7kUcf/ARTGZogvJ+7n/dFTDSXBzO6J7yPV0293JxJcED0FKumoR87sx+tAin5dlAcGQyt6IMD8zUsMkxP7i32j+8avR2kUf3Y1B9cc1MEpAZ0lpJMB5nXvigaZxw+31GK08UuKBla3tUhXC8n1NWAtOApcUAMxS4p2KKQBikxS5ooATFFOH500UAFLRRQAmajc8U81FJ0oAqTHmoG6VLKeaiNAFaf7prMVN0jEnpzWncD5DWWP8AWEk4Ge5xTEX7S5hT78cjAdflFWAbe4uo2gXHI4K4NRWsds3Dzouf9vFW7OGNL1QuGAHDdaANgdKeKYBxTx0pDFopRRQAUhp3BpKAEqrfJuhPtVuo5VDKRQByl8mMN6VNZtvgZD3FPvoz8wqtYPtkAqgOls5fNto3745qxWdpb4EsX91sj6GtEdKQBilFFHSkAYooye1FAAKKOlFABSd6WigAooNFAwzTTnNKKUigQDlaaadSEUAAHFLigUUAJigClpRQAUUUUAL0o60YyaXpQMKSilFAAKUUYpaAEpaAMUtAGa/AzWfezEDap+Y1cuJdqmqNsnnTGV/ujpTETWkaWVuZpRmQ9M1Aga6m8x84z0pJ5GuZwg+6KvQx7FAFAD0XAAqQCkApQKAFpQKBS0AJgmgDFLmigA60YoooAOlJ1paKAExikOSKdS0ANVcLRmn9qaaADNOBplPAxSAXNBNApDQAZqNqcTxTT0oATn1oHPWk60A4NIB1ITS9aTFAw6U7tSAZp3AFMQ0UuM0qjNL0oAAtLim55p+aAEHSlFJTqYBSUtLQAmKSnUlACUUtJQAlFLShAf4sfWgBuKMU/ag+9IKQlT90cepoAYVo20+kpAM2CjYPSpKKAIvLHpSGIegqWg0ARiIelLsFPFLTAjCUuKdR3pAIKXFLR0oAMUnSlooAKKKBQAtFFLQAlFFFABRS0UAJ09qKMUUAFJS0GgBpqKQ8VI1QS9KAKkn3qiapG60w0AQTn5Dms6eX7WQojRMHqByfrV+5H7s9uKzImyhQZBJzkGmBfgsXliIGzp3FWdHiaK5dTzgVUiFwsf7uScHPJDEitTSUY+Y8jAtwMigDUSnimqOKfSAKKKBQAtFFFACU0jIp9IeKAMXUY8OeOtYiHZcHtzXSakoKg1zl0NswNMDYtJdl1G3QOu01rByK52KQiNWHVCDXQphlDDoaGBKGBpTzUeMHIqRTkZpAGKWiigANJTsUlABjAyabTjzSY4oGFFAOaWgQlFFLQAYFHHSik60ALR0pev1pO9ACUo45PI9qSloAOw7Z7UtIB68mnUAFMDAttzzTu9IyBu1Ax3QUCjHrS9KAClFJinAUAFHeilxQBzd2+9wg70s8gggES/ePpTbcb5GkbtUfM9z7CmIsWUO0bj1NXhTIkwBUmKACgUtHNAC5ooFLQAClxSZpRQAUlBooAXFBoFBoATpSikpcUABpKWkI4oAOlKCfwpgxSg4pAPJppNIW5ozQAhNNpaCKQCUtJS7WwG7etAxM04NSUAUALSk5FIcjtQF4zTEOUGg5z7ULQ3WgBw5oNAopgKBSk4oo4NAABS0DigmgBDQMUZooAKM0UUAFJjNGKOlIAwPSlFIDS0AFFFGKAEpaKQCgBcUYpaQ0AFHFBpKAFpKWigAoooFAC0lGaKAFFJSig0AGKM0UYoAKKWigAopKWgAopaaaADNJ1o7UhoAGwKrTng1YPIqtPx1oAqnrTcZp+KTFAFe4i3xkZxnjNZTL9nnCgo/fPOK2bwH7FIR1xWTbIA3zMF+tMC3HeyxRnCQuCORyD/OtTSDvgZxwC3Sqii2aEgyRFx2I5rQ0lPLtcYxliaALop9IKcKQBiilpKAA0YopaADFNYcUtFAFK9XMLHvXOXqfLmuqnXMbfSueu14YGmBXtW3RFc10Omv5lnHk5IGD+FczZthiK39Gf5ZU9GyPxoYjRIpU70uKEHGaQxc0tJTvrQAlJSk8Yo7UAJRS0UAJSHrThSZ9qAEpelFB6UAFAFKKDQACgjmlApKAEooooAcOlJQOKKAFApcUClFACYyaWiloGFKBSUZoEKOKM0lGMmgZzrfurXpye9LYx/LuPU0X+d8cQNWrdAqAUxEwGBQaWloAQUopKXNAC4opvzUvNAAFp1NxSj60AKaSnGkoAKXFJmloAAKDSgUd6AExRS0hoAa3FJ1px5FJtNIBnFKKDQAKAENCjPWlPHSmp97rQAEU4KaCOaeBxQA3YfalCY6mgZpaADgikXOSKcBS4FACdKB1pRilzQAmKM0UCmAvWjGKQ04YxyaAEpaUAdjRikAlHalIpKAEopaSgAzSdaWgCgBAKdiigUAFJS0GgBDQKKWgAppNKaMUAJnPtSZ9KU0nWgBc0tNpAeaAH0UUUAFFGaTOKAHUlANKaAAUtIKXFAB1pabiloAKDRRQAtNPWnUhGaAG9aSnYox60AM71DOuRVjGKhloAqAU4R7qOrVYhFAEYhVlZXGQeMVg3UKxakUUnaADzXUEDBrm7/jVnHsP5UwLNvarPMsbHCkZyBzW3DEsUYROgrL0wE3gPbYa2MUAKKcKTpSg5oAWigH1pTQAmaOaKKACm0ppOlADJcbDWDdrnNbsn3TWLcj5moAxo/kuCK29JfbeY7Mn8qxZ/luRWnYvtuoH7bsfnTEdCAW+lSYpBS0hhSUuMUYoATFLRRSAKTOKWkPNAB2NIKQ8CjrQAuaU8jikxmlHNACLS0EYODS0AJS4oxS5oAMDFJiloNMBvSlopcUAApcUU6kAgpT0pcEdelNJ9KAAUCilA5zQAYoPFOPP0pD0oA5lj518x7A4FaSDArMsgWlLGtUcCmAoFGKTNLmgBKUUUUALnijNJSg0AFGaDRQAZoxRRQAopaTNGaAHUgFLTlGaAFAGOaQqD0p/SkxSAixig1KVBphTHSgCE9aNpqTP50lAEZBx1pikhs1L0NJty2cUhkgORRSZAHFKvNMQ05FAJp9FACUGloyM0ANFK1LijFMBBTqTBpaADFGKM0UAFKKSlpALRSZFGaACiiigAooooAWikooAKKWigBtFL1ooAb0NLS9qaenFABSd6UdKTBNACE596TOfWngUHpQAgpaaFIp9ACUhp1AoABTsU2jJzQA6gU3vTqACkpaDQAUtJSigAooooAKKKQ0ANbpVeU1YbpVaU0ARAc1aiHFVUHNXIh8tADjwK5m+/wCQtJ9BXTMK5q/41eT8P5UwNHTP+Pof7hrYrH00f6YP9w1sCgAPNOHFJQTigBwNLSCjNABRRS0AJQF4yelAFK/YCgCCUjB4rHn5Y8YrXm+6ayJx8xoAyL5dsimrMDYVG/ukGotQU7Afelh5h/CmI69eVBp1RW7Zt4z6qDUoGaQwooOB0pOT1oATvS9KKOpoADRS0UgGkU3BpxBpvNADlIHBpFOH4oI6UoFABtLNkmlHFL0pMUAHJPtSgYpM56UFscGgBTQBQpzQzccUDEPGKcKYFJOWqRQScCmIcFJpxAUc9fSnMfKXb1b+VVySTSAVnJoApAOaftxQAAUvtSCnCgA9qUCigimBzGmrkGtMDis/TPuVo0AJilopDSAWiiigApQfakpaYBmiilFACikNOLE000ANpwpKUCgBakQ1CTUsfSgB/WgUUUgDNNLDpQTTByaAFKqeSKaR6U4tSA0AIRSDilbNNFAC0opAKdxQAgahs0uM0YoABnFGKWkzigApaQmlHSgApOtLRimAlAFL0pTSAKKAc0UAGKMUmaWgApaKQ0AFNyB3pDzRQA4EdzTqZ1pQSDQA6kpaSgApKWkoAWikzS0ANxRyKdTWOKAA0lIKWgApQaKQ0AOopoJzTqAFpKKBQAuKWkFLQAZpaSigBaKSloAKKKKACkNOppoAY1Vpast0qrL1oASMc1cjGFqpGOauJ90UwBq5rUs/2w2O4H8q6aue1L5daz6qKALenkLfKoOcoc/WtgVi2eF1CIexHNbYoABS0gpaQCilpKKYBS0lLQAUhpaaTQBDMcKayZeSa07lvlNZjDJoAo6gn+jE+hqC15iwfSr9+n+gSH6fzrPtOEpiOrsDusoT/sCrXaqelnOnw/SrlIYgpSKOlL160AMzzR3opaAEooxSk0AJR+FApGYL1pAApetL2oFABijrxS0ncmmAowopDzSnoKa7BcAAn3pAO6L70g6c0DmlPBoACeRUiEg5Xg1GFzShsGgBCSSSaaKe4pg60APAp2KQc0vSgA70oFIKXNAC0h5paD0xQBzOmHKVpDmsrS27VqimwHY70ZooxSASlpKUUAFFLRQAUUlGeaAFzS00UtMBaKKQ0ANJ5pyNimUUgJt9BkFQ5oAJoAeXyaVOmTTQnNPbA4oAQc07FIKWgBCzbSgPB7U0cdafikxQAUgFLRTAKXNJilApAFJQaKAFpaaM5paAFpKKQmgBaKTFOFABRRS0AJikzS0negAzmgmlppFAAKMUmMUvWgBRQaSloAUdKKBRQAlFLQKACkpTSUABpDzS0hFADf5UooIoAoGLn8KKQ80ooEFAOTS0mOaAHUUUUAGaKMUYoAWiiimAUtFFIA6UA5opRwKACmnmlpDQBG9VpOtWXqs/WgB0XWra9KqxjmrajApgBHpXPazlNUjfH8H9a6LrWB4jGJrdvYigBbV83du3+1zW+AK5u2OGhPo4rpR0oAKWkFLQAUtJQKQDqack4pwGfpSFqAE4A5NNZgKCajc8UwK1y2R1qoBk1NO2WxTUXJoAg1MbdNk/D+dZNp9w1r618umt7kCsiz4TJpiOp0wYsIv92rgqtp4xYw/7gq0KQxKBS0nWgANNpxpAKAAdaWg8GigBCKQpkjmn4ooAbijrS80UAJ0pRSdaUdKAEdjwMcUuKKDx0pAHSjFJnBp2eKAF6CkoHSjHNAC/eGKaBTwOaRhzmmACl60lANADgMUUUuKACilApcUgOP01sS4zW0pzXO27+XPW/E2VBpgS0vHem0UgFOO2aSlooAKKMUUAKKMUUYoAKKKKYC5pCaKQikA2lAzSgZqQDFADQoFOApaDhRzQAEhV96j60HLGnBaAFHAozSnim0ABNFFFMApSaaaM0gFozTTQOaAF60oGKKKAFBpaQUE0AIaBRSigAFLSUuKAClxRRQAhOKQ07GaSgBKKQ0nIoAU00HmlzSjFABQBml4ooAWigUUAHSjNIRmloAKDRmigBKBSGlNACNSd6DSgUAGaOtFAoAFBpaSlFABR3paSgBc0tIKWgAozRRimAopaTtSKSaAHUHgUUtIBtIaWkNAEb1Vc5arL1WfrQBLF1FWs47ZqrDwfarK84oAUnPTisXxGuYIW9HxWyRWbrqBrDJ/hcGmBmxZEAI7EGumU5UH2rl7f5rdgOm2ujtn3W8beqigCcUtNBpaQBS0ZoFACnhQPxptKTk000AIaglIANTMaqzNQBWbljU0K81Gq5arca4XmmBka++LUL3L1nW/EHuat+IXy8KexJFQ2qZMaAfeYCmI6q3G2CNfRQKlpEXAAp2KQxBQetOFJQAlKOKBSGgBvVqdSZC0tAC0UHkCigA7U3OelOxmkwA3FABRSkYGTSDmgA5NLgDvmgUd6ACm45yadSE4pAJzTwKQDPWnmmAgpTSUUAIBTgM0lOHFAABS0n0pc0AKKM88UnNKKAOFkG1wa2LGUPEBmsiQblzU+nT7HwaYG4KWmqeAaXNSA4UYoooAKKKBQAUopKSgB1FAFLmgAxSUGkANADgMUoOaAvrQz44AoAdwozUbMWNN5Jp6jFACqPWlLYpcgUzrQAE7mpaQ8dKM0ALSUUUwAigClzijNACUYpzbcZBptIAp1JRQAtJ3paTNABR1o60ucUAGKUcUmaWgA606kFLQAU004000AIaSlNJQAGkFGKKAHUUgpaAAUtAooATNFIcUmaAHZoJpvJp3agBKM0lJQMWlFNpc0CFNJ0oJpucmgY7NKDTaWgQ+im5xSg56UALmjPFGKKAFooFLTAKUcUlL2oAO9FFJSAKa3WnEcU0UARydKrN1qzJzVZvvUAPVgBVpGDLxVaMA9anMfy/K2KBkmap6qvmadMBzgZ/KrChwfm5HrSTRiS3kj/vKR+lAjnrH7pX1Fbeltus489hisCyJDCtnSjiN0/usaYGlRikFLSGGcUoOaaTSg0AOppNIzYFRF6AFdqqudzVJI9MVc9qBDol5zU7cL9KagwM02eTZEzn7qgmmBzerSCXUiByFwtXdKi8y8jHZfmrKiJmuGc8ljmuh0OLDSSkdPlFMRs5xSim7val3Y7UhjqQ0ZzQKACg0pxjjrTc0AJjJ9aU8UuKSgABozSkcZpCcjjrQA9PveuRUJOJApPuD61JnHSmTJvXjhhyDQBI3QGkpkD7056jgipDQAmKKU0AUAJ1NOApOAeeaUlj04oAU8dabnP0oAp1ABjFAopaACjrTCxDegp460AApaAOaXGBQAlJyelB5py8CgDiGUxsUNRKTHJx0rR1CAj94o5HWqL/MmaANezn3oBVsGsC1nKNjPIrZgmEiA55oAsA0uKaDS5zSAWikpaAAUtNzRmgBxNApKUUAFPHFNHFLQAHmkxRS5AoAAuOtBNJnNLigA60YpM4oJoAUgUmMUm6lHPNABRQKKAA0UtJTAQrSjilpDSAM4ozRiigBaKSgUAKKQ9aUUUAAp1NpwNACiloBFAOaAENJTjTCaACkoooAKTGaWigAApaKKAFpCaKKAGnmgCl70UALSGjNFACE0lDDNIBigBaDRijg0AFBHeloJoGIDS0hoTJ60CHGk4NLRQAqnIpaaOGxTs0ALRSUdKYDqWmbucU+gAoxSUuaQDScUm7IprtzSqMrzQAx6rt1qw61XfrQBJDVoDpVJGwatowIBoAcSBxTcd6dweaQ9KAOVwYb2WM/wsRWrpzbLmRf7wBqjqieVqpYdJAG/p/Sp7ZttxC+fvfKaYG6KWmpyKU1IxTSUU1jxQA2XlahL8USPjvxUOc0gHZ3GpUGPSoRU6fdpgOJ7Vma7P5Vn5YPzSHGPatPFczqM/wBsvyEOY0+Uf41SEMs02rk11dhEIbRFxz1NYun2vmTRr2HJrogMcCmxDqQjNKKCM0hij2ooHAooAKCM0ZooABkUUtFACdcUjZz8ozTqTp70AIKcBkYpoyOSOvSjdx70ARMfLn3YwG4I96sZA5xmo3UyL83B9acOlAAM96dSClPSgBOnbmlGe9IOlOxQAUdaXFGMUAJ1pRxSE4pAWOcUADdKVOlIDTgeKAHCg5zikBpc0AGMUlBak70AY80YZT6VizxGCQj+E9K3j0qtdW6yoQfwoAwXUq2Vq1aXGMHNRvGUYo9QkGNsjpTEdDDKsijBqYVh29wRyp/CtKG6DjB4NIZazS59ai3CgOCetICTIopBzS0AKKdmm0ZFADsiimg0ZpgOopM0ZpALRmikoAfQSKQUGgAPSkBzSmmg0wHUUZFBNABRSZozQA6kNJQaQC5oFNzmlAoAWkFOOB1puc0ALRRRigAFOFMxg0/mgBRTqbRmgBTUZ604mmE0AKTSGkzQTQA4UtNBzS0AOopAaKAFpM0UlAC0UlJk5oAWikJpM0ALRQeRTelAD80nekzRnmgBScUdTSGgHB4oAd0oAxQTkU3cRQMeTSZpm6l3e1ADl5an4picU4mgQtLTQadzQAmPmB9KdSA0o5pgLTScU6kNIBu0HnFLjilBoNAEb9KqycGrTiqsvWgBYutW1+7VOM4q3GcrQA4DGaQODTiQabhQBQBj+IY8eROOx2n+dVo2Hkh+6nIrU1iIS6fJ6p8w/Cse0IeEqfSmB0kLhowR3GacSaztPmJt1JbpwauGSkMeWxULsWPUgUM+ahdzSAQr83Wm8g8UmSakXNADBk9OtWovmUeopnQZwMUPcx20LSucKB0PegCvrV59ktfLT/WSDA9h3NYtlF/E31NI8kmoXjSyd+g9B6VrWNoJZAv8CcsfWqJL+mQeXEZG+8/8qvCkAAAx0pwoGKKDSdaWgBKO1LUbn0pAPGaWkU5paAFooopgFFLR1oAQ0lBFIowaAHmkxSmigAHFIaUDmkP3qAFFLmmijvQA7dg9M0E+lIFpcYoAAtB4p3vTW6UAJjNKAaB70pPGRQAHrThTM+lONAAaSnY9TSYwaAMvrSEZpRS0hlC7tRKvoexrLdGRijjBroSM9ar3Nqsq8j8aYjn2Vo23LU8NwO/Bp80DwnDDK+tV5IgRuXrTEaCXWVxmlEvOQazQkiAtngdeaUTKFGCQfagDWS5I6mrC3CtjmsZJ8+hqZZQe/NIZsrID3payhMwPWpkuSOtAF/ilqotyKkE4PegCfNKKhEopwlWgCWlFR7xS7xQA80mc00sDSbhQA80lJvFG8CgB1JTfMFJ5goAkApc1CZRSebigCYmkqLzR1pPNFICdacW9KhWUHinlqAFoBqJpAKZ5uDQBaFFQJMCcVODQAYp1NBpwNACnpULPg1Kx4qu/WgBTJTTJTTTDQBIZKTzM1HQTQBNHJk4qbNVEODVlTxQAu45xinZpMikzmgBwoopCcUALSGm76C1AC4opu6kL0AP6UhIPSo99AbmgB+aTNBYUmRQMUE0uabmgHNAh2aDz7U3NGaAFI460o+tJ2pAOaBkq0401KkHIoENXrUucCoxxSnkUAPAFKQBUY4FO5NADsUhFPQciiTjkUDIi2OlIrZzmldS5DL071GWxQIVzVSU+9Tu3FVJDQAqMM1cibis1W+arUT8UAWi1MdvlxUZc03JNACSjfGynJyMc1hWDbJCp7HFbrH5cVhSjydSYdm5poDStWCySx++RVrfxVLdieNh0YYNWQc9KTGO354pVXcaVUzzUwixyOlIASIVIUj6ZxQNwPB4qK6kWGMySMAo6k0ATSrFFCzuwCAZJNcvd3LahOFQERKcKPX3p93dzag4RMrCDwvr9auWtotsoLDMh6LVCEtrbywFVcyN09q27WNYYwg696gtoTHl35c/pVii4E4paiDEHB596k60ALSikzijPpQAHmmkYp1LSARBx6U6iimAUnSlooAKKKKAExS0tJQAUopKWgALelAFGKXqcdKAENIKAetJ0oAkH6UhoB4pcd6ADtTWNLTGoAcTxTQ+eMEGgAmnLGFOcc0AAz3p+aaRmlA5oAcetKRkUh60CgDKpaM0CkMKSilxQIgmRT1GQay7mFYpQV6GtllBHNQT2qyrz1FMDHu2UbYlPufemLAixl3HFWLiwdGDjLfhUN1I3lxoBgL1piK3lbj8oIpUYIWD4Yirke2O2aU9QOKgtoBI2eue9AEQnYdiKmS4HHPPpTZhmYoqjaDgHFRzx+UqnuaALnmkclWA9cU4TA9GqlteUbiQoA7mmfOvCvn6UAaYl4604Sn+9WbFJgNvGSPwpPtD5Py/qaANUTkDrThO3rWSLhvTH41I9wEA5Yk0AaYuDjrR9oNZIuz3zThd5OMGgZqeeaPPPrWV9rIOCKPtn1/KkBqeefWk80+tZhuwfWgXYHr9MUWEafmn1oMnvWcLpO5b8v/r1KkvnOqw7jnru7UDLokwKQv71pW+iqYg0sj7zzgdP5VW1CyhtEGHkZj0GR/hSuMrCTnrU32jiqAWZi2yJ2AGTgdqkiDsMn5R70XQFlnJ70wvWja6dlMzJN+Cmob61hibESvnvuyP0NZ+0V7FcrKgkwasi44GTWa7lH2mlEtaEmmLipUmBrKEhra8N2kN7PKLhSyouQMkUARPLzURfPNdN/Z+miXZ5AB9Sxqc6NaHoHH0agRyBeoy4zXYnQ7U/xSfp/hUTeHrQ9Wb8QP8ACgLnKZpCa6RtEtBnEj/98ilTQLYnlmYflQBzQbBqdJeKbq0aWt80UYwoHTNVVk4oGXfMFHmelVA2TUgbFAFoSU0tmoQ1G+gCXNJuqPfRuoESE0lM3ZozQA6lBpmaM0APzRTc0maAHk0DNNBp2aAFGaWm59qXrQA4U4daQCnquaAHAU8UCnCgY0ilpcUcCgBO1PUcUgp2KBC55qTAZfWmpt70rso6UDAKFyF6VTlHzmrBf0qBxySeaAISM/SoJV4q0RUbjIpiKWOaniGeKTABqWMYNIB20jqKUDipQM0MMUAQFMnJrJ1mPbJDMvrtJraPIqjqdt5tlJjkqNw/CmBVD5tgR1Xmr8IBAPrWVYy7o9vqMVoafJuhC90JU+1DA0FUAVJnAI9aqT3kNum6WQLxkDufwrLuNUuLo7LZTGv97+I/4UgNS51OCyDK/wC8kI4Rev41jbbvVpwXyR2QdBV2x0GRh9ouj5UXUs3U/SrvnoFNvpseF/ilNMCvFbRWOFAEk57DtV2G3KHzJeZD+lJbwpCc8s56sepq3uzgscmlcZGeO1JnNSN19qZgZ70AOQ84qQMOlRj2pPWgCY0opkbZHPWnUCFpGz2paKYAp3DNOpo4anUAFHakpaAAknAoFJRQAtLSUtACUtIaUUAHajFBozQAe3SjFGeKAaAFHpSimjrSigAIIoUZ60pLDIHekVSO9ADwBQaUUUAN7UgPOaDRjigBQVY4zS0iJhfenUAZVFITRSGLRmkooAWlpAKWgQ0qD2qCS1RzyoP4VZpKAMq409yjKhAB9agiR7ZSGU5x1rbIzTWQHqM0wOdtciUh6ddOHvAuMjGBWy9ojjpj6VTl00796NlvemBWvFEVsq5wXNEEA8sv1AGafc2lxIqrsyR6Gkw8Vs0Trg4xQIqW0Jkk3dc06fcLjylJ2j3qTTm8tjvGKjLn7cxPRmoAbcxeXCp7seKI4j5RkZQdozzU+quP3W3oKll2jTWI+8RQBQRfN+baB9BThbEngE/StDR4Y5UJfHHar0v7tsKdo9MCgZg/Ypf7hpDaOOxrZdie5qu+4jrxQIyzbsKTyqvlc9xUZX5j7UAVRFW9oWlo5Lykg8HAzmqMESyOuTgE8muusFSBXSMgkH7w78VLZSRJ5I9H/AGqN3pktzI7RnGOMPWsrF3UMep7mrV1CiIMKKgo5FdOuSGSNAuerDirUehrDeQq8vmbhuIB4GK2Y1xuGzj8qkESebHIgx8pHH1rJtqLK6iLGI146DoP/r1janbske9Rkt0roVTcelLNbI6oOM571zJvdF3S0OKGkNKgaWQqx7AZpH0nykLeaSB7V1jaUxOQ6/lSpp3lHMm1x6YzW/PJEe6zh5IvLAO7PYDFdL4RRx9oxwSo7VdudMgnkRmjAAB+VeKvadBHApWNAuAB05q4VOZ2FKKSuMWyY3fmMGx3ycj6itGlorYyCmSZ8sgDJxT6SmBkpbyeexTOPQrjH4mrzSx28IaQ4GccCpnAKkE4FUL+CSYIqYwB3qJPlVylqzjdbk8zUpJFztPQ1UjVz1BrpJdEMzBnKj1zT5NFVFzHKzHsMVn7ZGnIc+I5APuHH0pCWHVTW42nXX/PNvypE0WZ5188hUHJ9aPahyIo2Ft9omIf7oGTVy9s4ILVnVPm7Vp2VilqZFj3Nk9adf2jTQKuSuWHPpWid9SWcjExJAbOe/FSxr5gzu2exUn+QrpTo9tsAQNuPUk8VQn0P5yAwIxVXEZcCGWdY8/eOM1s/wBnW+Oh/A5qfT9GS3IfzDvI7Vom3YD7zH8T/hS1A5C/C20pABC5AGe9VmlVFLOcAd61tW0+S41ONII/lRNxwP1NYOsWc0EyxSfLkbsGmhMmF7Af+Wo/GnC5hPSVP++qxTA31pphaqsSdCsit0YH6Gng1zgR0wRkH1FO864Ix5sn/fRosM6MGnA1zyXtzD0cn/e5p39pXZOd4A9AtFgOiU1KuK59NZkRfniDn1zinprcu75okC+2c0AdBnNLmsb+3Icf6uQn04qSDWrd2w6tEPU8igDWzTSKoyavZpj97uz/AHRnFTw31vOuY5FPseDQBZTipAwqq99axNsedFb0zUysrKGVgQe9ICRjmk20wtjvTS5JoAc3Wmk0H1pppgI3TioHOKnqGXpQBD3qZOcVBnmpVkWPl2Cj1JxQBYHFOPIqm+pWSctcIfZfm/lVd9dgGRDDLJ9flFAGiRSELtO84XuTWK+qX02REiRZ9BuP61GtheXjBp3dh6ueBTEUHJt7iRI2DBWIBU5FTW7XY3iNivmHJwOa1YtNs7dd1xOv0Wp/7VtbZCLK23EfxkUAVrLw/PP+8n/dr1LSGtNJdM0v93bR/arn16gVVP2y+w11OQh/gSrsFrFCmI0A9+5pDIilzfHfeSbU7RKf51ZijWNdqjCgdBTwop+0EUgIevanbMd6fgDtRQMaE96cqgcUCloEIR7c00jj1p4pp9ulADASpqbtmo9op0Z7dcUAOpaSlNMAzyKWoz8pBPNSZoAKWkpaACiiigAooooAWlzgUlFAC02ndqZQAvaikzk04daAFA4oHWnE4XimgUAL3pwpu3FOFABilpM0UAIeWHpR3p2Kb1oAevcUnehW5pzDuOlAGPnNFA9qXFSMSgmloxTAQZp1ApOaACiiigAoopfrQAlIRTqTrQIQLntQ0YbqAfwp1FAFdrSFuSgz61CdOgLbiuTV40lMDNl0xZQAXOBTW06QR7NwIrTpaAMeCxnt9xRxn0FWle5A+dA1XQvc0FR6UAUmkYjmIg/SoJNzdiPwrS2+1G0UAYxVs96QoT3rZK5pDGp6gGi4GMMrGQOvrXQeHdSE0LxypufPXFVjbof4AKW3hW3l8yEbW74pMZ0owpBAqIaqEkkhK/Mp/iqomqPtAeIEjvux/Sql66XTB9hRwMZDdf0qbDNn+0Dj5o0xUiTxSzosfHynjNc3tYADJwO2atW908bxlhuCGpnG6sCdmdEMLzWdqWoGDypEYehFWRqFqyD58exFYOoNmYiNlkjPIPpXMqbvYtNbm/HrViyAmfBxyCp/wpLjWbRIsxyh2z0ANcrtpdtdHszM07zWJjNG9uVIwQwPFbOk3H2mMvjB781ygFdH4cH+jyH/AGqcYJO429DZpaSlrQgKKKKBDWAI5qGQj5ee1Tk4BNQsqPEA6g8d6mceZWKRl/2xbCYQS8MWxmr6y27EBGBJriNQ3Nq0oz8qnAFTRTSoQVkYEdOax9joXdHaFfaoGngad4nb94oyQB0Fc4NTvBx5zfmabBeyRXi3OAXHXPf60lSaC51NvHBPEJUyVbkE5FPkhQBYwDgnPH0qrpeoi8R8x7WU9BUWvXb21vFNGD8kgJ963SsiepoQptDKe9RzQNxsGfU5qhNrTCNXSIjkcnmo21cyLtMic+mQf0NMNTUMXl4IPHvTlAZgDj9Kr6dfJOgjzlh3yT/OrpYYzQIrBY5ZjtwHVQGP51yXimBv7WAJB/dLj8zWh/axsNVnXdujl+7n1H/66zNZvvtd6JWwBsCjH1P+NNDMkwGm+RVjzVo81KZJA8PTFMWH5j9at+amaBIhJNMCpJDyfSkjhyoyKuF4sUKyBR9KAM+SHABx3pxtxtPFXiYyMd80vyAYJ4oAzRABIOO1Oa2GBweav7Yy4we1O2xnqelAGUluCWHvRJakGtRY4wzEc807ZE3JNAGXb2+Qv+FXo9baJBH9m3beM7sf0qWGNEQY5qEQ2+3kOD9KQDjrrE/8ep/77/8ArUo1tx/y6k/8D/8ArU0Q2gPLPTzFZnpIw+tAw/t4/wDPo3/ff/1qadblP3bX83/+tThFZA5aViP9nFPB08dI5n/H/AUCIDq94R8kMS/XJ/rUTXuoP/y1Vfooq8GiP+p0+Rvc7jQUu3H7uxVPqB/U0xmaY7uX788h9gcCgaeScvk+5NaBs79hlmjjHoD/AIVGLGVz+8uW+gFAiAWkKfeZRTt9pF23Gr0OlWx5k3v9W/wq9FaW0X+rgjUjvjmgDHS4nfAtbVj7hePzqdbPUJz++mWJfQHJrYxSEUAYt5pCx2UrpJI8qjdknt34qnYEPGUJ+9XTYypB6EYNcwqfZL2SD+63H0oA2dPk3W4U/eQ7TV5DkVk2reVdY/hlGfxrTRsUhk4pcUxXzT80gCjpUb57HBqQdB60AFFLSDrTACKaV4p9JxSAYeaWM4OKR8gcUiZLCgCalpvSlBpgLijpRmkoAWiiigBaKKKAEJozRilFABmlFJRjJoAdSYzSHikBzQA6ijtQKAFpabnFKCaAHnmkAIoBpTQADrS4pBxRuzQA8Ux+DSg0pGetAEZ604Njr0oxj6UGgDLooxRUjClpBS0wENGaXFJSAXFFFFMBKMUtGRQAUowKTNFAhc0tJxS5oATGaUqBxnJpKQt7UALSYzQKWgBKOlKaQ0AJRilpaAG4owKX60YoATFLiilAzQAlKBS4oxQAYoApcUYoGIahkqeonFAEXWnYoxiikAYro/DwxaOf9qubNdJobCPT2c9Nx6UxM1qKq292J2x61aoELRSU2RxGpZjgCgBX+6fpURHy/hSJcLKrheoH1p5+4fpQM4a5XOp3B/2qcFp8y/6XK3qxpw4oAZso20+jFAwillhOYpGQ+qnFOlu7mZNkszuvoxzTcU0igBNzFdu449KZtwakoxQBLY3b2c4kQAjup71rf8JCO9r/AOP/AP1qw8UUCG3JWe4aXZjJJAPOKieFXGGXIqbHNLQBUNrF/d/WkNpH/d/WreKKAKgtYx/D+tIbRD0BH0NW8UYoAqi1j/u5/Gk+xx5/iA9M1cAoxTAq/ZIzwAQfXNAsFP3mJq2FpwFAFNtPT+Bip9etCacvPmOT9OKuilxQBRbTQP8AVyEDuDTl0yPHzSPn2q7S0AUBp7q2FkGz361ogBVApO4pc5NABtHpQEX+6PypaM0AAUDsPypRxSE0c0AP3YpGPekzSGgCOVvlNVQwDfMOKtOMjmqsi4NAFiMjt0qdapRNg1cQ5FAD8UlLmjFAhKxNeh8u4iuQOD8rVt1V1K3+02MkeMtjK/UUAZYO6ASL95DurTikDoGHQisfTpQVAYZ7GtGwbarwnrGePpQM0FUYyDTwpx96oojj1qcUgEAY9/xpjgjoalzTSaBgjZXml70wHFPBzzQIOtHQ+1IeKBknpxQA7r1pAMdKWjNMBRS03OKWgB1B4FIKDQAClpAKUGgBaSlooAB70H73HAoooABSg0g56UtAAaQjilpKAEGeh/OnH2pKSgBaUUlLQAucUoPNMHvSk4xgZoAlzxTV70nXAp/TAoAQMKdmmsM9OtNGV60ATU0rilU5p1AGKKWkY47ZpAfapGL0pc0gpc+1AC5ooFFMBDRzSg0vFADcE0UpNIKAFoxmigUAG33p2KSigQtJigGloATFLR0oFABTec9KkFBoAj4petKRQKAEIopcUECgBKWkxQBzQA4GijFBPFABmkDZ7EUAUp4oAWmMKcvIzQcmgCLbmgpUmKMUAQkYrb025gXTvKedUbJ4JxWM4pooA6Oya2hdm8+Ie2/NaC3MDfdmjP0YVxqnnirltKIjnGaTdkO1zqgyt0YH6GobxGkgZQM5qvpreYhfHBFQ6tqy2SlPKZ2bIHOBUKdwtZklpA8aszF8Yx81LdalbwB1L7m6bV5rj4ppd2PMbB7Zq2K0AG+Zy3qc0CkzSigQuKQ0tJQAlJS0h60AIaTrTjimmgAxS0maWgBDR0opKAClpKMUDA0lKaO1ABTqbSjigBwpabSigQtKKbTgaAFoFBpBQA6l7UlBJ/CgBc5NLnimUtACjmnfjTeaBxQA6l60g5paAGsuaqzDFXG5FVphTAgQ1ciaqI4arMLCgC31pCewoBz9KUCgBKKXGBSGgRzlxF9k1SRAMJJ8y/jVwOqSRTDjPyP/AEp2uwFoUnQfNEefoahtis9u0Z53jj2NMZrR4AqdTnpVC0kMtuMn5hww96tI3apAmzQaTNBb0pgNoU84pSM0oUCkAtBJAprGkDcc0AD9OvNCDvRwRSoKAHUtKMd+ntR3pgFLSUtABS0maKAFopKWgApR70lFACj/ACKWgUdaACk70GloATpQelFBoAQUtFLmgAxTqQUtAAOuadmmgcU7FADgKCuaUdKVeaAExilzmkJ7UDigDHNAFOpKQwxRnFFJntSAXOaKAKWgBpO0Z/lQp3c9PrS0CmAYpw4pBS0AIaBS0fjQAEUUUD3oEKBQTiiigBKUUYpRQAtFFFABikozR1oAM0Y9TijAFFABQaAKKAAUH2opwoAaKOp4p1JQAtFAooAKDS0hoAifimCnyVGBQA4U4EllGcZOKbipbZN9zGp7sBUy2KR0VjF5USBWYrnGDis7X7VCGkZmYgEgHGBW2iLGgVcgVmanGC/zFnBHRjxWKdhrVnKQ/fFXxWcTtlbHGCauxNuTNdBIrECnjpSbQfenCgApMU6kNADaMUtJQITFFFITQAYooooAKSlpDQAtJniikJxQMWkPFNPNAFIBwIpRyabilBwcUAPxS4pARS5piDbSd6UtSUALmlzTcUoFAC5petJigUALgeuaUUCjPNAC4yKMUA0tACYwKcDxSGg0ALmo5VzTxxQV60AUHGDSxnmpZUquOGoA0I2yKeGzVeFuMZ4qdQB06e9ADj70lBNN3CmAOgkjZHGVYYNc/ahra5eBj80bcH2rfMlY+sRlJo7pBz91/wClAFlG8q63DiOcZH1q2CQaow7rixKJy8fzqP51ZifzIlccZoAuKfl5pCc9qiQk1LikAAk0uSaQ8U7gJ0GfWgBhwOtJ1pTSqMUAOpwFNHWnjigAxS9qKSmAZpwpoFLQAtFFFABRmikNACg0pBHPaminA4oAAaUUhXuv5UA0ALQaKKAEFOpKM0AKKKKKAFzigcmkFAPzUASfSgUgpR1oAdSk5AA4pB1paYAABS0lKOtIDHNIKdjNJjFIYuKAMUlGaAFopKKQBSFgOtLR0pgLRmig8UAFAFApRQAUtFHWgQlKBS4xSGgBfwo4pKUUAKKDmilxQAmKTFOIpMUAJS4oozQAlAFFKKAClFJS0AAoxRS0AJS0UUAFIaDTTQA1+ajFOY00UAOBqazYC9iJOAGFV3ZVGWOBViwhjmSSZmb5OgBAzUT2KidUeenNY2q3UaMWYkBRjkdTV2wmaWNCDgEZwecVS1i0TAaaUtnnBwKxt1GtNDls5Yn1q5bfcqi3DNgHbnirlq2Y66SSxS0maXIoELmk60UlABSGl5NIwxQAZppopCKAFzSA0lFAxd1ITSGk60AOzSZOaTNJQAuaCTSGgGgB2TRzQKUUgFGRThTTSigB1GKBS0xBS0mcUhHFADifalBpg5Apc80AP60me1FB5oGLmnCmYHenA4oAU0A/lSUuRQAMCMHtQTmkzkUDk0AMdeKpuMNV51IPU1WlQ9cUAJE3NW+TWeDg1dgk3DFAh2OKAtSYFNPFADNgFMuYFuIHibuMVJzmjrQBh6ZOYJir/eQ4I/nWiq/Zrt4f4HHmRn1BqhqsP2e8S4X7r8N9aukNPaCWM5a3+bHqvf8AKmBZBwc1KpyKrowdFZehGani6UhkgGaVhxQopWIoENx8uBSAUvX6UD9KAHClpucU7+HNMBc0CmjNBYD3oAfSZpoYHrxSigB2aKSigB1JRSUALnFLTaUGgBRS9T70gNKDigA6Nig0tI1ABRSCloAdTT14pTSYoAAc09OtN2459eKXHNAD+/XNOWmDrTs4oAdRSdaeBxTABS4xzSDg04jigDFBpetNpQagYtFFIaYBRmkpwFACUCnGmHJoAdmkoFLQAnSnCmjBzg5IpVzj5uvtQA+ikzRQIXNJikpaAF4FFJ0o60AOGKXNMxSigBd1BNJRQAAcc0tFFABilPpRTaAFpRSUuKAFooFLQAlFFFACGmPUmKjcUARZ/GilNFAE9lDHcXASVQy+hrbg0u0AIERUegY1zgvGs28yNQzD16Vp2PiBnO2aDYx+tJjNhLOGJgUDA/7xqG7srZkeRo9zAE5JJqSK9SdgEwCf7xrN1XVJYVeKJFkyMHAP880rIZj3/MKjp81MgTatQytcsqNcJsGeB0q1GQV4poQ6gClpdp9KYhtFLSUAGaaadSGgBtIaU0hoASkzRQaBiMeKaOBSmkpAGaKTNBNMBRS8dqbSikA6gUlKOTQA8U4UzIFKD60APBo602gGmIfSE5pM0o+6WP0H1oAOAKQOCeKU0mAKBj80UKATyaAOaQCOMgU4EAYFDjI4pEX1H40ASCjFM3EdacDmgBQBSqADmk70ZoAVmDNUMoyKlxUUh7DrTApNw3NSxPgio5hzUQJWgDXUgqDS9aq28wK7TwatbgB60CGHApuB260rP60wEE989qAI722+1Wrx9+q/XtVLRLkRhlcHIOGB7g9RWtk46Vi3ifY9TSdR8kpyR796YF9YjbXMlsTkA7kPqpqwnBqC4k822juUyWgOD7oaejbgG7GgC1upO9RoecVIP1pALRScmlpgI1OJwB7UmMkUsnqe9ADd1CkA5IyKTFA6UADGnI2R9KZ9acgwKAH57UZ7U3FOI6GgBe1HWkzS5oAU8LjsaQUdqKAFz6Uu07c0gpc0AGT6Gmlx3z+VOPakx7kfjQAKwPenioym7B3HinigBaQUUooAXvt/GnCmfxE04UAOFKeaTNKKAFFPFNFOFAB1p27HTk0dab60wMeijpTTkn0qBj6DSA0vWmAUUUAUAFNxk040lAC5oxSgUpoAbSikoGT7UALS9qQnBpc0AFISaMZpaBCCloo6UAKKWm04dKACiiigBRRikU5paACkpaaQaAHYFApOlOoAKTvS0lAC0lL1ooAKa3NONNagCEikpzdaSgCGZN6k5xWzpUmYEJxjpjPP5VlOyqPmOKuaKjtucbQuce9JjN2WB2liaN9pI/Km6hLLFBscJl/4hntVkr+9gHoDWf4hlEMCsemD0/CmI5i/unuZyrYCoeMCpLbOyqAO5ie+e9aNuD5YzQBMG29BSF2br0oxSYNABmjNGKRh6UDDNGaTmg0AIcmmk9qUmkNACUmaKQmkAGoyxFOJpuKADd60oakIFJQA7NGabzS5wOaAHA04HFRg+g5pcnvQBJnPSnAcU0U4GgBRR+NJnNApgPH1pxOQB2FM6mlDAd6BC4pcUm9eOetL1oGGelOHqaaMCpAPegBD0pAacw4pAuOTSACMilBxxS8UmKADOKUHNNK4IIyaXp0oAU9KaAM5J5pT2ppJHGKYEUyKDmqjDDVfCb+tQyx4zigCOE4NWlz2ql071Ygc96BFhVG4FulMk+ZyU4pSc0m0H1oAZvfoah1G3NxaEAfMvzL9as7VHPelw3U8fWmBQ0a6WWIRSjjG1/dT/hUkYNvJJbPyYzwfUdqoyH+z9U3KB5UnOP5itK7QvBHcry8XD+6noaAJY2qcVSDHgrVtDkUAPoFAoFABRKcsMcgCg000ALmikpcUAAUdacKSlyTQAvWlpM0ZoATrSilGKKAAUHrSe9Ln1oAKWk60ZoAc2MjFFIfWkoAXOKdTOtAoAeDzQBikpScigBaBSjpQKAHqM0tIWC0DmgB4p4pgNKDQA4+1NU0E0d80wMgc9aWmd6djNQMC2B0zSjp6UYpaAEoopDQApGe9B5ozQKYCilxRml+tADRTqKTmgAPWjFLj1pKAEyacKKTIzQAppMU6kNAhMUoooFAC0GjNJ1oAUYpaQUtABRRmloAb0p2aSloAKOtJSigAoopDQAUx6kFMcUwIjTRxTjSUgGi0a6kwrAH3ra0+xMChFkP6f4Vl286QS5kbaD3rfsmD7SpBz6UhltUdJlLSblxjmqmp6eLpSzTyH/ZzgY/AVduGCqB3NR3MqJb7mOAeB9aARyurWUVmkXljG5uaSLBQYpdaukuJI40ydvU0kQxGKYD6KKKBCE0hoxRQA0ZpaWm0DEOKaRTjSUAMpKcSKbnNIBjcU3NSNUZoATNLmkzSg49PyoAM0uabS0AL0pwqPOeKeKAHg04A4qMGnK2OtADwMdaXIqEtk0oamBNRimbj2pynNAhGXK04NwB1pTSJgNmkMfjNKMj6UgYUZpgSZ9aQtlgO1R5OMZoQ4cZ5HegRNt9KApPenCloGNxj3oHtxS9aBQIQr70xh2HNSN0pFFAEeSKV+Vp7BcHIqLOB70AU5BtJFJC+1qmuPm7YxVWmBoq4Kg0uffFVYJOxqegBScdKQnPU5NJS5x2oAqajb+fanH30+Zafolx5qYk5QLscH+6ase/SslP9A1T0il7dsHrTAvxK0E0lu/3ozgZ7jtVpGxUd+hMcdyv34fkkI7r2NIrnjkHNIC1QKYp4pwNAC0UhooAOlLmkzRnPNADhRTM4NITQBLmiogxFPDA0ALnJ4pwpoHNLntQAucUnekPNKOKAHZxSGg0UAKDS9aZThQAUuaDSd6AFPIoFLiigBymn8Fc96YOaUHAxQAAc89aeDTaWgB4NC96QYpcEigBxopm7j+dOBpgZOMGlFJ1pQKgYUAc0uKSgA6UlLS9KAEAxS9aSnCmAUd6KU0ABwKAc80UlAC5pc00UGgBTim7QSDjp0pwFFABQKKWgQhpc0hoAoAMe9JgZzmhiBQABQA8EehpCR2FIKWgBOppwo6CigBaKKDQAYopMelL0oAWkIooFACUjdKecU1hkUAQkc0gpxFJg0DIbiRVGCMmtPQ3d0BMnOcDpxTbEpuZW2nI6GtW3ijjjAWNV47KBUtjLLxK92N+JBtySwBxWJrDWiyBVmEhC8DduAP0HFbcYVCXAAPTOKjna1ijJzEhPUjANO4kjkYLaRf3kyMu7kBh1q0OlWL2eO4lUxtuUDGagximAlLRiigQE4puaU0ntQAmc0lLjFIaBhUbuF5NPJppx3oAZ15pTxSkU3FIBDTTTj7U00wGdKM0ppMUgA0DNKBS0AAFLSClFADh0ptO6UjDIpgJmnKKjGe9PHIoAeKcDTFHHU/jTxQIdRjPeijFACY2mnY/GkwKcq8UAGKeq5b0FIBT8UALmn00cUtMAooI5zk/nRx60AIeeKXHFAxQTQAxz2qPNSEKeaaFJ6UARMN1VHXa1X9p9ahmiBHFAFVWKtVyIhl96pHrgVNA+1uaALYFNPA9akHQGkPNADAN3WqWpwebbEqPnj+YVdzihqAIdHulntysv3WXy3+nY0QqYme3f70Rx+Has+NvsGpMmP3UvQdsGtS6G4R3YGCPklH8jQBIjYOKkGKgBz3qVTxSAdS4yKSmk4zzTAQnFJvpWwcH17UygCQHNGKQUuaADBoHWlBzQBg0ASA0HrSdqVuQDQAZpc5ptKKAHUU00ooAcpA680g4oU0rcUAGaOlIBTyF2jB59MUANp45poFOoAASDilJ5zSA+tFADqcKaKXNADqUE59qaOlKD+RoAc3XPfoaUDI47U0j5RjrU0ELyNhR+NMDGooHSioGFAFH1pS3GBQAlAGeppBSk0ALxS00Entil60wDNL1puKWgAPNLigUUALSUUUALRSCloEHNAooFACmjtRQTQA3GTS0KD1NOoASlFFFABS0UUAGKKKM0ALnFJyaSnUAJQDRQKAA0EcUtIT7UAMYVHzUjdKYOaBibcg1c0q5WGXyncsSfwqmzbRVnRhvunOARgdqiehUToLjywpmIVkVehrkb295lWOPAc43Hp+FdkygMwwNgAJrjtbO6UFeVGeRUJ+8C2C0P7oZqbOapQTbYwMiraNkVsSOopaWgQ2kPFLmkYZHXFAxp+tNpW4FMU5J9qQCmkpTTWOBQAGmZ5pA2aOKYATzxTTS9DSZoAaTRQxAGTxSKwYZHSgBaO9FFIBaUU2lpgOBpc0zdijdQIUj86VeKQGnA5oGPBpc03NHWgB4OaUUxevNPyBQA6gZ6CkXrT1NAh6DinUg6UpoAOtKKTFHSmA6kIGKMGg9KQCLwKDzSqOKUigCMr+VN56VJ/KgAUwGBTSbS1TbRRigChPEVOQKg71pyLuWs+RNrYoAtW8mRtqcp6VnRuUbNX45FZc5FAAY800xmpDIvrSGVfWgDO1O2MkBdR88fzCp9KuBcQeVJzHKNjex7Gp/NGD3rIX/Q79o1OI35U+lAF+LfGWhk+/GdpqeNucU28+dY7zv/AKubHr2NICByKAJzTDzTg25aRvagBhoHSlwaMdqAFVgOtL97r09BRtp4GKAExtGelKgLZOcY9adlR1poYMeOlADs5pccUlANABRSZoFAC0uabS0AOHWnEZximZpw6UAAOKWm55xSnpgdaAF3U4GmU4dKAHd6KTdmlGKAFFOFNzxSrzQA72pyrToYHmbCKTWrBaRWyb5CCRySegpgVrWwZ8PJ8q+nc1Zubu2sIvmIB7KOprL1TxFHDmK25bpurnVvpXuBM77mBzhuRVJEtlpjQCaQ80ZrI0H0fWkFOoEIaTNLSUwFBpaYuSTTxxQAUgpSKKADmlpKUUAL2pKM0GgAooFLjHWgAx60YzR3ozigAPFIOTSD5jT8UCDpSikoI3DBoAWiiigBc0UmKUD14FABSGlyCeOBQeaAEpaOO9L1oAaGyad9KQrQFxQAooPNFGRQBHIDiogMCpnOfpTMe9AFK6kKkD1qbQvm1NFPIwTj8KrX/Dirfh5G+3iTHG0jFRPYqJ1A3EYBrmPEGPPkAx94dB7V0rhkR2IwE65PBrkNVuZLiZ3KYXd1HQ1nDcp7FJSR3xWjZuXTBrLDZrT0/Hl1uQXBS4pM4pc0CGndvAUfLjk0GnYJpCDQMicHtSYxT+lIeKAGGomJJ4p8hPakA4pAMxx70mfwpxqN+tAC/rSGkDDtS5zTAayBhg9KUDaABS0hpALSUmaKYC0UlFAB/F7U6mZwacOaAHAZpcc5pmOc5pwOaAFPHSnE7RSA9qdQABs08e9JgYpcAUAPHSnLTKVT6UCJgeaD1pmcU+gBwFGaSjvTAdSdDQKU47UAANHWkFFAAaTp0NPzxSGgABpaYaAaAHEVVuU46VazUbjcuKAMs1JDIUbnpTriAoe34HNV+9AGiORntQRUMDkrjNT4pAN69sfSqeoweZBvQfPHyKu45o2569KYEGlTrKvlyH93KNjA9vQ0qB42aGT70Z21Q8v7JetGeI35U1pXTeZFFdDkj93J/Q0APjNSjmq6HmrIbigBcUnAoBxS5BoATNOP3eOTTeaKAG+UWOXbPsOlPwF9qM4ozmgBQc9qMUA0ZoAKKM0HrQAUoptAPrQA8dadkCmZ4pcEoSOcdqADac8GjOOopq807P5UAOHPSlHBwaaBT+eKAGng0q0Ec1Pb28kzYRc0ARgZ7VoWmnNJhpMqvp3NW7eyitl8yQgkcknoKydY8SxW6mO2O5v71OwrmrdXtrpkOCQCP4R1rkNW8QzXbFI22p6Cse8v5ruQs7E5quDVJCJzIWOScmnByKgBpwaqEdDSYzQOlOFYGoiZ54p2aBS4oEFLSZoxmgBCwXHvTqQqPrSj3pgJzS0tJ1oAKBSgUUAFFGKAKAFxiiiloAKaMk8HApcZpQKAF6mjFLSUCCiig0AFLSUtADWGR1x9KUClxmlHFACYGaTr0p1HagBMUvNGMUYoABzRQTSDk0ABphbFPI4qM0ABORUdw0ixExJub0p5NTWYzNQBz8jyPJlznHatjRCPPO7rjjiultreGQgvEjH3UVdS3ijOUjRT7DFKUbjUrGTISYzu5Uc4wTXLagk8mdsUgUtxweK9BKICW2gH1qNijISo/HGKmNOzuPnuedLpt0kbTSoyIoyd3ertgP3ZrZ17/jyl+lY1hxFVklsDFLSZpMk9aAA+9NwKcaSgY00mTTjTetADSKZ3p/Smt60gGGmNUh6UxqAIv0pwOBTWbkClAOeRxQA6kJpaSgA/DFJRSUwClzSUUAI3TinxjC5qMnFSjAjHvQAg60oODTByeDS4oAeDmnA0wN7cU4HNAEgOKd1FR5pQ3OKAJAeBTgRTRilFAh4p4NNWloAdmlFNFLQA6iijNMApaTNLQAhFHWjNJQAHrRQeKQ0ALmkPNApDQAyVNy1nSrtatMmq00e4HAoAqRyFGyK0IG81c5GazSMEipYn2MOaAL7KVNApAwIBo70AVNSgMsO9fvx/MPpS6fPG6FJD8ko2n2PrVojcKyfL+zXbQ/wt8y0AX4gyFon+8hxVmM8VXlcSJFcp1HySf0NTpxigZJnFNPWndaa3TNAC7qUEBuajBzzT+q0CHED1zTNjN14HtSinA4oAANtIMEdaM560mMGgB1L9abTg2KAGnrTsinHa3bBqNlxyDQA/imjjikDUp6jFADwKXGRSDkU8c0AApyjOMVJBbvM4VFya14LOG0j8yYqWHOT0FAFS0015CHk+VfTuas3d/aaVCQSAR/COtY+s+KEhDR2x56bq4y7v5rqQs7k5qkiTX1jxHNeMVVtqdlFYbOWOWOTUeaUVQrjgadmmUuaYD804Go80oNAHSg04GmjFHPasDUkFLSAUtAgApaTOKM0AKOKKb1pwpgFFLSbhnGefSgAzSgE0UooAbvXdtzz6U6m7RnOOaXgUALSikFLmgAozRSAUAOopKXOaBC0lJ0paBhQDmgUUCFpQOaQUooAWiiigBKKWl7UAN20oGKSlAoARulRmpTyPaojgcUANqezYeeB61Aams/8AXj6UwOhs+1XaztOnSXhCcjqCCKvrnJ4I+tMTCT/Vt16HpVWAYgfp17Af4ValIEbFhkY5FVo2BgcgY57tk/jQCMLXz/ocn4fzrJsceTzVrWbh5FuEJXahAAH1qtZD9wKQyz17UtGcUmDSAKSlx60HI9AKBjTSEUpPpSYoAbTc804000AMeoyecVI54qIcnIpAGwHrS4oYn0pM0AJQeKDSGgBCaTNFFABQKSimAN7c09zhQKZSuaAEBxUgpgp4NAC59aUHFNNFAEmRjilU81GM09V+bNAEoNOFMHWnCgB9KM+lIOadx60CF7Uu72pKBQA7J7UoOabxSigB36UYopBQAUdKM0UwEPNABoNJmgBaQ0ZoPSgBtJ1pccUoAoAp3EPO5aqEnNazjcCKzp49je1IZJbzdATVwDI45rK6GrtnNkbSfpmmBOaqajAXh85fvx8/hV7AzSMAeD0NAFGymjZSjcLMuPoangY7dp+8pwazdrQTyQAcg7k+lXlmDvHLjG8Yb/eoAug8UGmq3GKDSAWlFNBpaAFFLmm0ZpgOFG3Iz6U3PFOQ460AIOlKKQ8MRQKQD+1NB9qXORg0hGO9MQFflyOopF5o5qe3geZgqqTQA2MZrStNPeXDP8qfqasW9lDaKJJ2XI556VUvdXmn3xadC0hA5KimBcu7+00qEgEbv7orjNY8RT3jFUbC+gNZl5eTXMjNIT+NUT1qibjndnOWOTSE0lJnJpiHCnimilpgLmlFJSbqAJKUYqLdSgmgDqqUYHJpopSM96wNR27PTgUU0DFLQIXNFIKWgBwpaaDThTAWk2jOe9KKWgBBxSiiloAQ0gHNKaBQAtFLmkoAMUUUYoAWijFFABRRSfiPYZ5oAUUtB4o60AFLSZApaAFHWkLZJAooAoEKBxzRnNGM9TgUn06UDAUtAoNAgPSoXyMdT9KmqNsUAMNTWeRcAeoqOp7TiQ9zimBp6TGyyyOxYnplv/rH+lacDblJ3K3PVQcVm6TtRiqsGONzAdj9K1YySgJABPamJjbhVaFg4BGO4qtGCtsQex6c8fqasz48ls46d6rIf9FI+UYJGF6fyFAI4/U3TdcBcklhn86WzbEC1FqBYtPn+/x+dS2fEK0hln60ZpopaQw600ilpCaACmk80daWgBm4Uwt6U9sYpgWkBGfmPPSjp0FONIaAE+tNNONMNMBM0maXFIRQAhNJS0hpALSGjPFJQAuaQ80HHY5oGKYCg04Uw5HSnbuOeKAH9qUDNRhucGnZ9KAFLbakT61FHlmOenpUwoAfT1FR9KcDQBJ0pQaZTgRQA/NANN/GlFAh+c0UgznrxTugoAMelAP4UZo/GgBRSUCl/CmAmM03FONNoAMUueKQUUgG4pRSUooGBqOWMOuKkpDQBlyIVOKEbaQRV2eEOD61QYbSQaANKGXzF96krMilMbZrQSQOmRQBS1OPiO4T7yHB+lMibd+7H3XG5frV91EiMp5DDFY6gxhkJw8R4+lMRrwSb0BPXvU2CelULd8NxyH5q2rkDrxQMcD+VOpuR+FOzSAM0A00nFKKAA9aU8c9qTrS5xx+dMAzmnAetIKUelACDNOCknipIomkbCjNaMFrFAnmTEcetAiKz08yfNJwv61cuL200+PbHgv2AqlLfz3cht9PTc3dh0H1NX9P0eO2bzp286fruPRfpTAqRWN1qjebeM0UJ5CdCf8ACtmC3it4hHCgRfQVLRTJPO/FWkvY38kyr+4mO5SOx7iucNel+MY9+hSH+6yn9cV5q3WmIaaVRTe9PHSmAtGcUhOKbyxpgOJJpQtOVQOtGR2oAULTgpPtTc0u6gR0wPHSnU0dafWBsKBRikGaWgQUh5paKAExSjNLRQAop1NFOGaYBS5oAooAMUUtGOaAAc0oFJ360tABS4oooASilpKAEp28r9xFB/vd6TFFAAAe/NLSUtAC4zR0pKKAFpcYpKKBCkZFGMUGigYUUUUAIaYaceKjK5bJoEDE9utSWLN9obd2XimYxzmp7NN0xyOMYpgbGmSNIGVvTqFI/nWkq7VA9Kz7C3WFG+Y4I6/1q/GcoMDA7UxMZck+Q+OeOlVk4sxwR9c/1qzcqWgYbgue5OBVbbttQvHfpjH6UAji745Wc4IHmd/rU9pzCtGqQeTA3y7d8meeTTrbaI1C5x2zUjJ6Q0E0E0DDr2pre1KTRQAzHrxQeKUimNQA1uaTGKUCg0AMIpp6U4800igBvTrTSfanHpTevtQAmaQmgimmkAUmaU0hoAKKSimAUCjNJmkA4UuBTRThTAMDipBUdOBoAkBp2ajpwoAeKeKYKcDQA+nUwGnDmgBwpwpoJFKDQA8c9aX8aYDTwaBC0A0daSgB3H40hpM0UwCg0GikAgo60A0UDENHalpKACkFBpM0ABqrcwZ+Ydas4prc8GgDLPFSwTbDz0p1zDtO4dKrHimBqqwIyOaoaguydJscHhqW2n2ttY8VYuYxNAy8HjigCjE/luf9k5FaSMCMisdXOBnqODV+0k3R47igC4KcDUWaVTSAmpPpSDNLtzQAq8tTj98+1JH/AKwHtUkUTyyYRSSaYhgq5bWbTYLAhanjtYrdfMmYAj1rK1TxEkCNHAfxp2A1Lu8ttPj4xuFc9LrH2u7QXDOttn5tnXFZMly94DIzEnPSmoc0xHp+mrai0Q2QXyiMgr3+tW6840jV7jS5cxnfEfvRnp+Fdzpuq22pRboX+buh6ikBepaSigRmeI4jNod0o6hN35c15ZIOTXsVwglt5IzyGUivIbqMxzOh6qxFUBCBTjwKSmk5OKYg+8akHyjim/dGKSgB2STTs03pSjmgBRSgUoHFOFAjpPenimCnCsTYfmkpQKKAClpKAaBC0UmacKAFxilBptKKYDqKKWgApgc5JJ4p/amFe9AD+DQBQvSnUAFFFIaAFpPpRmlHNACdKKWigAoozijvQACloooAKKSlGTQAtJk5p2Pam557fhQAtFJn8KKAFNRE81IajK80CGgfNnmrtj941UxVuxPzkE80wN22UMhB6EVaAwMVXtfu1YpiZDdnFs59veq3W1XjAx3q3OhkiKqcE9DVWRWSEKzZI6nn+tJgjn9Yj80KM4w2aqKCigBcgehq5fSK0uxWBI647VWpFAHJP3f1p1JSj3oAYxpQ4xQwpuOPegAY5NIaD0poIoAceKaeetLnNIaAGMMd6aaceKQmgBppppxFNNADTTTTiabmkA08UlKRTaAFpM5NBFJTAWgDmkPSlzxQAopRTadQAuaBSdqAaAJAacDTBTgaAJARjOefSlBpi04e9ADwaeKYDThQA+nKeQcfnTVpaAHZ56flS5popaAHClzTc0ooELS0lFABijIxRRQMOlJRS5oAQ0mKM80UAJQUIUMfunvQaV5WMIi7A5HtQA0jHAOaaR60AYXFBoAZIoYEGs+4iKHI6VpAjBzmo5FVgQaAMrkGrdrcfwMfpmq80Zjb2qLoeKYD7yPyrlsfdfkUtpIRKATweKJpBNbjP30P5iqoODTEbatkdKctQwv5iK/94c/WpgDUjJo+Vb2FOSlt4mc4QZJrRjtI4IzJI3zD8qYFe2tWkbLfKtT3F/Bp8e0bciszUtaSIFIDk9M1zc1xJcOWdjTsIv6nrE90W8s/L9awJHZ2Jc5NW2UgfKcGqjg7sEUxFyzVgvT5WqUrsb2qrbkiQYPSr7AMtIBgNTW9zLazLNC5Vl7iq2cNg08c0wOrg8UTG3EjwbgvDbTVyHxdYuBvDofcVi6XABaAMOtUtR0/yWMkYyvcelK4WOzj8Q6fJ0mUfXivPdcKNq1wYjlC5YEe9INuPQ1XufvU0IgzSDjnvS96QmqEITk0opo5NOoAUDJqRRSKMU6gBaUmm0E0xHT44ooFLWBsOB4pc0ynL1oAdjgE96KC3SgUCADFKKKKAA0UoooAUUopKKYDqKQU6gBKUUUdaAD6Uv60oyW2hGJ9e1B4JGc460ANpaVSBknk0zdmgA5zzTqTNKKACilooAQEHpSmgD2qORWdgBwtAD6UE4pBxS0AHWgcdKMUtADe9L3pcUUAFGOKKOtADCKYyNwysUYdGHapG46Uw5xQBdttWmtY/wB8wkx3281rWOqQ3aZGVYdiMVzE/wDqyAMk9K6DRQVtQsgIIH8QqXJp2Q7K1wvdUkt1bam9sZG0dPrXPXOt3F5KsfKAEggN1/lWpqYd0KByxz93PFc3Emy9ZX4INTCbe43GxogKi4UACkxT8UhFWSNBJzTsUAYpelMBppM8UhJpAaAAimGnk0wmgBRQeBTd1Gc0gEPWm0HimmgBTTTxRuoagBnWkpSaQ0ANNNNKaQ0AJRSd6XNACnpSUhNANMBwpTSCkJpAOFKKaKWmA/NLTaUUASinVGDT1PFADxTgaYDThQA8U/NMBpRQA4GlzTQaWgBwpRTQaXNADqWmg0tAhaM0UUDEzRR0pKAEIzR2oNFACcUm7FFIcUAB5pCaWmEigBM0lGMmnEAAY5oAiljDrgis2aMxvjtWqeeajnhWRcEc0AZJPFRnippY2jYqaZjMbcfd5zTEX9JfekkJwSvzr/Wtm2sWlwz/ACr/ADrlredredJUOGQ5ro7nWC8eYAAoGS7Hhfr/AIUAaE1zb2ERGQK57UtWeYlclR/dB5/H0qjcX7SOdjEsf4zwfwHb+dUx1pgOLFjk/lQBQBQSBTED9KhI8xx2pztimjlgaBE7xfZnYdSRxU9u+9fcVWaTzWBflhxmnLIIZcngGkMllXBp1tGZJlT1NCSLMDg9K0NMhy/mEYA6UNgbMKhI1QdhRKoPBGQaSM881I4rMo57UNOMbl4+VPb0rKlBHBHNdlIgdCDyK5vV7cwHOOD0NaRYmZVNJpe1J3qiBR0p6Lmm4zUo4FMAozSZozQAZoopKAOopwpopaxNRwpQaSlFACjmnCmjjrSj8qAHE0lFLQIBS0maWmAtKB7Ugp1ABSnikzS0AJS0UZoAQ+YeBIQPalACjAoyaWgBMUuAKSlHJoAKKMj1zR2zQAoopBS0AFLjikNGaAA0CkpaAClFFB44oACaM5o60CgAIoHSjrS4oAQ9KYRTycUzNACQki9hXj7wNdEvJrlZJzBeRShQdvaujsblLqLzANgHPzVhU3NFsUr4/wClSDsDgVzFy+28lPvW/q0rQlpBt3tkhc9K5aVmMhMn3jyaKe4S2Nqym82Mk9uKnqjpnER+tXxyK2MxKaead3oZgB1xTAbtzUZqXtmoiMnPNADTTDTzkUmTSAZS5OMDrTsY60mRQAwgY5ppp5OaZigBpNITmlIpuPSgYhpM0HrzSGgQlJRmigBpoFKaSmAUCiikAtFFFMApQabS0AOp4NMpRQA8U8GmKQKUGgCXPNOBqMdOacpoAkFOFMBp1AD80CkpRQAoNKKb0pQaAHU6mA8U4UALRRSGgBc0lJmg0ABpppTSGgA6ik6UUA4oATNNIzT246UzrQAEYpO1Bpy8CgBoGTSlcnk1JFG0jYQZrRjt4LPEkzCRuuOwoAzxpRu1yw2gd6zNRKwRmEKFPQgVqahrhKlYdqIvU9AK5m51EtKfK3bj1lP3j9PSmIYeDU0t272cdv0VCT9ajlUrgsME1F1pgM6mndOvWkAwaUjNMQ/OBTME0Zx1p2aAI3XikA4zU+zIqMjGaAACmXJyV+lOz8mfSo5wWdAOuKANTS7RWtpJD17Vr2wEMKr+Jqlp/wDo1gzycCqz6g7P+7Bb0FSxo6OAhhmp2HFZ2nzymEGaFkz3rT7VBRARisXxGwEEa9y1bprnPErfvol9s1UdxMwieaFpD1p6CtDMenHNLSdqQnFMB1JSA0tABRSUUAdOGpwqNTmnisTQdThTR0pc4oGPGKUmmA04e9AhQKdSA0tABSik606gBcUuaTk0oWmAClOBR9KMCgBOtLRR2oATNL70maXGaAEoFKBk4pwUpzKVCDng8mgBtGcnFAO4ZxjNLQAoooooAOtGKKWgBKWkpQO5oAOlFBzQKAAUtJjPWjNAC0GkBozQAh5pkmQhI7CpKYy5GKAMdHmM+6Xccmur0+WzW3Yn5Tjoc1bFvDJbRb41Jx1xU6WcAT/VrUON3cq+ljndTlQxlnUbiPl45rnpYJZGaVgVFd6saJLkIuR7Vzutuo37iBuOB6mlGPKNu5S04/uCMd6ugVBbRiOEBanA9TVkCk4pjJuNOIpetADGULx1I9Kac0r8c5/CmjplutMA2imkKO1OGaRsDGQMnvSAacUw+9ObimZ5oAQ00mlJ5pMigBOKYaU000ANNIaWkNACUlBpKADtSUtIaYC5pM0lBNIBc0tNFLmgBaKSloAcKUU0U4UAOBpwpgp4NMB4pwNRg08UAPFPFRg5pwNAEgNLTRS0AOoJwKQGmSkbcd6AGDMknoO3tVodKrxKQ2ccVOKAFpO9FBNAAaM+tJmigBTxTTSk8dKTORQAlITS0YJoAbnIpOp5qQJT44WkbCrk0ARhPxqzDaFxuf5V/U1Okcdsu5zl6zrzUjg7WAUdWPQU7AXZ7yG1j2oBWFf6ked5JbsgP8/SqVxqDuxEZI9XPU/4VSY5xTEOmmeY5Y8dgOgp+n2xuLtFxxnJqDFb2kxLa2klzJ1xxmkwItYRBNtTqqjNZWaseY000jvyX5queGNNALS9KQcU1mpiEc5oBIpnU1MiE0AL5vHNRSyYBxUrgbaqtycdqAFgffuQnrWzpUMD8uAXHTNYQBRgRWnZtJFIsvQdcetIC1qE7XVytnD90H5sVs2Onw26LhQXxyTUNvHbNJ9piUb261pQkFM0mNC+WMgnmpO1N3CnjkVBRCwNcv4hJN4M9lrrCua5XxIu28X3WqjuJmL1NSimgc06tTMCaSgmkzQAtGaQGigB1BpM0CgDooX3AYqcGsqwn52tWmprI0Hg0Ug606gBRTxTKcKQDhS0lLigBwp1NzwKWgBQead2pop1MAoFFFABRS0goAOnTrRR0o60ALzjAOKb5a5zjJ9TTsUdBQAooPSkFBoABzS0DpRQAUUUtABS0gpaACj6UUDpQAYoxilpCKAExS4opaAGnioLrIt3Kkg44Iqy3FRN83HagCpp+qaop8tHE6LxhhyK6SG8v2t9xtF49zXNWhaG+2hNqueuOtdlbAPZhSMAgikDMK/uL/y90LxRk+jcj8DXMyhjIZZ5Wlfnknp9K6LU1iiU+T8pCnPPeuZujlhnvQM17SbzIht7dasDJHNZmlE+W31rTHA45piFxz0/GmkY6UoJ70hJ79KQCEcc00k9qGPFMBIHWgAJbPOCKY5yeeaduGQP1qM9aBgTTDTiKac0CGMaaTj3pxFNNAwptHFNzQIXjFNxzS9aKAEptONMJoAKKSigApKWkoAUUtJR3oAWlptLTAcKUU0UvFADxThTAeKUGkA+ng1GDThTAkzxTgcj3qMU8UAPFOFMFPU80ALUcgJ6VKaTrQAqDatOpoNKD37UALmkz6UZpKAFNFJRQAvUU0UoOKCKAFANOAOadFG8hwoz/SruyK0Xc5DP69hQBFDbFhukO1f1NLcXsVqu2PFUb3VMggEKB1Y9Kwbi/eQkRkgd2PX/AOtVWEXr7Usk7mLN/dB/maypZnmOXPA6AdBUVFAhO9LSUUAWLODz7hUxx3rT1eURRpaxnjqcUaVCILd7h+OKzZ5TNM0jdzS6j6CRHDiopRiQ09T8w+tJc8SUwGE8U3GaMU4KTTEKiVIOOlAGBS9KAGsMjFQmOrBpCBQBWZKu253W4PpxUJFT2LpDv8xdwPQUAWbCOWSb905AB5rpQoihArndOvooLhg67VboR2ro8iVAVOQfSs2UiFSS1WlPFRiMIM0sbZpDJBiuQ8Rvv1Ij+6oFdUXwa43VmL6lMTzg1cSZFPpRQaDWhAhpKDSZoAWjNJRQA7NFJRikBPE+xgfStq2m8xKwVNXLSfYwBPFQWba08VDG24DFTCkMcKXNNzmlzQA8dad9KYDThSAUU4UgFL04pgKKWkBpaAFopKKAHUUUUAGOaXpQODSUALiijrR0oADSUvWigA5oANL0oFABjFLwBRSUAFLSYooAX680tJilHFABn05oxQSF70A5oAMc0ZxSEnsKQ5xQAh5NRTy+TEz4yR0FS5qzp0aS3iJIoZTnIP0oAxYLq4muEDv5gH3V6ba6+3Mx05jwhAOMcmon0CyL7ow8R/2T/jVkWGI/L8+Xb6cf4UCbOZukcxyMw4x1NYUsTSsNvRRkmu/k0i1mKmYPJt4ALcfpWZ4kgigtY1hjVF54AxSHcwNLQrESehNX8AHPP51XtBiBcDtU+fWmAueaY7YwOeadmkzSAac4FNY4FPPHWoXYZNAC5pppB+Qo3UDEbpTMVIQTTTwOKAI2OaZmnmo2oAaTSE0tJQIM0hJoooAKaaXNNNABRmkozTADQRSUuaQCUopKBTAdRSUUAOpRTRThQA4Uopop1ADgacDTBThQA/rTgaaKWgCQU4GoxxTgaAJM4NLTM07NABRRmigBeaKKTFAC5ooqaCCS4bEa5x1PpQBEMk4q5BZ7k3ynaOw7mpRbx2g3OQW9T2qhd6gzsVh596ALc97HbRkRgAVz99qm9iM7vYH+dQ6g06sMk7T/ABDvWcVxyOlMQskzynLnPt2FNBpcA0baoQtBpOlO6ikA2pbWEzzqg7mozWtpEIjjad+OOKTGh2qzCGBLZDyetZQp11MZ7hnPc8UiDNMBF+8KW7GGXvTtvIpLr+H60AN24pwp067JCuMcCmjApiHdqTNNZqTNADz0pKQUvSgAIpV4ozSigBp4ar9lqMtqQAdyehqgetOHSkM6u3v4buPKNz3B61JB972rlIneNg8bYIre03UkmwknyyfzqWhpmm0YNcTqaldRnB/vV24Ncfri41OU+vNOApGcaaadTTWhAhpppTTaAFopKKAHUopAeKAaAHA1IpwaiFPU1mUbNhMHXBPIq+DxXP28pSQGtuKQOgIoKJxS0gPGKUDFIBwp4popwoAdSgZpKdSATvS0lOxTAKBRijFAC0oopcUAJS0hooAU9KSlxRjFACgUD1pKUUAB5pcUUUAKBRjmgUdaAEoFLiigAoopCaAAgfjR1oAo6UAFITQaTpQA3n6VLbXQtbhJipYL1A61Cck9ar3bMtrIVOG29aAOsttVs7ofu5cH0YEVb3rt3ZG3rntXmVpq11avjhh7jNdJB4rBsz5ttmToAvSmTY3Z9Ws4Ad0u4+ijNcrr+uLfbY402IM4LHlqpalrk91kJGsY9doFYy7nmDuxZs96BnSW+RAvHGKlyQuahg5iUue3QdKmJ/GkMbnNANJnrzzSrikMRgDURHNSk1G1ADelHfnpSgAUx2oAXd/D1FNNNzzRuoAQ1GaeaaT60CGUhpSaQmgBtFBNJnFAATTTS9aQ0AJRRQfagAopKKAClpKKYC5pc02jNADs04UzNOFIY4U4U0UooEPFOBpgpwpgPBp1Rg04GgB4NOFNHSgGgB9Lmmg0tADwaXNMFPFAAM04VLBbS3DYjXgdSegq8iwWSEn5pP7x7fSgCCGybbunOxeu3uf8KWfUEtY9sZ2j2rP1DVsAgNXP3F3JMxyeKoRfvdWaRyMk88gVdtAksasn3TXODrWhpl39nlw3+rbg+1KQG/8AZ0mUxuoZT61mXuiNHl7c7l/unrWzEQQCORVhQSKyvYZw0kTIxBUgjqDTVNdbqdjFNbM5G2QDgiuUljwxHQjtWilcQmB2oxUWSpqQNkVQh0UZllVB3NauoSC2slhThmqLS4RlpWHSqt7L59wW7DgUt2MqjrU6iogOamA4pgKOopko8ySNR3anip9PiEupR7vuRDex9Mc0AJqXF9IOu3C/oKq5qS4kM07yN1ck1FQIQjNLRRnimAuaDTRmnHpQAlKGpM0negB3Wn4wKagzT+hwaAFB4poYhuDzT8Y69KYwG7ikBu6dqm5RFOfm7N61Fr9oZYxcxjJUYbHp61k9elX4NQaOB4ZfmUqQDSsO5h009acepptaEDTTSacaaaAEzS0lFIBaWm0tMB1OFPuYGt5SjfgfWowagokBrR0+4wdjGswVLE5VgaQzo0Oec1KOKp2kokjz3q0pz70hkopw5pgp4FAC5z9KWgCjFIBRS0lL9aYBRRmigBwx35pc55NNpaADqaWm04dKAFooo7UAIKXNL0FJQAtFAooAUDNLSZNJQA6ikzQaACk70tJigA6UlOxTSKAEJpKUijAFADDUF0M28g9VNWGqGcZhf1waAOfhGJK3kH+gk1gwH95XQoP+JaTTEc9dH5zVeLlx9amuTljUUGTKuPWmB0SYCLz2qYdKiVRwcVID6CpGKR+VRnrxT84JBPWmHrxSAa1M3H8aV2xTM0xgaYacTTKQCHmkpe9GM0AIaaRT26UzNAhppppxphoATNNwTSmjOKYCYxRQTzTSaAFNITRSUgDNGaTOaKAFooooAKKKKAHZpRTKcDQA8GnCmClFAD6cKZThQMdmlBxTacKYh4J/ClpoPNOoAcKdTRViC3ef7g4HVj0FAEYGSO5rQt7DA33J2gfwdz/hTgkNmmQQ0ndj/Ss3UNWCZyeaYGndagkUeyMBFHYVzt5qbOxVDmqct49wxycKaiximIY7s7EseaYRStwaOtMQwZFOBweKCKQCkB0OhXwdRA55HTNb6sEBzXBwymGZZF6g1v2+spcYWX5DWcojL9w7Tvj+EVjarZlCJkHHet2La4yDnNSvAsiFWGVI6VCdhnEOmRTIkZpQg6k4rZ1HSZLfMkQLR/qKi0y3DSGVh0rW4iS5cWlmI14ZuKys1Pfzedcsc8LwKrU0DJBTgaiU0/p9aYEict7Dk1aiP2fTZJTxJdNtX/dHWo4LfcRGzbRjdI391aZdz/aJsqNqKNqL6AUgIDzTafil25qhDAM0u2pAhHUUtICMDFITTyKQCmAwc08LShcU4UACjFB60tIaAHGmGnHpSUAANIz0N0ptAFZvvGmGppR82aipkjDTTT6Y9AxtGaKKAFo70lBNAHS3Vot1Dt6OOVP9KwHRo2KuCrDqDXTkd6p6pY+fF58S/vFHzD1FQUYgNOWmCnCmIv2UxRtvY1sxcpuJwPU1zkZ+YVuWcm9RntSGXYzmpRUaU8Uhjs0vam06kACg9KKKAFBo/CiimA6ko7UCgB1AoxxQOozQAuMUtJJJk4UUc4oAAaKSl60AKKWkFLigBKUUmR2pOvegB1IaMUDqTQADPFOpuaXNACmm5pcg0lACY5pTxSCkNADSahm5if6GpjzUU4/cv9DQBzsP+srol/5BLHtXOQ/6yujQ/wDEkkHfNMRzU/3jSWgzOv1pJ+WNOsebhfrQB0S9Kdzjg4NRoMn2qUcUhjcYPv60wnGae1QseTSAY1MOaceaSgYlFKBmjbg0AMpQBS4pe1ADDTGFO9aaTxQAwmmE08004oENpCaDSGgAFNNLSUAFFGKKACiiigAoopKAFpKWigBKcKbTqAHCnA0wU6gB2aXNNFKKBjwc0+mAU8A0xC5PapEUtgDkmpLW1kuHwg+UdWPAFaYEFinyDdJ3kPb6CgCG3sAih7k4HUIOv4+lFzfLEm1MKg7DpVG/1TBKg5aseWZ5jlzx6UxFm71J5CQhwPWslnMkjEnNPnfC4FRwrmqEPjzuFT0IgWloAicVGODU7YqFxjkUALTTSA0GgBOhp6mmGlWkBoWWpS2rDncndT/Sunsb6K7jDRtn1HcVxYGakgnltpRLCxDDqOxFRKIzupCojJPQCspIRKWUDaGyTimW1/8AbbZSBtJ++K0oYtsee5rPYZx93btDOyN1B6+tV9tbuviEFTuHmjsPSsMsWOFFaxeghMhenJq5aQ/xsMsfug9PqfaiK1WJfMmxnrg9B9f8Kjnui4KJwvc92/8Are1MB9zcDHlRMSucs/8AfP8AhUAYVHmnBaYDy4poYk8UYFLnHSgQ7J9aduGKjBzS0ABOTTlFIBmn9BTAKaTzS0CgAFBFKBQeKAA00mlJqM9aAHZzSUgBpwFADZFyufSqtXiuVNUT1piG01qcaaaYDKKCKSkIWkzSnpTaBnZU5SVP9KaKdUFmLq1iIZPPiH7tuo/ums4c11nkiaGRcbiR90965WaPypWXng9+tMQ5K19OPSsmMZrX09cAcUgNMU8U1RxTqQxRTqbThjv0pAH0ozQTkYHC/wA6AKBi0dKBS0xCigUUuKAAUtIKdigBBRRS0AJSmg0CgBRTcZp2M0cA4oATGKSlzSUAHWlApM0vuaAFIpKXNJQAcU3OTS0mMGgAHWg0gNGeaAENRTnEL/Q1Ix5qOb/Uv9DQBzkH+s/Gt8ZGmsOxrBh/1xxXQcf2OT33cUxHN3H3iKfYL+/Wo7j75qzpjKJOep6GgDYVtpFS54qNcU8+tIY3GSQaYVqTpSMaQyEjmjFO25pdmKAEC8UhFPzxTGPFADCRTTTgMim9KAGGmGpCKjagBhppFPJppoAYaQ04/SmmgQhpKWkoAKKKKAFpKDSUALRSUZoAKWkooAWlpM4pc0AHenU2nAUDFFPFNAq1aWsty2I147segoAjQEkADJ9K1bbTAoEl2doxkIOp+tSxJBYAlfnk/vnt9KqXN1PMHMSPJtGSR0H1NMRZu75Io9qbVQdAOAK52+1ZpCViOfeqd3cyyt8549Kq0xE6MzsWY5NSlsCoYqWVsCqERSfPIKsRgItVN5FL5jGgRcMgFMMo9arqrOakEDY96AFLg0A7hQYCKeke2gZFjFL2p7LUY4NACUAU4ikoAetSKpZgB1NRg1JFciFwwAYjoDSGbqSJZQxmUfXAqC/8QMylLQFR3c9fwrHmuJrl90jE+1SRW/G6U7F/U1HKBGiS3UhxlieSa2LPSnEZkRN5/vH+lTaPJZu/lnhgcqp6H/GugVhjFJuwHGTQzysyupXZzg1TK4NdxPDFIDuUGuT1O0+zXJA5RuQacZXAqcUbqYc0lWA/dRnNIFNSAUAIo5p9AXNBpiDNHJpAM08CgAAp3SjtSZoGFAPWgGkNAgxTSOadSdaAFwKXvSDrTwAKAFxkVRlXDt9avZqvOoLD3piKmKaRTyMHFNNMCM02ntTKQhDRRRQM7JOVBp2KitdwgQN1xzU1ZlghKsCDgis/WrVXBuh8o6N9a0BRMFe1mjY4DIaYHOWi7mxW5aJtXpWZpkJY57VuRLtUUAPFOxSZpaQBiig0UgFFLjHXv2pRx9fWjFMBRS0lKKAFooopAKKCc8UUUwE6UooozigBaKSgDJ9aAFycUgFKcZxS0AJjFGOaWgk0AJTTk9acBxQKAEAJFJup7nC1GvSgB1MPNGaXFIYlHSjNNOaYAcVHMN0bAHnFKc1HISI2PtQIwo1KTFT1BxWy7H7AE/GsW3yH6806X7WVPzSY+ppiILjhjnip9MAaXrxVF4n3Heea0NLQq5zQBsKNvPWpBk9ajTrzT8knikMX60EAdKMc0YxSGNxz0pe1ITzTSTgAUABGO9RnJ+lOzTc5oAOgphFOJzTTQBGetMNSGmNQBGaaacaaaAGmkJpTTTQIKSlpDQAUUlFABRRRQMKSlpKBBS0lFAC0Ckpw5oGKKeilmAUZJ7VNaWUty2VG1B1c9BWxDHBZJ+6GX7yN1/D0oAr22lbFEl1wOoTualnvEhTauFUdhUE908jFUyzdz2FQiH+Njub36D6UrhYZLJLPycov6mrMviO1tIRbLaEfLggYwfeq7ciqd3ZG6ZAmN2cc+lCYNGdLtf5l6GoCMV0Fzowish5TbnHJFYjoQSD1rREMSM4FMlanLxxTGU5piGBc09Y80qLg1MqigBY12ipN1IeBTCaAHs1IDUZambuaBk5IxUJ9abuYmndqAFppIHWkZ8cLyaRI2kNIBC5PAqSK3dzuPC+pq9YWUcknzHdjqe1N1B0EvlR8Kv8AOkMYHjh/1Y3N/eNRM7Ocsc0ylHSmIUEgggkEdCK6TStQkkhCT/f7H1rm6uWeoS22BgMvoamSuM6C9u/IhJJ5rDSSXUHMbD5ex9KS8u/trqCdn16VsaXaogBFZ7Ac/c2klrIUlU+x9aiKYrt7mzhuodkq5HY9xWFdaJLFnyj5ieneqUgMYECnYz0pZoHgk2upB96aDirAXFGKXOeaCaYg6UuaaaTNMB55FJSU4GgBKUUGgUgFxQaBQaYAKWhRTwuaAG4zTJI8r71MRikxmmBnOOc1GetXLiLHIqoetMQxqjNSmom4pCEFBoFKelAzsVOO1O3UYoxWZYoYUjxvcB0j/hjLMfQVHNIkKbm/AetR2zSuztkgNw3+FAD7SERRKoHNWhzTQKctAD1A5J7UDmkxmlAxSAXFAFFLQACnAZ5zgdyaaKCc/T0pgLnJ4zj1PenCm04dKAFpcU2lHNAC0UdKO1ABnAoAzSAZp1AB2ooo60AAFLQOaDQAtIeelL2pKAE6ClAyRSU5OtADZTj61GDxxTpTlqQDAoABQelKeKbmkA3nvSMc+1OzSGgBpOahnBMbfSpqZJgoQe4pgc4JvLk6Zq1LqmYgvlf+PVEkaNMw6jPBq1NBaiIHcufqKYjIkmaRiQMVp6a7FcH86zppEBIXn6Vo6ZypNAGiv1qUcc1GoqQDNSMf1HFBpo4PtTutAyM9fWnMu3riigkGgCIio2xUzdKibFADM0maUjNJtNACHmmGnU1qAGGmGnnFMOKAG0hpTTaAEzRS9KDzQA2ilooEJRmiigBM0UGigApcUYzVuysJbpiRhIx9526CgZVRGZgoGSegFa9rpYjw9117Rj+tXILeG1X9yMt3kbqfp6VG8+Ttj5Pdj0FICSSVY1C8KOiqo/lUJieXmT5R2Udfxp9sUjfL/Mx/iP8AnirZUOMipcirFAxqq7VAHsKiHoauyR469aqSDBqRkLrzxUbjg+tT1FIMGqQih9umiYqW6HvVGW43SEletWdRj2sH9azT1rVGbJNyk8U8YNQ4zUkYI71RIpTmpUHFJSKSDigZJ1FIU9KUUpoERFfaomXmrDZxUDuAcDk0DG8L1pvLn2pyoW5apBheg5oARYwv3vypS2cKOB6CmE5NWtNg865GfuryaQzRjAsdP3H7xGfxrFJLMWPU1o6xcZkEK9F61mZpIGPBpRTAaXNMQ40tMzmnCgBwPY8itLStSa0kEch3Qk8H+7WXThSauM7uKUSIGU5BqeNNxyegrnPD12xb7M5yP4a6Z2CptHWsGrDMzWbNLxCVUB1HBrlHiKMVIww6iu2IzWPq+mtJmeBcsOo9aqMgOd6UtOYA+zVGeK2EKTRSZNOBoAKUU00oNMQ4daeQMUzrTuooAKKXFFAAKcDikFBPagBScml6Cmig5NACNhhg1nyjbIa0QvrVO7TbJnsaYiuelRPUtRv1oEMopcUlAztBUTz/ADFIgGcdeeF9yaiZ3nA2ZWM9/wCJvp/jU0cIVQDwOu0dM+/rWZYxINzhnYu3948fkP61ZRVXgDAoApwFIBaUUUooAUU6m0ooAXFGaKUD5c9qBiUoFIOakVQBuPSgQhIUdMn0pB05pRhjxS4pgJThTQKdQAGjrSZpaAD6UuKBS0AHajFFL3oAQUppD1paAEFJ+FONJigBBThUfIHPWlHFACEZYk0hJpSMnNIaAENIaXFIeaAAUUopDxSGNNQXH+rbHpUxqCcHYxHpTEYkIy5ApZrCQJuzxUW+RJMpT5b25Kbe3+7TEVfIw+Op6Vq6fGUQ59ayDvZsuTWzYMTCATmgC8vNSDiowOKUVJRIeaaWIOKVFLh/mA2Lu5PWmdaAHZppzThSHmgBvamMacTg0wmgBCaZn1oJpKAFOMcVGafTCRQAwimmnmmEUAMIpKftNIy4HagBlFFLxQAlJQTRQAcCjNLRg+lAhvWnIhYgAEk+lWLazknYEDC+pretNMW2TefkyPvEfMfp6UDKFlpXRrjk9fLH9T2q/M6RIA5AVeijoPpUN9qkNrGUj4+nOf8AGucur+S4JLEhfTNFgL19qhY7YuBWlo0kN9F5LABwMjFcsXBqewneK5Von2uDwaGgTOmuLWS2PzDK+tNhnMbc8rWnp1/FqUPlzALMByD3qrf6a8JLRjK+lZWLuKSsi5U5qlcLimQzNG3t3FTTkSqCKBlQGlZcrigrzTwMimIzb2PzLdh3AzWFnJrp5kwee9c7dReVcuvbORWkWZyBRU0a1ClWImUHk4qyRShqPcA3PWrgkhxy6/nVK4aPPyHJ9qAJlIPSlbC8k1UjZlOc4HpU6xvNyc0wI3ZpDheBQE2/WrZtJEXJjYD6VAwpAMNRk1Lio3XFMBnU1t2KC0sWmfgkZrNsLcz3Crj5Ryau6xOFVbdDx1OKl72GZUkhkkZ2OSTmm0uKKYgpaSlzTAWnDrTQacpoAfjFOBFM3ZFKDSAlhmkt5RJE21hW9Z66sgCzja/qO9c7S9KlxTGdvFcRyruRgR7VOmGriIbmSJso5Vvat7TdYVyI5/lbs3Y1m42GTarpEd0DJFiOX1xwayp9HdLbeOWX7w7iukeQYqSJQ65IpczQHBFSp5orc1vTPs7+dGv7pjyPQ1iMmORyK1TuISlFNpRVCHCniowacGoAdmgdaaDTqYDqcAKaKM0AKaBSDk04gdqAEJqG6XdHnuKmNNYB1K0wM3oaik61PIu1sEYqJ6YiOkpTQaQHZom0nufU04CloFZGgtKKMUvFABSiiigBaBSUuMCgQ7NKzFhjoPSmCnA4oGOA2LlqQuX+lMctI/PSngYoEOU7aCSaMUE0wAU7tSDjrS9aAEPApRQaXtQAo5ooFFAC0lFGKAFoFBFAoADS9qSloAaVB60hHFONIKAExxSYpxFITQA3FGKdik+lADelJinYzQcDjvQAwrUUq4QlumOanqG4x5TfSgDCjKeczdEzmpbm9tPKAVeR/s1DEgZyvY1JPpqogIJJ9KYjMaUM/wAo/Otiw/1I+tZaxr5oXcB7mtizTZEAaALIwacBSAcUZqShSM0AUm4ge1IOmaAH5xQKaKUnigAPNRuBS0jDNAER4pMU40YoAb2pp4p9MNADDTTmnmmmgCM59aQjFPNMI5oAT60g4p56U3FAC4pAKcBxVm2s5J2GAQPWgCukZdgFGT7Vrafosk7AsufbsPrWvp+iJCm+f5B156n/AAo1TW7ewh8uHC+gHU/59aYrkpitdNjBbDyAceg+grmtV14yuyxHPv2/+vWXf6rPeO25iqn+EH+dZzOTTsBLLMzuWYkk9zUJbNNJpM0xDs0quVYEHBHNMzQKQjpdOuPN8uRTtYdwcEV1drdiZRFPjeeh9a89064MU23OA1djp7pcW5UjLjoayasaLVD9U00rmWIe+PWshZSjYPSukgut2befhuxPesnV7Hy23oKRSIVHmLkUqjFQ2cn/ACzPXtVrb82R0oArzx5Gak0rRrLU5JPtO/emMbTjIpzrkU7SJfI1JPR/lNUiWaSeFNJXrG5+rVYHhrSAP+PVT9Sa0RUVzdQ2cDTXEgRF7mtDOxTHhzSE+b7KuB6muZ8Q3mlRK1pptrE0nRpQOnsKj1nxDcaoxt7XdFb+3VvrUGk6LNfSgRrkA/M56LTApWVjLcSqiIWduiiu40Tw9HZKs1yFkn7Dsv8A9etDTdKt9OixEuXP3nPU1eoEN2qwIKgj3FcX4w0qG1aO5t0CCQkOo6Z9a7YVgeLlV7OJD1LHH5UAef8AejFPW3aFnL8nNS20JmnVccdaLlF/T4ha2rTNwSM1jzu0srO3UmtXVZgkawKccc1lEUkDIsUYp+KNuaYiOilI5opgApRR0opAOozim5oPNADw1LvzUeaM0ATbqcCGG0ng96gzShvWkM7PTYDJZxPHJvQDHPWtaMBVArg7LUJ7Q/upCFPUdq27XxEeBMgI9VrJxA6GWNJEKOAVPBBrmNS0d4GaS2BZP7vcVuwX0VyuYnDf0pzndSTsBw7rnthvSmV1d9pUNwCw+R/UViz6Rcxk8BgOhFaKVwM2nCnSxtE7I4wRwaZVgOpaTrRigQ7NKDmm4oHWgCQCn4x7imA09TTAaetHXpTjyaOBQBTuk/ixVN61pVEiFcc1mSDBpiIDSGnmmGgDthzSgUgp1YmgUuKQUtMApwPGKTFFACiilwQuaRevNAhe3FApT0zSCgBcinCm4p1ACmiigcUwF9+9L0puaXFACinUg60uOaACig0UAKetFGaWgBKXFIBS4oAXFJS0h9qADFFApTQA0ikpTQKAE6UnenGmkelABSYxS0mKAEPSoZv9W30NTP0qJyFQk8gdaAOZKSFzt/SiZblowG37R61Osu13kK984oudT3oFWLB+tMRnrGVcZ61vWakwKawVdnkz2rpLMD7Mn0oYyQCjHNLSVIwwKCaOoppyOlAAeOtJ1oOc0tACYprVLTGAzQBGRSU4nmmk0ANNMNPNMPNADTTTTqQ0ARmkNPxRtJoAYOe1PjiLthRkn0q1a2ElwRgEL610un6NHCm+b5V9D1P1oEZGnaPJMwyuT+g+tdBHDbaZGXchnA6ngCqup67a6bF5cWM9lXrXFalrFxfufMfCZyFB4/8Ar1VhG3rXiZpCY7Y5H97t+A71y09w0rl3Ysx6knmomkJqMmgBxbNNJpCafFE0rhVHJpiGdqcI2IB2nBOM9q0LawAkcSAMB0PY1pW9gqwoJmVFHIL9/oOpoGYZtHEipgbmphhZWKkcit94XJzFGzD1OAf50w27ru/dlWIycikFjBUlSCK6bRL7DISevBrFu7URIu05OcYpthOYpgCcCk1caO9vY/OQOpwQMg1Xima6j8mX74q1Y/6TZI+4HjFMktSkgkReRWTRZjXls9rLvUYGaswt5iqR0NbE8CXdpuxnjmsK2Bgne3bscrQMndcA1VcmORXHVTmr5AIzWHqd+iM0UPzN3PYVSJZ1t9rlrYWSTO253XKoOpri728u9Zn8ydsRjoo6LUMFq8zCSbcQeg7n6V0+l6bDEFmvEyRysXYfWtUjNtFXRtAa42ySAxwev8T/AOArr7aGK2iWKFAiDoBWbLq6RcCI1QufEFwv+rjVarlZPOjqAaWuPPiC8YcMB+FWrLWXkOJmznvRytC5kzpGYKMk1y3iiZp2QIDtStkzoIw7N8vrUN3arPGRipLRxDjd9at2cYiiaZuOKlu7ExT7ccE1FftsiESfjUlGXc5llaQnk1W5BxVs1FImRxTQiKjpTQSDjvTiexpiExmkxzRuoBzQAEcUmKdQRQA3FJinYzRimA3GaMU6jFIBlLilxSgUAAp6sVpoFLigZbgnZHBRirD0rdsdXV8JccHpurmAcVPHN2apcbgdmx3j5TTkBOM1gaZfmKVYnOUc4B9K6FeBn1rFqwzC1nT8kzwryPvL61gken5V27jNYmpaQWJmthz1ZPX6VcZdGIxADUgFIQVJV1KsPWlDetaAO20baXNKOaYDcYpd2KftzQYxQIaGzSAZNKQBSA80wJFFZ96m189jV4kgcVXvF3Q5I5U0AZxqM1KajamI7WnAUAZ5paxNAxilxRS4pgAFOAxzQKU80AI3JzSU4DNJ34oAKKKCKBCilFNHFL3oAcaUYpKMUALnPSlpBxSmmAucYpRSKM0tAC4pu7nindeKAMGgAxS4oFKKADHFFL1pKADtQKUDNFACUGlpKAEooxRQAlJinUhoAaRRQTSUAI/QCoZ/9U2PSpJCeKZLzGw7kUAc/HsLlWIwamu4LeOMEbRkcZPWqvkM8hA65pJ7GZQC54+tMQyERvIVLYJ6cV0UCBIlUdhXNRptkBHWukg/1S59KTGS7RTWAo5pD0pDG0hagikxQAGlHNJTgcUAGKaVqQUjcigCBhTCKe2aQ0AR4pDxT8UmM0gI6Nuak21oWelSTYabMaN0GPmb6CmBnxwPK4SNSzH0ra07RS/LYY9yfuj/ABrWtNOjgiwyiOPuO5+pqpq/iG206MxxkF8cKvX/AOtTFcvYtdMiLuy7gOSe3+FcprXippSYrU4H9/8AwrD1PV7nUHJkfC9kHSs4nPWmIllneVizsWJ6kmoiabmjrTELmgAk4HWpoLWSc/KvHrWva6akC+ZIRx/E3AFIZSj00tFlvvnpz0rTjsgER5CsaL0Y8D8BU0frEg/33HH4D/GpNmW3Oxd/Vv8APFK47CIyp/qI8H/npIOfwHb8aAvzFiSznqzck1KIiaULg0hhEhZxVhwRICOq9DS26AuKlmQhz6VQjK1G3VSJo0GyT+H+6e4/z2Nc5PE8Lgngmu1NuJrd4x1c8ez9j+PT8q5e+gB3M2QV7UCNvwxqQA8iQ/e6V1BAZe4rzKzmMEykHBBzXpOkXS3tmr5+bHNS0UNtnEU7Rk5Vqzdbg8iVbkcbTz9Kvau8NjGLiRtuDx7muT1PVbjWZVRRshXgKO/uamw7jb/VXuMw2uQh4LdzUVrZ7SCRvk9PT61YsrLJ2xjkdXPb6VrJbrDFtQfU9zTukK1ytpyiK6BkwzHpx0+lbjncOKwpMxyBh1BpkniGOGUoI2IHXmtqb0MakXfQ15Yg1Urm3ULxU9hdpexl4zn1HpTpU3gjFbIwMbZjIpofy2BHSprlTE43dDUJUsDjmgETXOpOlm6Buo4rW8P67/aYMMkYR0Ucg9a5K9clNnpS6LI8V2dmQxHUVlI3idbfDzr3aoyF4/Gse9t3SVt9atnOkEwebPPf3q3fW0d1DvjIOe4rO3U0ucVcDymz/CaRSGFaN5a4DIwrD3PbzGN+MdDQIseT82RT/JDjmhZM4qeNgaTGUpbV15XkVByDg1uIAabNZxSjlcH1FHMOxjhqXrViawkTJT5hVcgqcMMGquIUUuKQU4UANIoxUmKTFADMUnSnkU00CDNGaaaTNADs0uabSigC3ZXj2syyKA2OxFdBDrcEyAODGfzrle1OVipqXFMZ2cc6yjcjBh7VYjFcfb3DKwIYq3qK3bLVQcLcYB/vVDjYZbvNPt7ofOoV/wC8BzWHNo1zHIRw8fYiuiLhgGQ5B6EVMPu81N7AcXJA8J+YUIy10Wp2XnrvjHzDt61zjxjcR91hWkZXEP3U7NVuV+9xTw/vViJSM03YRQHGetSggigBgHPNEkW6Nh6in4xTm+YUxmCwwSKjPNXL2Ly5j6Hmqhpknag0oGaQe9KKyNBe9Opo605higAFOFNA4pc8UAKT2pKUUrAKBzk0ANpf0pvenYoABS96OhoHJoEOAo70tJ1oAWjGOtB+X60UwHKcc0nJagA5p1AAKewyu70qMDFSjmNvpQAyndqaOlOAoABRQfvcdMUtABSGl9hQRQAgopQKSgBDRilpDQAh4pKU000ABFJ3paToCaAGMMtTX+VSR1Apw5GabIP3bfSgDnvMZNzjls1Fc300qhcY4qVJEWXD9Klv5YFVQoAJAPGKBGbAGMo3c11MYAiX6VgWGyaXZt+Y85roAPlHoKBgBS7c0mMnrTsbTSGNKAU3YMVI1MLcYoAZso4WjNJjNIAzzSE+lIOOvFFADTTMVIfak25pgMxUttbS3L7Ik3H+VaFlpDy7XnzGh6D+Jq34bSK3iA2iOMfwjv8AU96LCuZ1ho6RkOQJJB/ER8q/T1q/PPbWEbSzONwGSzGsvWfEtvYKYojvk/ur2/wrh9R1S51CQtM5x2UdBTEbmteK5Jy0VoSq/wB/v+Arl5JWkYszEk9STTCaSmAZpKkjheQ/Kua0bTSy5yw3evoPrTEUIbeSY/Ita1ppKgb5Ocdc8AVchWOMbYUErDuOEH496n2M5BmbeR0Xoo+gpFJEaBFGIED/AO0RhR9PWniLLBpDvYdM9B9B2qdULfSpVQCkMiWMtUgjAqQUCgBuKYy4bmpT7UhXcvvQAsR2cipS4JBqv91MUA5FMRYAzxn5T1rM1m2y/n4B3nbJj+96/iOfzq+jEHnpVDV76KKFoz8xcYIHbHIP+fU0xHN3K7JuOlbei69/Z0LAqXJ6AVhsWmfp3rQtrFY4xLcHavp3NICW4mudVnM1w2EB4HYVr6RpK3JO/KRDkDu//wBarWgWVvdRmZsNtPyx9h7+9aSZhu8HoTUNlIy3gW1vWiRcI4yB9KkbOMVa1ePBSUfwNkn2quagopTpkGua1GIrdE/3hmuslTKmsDVojtDDsauLJkR6FdNa3g5+V/lYV1RbG72rioSIpFb0NdUus6bNH8zMjY5yK6IyMJRuQXsZlRs8Y5FU7aUeWc8nvWiJbW5UrHMrZ7ZwaoT6e9updSfpV3M+Vmbej56u6PbrFE078e9QGJriVE681Pq8wt7eO2Q4LdfpWM9WbR0RoyyIYyocc96pW+qXFpMVQ5XOCp6GmEjahc9uBUsVsGcSpg9zW3KrGLk0y9LJHfRF1G1x1FYl7aLP947WHcVsICpyTzVO/AHzAYzWUo2NIzvuY5gMK43bqWNyDT5WzVZXG7FTY0TNSF84q2vIrNgar8TcVDLTHlaY8COPnUGpxzS7aQzMm07OTEfwNUnieJsOpBroCtNeMOMMMimpCsYAPNLWm+nRuTt+U1WksJk6DcPaquhWKuKQrUjIynDKQfem0CIylJtqQ0AUwGBaXbUuzNJtxQBFilAxTynpRtoAbuxVmKTioClIueaANbTrq5jnURLvi6stdIjiRAy96463upbSQNE2G71rW2tkDEsYPqV4rKURm2azNQ0wXB3xfLJ+hq1b3sFwfkfn+6eDU7sI1LnoKhXQHKXEEkB2ToV9DVdo8DI5FdhIkN1DhlDqfWqz6VCyYVcD1rRTA5YA1MpxV/UdL+yhXjJYH1rO5B54q07iJw2RS7qhU0MT2piGX6B4dw6rWUwrZC7/AJW6NxWVcRmKRkYYI4qhHZAZFFLRWJoCjBBNOPPNJS0wAUYzRSigBcY60hHNFOXg5NADRS0ZLHPQUpz0oASlFAFKKYC0opKWkIDyaMUUUALTh0poFKaADvgVIOInPtUVSy/LEE7tyaYDF+6KcKTtSigBaKKXFAADSd6XoKKAEHWjvSmkIoASkp1NYUANzzimYIp+KRuuKAGBuxFKefl7d6fwoBI5NN+goAQjFNcZRh7VJikxmkBzRtvMmZScHNNudP8AJXJfNauo/JIjKoBPU1U1JihVFOcgGmBFpEP+kGQDAAxmtvFUtMTMAb3q9ikMaBjmgmlY4qM80ABbPSkxSgClAzSATFI+R2p5GOKNuRzQBFtJ60FOalUc8jPtWnZaO8uHuMonZR1P+FMLmbb2ktzIEiQse57D61u2Okx2+GOJJf7x6D6VfSKK2i2gKiDsP61g614ohsw0UH7yT0Hb607E3Ne7vLbT42klcZHUk1xes+KZrpjHakxx/wB7ufp6Vi3+o3F/KXnkJ9B2FVDzTAHcsxJOSfWmc1IkbOcKMmr9ppbysAylmP8ACBTAz44nkYBBmtK00l5GGQXPoK0Y7e3tvkP7yQf8s4/6t0FTESSrtkYJH/zzj4H4+tK4WIEhgh+VP3zj+FPuj6n/AAqYxvKMSn5e0a8KP8amjjxgKMAVOkOOTSuUQpGcYAwKmWML70/AFOwMUgE+lJTgKDxTAQdaU0lLnNACH1pRS0ZFMCKUYqIvtBJOBS3c6QoWdsCudvdSe4JSP5U/nQIvX2sbAY4Tlu5rJRJbqXu7GnWlpJdSBEUkmuhtrVLIGOIBp+79l/8Ar0CKkVkljEJJRum7J6fWsy+uJZZjvOB6DpXULGiBt5JSQbZT1OPX8Dg1z+p2rxSMrD50ODQBpeFdR+z3Kox+V+DXV3q/MsgPvXm1tKYZQwOOa7+yvUvdNVj99Bg1EikWrpBPaH3GKyoiTEpPXGDWrbHdAyf3TiswLsmlQ+ufzqChSMqRWRqMW5XHtWx2rPuwDmqQM5ZuuKjPFTXa+VcuvvkVCXBrZGQm8qcg1ILmYD/WNj61GBk1JbwNPOka/wARpkm7o6MLdriY8dRmse7n8+8aV+Rnj6VtapItpZLbpwSMcelc5IeKldxs1mvLSYqSdp6Yq7b3EQUCNwa5NzzSLIynKsQfY1opWIcUzty4ByTjNVpo2D7uZAewrCtNYmhIDgSKOzV0FlrVpPhSPLc9j0quZMzcWjLu7ORPm2MFPqKz5EK12LeXKCAQwNYt/bxxFw68YyCKTRUZdGZVvchXCOce9a8B4rmHOWJrW065woWQ/Q1jJGyNxD0qYVVRuPWpkNZs0JtuaTZTlNPHNIZFs5qZI809VFPXigRHJDGy4dFb6isjUrBETzIUxjqBW23Sq8rKAQ3T0ppgcseKeuDT72DyJjj7jciqbSbTkHBrQgugc07aq/e5PpVZLvAwevrUquGGQc0AP255NJtpwpQM0wIwpoIqXGKaV4oAgIOaAcU/bTdpPSgCeKbBGTg+orVtdTKKUmy6Ede4rExino5X3FS0M6qBo2QmB8rVi1ZnLBhhRWXo95F/qpMAnoa2XIVMDqayegyK6VbhNpHHSuevbMxSbWGR2NdGBTJoUmUo4yKadgOReJ4+eo9RSK4z81bFzp0sGWX509qz5IFJJAwa1TuSNDL2qvqcHmW6zqvT5W/pVmONcgVs2OktqFrPGCBHtxn1btTAKKXtRisygxmkpc84pfpTAQUtKBgUnU0AKoz9KXIPTpR2oFABRQeaKAFxRRQRzQA4UuKQU6gQmKMUtGKAEFLilAzS5VOvJ9KABVCjc3QU0Eu5du/SkbdIct09KdigB3aikBpc80wFJwooBpO9LSAWlHSkozQAUlHajpQAUwmnZyDTDQAY4pM46ikxgZpRnvQMQAk7jTwOKKXtQAmKQ46Upppz0HA7mgDM1T78YFU9TIWRR/EAKtaof30aiqWqD9+PoKYjS0zi0X1NWCSG9qr6eP8ARk+lWWpDI2OTS7c0Yp6ikBAfkbB6GpEpzqHGO9OjRsgYyfagA21NbWk1y+I0yO5PQVo2eklsPccD+73rUJito8ABVHYU7CbK1lpsNrh2+eT+8e30ov8AU7awiLyuBWJrXimK33RW5Dye3QfWuMurq51CbfK7O3YdhVCNbWPE894zR25Mcfr3P+FYKq8jcAsTV2CwLcyHA9K0IoVQbUXFAGfFpxIzI2PYVPFpsZYABnJ7VoOkVuu65faf7g5Y/wCH41FBercSmGFvIHov3m/4F/hQA9LSC1OJTl/+eUfLfie1SkyyJs4hi7pH1P1PenRxKgwgwKnWL1qSiGKIKoCLgVYjiHfmnqoApc4oAdtApGNKTxTDTASnKaaKUGgB5bFJTSaN1IBcUhozUNxcJAuXbFMCbdxVC91OO2yqnc3pWde6o8mVi+VfWsxsudzc0xElzdS3T5cn6VY07TJbyUBV47nsBUmmac1y25sLGOSTW+oXyvKgXy4u+OrUAMjWO2iMFqPZpe5+lLGAvHSm428UZqRlgnFVNRhEkAlHWMBW91/hP4dPyqYNkU9SuDu5XBDD1B6/59qYjkJ08uQjtWzoGoGCTax+U8EVW1O0McjL1I5B9R2NZ8MhikBFD1QJ2PRbKQGT2YVBer5d8p7OCDWfo18XKBjyDx9K1tVX90so6qc1kWVGOKp3AznFSzSDdxTSu9QaEDOc1SHLq/4VmOpU81varETAxHVeawi+evNbx2MpAjVu6DbABrp+AOmaw7aBri4WNP4jXSalItjp6WyfecY/ChgjJ1C5Nzcs/boPpWdIcmpnPFQsKpCIGHNNxUjimUAAqVDzUO6no+DQI0rPU5rNx/GndTWtNewXyo0Z5x8ynqK5xyGUEUiM0bhkOCKpMmUbk+pWRgfzEH7tv0qtFIVPtW3ZXUV5Gbe4AywxWZe2L2kxUjKnkGlJdQi+jLlnelMBuVrZglWVcqc1yyZq3b3TRDgkN2NZNGyZ0y1MgrHttVRsCX5T61rQypIuVYH6VDViiYUm/FOB4qrcvtBpAPe4A71Su5w0ZINULq+KHGay5r1jnmqSFcuzXSSIUkPHrWY7/MR1xVdpNzE5p8aGQ8VokTcsxBXPvUwUqcg1WiBR+etXl+ZaBAkhxzUiv6VCRtNIDQMthhTwQarBs09Wwc0ASlc03y6UNyDRupAIY88Y5pCuOMVMjfhSEDNAEUZZDkGtS21aRABL849+tUdopCnpSaTGdDFqUUmATt+tXIyrkEHIrlEYrx2q5bXbxMCjfhUOIzpSBjmqFxp0U5JX5G9ulSW96lwgHRu4qyvFRsIy49Fdm5YECul0yxSxtgi/eblj71HaxbmHoOtaFbRE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7826422" y="3810000"/>
            <a:ext cx="35814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90600" y="3810000"/>
            <a:ext cx="35814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67600" y="2438400"/>
            <a:ext cx="18288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14411" y="2667000"/>
            <a:ext cx="1210189"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71800" y="2286000"/>
            <a:ext cx="18288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991600" y="4966830"/>
            <a:ext cx="2209800" cy="369332"/>
          </a:xfrm>
          <a:prstGeom prst="rect">
            <a:avLst/>
          </a:prstGeom>
          <a:noFill/>
        </p:spPr>
        <p:txBody>
          <a:bodyPr wrap="square" rtlCol="0">
            <a:spAutoFit/>
          </a:bodyPr>
          <a:lstStyle/>
          <a:p>
            <a:r>
              <a:rPr lang="en-US" dirty="0" smtClean="0">
                <a:solidFill>
                  <a:schemeClr val="bg1"/>
                </a:solidFill>
              </a:rPr>
              <a:t>Signal generation</a:t>
            </a:r>
            <a:endParaRPr lang="en-US" dirty="0">
              <a:solidFill>
                <a:schemeClr val="bg1"/>
              </a:solidFill>
            </a:endParaRPr>
          </a:p>
        </p:txBody>
      </p:sp>
      <p:sp>
        <p:nvSpPr>
          <p:cNvPr id="26" name="TextBox 25"/>
          <p:cNvSpPr txBox="1"/>
          <p:nvPr/>
        </p:nvSpPr>
        <p:spPr>
          <a:xfrm>
            <a:off x="8915400" y="2971800"/>
            <a:ext cx="2209800" cy="369332"/>
          </a:xfrm>
          <a:prstGeom prst="rect">
            <a:avLst/>
          </a:prstGeom>
          <a:noFill/>
        </p:spPr>
        <p:txBody>
          <a:bodyPr wrap="square" rtlCol="0">
            <a:spAutoFit/>
          </a:bodyPr>
          <a:lstStyle/>
          <a:p>
            <a:r>
              <a:rPr lang="en-US" dirty="0" smtClean="0">
                <a:solidFill>
                  <a:schemeClr val="bg1"/>
                </a:solidFill>
              </a:rPr>
              <a:t>Communication</a:t>
            </a:r>
            <a:endParaRPr lang="en-US" dirty="0">
              <a:solidFill>
                <a:schemeClr val="bg1"/>
              </a:solidFill>
            </a:endParaRPr>
          </a:p>
        </p:txBody>
      </p:sp>
      <p:sp>
        <p:nvSpPr>
          <p:cNvPr id="27" name="TextBox 26"/>
          <p:cNvSpPr txBox="1"/>
          <p:nvPr/>
        </p:nvSpPr>
        <p:spPr>
          <a:xfrm>
            <a:off x="5105400" y="3429000"/>
            <a:ext cx="2209800" cy="369332"/>
          </a:xfrm>
          <a:prstGeom prst="rect">
            <a:avLst/>
          </a:prstGeom>
          <a:noFill/>
        </p:spPr>
        <p:txBody>
          <a:bodyPr wrap="square" rtlCol="0">
            <a:spAutoFit/>
          </a:bodyPr>
          <a:lstStyle/>
          <a:p>
            <a:r>
              <a:rPr lang="en-US" dirty="0" smtClean="0">
                <a:solidFill>
                  <a:schemeClr val="bg1"/>
                </a:solidFill>
              </a:rPr>
              <a:t>Low-pass filtering</a:t>
            </a:r>
            <a:endParaRPr lang="en-US" dirty="0">
              <a:solidFill>
                <a:schemeClr val="bg1"/>
              </a:solidFill>
            </a:endParaRPr>
          </a:p>
        </p:txBody>
      </p:sp>
      <p:sp>
        <p:nvSpPr>
          <p:cNvPr id="28" name="TextBox 27"/>
          <p:cNvSpPr txBox="1"/>
          <p:nvPr/>
        </p:nvSpPr>
        <p:spPr>
          <a:xfrm>
            <a:off x="2590800" y="2450068"/>
            <a:ext cx="1143000" cy="369332"/>
          </a:xfrm>
          <a:prstGeom prst="rect">
            <a:avLst/>
          </a:prstGeom>
          <a:noFill/>
        </p:spPr>
        <p:txBody>
          <a:bodyPr wrap="square" rtlCol="0">
            <a:spAutoFit/>
          </a:bodyPr>
          <a:lstStyle/>
          <a:p>
            <a:r>
              <a:rPr lang="en-US" dirty="0" smtClean="0">
                <a:solidFill>
                  <a:schemeClr val="bg1"/>
                </a:solidFill>
              </a:rPr>
              <a:t>Mixers</a:t>
            </a:r>
            <a:endParaRPr lang="en-US" dirty="0">
              <a:solidFill>
                <a:schemeClr val="bg1"/>
              </a:solidFill>
            </a:endParaRPr>
          </a:p>
        </p:txBody>
      </p:sp>
      <p:sp>
        <p:nvSpPr>
          <p:cNvPr id="29" name="TextBox 28"/>
          <p:cNvSpPr txBox="1"/>
          <p:nvPr/>
        </p:nvSpPr>
        <p:spPr>
          <a:xfrm>
            <a:off x="3124200" y="4888468"/>
            <a:ext cx="1143000" cy="369332"/>
          </a:xfrm>
          <a:prstGeom prst="rect">
            <a:avLst/>
          </a:prstGeom>
          <a:noFill/>
        </p:spPr>
        <p:txBody>
          <a:bodyPr wrap="square" rtlCol="0">
            <a:spAutoFit/>
          </a:bodyPr>
          <a:lstStyle/>
          <a:p>
            <a:r>
              <a:rPr lang="en-US" dirty="0" smtClean="0">
                <a:solidFill>
                  <a:schemeClr val="bg1"/>
                </a:solidFill>
              </a:rPr>
              <a:t>ADCs</a:t>
            </a:r>
            <a:endParaRPr lang="en-US" dirty="0">
              <a:solidFill>
                <a:schemeClr val="bg1"/>
              </a:solidFill>
            </a:endParaRPr>
          </a:p>
        </p:txBody>
      </p:sp>
    </p:spTree>
    <p:extLst>
      <p:ext uri="{BB962C8B-B14F-4D97-AF65-F5344CB8AC3E}">
        <p14:creationId xmlns:p14="http://schemas.microsoft.com/office/powerpoint/2010/main" val="1292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6" grpId="0" animBg="1"/>
      <p:bldP spid="21" grpId="0" animBg="1"/>
      <p:bldP spid="22" grpId="0" animBg="1"/>
      <p:bldP spid="23" grpId="0" animBg="1"/>
      <p:bldP spid="24" grpId="0" animBg="1"/>
      <p:bldP spid="17"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small" dirty="0" smtClean="0"/>
              <a:t>Unfortunately…</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3442149972"/>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6" name="TextBox 5"/>
          <p:cNvSpPr txBox="1"/>
          <p:nvPr/>
        </p:nvSpPr>
        <p:spPr>
          <a:xfrm>
            <a:off x="664778" y="2081748"/>
            <a:ext cx="6040822"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Much </a:t>
            </a:r>
            <a:r>
              <a:rPr lang="en-US" sz="2000" dirty="0"/>
              <a:t>too late in game – realized </a:t>
            </a:r>
            <a:r>
              <a:rPr lang="en-US" sz="2000" dirty="0" smtClean="0"/>
              <a:t>something was amiss with the Red Pitaya TF measurements </a:t>
            </a:r>
          </a:p>
          <a:p>
            <a:endParaRPr lang="en-US" sz="2000" dirty="0" smtClean="0"/>
          </a:p>
          <a:p>
            <a:pPr marL="800100" lvl="1" indent="-342900">
              <a:buFont typeface="Courier New" panose="02070309020205020404" pitchFamily="49" charset="0"/>
              <a:buChar char="o"/>
            </a:pPr>
            <a:r>
              <a:rPr lang="en-US" sz="2000" dirty="0" smtClean="0"/>
              <a:t>Wrapping in phase in weird way</a:t>
            </a:r>
          </a:p>
          <a:p>
            <a:pPr marL="800100" lvl="1" indent="-342900">
              <a:buFont typeface="Courier New" panose="02070309020205020404" pitchFamily="49" charset="0"/>
              <a:buChar char="o"/>
            </a:pPr>
            <a:endParaRPr lang="en-US" sz="2000" dirty="0" smtClean="0"/>
          </a:p>
          <a:p>
            <a:pPr marL="342900" indent="-342900">
              <a:buFont typeface="Arial" panose="020B0604020202020204" pitchFamily="34" charset="0"/>
              <a:buChar char="•"/>
            </a:pPr>
            <a:r>
              <a:rPr lang="en-US" sz="2000" dirty="0" smtClean="0"/>
              <a:t>Got only to point where data can be grabbed from Red Pitaya and incorporated into algorithm</a:t>
            </a:r>
          </a:p>
          <a:p>
            <a:pPr marL="342900" indent="-342900">
              <a:buFont typeface="Arial" panose="020B0604020202020204" pitchFamily="34" charset="0"/>
              <a:buChar char="•"/>
            </a:pPr>
            <a:endParaRPr lang="en-US" sz="2000" dirty="0"/>
          </a:p>
          <a:p>
            <a:pPr marL="800100" lvl="1" indent="-342900">
              <a:buFont typeface="Courier New" panose="02070309020205020404" pitchFamily="49" charset="0"/>
              <a:buChar char="o"/>
            </a:pPr>
            <a:r>
              <a:rPr lang="en-US" sz="2000" dirty="0" smtClean="0"/>
              <a:t>Insufficient calibration of data</a:t>
            </a:r>
          </a:p>
          <a:p>
            <a:pPr marL="800100" lvl="1" indent="-342900">
              <a:buFont typeface="Courier New" panose="02070309020205020404" pitchFamily="49" charset="0"/>
              <a:buChar char="o"/>
            </a:pPr>
            <a:r>
              <a:rPr lang="en-US" sz="2000" dirty="0" smtClean="0"/>
              <a:t>Must run calculations ourselves separately from the Red Pitaya</a:t>
            </a:r>
            <a:endParaRPr lang="en-US" sz="2000" dirty="0"/>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 contrast="-40000"/>
                    </a14:imgEffect>
                  </a14:imgLayer>
                </a14:imgProps>
              </a:ext>
              <a:ext uri="{28A0092B-C50C-407E-A947-70E740481C1C}">
                <a14:useLocalDpi xmlns:a14="http://schemas.microsoft.com/office/drawing/2010/main" val="0"/>
              </a:ext>
            </a:extLst>
          </a:blip>
          <a:srcRect l="59596" t="5927" r="4040" b="2760"/>
          <a:stretch/>
        </p:blipFill>
        <p:spPr>
          <a:xfrm>
            <a:off x="7018867" y="2302697"/>
            <a:ext cx="4639733" cy="3640903"/>
          </a:xfrm>
          <a:prstGeom prst="rect">
            <a:avLst/>
          </a:prstGeom>
        </p:spPr>
      </p:pic>
    </p:spTree>
    <p:extLst>
      <p:ext uri="{BB962C8B-B14F-4D97-AF65-F5344CB8AC3E}">
        <p14:creationId xmlns:p14="http://schemas.microsoft.com/office/powerpoint/2010/main" val="364697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p:cNvGraphicFramePr>
            <a:graphicFrameLocks noGrp="1"/>
          </p:cNvGraphicFramePr>
          <p:nvPr>
            <p:extLst>
              <p:ext uri="{D42A27DB-BD31-4B8C-83A1-F6EECF244321}">
                <p14:modId xmlns:p14="http://schemas.microsoft.com/office/powerpoint/2010/main" val="3339444376"/>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mn-lt"/>
                        </a:rPr>
                        <a:t>Real-Time Universal</a:t>
                      </a:r>
                      <a:r>
                        <a:rPr lang="en-US" sz="1100" b="0" i="0" u="none" strike="noStrike" baseline="0" noProof="0" dirty="0" smtClean="0">
                          <a:solidFill>
                            <a:srgbClr val="FFFFFF"/>
                          </a:solidFill>
                          <a:latin typeface="+mn-lt"/>
                        </a:rPr>
                        <a:t> Transfer Function Synthesizer</a:t>
                      </a:r>
                      <a:endParaRPr lang="en-US" sz="1100" b="0" i="0" u="none" strike="noStrike" noProof="0" dirty="0">
                        <a:solidFill>
                          <a:srgbClr val="FFFFFF"/>
                        </a:solidFill>
                        <a:latin typeface="+mn-lt"/>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8" name="Title 1"/>
          <p:cNvSpPr txBox="1">
            <a:spLocks/>
          </p:cNvSpPr>
          <p:nvPr/>
        </p:nvSpPr>
        <p:spPr>
          <a:xfrm>
            <a:off x="609600" y="76200"/>
            <a:ext cx="11049000"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400" cap="small" dirty="0" smtClean="0"/>
              <a:t>Conclusions, Next Steps, and What Could have Been…</a:t>
            </a:r>
            <a:endParaRPr lang="en-US" sz="4400" cap="small" dirty="0"/>
          </a:p>
        </p:txBody>
      </p:sp>
      <p:sp>
        <p:nvSpPr>
          <p:cNvPr id="9" name="TextBox 8"/>
          <p:cNvSpPr txBox="1"/>
          <p:nvPr/>
        </p:nvSpPr>
        <p:spPr>
          <a:xfrm>
            <a:off x="228600" y="1694795"/>
            <a:ext cx="76200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Engineering useful, functional technology is hard!! Love and appreciate your instrumentation people!!!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Comment your code</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Red Pitaya </a:t>
            </a:r>
            <a:r>
              <a:rPr lang="en-US" sz="2000" dirty="0"/>
              <a:t>as </a:t>
            </a:r>
            <a:r>
              <a:rPr lang="en-US" sz="2000" dirty="0" smtClean="0"/>
              <a:t>it currently exists cannot </a:t>
            </a:r>
            <a:r>
              <a:rPr lang="en-US" sz="2000" dirty="0"/>
              <a:t>quite </a:t>
            </a:r>
            <a:r>
              <a:rPr lang="en-US" sz="2000" dirty="0" smtClean="0"/>
              <a:t>yet do adaptive sweeping as desired</a:t>
            </a:r>
          </a:p>
          <a:p>
            <a:pPr marL="742950" lvl="1" indent="-285750">
              <a:buFont typeface="Arial" panose="020B0604020202020204" pitchFamily="34" charset="0"/>
              <a:buChar char="•"/>
            </a:pPr>
            <a:r>
              <a:rPr lang="en-US" sz="2000" dirty="0" smtClean="0"/>
              <a:t>Adapt FPGA code to better fit needs of auto-res</a:t>
            </a:r>
          </a:p>
          <a:p>
            <a:pPr marL="742950" lvl="1" indent="-285750">
              <a:buFont typeface="Arial" panose="020B0604020202020204" pitchFamily="34" charset="0"/>
              <a:buChar char="•"/>
            </a:pPr>
            <a:r>
              <a:rPr lang="en-US" sz="2000" dirty="0" smtClean="0"/>
              <a:t>Improve TF fitting model for use with Red Pitaya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If things had worked, it could have:</a:t>
            </a:r>
          </a:p>
          <a:p>
            <a:pPr marL="742950" lvl="1" indent="-285750">
              <a:buFont typeface="Arial" panose="020B0604020202020204" pitchFamily="34" charset="0"/>
              <a:buChar char="•"/>
            </a:pPr>
            <a:r>
              <a:rPr lang="en-US" sz="2000" dirty="0" smtClean="0"/>
              <a:t>Increased repetition rate of TF measurements</a:t>
            </a:r>
          </a:p>
          <a:p>
            <a:pPr marL="742950" lvl="1" indent="-285750">
              <a:buFont typeface="Arial" panose="020B0604020202020204" pitchFamily="34" charset="0"/>
              <a:buChar char="•"/>
            </a:pPr>
            <a:r>
              <a:rPr lang="en-US" sz="2000" dirty="0" smtClean="0"/>
              <a:t>Made cavity arm scans at the 40m Prototype Lab a little easier </a:t>
            </a:r>
            <a:endParaRPr lang="en-US" sz="20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990" y="2316383"/>
            <a:ext cx="4352925" cy="292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228466" y="5193268"/>
            <a:ext cx="2778325" cy="369332"/>
          </a:xfrm>
          <a:prstGeom prst="rect">
            <a:avLst/>
          </a:prstGeom>
        </p:spPr>
        <p:txBody>
          <a:bodyPr wrap="none">
            <a:spAutoFit/>
          </a:bodyPr>
          <a:lstStyle/>
          <a:p>
            <a:pPr lvl="1"/>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Keerthana</a:t>
            </a:r>
            <a:r>
              <a:rPr lang="en-US" dirty="0" smtClean="0">
                <a:solidFill>
                  <a:prstClr val="white"/>
                </a:solidFill>
                <a:latin typeface="Arial" panose="020B0604020202020204" pitchFamily="34" charset="0"/>
                <a:cs typeface="Arial" panose="020B0604020202020204" pitchFamily="34" charset="0"/>
              </a:rPr>
              <a:t> S. Nair </a:t>
            </a: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11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141413" y="1828800"/>
            <a:ext cx="9905998" cy="3124201"/>
          </a:xfrm>
        </p:spPr>
        <p:txBody>
          <a:bodyPr/>
          <a:lstStyle/>
          <a:p>
            <a:pPr marL="0" indent="0">
              <a:buNone/>
            </a:pPr>
            <a:r>
              <a:rPr lang="en-US" dirty="0" smtClean="0"/>
              <a:t>The sincerest, most heart-felt, most enthusiastic thanks to </a:t>
            </a:r>
          </a:p>
          <a:p>
            <a:pPr marL="0" indent="0">
              <a:buNone/>
            </a:pPr>
            <a:r>
              <a:rPr lang="en-US" dirty="0"/>
              <a:t>	</a:t>
            </a:r>
            <a:r>
              <a:rPr lang="en-US" dirty="0" smtClean="0"/>
              <a:t>Johannes </a:t>
            </a:r>
            <a:r>
              <a:rPr lang="en-US" dirty="0" err="1" smtClean="0"/>
              <a:t>Eichholz</a:t>
            </a:r>
            <a:r>
              <a:rPr lang="en-US" dirty="0" smtClean="0"/>
              <a:t>, Rana </a:t>
            </a:r>
            <a:r>
              <a:rPr lang="en-US" dirty="0" err="1" smtClean="0"/>
              <a:t>Adhikari</a:t>
            </a:r>
            <a:r>
              <a:rPr lang="en-US" dirty="0" smtClean="0"/>
              <a:t>, Christopher </a:t>
            </a:r>
            <a:r>
              <a:rPr lang="en-US" dirty="0" err="1" smtClean="0"/>
              <a:t>Wipf</a:t>
            </a:r>
            <a:endParaRPr lang="en-US" dirty="0" smtClean="0"/>
          </a:p>
          <a:p>
            <a:pPr marL="0" indent="0">
              <a:buNone/>
            </a:pPr>
            <a:r>
              <a:rPr lang="en-US" dirty="0"/>
              <a:t>	</a:t>
            </a:r>
            <a:r>
              <a:rPr lang="en-US" dirty="0" smtClean="0"/>
              <a:t>Caltech LIGO SURF</a:t>
            </a:r>
          </a:p>
          <a:p>
            <a:pPr marL="0" indent="0">
              <a:buNone/>
            </a:pPr>
            <a:r>
              <a:rPr lang="en-US" dirty="0"/>
              <a:t>	</a:t>
            </a:r>
            <a:r>
              <a:rPr lang="en-US" dirty="0" smtClean="0"/>
              <a:t>Viewers like you </a:t>
            </a:r>
            <a:r>
              <a:rPr lang="en-US" dirty="0" smtClean="0">
                <a:sym typeface="Wingdings" panose="05000000000000000000" pitchFamily="2" charset="2"/>
              </a:rPr>
              <a:t></a:t>
            </a:r>
            <a:r>
              <a:rPr lang="en-US" dirty="0" smtClean="0"/>
              <a:t>	</a:t>
            </a:r>
            <a:endParaRPr lang="en-US" dirty="0"/>
          </a:p>
        </p:txBody>
      </p:sp>
      <p:graphicFrame>
        <p:nvGraphicFramePr>
          <p:cNvPr id="4" name="Table 5"/>
          <p:cNvGraphicFramePr>
            <a:graphicFrameLocks noGrp="1"/>
          </p:cNvGraphicFramePr>
          <p:nvPr>
            <p:extLst>
              <p:ext uri="{D42A27DB-BD31-4B8C-83A1-F6EECF244321}">
                <p14:modId xmlns:p14="http://schemas.microsoft.com/office/powerpoint/2010/main" val="1587447041"/>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mn-lt"/>
                        </a:rPr>
                        <a:t>Real-Time Universal</a:t>
                      </a:r>
                      <a:r>
                        <a:rPr lang="en-US" sz="1100" b="0" i="0" u="none" strike="noStrike" baseline="0" noProof="0" dirty="0" smtClean="0">
                          <a:solidFill>
                            <a:srgbClr val="FFFFFF"/>
                          </a:solidFill>
                          <a:latin typeface="+mn-lt"/>
                        </a:rPr>
                        <a:t> Transfer Function Synthesizer</a:t>
                      </a:r>
                      <a:endParaRPr lang="en-US" sz="1100" b="0" i="0" u="none" strike="noStrike" noProof="0" dirty="0">
                        <a:solidFill>
                          <a:srgbClr val="FFFFFF"/>
                        </a:solidFill>
                        <a:latin typeface="+mn-lt"/>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Tree>
    <p:extLst>
      <p:ext uri="{BB962C8B-B14F-4D97-AF65-F5344CB8AC3E}">
        <p14:creationId xmlns:p14="http://schemas.microsoft.com/office/powerpoint/2010/main" val="296263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 Measurement Math, Hooray!</a:t>
            </a:r>
            <a:endParaRPr lang="en-US"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051" y="1967552"/>
            <a:ext cx="3525549"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51" y="2581914"/>
            <a:ext cx="6503276"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5"/>
          <p:cNvGraphicFramePr>
            <a:graphicFrameLocks noGrp="1"/>
          </p:cNvGraphicFramePr>
          <p:nvPr>
            <p:extLst>
              <p:ext uri="{D42A27DB-BD31-4B8C-83A1-F6EECF244321}">
                <p14:modId xmlns:p14="http://schemas.microsoft.com/office/powerpoint/2010/main" val="1587447041"/>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mn-lt"/>
                        </a:rPr>
                        <a:t>Real-Time Universal</a:t>
                      </a:r>
                      <a:r>
                        <a:rPr lang="en-US" sz="1100" b="0" i="0" u="none" strike="noStrike" baseline="0" noProof="0" dirty="0" smtClean="0">
                          <a:solidFill>
                            <a:srgbClr val="FFFFFF"/>
                          </a:solidFill>
                          <a:latin typeface="+mn-lt"/>
                        </a:rPr>
                        <a:t> Transfer Function Synthesizer</a:t>
                      </a:r>
                      <a:endParaRPr lang="en-US" sz="1100" b="0" i="0" u="none" strike="noStrike" noProof="0" dirty="0">
                        <a:solidFill>
                          <a:srgbClr val="FFFFFF"/>
                        </a:solidFill>
                        <a:latin typeface="+mn-lt"/>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Tree>
    <p:extLst>
      <p:ext uri="{BB962C8B-B14F-4D97-AF65-F5344CB8AC3E}">
        <p14:creationId xmlns:p14="http://schemas.microsoft.com/office/powerpoint/2010/main" val="423262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4" y="609600"/>
            <a:ext cx="11122025" cy="1905000"/>
          </a:xfrm>
        </p:spPr>
        <p:txBody>
          <a:bodyPr>
            <a:normAutofit/>
          </a:bodyPr>
          <a:lstStyle/>
          <a:p>
            <a:r>
              <a:rPr lang="en-US" sz="4400" cap="small" dirty="0" smtClean="0"/>
              <a:t>Elliptic Low-Pass Filter</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3523793377"/>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3" name="AutoShape 2" descr="https://nodus.ligo.caltech.edu:8081/40m/180604_195622/Fig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4572000"/>
            <a:ext cx="3790950" cy="155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0" y="2550855"/>
            <a:ext cx="59436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Elliptic filters</a:t>
            </a:r>
          </a:p>
          <a:p>
            <a:pPr marL="742950" lvl="1" indent="-285750">
              <a:buFont typeface="Arial" panose="020B0604020202020204" pitchFamily="34" charset="0"/>
              <a:buChar char="•"/>
            </a:pPr>
            <a:r>
              <a:rPr lang="en-US" sz="2000" dirty="0" smtClean="0"/>
              <a:t>Ripple behavior in both passband and stopband</a:t>
            </a:r>
          </a:p>
          <a:p>
            <a:pPr marL="742950" lvl="1" indent="-285750">
              <a:buFont typeface="Arial" panose="020B0604020202020204" pitchFamily="34" charset="0"/>
              <a:buChar char="•"/>
            </a:pPr>
            <a:r>
              <a:rPr lang="en-US" sz="2000" dirty="0" smtClean="0"/>
              <a:t>Fastest transition in gain between pass- and stopband among filters of same order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Why 4</a:t>
            </a:r>
            <a:r>
              <a:rPr lang="en-US" sz="2000" baseline="30000" dirty="0" smtClean="0"/>
              <a:t>th</a:t>
            </a:r>
            <a:r>
              <a:rPr lang="en-US" sz="2000" dirty="0" smtClean="0"/>
              <a:t> order </a:t>
            </a:r>
          </a:p>
          <a:p>
            <a:pPr marL="742950" lvl="1" indent="-285750">
              <a:buFont typeface="Arial" panose="020B0604020202020204" pitchFamily="34" charset="0"/>
              <a:buChar char="•"/>
            </a:pPr>
            <a:r>
              <a:rPr lang="en-US" sz="2000" dirty="0" smtClean="0"/>
              <a:t>Rana</a:t>
            </a:r>
          </a:p>
        </p:txBody>
      </p:sp>
      <p:sp>
        <p:nvSpPr>
          <p:cNvPr id="10" name="Rectangle 9"/>
          <p:cNvSpPr/>
          <p:nvPr/>
        </p:nvSpPr>
        <p:spPr>
          <a:xfrm>
            <a:off x="9573792" y="6122454"/>
            <a:ext cx="2137124" cy="369332"/>
          </a:xfrm>
          <a:prstGeom prst="rect">
            <a:avLst/>
          </a:prstGeom>
        </p:spPr>
        <p:txBody>
          <a:bodyPr wrap="none">
            <a:spAutoFit/>
          </a:bodyPr>
          <a:lstStyle/>
          <a:p>
            <a:pPr lvl="1"/>
            <a:r>
              <a:rPr lang="en-US" dirty="0" smtClean="0">
                <a:solidFill>
                  <a:prstClr val="white"/>
                </a:solidFill>
                <a:latin typeface="Arial" panose="020B0604020202020204" pitchFamily="34" charset="0"/>
                <a:cs typeface="Arial" panose="020B0604020202020204" pitchFamily="34" charset="0"/>
              </a:rPr>
              <a:t>© Mini-Circuits</a:t>
            </a:r>
            <a:endParaRPr lang="en-US"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8947755" y="3962400"/>
            <a:ext cx="2787045" cy="369332"/>
          </a:xfrm>
          <a:prstGeom prst="rect">
            <a:avLst/>
          </a:prstGeom>
        </p:spPr>
        <p:txBody>
          <a:bodyPr wrap="none">
            <a:spAutoFit/>
          </a:bodyPr>
          <a:lstStyle/>
          <a:p>
            <a:pPr lvl="1"/>
            <a:r>
              <a:rPr lang="en-US" dirty="0" smtClean="0">
                <a:solidFill>
                  <a:prstClr val="white"/>
                </a:solidFill>
                <a:latin typeface="Arial" panose="020B0604020202020204" pitchFamily="34" charset="0"/>
                <a:cs typeface="Arial" panose="020B0604020202020204" pitchFamily="34" charset="0"/>
              </a:rPr>
              <a:t>© </a:t>
            </a:r>
            <a:r>
              <a:rPr lang="en-US" dirty="0" err="1" smtClean="0">
                <a:solidFill>
                  <a:prstClr val="white"/>
                </a:solidFill>
                <a:latin typeface="Arial" panose="020B0604020202020204" pitchFamily="34" charset="0"/>
                <a:cs typeface="Arial" panose="020B0604020202020204" pitchFamily="34" charset="0"/>
              </a:rPr>
              <a:t>Biley</a:t>
            </a:r>
            <a:r>
              <a:rPr lang="en-US" dirty="0" smtClean="0">
                <a:solidFill>
                  <a:prstClr val="white"/>
                </a:solidFill>
                <a:latin typeface="Arial" panose="020B0604020202020204" pitchFamily="34" charset="0"/>
                <a:cs typeface="Arial" panose="020B0604020202020204" pitchFamily="34" charset="0"/>
              </a:rPr>
              <a:t> Technologies</a:t>
            </a:r>
            <a:endParaRPr lang="en-US" dirty="0">
              <a:solidFill>
                <a:prstClr val="white"/>
              </a:solidFill>
              <a:latin typeface="Arial" panose="020B0604020202020204" pitchFamily="34" charset="0"/>
              <a:cs typeface="Arial" panose="020B0604020202020204" pitchFamily="34" charset="0"/>
            </a:endParaRPr>
          </a:p>
        </p:txBody>
      </p:sp>
      <p:sp>
        <p:nvSpPr>
          <p:cNvPr id="4" name="AutoShape 5" descr="Filter Response Comparison: Bessel, Butterworth, Chebyshev, Elliptic"/>
          <p:cNvSpPr>
            <a:spLocks noChangeAspect="1" noChangeArrowheads="1"/>
          </p:cNvSpPr>
          <p:nvPr/>
        </p:nvSpPr>
        <p:spPr bwMode="auto">
          <a:xfrm>
            <a:off x="155575" y="-2925763"/>
            <a:ext cx="6096000" cy="609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858307"/>
            <a:ext cx="4788229" cy="3104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5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small" dirty="0" smtClean="0"/>
              <a:t>Project Outline</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1634246148"/>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10" name="TextBox 9"/>
          <p:cNvSpPr txBox="1"/>
          <p:nvPr/>
        </p:nvSpPr>
        <p:spPr>
          <a:xfrm>
            <a:off x="1752600" y="2249031"/>
            <a:ext cx="9448800" cy="2246769"/>
          </a:xfrm>
          <a:prstGeom prst="rect">
            <a:avLst/>
          </a:prstGeom>
          <a:noFill/>
        </p:spPr>
        <p:txBody>
          <a:bodyPr wrap="square" rtlCol="0">
            <a:spAutoFit/>
          </a:bodyPr>
          <a:lstStyle/>
          <a:p>
            <a:pPr marL="514350" indent="-514350">
              <a:buFont typeface="Arial" panose="020B0604020202020204" pitchFamily="34" charset="0"/>
              <a:buChar char="•"/>
            </a:pPr>
            <a:r>
              <a:rPr lang="en-US" sz="2800" dirty="0" smtClean="0"/>
              <a:t>Measure transfer functions with high accuracy</a:t>
            </a:r>
          </a:p>
          <a:p>
            <a:pPr marL="514350" indent="-514350">
              <a:buFont typeface="Arial" panose="020B0604020202020204" pitchFamily="34" charset="0"/>
              <a:buChar char="•"/>
            </a:pPr>
            <a:endParaRPr lang="en-US" sz="2800" dirty="0"/>
          </a:p>
          <a:p>
            <a:pPr marL="514350" indent="-514350">
              <a:buFont typeface="Arial" panose="020B0604020202020204" pitchFamily="34" charset="0"/>
              <a:buChar char="•"/>
            </a:pPr>
            <a:r>
              <a:rPr lang="en-US" sz="2800" dirty="0" smtClean="0"/>
              <a:t>Complex modeling and fitting</a:t>
            </a:r>
          </a:p>
          <a:p>
            <a:pPr marL="514350" indent="-514350">
              <a:buFont typeface="Arial" panose="020B0604020202020204" pitchFamily="34" charset="0"/>
              <a:buChar char="•"/>
            </a:pPr>
            <a:endParaRPr lang="en-US" sz="2800" dirty="0"/>
          </a:p>
          <a:p>
            <a:pPr marL="514350" indent="-514350">
              <a:buFont typeface="Arial" panose="020B0604020202020204" pitchFamily="34" charset="0"/>
              <a:buChar char="•"/>
            </a:pPr>
            <a:r>
              <a:rPr lang="en-US" sz="2800" dirty="0" smtClean="0"/>
              <a:t>Implementation in embedded system (FPGA)</a:t>
            </a:r>
          </a:p>
        </p:txBody>
      </p:sp>
    </p:spTree>
    <p:extLst>
      <p:ext uri="{BB962C8B-B14F-4D97-AF65-F5344CB8AC3E}">
        <p14:creationId xmlns:p14="http://schemas.microsoft.com/office/powerpoint/2010/main" val="369192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5"/>
          <a:stretch/>
        </p:blipFill>
        <p:spPr bwMode="auto">
          <a:xfrm>
            <a:off x="8043542" y="2057400"/>
            <a:ext cx="3286125" cy="98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42" y="2071954"/>
            <a:ext cx="3286125" cy="97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609" y="3276600"/>
            <a:ext cx="470599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400" cap="small" dirty="0" smtClean="0"/>
              <a:t>Transfer Functions</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1578997231"/>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10" name="TextBox 9"/>
          <p:cNvSpPr txBox="1"/>
          <p:nvPr/>
        </p:nvSpPr>
        <p:spPr>
          <a:xfrm>
            <a:off x="228600" y="1905000"/>
            <a:ext cx="7105009"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Laplace transform of the impulse response of a linear-time invariant (LTI) system when initial conditions are set to zero</a:t>
            </a:r>
          </a:p>
          <a:p>
            <a:endParaRPr lang="en-US" sz="600" dirty="0" smtClean="0"/>
          </a:p>
          <a:p>
            <a:pPr marL="742950" lvl="1" indent="-285750">
              <a:buFont typeface="Courier New" panose="02070309020205020404" pitchFamily="49" charset="0"/>
              <a:buChar char="o"/>
            </a:pPr>
            <a:r>
              <a:rPr lang="en-US" sz="2000" dirty="0" smtClean="0"/>
              <a:t>Relates output to input in Laplace/Fourier domain</a:t>
            </a:r>
          </a:p>
          <a:p>
            <a:pPr marL="742950" lvl="1" indent="-285750">
              <a:buFont typeface="Courier New" panose="02070309020205020404" pitchFamily="49" charset="0"/>
              <a:buChar char="o"/>
            </a:pPr>
            <a:r>
              <a:rPr lang="en-US" sz="2000" dirty="0" smtClean="0"/>
              <a:t>H(s) = Y(s) / X(s)</a:t>
            </a:r>
          </a:p>
          <a:p>
            <a:pPr marL="742950" lvl="1" indent="-285750">
              <a:buFont typeface="Courier New" panose="02070309020205020404" pitchFamily="49" charset="0"/>
              <a:buChar char="o"/>
            </a:pPr>
            <a:endParaRPr lang="en-US" sz="2000" dirty="0"/>
          </a:p>
          <a:p>
            <a:pPr marL="742950" lvl="1" indent="-285750">
              <a:buFont typeface="Courier New" panose="02070309020205020404" pitchFamily="49" charset="0"/>
              <a:buChar char="o"/>
            </a:pPr>
            <a:endParaRPr lang="en-US" sz="2000" dirty="0" smtClean="0"/>
          </a:p>
          <a:p>
            <a:pPr lvl="1"/>
            <a:endParaRPr lang="en-US" sz="2000" dirty="0" smtClean="0"/>
          </a:p>
          <a:p>
            <a:pPr marL="285750" indent="-285750">
              <a:buFont typeface="Arial" panose="020B0604020202020204" pitchFamily="34" charset="0"/>
              <a:buChar char="•"/>
            </a:pPr>
            <a:endParaRPr lang="en-US" sz="5400" dirty="0" smtClean="0"/>
          </a:p>
          <a:p>
            <a:pPr marL="285750" indent="-285750">
              <a:buFont typeface="Arial" panose="020B0604020202020204" pitchFamily="34" charset="0"/>
              <a:buChar char="•"/>
            </a:pPr>
            <a:r>
              <a:rPr lang="en-US" sz="2000" dirty="0" smtClean="0"/>
              <a:t>Bode plots – show gain and phase response of system </a:t>
            </a:r>
          </a:p>
          <a:p>
            <a:pPr marL="285750" indent="-285750">
              <a:buFont typeface="Arial" panose="020B0604020202020204" pitchFamily="34" charset="0"/>
              <a:buChar char="•"/>
            </a:pPr>
            <a:endParaRPr lang="en-US" sz="1050" dirty="0" smtClean="0"/>
          </a:p>
          <a:p>
            <a:pPr marL="742950" lvl="1" indent="-285750">
              <a:buFont typeface="Courier New" panose="02070309020205020404" pitchFamily="49" charset="0"/>
              <a:buChar char="o"/>
            </a:pPr>
            <a:r>
              <a:rPr lang="en-US" sz="2000" dirty="0" smtClean="0"/>
              <a:t>Plot magnitude (dB) and phase (degrees) against logarithmic frequency</a:t>
            </a:r>
            <a:endParaRPr lang="en-US" sz="2000" dirty="0"/>
          </a:p>
        </p:txBody>
      </p:sp>
      <p:pic>
        <p:nvPicPr>
          <p:cNvPr id="3084"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3542" y="990600"/>
            <a:ext cx="3286125" cy="98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768172"/>
            <a:ext cx="6115050" cy="823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723720"/>
            <a:ext cx="1571625" cy="38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4662" y="4723720"/>
            <a:ext cx="1110338" cy="38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781104" y="4914560"/>
            <a:ext cx="48609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597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fade">
                                      <p:cBhvr>
                                        <p:cTn id="19" dur="1000"/>
                                        <p:tgtEl>
                                          <p:spTgt spid="3084"/>
                                        </p:tgtEl>
                                      </p:cBhvr>
                                    </p:animEffect>
                                    <p:anim calcmode="lin" valueType="num">
                                      <p:cBhvr>
                                        <p:cTn id="20" dur="1000" fill="hold"/>
                                        <p:tgtEl>
                                          <p:spTgt spid="3084"/>
                                        </p:tgtEl>
                                        <p:attrNameLst>
                                          <p:attrName>ppt_x</p:attrName>
                                        </p:attrNameLst>
                                      </p:cBhvr>
                                      <p:tavLst>
                                        <p:tav tm="0">
                                          <p:val>
                                            <p:strVal val="#ppt_x"/>
                                          </p:val>
                                        </p:tav>
                                        <p:tav tm="100000">
                                          <p:val>
                                            <p:strVal val="#ppt_x"/>
                                          </p:val>
                                        </p:tav>
                                      </p:tavLst>
                                    </p:anim>
                                    <p:anim calcmode="lin" valueType="num">
                                      <p:cBhvr>
                                        <p:cTn id="21"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85"/>
                                        </p:tgtEl>
                                        <p:attrNameLst>
                                          <p:attrName>style.visibility</p:attrName>
                                        </p:attrNameLst>
                                      </p:cBhvr>
                                      <p:to>
                                        <p:strVal val="visible"/>
                                      </p:to>
                                    </p:set>
                                    <p:animEffect transition="in" filter="fade">
                                      <p:cBhvr>
                                        <p:cTn id="26" dur="1000"/>
                                        <p:tgtEl>
                                          <p:spTgt spid="3085"/>
                                        </p:tgtEl>
                                      </p:cBhvr>
                                    </p:animEffect>
                                    <p:anim calcmode="lin" valueType="num">
                                      <p:cBhvr>
                                        <p:cTn id="27" dur="1000" fill="hold"/>
                                        <p:tgtEl>
                                          <p:spTgt spid="3085"/>
                                        </p:tgtEl>
                                        <p:attrNameLst>
                                          <p:attrName>ppt_x</p:attrName>
                                        </p:attrNameLst>
                                      </p:cBhvr>
                                      <p:tavLst>
                                        <p:tav tm="0">
                                          <p:val>
                                            <p:strVal val="#ppt_x"/>
                                          </p:val>
                                        </p:tav>
                                        <p:tav tm="100000">
                                          <p:val>
                                            <p:strVal val="#ppt_x"/>
                                          </p:val>
                                        </p:tav>
                                      </p:tavLst>
                                    </p:anim>
                                    <p:anim calcmode="lin" valueType="num">
                                      <p:cBhvr>
                                        <p:cTn id="28" dur="1000" fill="hold"/>
                                        <p:tgtEl>
                                          <p:spTgt spid="308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1000"/>
                                        <p:tgtEl>
                                          <p:spTgt spid="10">
                                            <p:txEl>
                                              <p:pRg st="3" end="3"/>
                                            </p:txEl>
                                          </p:spTgt>
                                        </p:tgtEl>
                                      </p:cBhvr>
                                    </p:animEffect>
                                    <p:anim calcmode="lin" valueType="num">
                                      <p:cBhvr>
                                        <p:cTn id="3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087"/>
                                        </p:tgtEl>
                                        <p:attrNameLst>
                                          <p:attrName>style.visibility</p:attrName>
                                        </p:attrNameLst>
                                      </p:cBhvr>
                                      <p:to>
                                        <p:strVal val="visible"/>
                                      </p:to>
                                    </p:set>
                                    <p:animEffect transition="in" filter="fade">
                                      <p:cBhvr>
                                        <p:cTn id="38" dur="1000"/>
                                        <p:tgtEl>
                                          <p:spTgt spid="3087"/>
                                        </p:tgtEl>
                                      </p:cBhvr>
                                    </p:animEffect>
                                    <p:anim calcmode="lin" valueType="num">
                                      <p:cBhvr>
                                        <p:cTn id="39" dur="1000" fill="hold"/>
                                        <p:tgtEl>
                                          <p:spTgt spid="3087"/>
                                        </p:tgtEl>
                                        <p:attrNameLst>
                                          <p:attrName>ppt_x</p:attrName>
                                        </p:attrNameLst>
                                      </p:cBhvr>
                                      <p:tavLst>
                                        <p:tav tm="0">
                                          <p:val>
                                            <p:strVal val="#ppt_x"/>
                                          </p:val>
                                        </p:tav>
                                        <p:tav tm="100000">
                                          <p:val>
                                            <p:strVal val="#ppt_x"/>
                                          </p:val>
                                        </p:tav>
                                      </p:tavLst>
                                    </p:anim>
                                    <p:anim calcmode="lin" valueType="num">
                                      <p:cBhvr>
                                        <p:cTn id="40" dur="1000" fill="hold"/>
                                        <p:tgtEl>
                                          <p:spTgt spid="308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458"/>
                                        </p:tgtEl>
                                        <p:attrNameLst>
                                          <p:attrName>style.visibility</p:attrName>
                                        </p:attrNameLst>
                                      </p:cBhvr>
                                      <p:to>
                                        <p:strVal val="visible"/>
                                      </p:to>
                                    </p:set>
                                    <p:animEffect transition="in" filter="fade">
                                      <p:cBhvr>
                                        <p:cTn id="43" dur="1000"/>
                                        <p:tgtEl>
                                          <p:spTgt spid="19458"/>
                                        </p:tgtEl>
                                      </p:cBhvr>
                                    </p:animEffect>
                                    <p:anim calcmode="lin" valueType="num">
                                      <p:cBhvr>
                                        <p:cTn id="44" dur="1000" fill="hold"/>
                                        <p:tgtEl>
                                          <p:spTgt spid="19458"/>
                                        </p:tgtEl>
                                        <p:attrNameLst>
                                          <p:attrName>ppt_x</p:attrName>
                                        </p:attrNameLst>
                                      </p:cBhvr>
                                      <p:tavLst>
                                        <p:tav tm="0">
                                          <p:val>
                                            <p:strVal val="#ppt_x"/>
                                          </p:val>
                                        </p:tav>
                                        <p:tav tm="100000">
                                          <p:val>
                                            <p:strVal val="#ppt_x"/>
                                          </p:val>
                                        </p:tav>
                                      </p:tavLst>
                                    </p:anim>
                                    <p:anim calcmode="lin" valueType="num">
                                      <p:cBhvr>
                                        <p:cTn id="45"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083"/>
                                        </p:tgtEl>
                                        <p:attrNameLst>
                                          <p:attrName>style.visibility</p:attrName>
                                        </p:attrNameLst>
                                      </p:cBhvr>
                                      <p:to>
                                        <p:strVal val="visible"/>
                                      </p:to>
                                    </p:set>
                                    <p:animEffect transition="in" filter="fade">
                                      <p:cBhvr>
                                        <p:cTn id="50" dur="1000"/>
                                        <p:tgtEl>
                                          <p:spTgt spid="3083"/>
                                        </p:tgtEl>
                                      </p:cBhvr>
                                    </p:animEffect>
                                    <p:anim calcmode="lin" valueType="num">
                                      <p:cBhvr>
                                        <p:cTn id="51" dur="1000" fill="hold"/>
                                        <p:tgtEl>
                                          <p:spTgt spid="3083"/>
                                        </p:tgtEl>
                                        <p:attrNameLst>
                                          <p:attrName>ppt_x</p:attrName>
                                        </p:attrNameLst>
                                      </p:cBhvr>
                                      <p:tavLst>
                                        <p:tav tm="0">
                                          <p:val>
                                            <p:strVal val="#ppt_x"/>
                                          </p:val>
                                        </p:tav>
                                        <p:tav tm="100000">
                                          <p:val>
                                            <p:strVal val="#ppt_x"/>
                                          </p:val>
                                        </p:tav>
                                      </p:tavLst>
                                    </p:anim>
                                    <p:anim calcmode="lin" valueType="num">
                                      <p:cBhvr>
                                        <p:cTn id="52" dur="1000" fill="hold"/>
                                        <p:tgtEl>
                                          <p:spTgt spid="308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9459"/>
                                        </p:tgtEl>
                                        <p:attrNameLst>
                                          <p:attrName>style.visibility</p:attrName>
                                        </p:attrNameLst>
                                      </p:cBhvr>
                                      <p:to>
                                        <p:strVal val="visible"/>
                                      </p:to>
                                    </p:set>
                                    <p:animEffect transition="in" filter="fade">
                                      <p:cBhvr>
                                        <p:cTn id="60" dur="1000"/>
                                        <p:tgtEl>
                                          <p:spTgt spid="19459"/>
                                        </p:tgtEl>
                                      </p:cBhvr>
                                    </p:animEffect>
                                    <p:anim calcmode="lin" valueType="num">
                                      <p:cBhvr>
                                        <p:cTn id="61" dur="1000" fill="hold"/>
                                        <p:tgtEl>
                                          <p:spTgt spid="19459"/>
                                        </p:tgtEl>
                                        <p:attrNameLst>
                                          <p:attrName>ppt_x</p:attrName>
                                        </p:attrNameLst>
                                      </p:cBhvr>
                                      <p:tavLst>
                                        <p:tav tm="0">
                                          <p:val>
                                            <p:strVal val="#ppt_x"/>
                                          </p:val>
                                        </p:tav>
                                        <p:tav tm="100000">
                                          <p:val>
                                            <p:strVal val="#ppt_x"/>
                                          </p:val>
                                        </p:tav>
                                      </p:tavLst>
                                    </p:anim>
                                    <p:anim calcmode="lin" valueType="num">
                                      <p:cBhvr>
                                        <p:cTn id="62"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0">
                                            <p:txEl>
                                              <p:pRg st="8" end="8"/>
                                            </p:txEl>
                                          </p:spTgt>
                                        </p:tgtEl>
                                        <p:attrNameLst>
                                          <p:attrName>style.visibility</p:attrName>
                                        </p:attrNameLst>
                                      </p:cBhvr>
                                      <p:to>
                                        <p:strVal val="visible"/>
                                      </p:to>
                                    </p:set>
                                    <p:animEffect transition="in" filter="fade">
                                      <p:cBhvr>
                                        <p:cTn id="67" dur="1000"/>
                                        <p:tgtEl>
                                          <p:spTgt spid="10">
                                            <p:txEl>
                                              <p:pRg st="8" end="8"/>
                                            </p:txEl>
                                          </p:spTgt>
                                        </p:tgtEl>
                                      </p:cBhvr>
                                    </p:animEffect>
                                    <p:anim calcmode="lin" valueType="num">
                                      <p:cBhvr>
                                        <p:cTn id="6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10" end="10"/>
                                            </p:txEl>
                                          </p:spTgt>
                                        </p:tgtEl>
                                        <p:attrNameLst>
                                          <p:attrName>style.visibility</p:attrName>
                                        </p:attrNameLst>
                                      </p:cBhvr>
                                      <p:to>
                                        <p:strVal val="visible"/>
                                      </p:to>
                                    </p:set>
                                    <p:animEffect transition="in" filter="fade">
                                      <p:cBhvr>
                                        <p:cTn id="72" dur="1000"/>
                                        <p:tgtEl>
                                          <p:spTgt spid="10">
                                            <p:txEl>
                                              <p:pRg st="10" end="10"/>
                                            </p:txEl>
                                          </p:spTgt>
                                        </p:tgtEl>
                                      </p:cBhvr>
                                    </p:animEffect>
                                    <p:anim calcmode="lin" valueType="num">
                                      <p:cBhvr>
                                        <p:cTn id="73"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10" end="10"/>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small" dirty="0" smtClean="0"/>
              <a:t>Measuring TFs</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2856610424"/>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3" b="1563"/>
          <a:stretch/>
        </p:blipFill>
        <p:spPr bwMode="auto">
          <a:xfrm>
            <a:off x="8297000" y="967104"/>
            <a:ext cx="3446600" cy="529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24800" y="624942"/>
            <a:ext cx="4191000" cy="338554"/>
          </a:xfrm>
          <a:prstGeom prst="rect">
            <a:avLst/>
          </a:prstGeom>
          <a:noFill/>
        </p:spPr>
        <p:txBody>
          <a:bodyPr wrap="square" rtlCol="0">
            <a:spAutoFit/>
          </a:bodyPr>
          <a:lstStyle/>
          <a:p>
            <a:r>
              <a:rPr lang="en-US" sz="1600" dirty="0" smtClean="0"/>
              <a:t>Agilent 4395A Vector Network Analyzer</a:t>
            </a:r>
          </a:p>
        </p:txBody>
      </p:sp>
      <p:sp>
        <p:nvSpPr>
          <p:cNvPr id="3" name="AutoShape 2" descr="4395A Network/Spectrum/Impedance Analyzer"/>
          <p:cNvSpPr>
            <a:spLocks noChangeAspect="1" noChangeArrowheads="1"/>
          </p:cNvSpPr>
          <p:nvPr/>
        </p:nvSpPr>
        <p:spPr bwMode="auto">
          <a:xfrm>
            <a:off x="155575" y="-754063"/>
            <a:ext cx="209550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75438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5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1000"/>
                                        <p:tgtEl>
                                          <p:spTgt spid="12293"/>
                                        </p:tgtEl>
                                      </p:cBhvr>
                                    </p:animEffect>
                                    <p:anim calcmode="lin" valueType="num">
                                      <p:cBhvr>
                                        <p:cTn id="18" dur="1000" fill="hold"/>
                                        <p:tgtEl>
                                          <p:spTgt spid="12293"/>
                                        </p:tgtEl>
                                        <p:attrNameLst>
                                          <p:attrName>ppt_x</p:attrName>
                                        </p:attrNameLst>
                                      </p:cBhvr>
                                      <p:tavLst>
                                        <p:tav tm="0">
                                          <p:val>
                                            <p:strVal val="#ppt_x"/>
                                          </p:val>
                                        </p:tav>
                                        <p:tav tm="100000">
                                          <p:val>
                                            <p:strVal val="#ppt_x"/>
                                          </p:val>
                                        </p:tav>
                                      </p:tavLst>
                                    </p:anim>
                                    <p:anim calcmode="lin" valueType="num">
                                      <p:cBhvr>
                                        <p:cTn id="1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1000"/>
            <a:ext cx="9905998" cy="1905000"/>
          </a:xfrm>
        </p:spPr>
        <p:txBody>
          <a:bodyPr>
            <a:normAutofit/>
          </a:bodyPr>
          <a:lstStyle/>
          <a:p>
            <a:r>
              <a:rPr lang="en-US" sz="4400" cap="small" dirty="0" smtClean="0"/>
              <a:t>Modeling </a:t>
            </a:r>
            <a:r>
              <a:rPr lang="en-US" sz="4400" cap="small" dirty="0"/>
              <a:t>TFs</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3658926246"/>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3" name="Rectangle 2"/>
          <p:cNvSpPr/>
          <p:nvPr/>
        </p:nvSpPr>
        <p:spPr>
          <a:xfrm>
            <a:off x="989013" y="1752600"/>
            <a:ext cx="10593387" cy="1323439"/>
          </a:xfrm>
          <a:prstGeom prst="rect">
            <a:avLst/>
          </a:prstGeom>
        </p:spPr>
        <p:txBody>
          <a:bodyPr wrap="square">
            <a:spAutoFit/>
          </a:bodyPr>
          <a:lstStyle/>
          <a:p>
            <a:pPr marL="285750" indent="-285750">
              <a:buFont typeface="Arial" panose="020B0604020202020204" pitchFamily="34" charset="0"/>
              <a:buChar char="•"/>
            </a:pPr>
            <a:r>
              <a:rPr lang="en-US" sz="2000" dirty="0">
                <a:cs typeface="Arial" panose="020B0604020202020204" pitchFamily="34" charset="0"/>
              </a:rPr>
              <a:t>TF fitting to pole-zero </a:t>
            </a:r>
            <a:r>
              <a:rPr lang="en-US" sz="2000" dirty="0" smtClean="0">
                <a:cs typeface="Arial" panose="020B0604020202020204" pitchFamily="34" charset="0"/>
              </a:rPr>
              <a:t>model of a 4</a:t>
            </a:r>
            <a:r>
              <a:rPr lang="en-US" sz="2000" baseline="30000" dirty="0" smtClean="0">
                <a:cs typeface="Arial" panose="020B0604020202020204" pitchFamily="34" charset="0"/>
              </a:rPr>
              <a:t>th</a:t>
            </a:r>
            <a:r>
              <a:rPr lang="en-US" sz="2000" dirty="0" smtClean="0">
                <a:cs typeface="Arial" panose="020B0604020202020204" pitchFamily="34" charset="0"/>
              </a:rPr>
              <a:t> order elliptic low-pass filter</a:t>
            </a:r>
          </a:p>
          <a:p>
            <a:pPr marL="800100" lvl="1" indent="-342900">
              <a:buFont typeface="Courier New" panose="02070309020205020404" pitchFamily="49" charset="0"/>
              <a:buChar char="o"/>
            </a:pPr>
            <a:r>
              <a:rPr lang="en-US" sz="2000" dirty="0" smtClean="0">
                <a:cs typeface="Arial" panose="020B0604020202020204" pitchFamily="34" charset="0"/>
              </a:rPr>
              <a:t>Fit </a:t>
            </a:r>
            <a:r>
              <a:rPr lang="en-US" sz="2000" dirty="0">
                <a:cs typeface="Arial" panose="020B0604020202020204" pitchFamily="34" charset="0"/>
              </a:rPr>
              <a:t>model parameters by </a:t>
            </a:r>
            <a:r>
              <a:rPr lang="en-US" sz="2000" dirty="0" smtClean="0">
                <a:cs typeface="Arial" panose="020B0604020202020204" pitchFamily="34" charset="0"/>
              </a:rPr>
              <a:t>minimizing root mean square error </a:t>
            </a:r>
            <a:r>
              <a:rPr lang="en-US" sz="2000" dirty="0">
                <a:cs typeface="Arial" panose="020B0604020202020204" pitchFamily="34" charset="0"/>
              </a:rPr>
              <a:t>between model and </a:t>
            </a:r>
            <a:r>
              <a:rPr lang="en-US" sz="2000" dirty="0" smtClean="0">
                <a:cs typeface="Arial" panose="020B0604020202020204" pitchFamily="34" charset="0"/>
              </a:rPr>
              <a:t>data </a:t>
            </a:r>
          </a:p>
          <a:p>
            <a:pPr marL="800100" lvl="1" indent="-342900">
              <a:buFont typeface="Courier New" panose="02070309020205020404" pitchFamily="49" charset="0"/>
              <a:buChar char="o"/>
            </a:pPr>
            <a:r>
              <a:rPr lang="en-US" sz="2000" dirty="0" smtClean="0">
                <a:cs typeface="Arial" panose="020B0604020202020204" pitchFamily="34" charset="0"/>
              </a:rPr>
              <a:t>More interested in fitting to passband and transition region than stopband</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619" y="3276600"/>
            <a:ext cx="4601181" cy="30674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276600"/>
            <a:ext cx="4601180" cy="3067453"/>
          </a:xfrm>
          <a:prstGeom prst="rect">
            <a:avLst/>
          </a:prstGeom>
        </p:spPr>
      </p:pic>
    </p:spTree>
    <p:extLst>
      <p:ext uri="{BB962C8B-B14F-4D97-AF65-F5344CB8AC3E}">
        <p14:creationId xmlns:p14="http://schemas.microsoft.com/office/powerpoint/2010/main" val="32605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1000"/>
            <a:ext cx="9905998" cy="1905000"/>
          </a:xfrm>
        </p:spPr>
        <p:txBody>
          <a:bodyPr>
            <a:normAutofit/>
          </a:bodyPr>
          <a:lstStyle/>
          <a:p>
            <a:r>
              <a:rPr lang="en-US" sz="4400" cap="small" dirty="0" smtClean="0"/>
              <a:t>Modeling </a:t>
            </a:r>
            <a:r>
              <a:rPr lang="en-US" sz="4400" cap="small" dirty="0"/>
              <a:t>TFs</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613850164"/>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3" name="Rectangle 2"/>
          <p:cNvSpPr/>
          <p:nvPr/>
        </p:nvSpPr>
        <p:spPr>
          <a:xfrm>
            <a:off x="457200" y="1773972"/>
            <a:ext cx="6858000" cy="4093428"/>
          </a:xfrm>
          <a:prstGeom prst="rect">
            <a:avLst/>
          </a:prstGeom>
        </p:spPr>
        <p:txBody>
          <a:bodyPr wrap="square">
            <a:spAutoFit/>
          </a:bodyPr>
          <a:lstStyle/>
          <a:p>
            <a:pPr marL="285750" indent="-285750">
              <a:buFont typeface="Arial" panose="020B0604020202020204" pitchFamily="34" charset="0"/>
              <a:buChar char="•"/>
            </a:pPr>
            <a:r>
              <a:rPr lang="en-US" sz="2000" dirty="0" smtClean="0"/>
              <a:t>Tradeoff</a:t>
            </a:r>
            <a:r>
              <a:rPr lang="en-US" sz="2000" dirty="0"/>
              <a:t>: accuracy v. </a:t>
            </a:r>
            <a:r>
              <a:rPr lang="en-US" sz="2000" dirty="0" smtClean="0"/>
              <a:t>time</a:t>
            </a:r>
            <a:endParaRPr lang="en-US" sz="2000" dirty="0"/>
          </a:p>
          <a:p>
            <a:pPr marL="800100" lvl="1" indent="-342900">
              <a:buFont typeface="Courier New" panose="02070309020205020404" pitchFamily="49" charset="0"/>
              <a:buChar char="o"/>
            </a:pPr>
            <a:r>
              <a:rPr lang="en-US" sz="2000" dirty="0"/>
              <a:t>Feature-rich data</a:t>
            </a:r>
          </a:p>
          <a:p>
            <a:pPr lvl="2"/>
            <a:r>
              <a:rPr lang="en-US" sz="2000" dirty="0"/>
              <a:t>- Problem: </a:t>
            </a:r>
            <a:r>
              <a:rPr lang="en-US" sz="2000" dirty="0" smtClean="0"/>
              <a:t>under-sampling</a:t>
            </a:r>
            <a:endParaRPr lang="en-US" sz="2000" dirty="0"/>
          </a:p>
          <a:p>
            <a:pPr marL="800100" lvl="1" indent="-342900">
              <a:buFont typeface="Courier New" panose="02070309020205020404" pitchFamily="49" charset="0"/>
              <a:buChar char="o"/>
            </a:pPr>
            <a:r>
              <a:rPr lang="en-US" sz="2000" dirty="0">
                <a:cs typeface="Arial" panose="020B0604020202020204" pitchFamily="34" charset="0"/>
              </a:rPr>
              <a:t>Noisy data</a:t>
            </a:r>
          </a:p>
          <a:p>
            <a:pPr lvl="2"/>
            <a:r>
              <a:rPr lang="en-US" sz="2000" dirty="0">
                <a:cs typeface="Arial" panose="020B0604020202020204" pitchFamily="34" charset="0"/>
              </a:rPr>
              <a:t>- Problem: trust</a:t>
            </a:r>
          </a:p>
          <a:p>
            <a:endParaRPr lang="en-US" sz="2000" dirty="0" smtClean="0">
              <a:cs typeface="Arial" panose="020B0604020202020204" pitchFamily="34" charset="0"/>
            </a:endParaRPr>
          </a:p>
          <a:p>
            <a:pPr marL="285750" indent="-285750">
              <a:buFont typeface="Arial" panose="020B0604020202020204" pitchFamily="34" charset="0"/>
              <a:buChar char="•"/>
            </a:pPr>
            <a:r>
              <a:rPr lang="en-US" sz="2000" dirty="0" smtClean="0">
                <a:cs typeface="Arial" panose="020B0604020202020204" pitchFamily="34" charset="0"/>
              </a:rPr>
              <a:t>Uncertainties!</a:t>
            </a:r>
            <a:endParaRPr lang="en-US" sz="2000" dirty="0">
              <a:cs typeface="Arial" panose="020B0604020202020204" pitchFamily="34" charset="0"/>
            </a:endParaRPr>
          </a:p>
          <a:p>
            <a:pPr marL="285750" indent="-285750">
              <a:buFont typeface="Arial" panose="020B0604020202020204" pitchFamily="34" charset="0"/>
              <a:buChar char="•"/>
            </a:pPr>
            <a:endParaRPr lang="en-US" sz="2000" dirty="0" smtClean="0">
              <a:cs typeface="Arial" panose="020B0604020202020204" pitchFamily="34" charset="0"/>
            </a:endParaRPr>
          </a:p>
          <a:p>
            <a:pPr marL="285750" indent="-285750">
              <a:buFont typeface="Arial" panose="020B0604020202020204" pitchFamily="34" charset="0"/>
              <a:buChar char="•"/>
            </a:pPr>
            <a:r>
              <a:rPr lang="en-US" sz="2000" dirty="0" smtClean="0">
                <a:cs typeface="Arial" panose="020B0604020202020204" pitchFamily="34" charset="0"/>
              </a:rPr>
              <a:t>IRIS software – Craig </a:t>
            </a:r>
            <a:r>
              <a:rPr lang="en-US" sz="2000" dirty="0" err="1" smtClean="0">
                <a:cs typeface="Arial" panose="020B0604020202020204" pitchFamily="34" charset="0"/>
              </a:rPr>
              <a:t>Cahillane</a:t>
            </a:r>
            <a:r>
              <a:rPr lang="en-US" sz="2000" dirty="0">
                <a:cs typeface="Arial" panose="020B0604020202020204" pitchFamily="34" charset="0"/>
              </a:rPr>
              <a:t> (</a:t>
            </a:r>
            <a:r>
              <a:rPr lang="en-US" sz="2000" dirty="0">
                <a:cs typeface="Arial" panose="020B0604020202020204" pitchFamily="34" charset="0"/>
                <a:hlinkClick r:id="rId3"/>
              </a:rPr>
              <a:t>https://</a:t>
            </a:r>
            <a:r>
              <a:rPr lang="en-US" sz="2000" dirty="0" smtClean="0">
                <a:cs typeface="Arial" panose="020B0604020202020204" pitchFamily="34" charset="0"/>
                <a:hlinkClick r:id="rId3"/>
              </a:rPr>
              <a:t>git.ligo.org/40m/labutils/tree/master/iris</a:t>
            </a:r>
            <a:r>
              <a:rPr lang="en-US" sz="2000" dirty="0" smtClean="0">
                <a:cs typeface="Arial" panose="020B0604020202020204" pitchFamily="34" charset="0"/>
              </a:rPr>
              <a:t>) </a:t>
            </a:r>
          </a:p>
          <a:p>
            <a:endParaRPr lang="en-US" sz="2000" dirty="0" smtClean="0">
              <a:cs typeface="Arial" panose="020B0604020202020204" pitchFamily="34" charset="0"/>
            </a:endParaRPr>
          </a:p>
          <a:p>
            <a:pPr marL="800100" lvl="1" indent="-342900">
              <a:buFont typeface="Courier New" panose="02070309020205020404" pitchFamily="49" charset="0"/>
              <a:buChar char="o"/>
            </a:pPr>
            <a:r>
              <a:rPr lang="en-US" sz="2000" dirty="0" smtClean="0">
                <a:cs typeface="Arial" panose="020B0604020202020204" pitchFamily="34" charset="0"/>
              </a:rPr>
              <a:t>Visualization tool </a:t>
            </a:r>
            <a:endParaRPr lang="en-US" sz="2000" dirty="0">
              <a:cs typeface="Arial" panose="020B0604020202020204" pitchFamily="34" charset="0"/>
            </a:endParaRPr>
          </a:p>
          <a:p>
            <a:pPr marL="800100" lvl="1" indent="-342900">
              <a:buFont typeface="Courier New" panose="02070309020205020404" pitchFamily="49" charset="0"/>
              <a:buChar char="o"/>
            </a:pPr>
            <a:r>
              <a:rPr lang="en-US" sz="2000" dirty="0" smtClean="0">
                <a:cs typeface="Arial" panose="020B0604020202020204" pitchFamily="34" charset="0"/>
              </a:rPr>
              <a:t>Plots individual sweeps and spread in values</a:t>
            </a:r>
          </a:p>
        </p:txBody>
      </p:sp>
      <p:pic>
        <p:nvPicPr>
          <p:cNvPr id="1332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868003"/>
            <a:ext cx="4592727" cy="346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4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25"/>
                                        </p:tgtEl>
                                        <p:attrNameLst>
                                          <p:attrName>style.visibility</p:attrName>
                                        </p:attrNameLst>
                                      </p:cBhvr>
                                      <p:to>
                                        <p:strVal val="visible"/>
                                      </p:to>
                                    </p:set>
                                    <p:animEffect transition="in" filter="fade">
                                      <p:cBhvr>
                                        <p:cTn id="12" dur="1000"/>
                                        <p:tgtEl>
                                          <p:spTgt spid="13325"/>
                                        </p:tgtEl>
                                      </p:cBhvr>
                                    </p:animEffect>
                                    <p:anim calcmode="lin" valueType="num">
                                      <p:cBhvr>
                                        <p:cTn id="13" dur="1000" fill="hold"/>
                                        <p:tgtEl>
                                          <p:spTgt spid="13325"/>
                                        </p:tgtEl>
                                        <p:attrNameLst>
                                          <p:attrName>ppt_x</p:attrName>
                                        </p:attrNameLst>
                                      </p:cBhvr>
                                      <p:tavLst>
                                        <p:tav tm="0">
                                          <p:val>
                                            <p:strVal val="#ppt_x"/>
                                          </p:val>
                                        </p:tav>
                                        <p:tav tm="100000">
                                          <p:val>
                                            <p:strVal val="#ppt_x"/>
                                          </p:val>
                                        </p:tav>
                                      </p:tavLst>
                                    </p:anim>
                                    <p:anim calcmode="lin" valueType="num">
                                      <p:cBhvr>
                                        <p:cTn id="14" dur="1000" fill="hold"/>
                                        <p:tgtEl>
                                          <p:spTgt spid="13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1000"/>
            <a:ext cx="9905998" cy="1905000"/>
          </a:xfrm>
        </p:spPr>
        <p:txBody>
          <a:bodyPr>
            <a:normAutofit/>
          </a:bodyPr>
          <a:lstStyle/>
          <a:p>
            <a:r>
              <a:rPr lang="en-US" sz="4400" cap="small" dirty="0" smtClean="0"/>
              <a:t>Modeling </a:t>
            </a:r>
            <a:r>
              <a:rPr lang="en-US" sz="4400" cap="small" dirty="0"/>
              <a:t>TFs</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166719995"/>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43200"/>
            <a:ext cx="5486411" cy="36576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8376" y="2743200"/>
            <a:ext cx="5486411" cy="3657607"/>
          </a:xfrm>
          <a:prstGeom prst="rect">
            <a:avLst/>
          </a:prstGeom>
        </p:spPr>
      </p:pic>
      <p:sp>
        <p:nvSpPr>
          <p:cNvPr id="11" name="Rectangle 10"/>
          <p:cNvSpPr/>
          <p:nvPr/>
        </p:nvSpPr>
        <p:spPr>
          <a:xfrm>
            <a:off x="989013" y="1676400"/>
            <a:ext cx="10593387" cy="1323439"/>
          </a:xfrm>
          <a:prstGeom prst="rect">
            <a:avLst/>
          </a:prstGeom>
        </p:spPr>
        <p:txBody>
          <a:bodyPr wrap="square">
            <a:spAutoFit/>
          </a:bodyPr>
          <a:lstStyle/>
          <a:p>
            <a:pPr marL="285750" indent="-285750">
              <a:buFont typeface="Arial" panose="020B0604020202020204" pitchFamily="34" charset="0"/>
              <a:buChar char="•"/>
            </a:pPr>
            <a:r>
              <a:rPr lang="en-US" sz="2000" dirty="0">
                <a:cs typeface="Arial" panose="020B0604020202020204" pitchFamily="34" charset="0"/>
              </a:rPr>
              <a:t>TF fitting to pole-zero </a:t>
            </a:r>
            <a:r>
              <a:rPr lang="en-US" sz="2000" dirty="0" smtClean="0">
                <a:cs typeface="Arial" panose="020B0604020202020204" pitchFamily="34" charset="0"/>
              </a:rPr>
              <a:t>model – now with weights!</a:t>
            </a:r>
          </a:p>
          <a:p>
            <a:pPr marL="742950" lvl="1" indent="-285750">
              <a:buFont typeface="Arial" panose="020B0604020202020204" pitchFamily="34" charset="0"/>
              <a:buChar char="•"/>
            </a:pPr>
            <a:r>
              <a:rPr lang="en-US" sz="2000" dirty="0" smtClean="0">
                <a:cs typeface="Arial" panose="020B0604020202020204" pitchFamily="34" charset="0"/>
              </a:rPr>
              <a:t>Modified IRIS to write out median complex TF and uncertainty measurements for use in fitting process</a:t>
            </a:r>
          </a:p>
          <a:p>
            <a:pPr marL="742950" lvl="1" indent="-285750">
              <a:buFont typeface="Arial" panose="020B0604020202020204" pitchFamily="34" charset="0"/>
              <a:buChar char="•"/>
            </a:pPr>
            <a:endParaRPr lang="en-US" sz="2000" dirty="0" smtClean="0">
              <a:cs typeface="Arial" panose="020B0604020202020204" pitchFamily="34" charset="0"/>
            </a:endParaRPr>
          </a:p>
        </p:txBody>
      </p:sp>
    </p:spTree>
    <p:extLst>
      <p:ext uri="{BB962C8B-B14F-4D97-AF65-F5344CB8AC3E}">
        <p14:creationId xmlns:p14="http://schemas.microsoft.com/office/powerpoint/2010/main" val="15881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small" dirty="0" smtClean="0"/>
              <a:t>Adaptive Sweeping</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1664585928"/>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pic>
        <p:nvPicPr>
          <p:cNvPr id="2050" name="Picture 2" descr="C:\Users\Izabella\Documents\LIGO\autores_hp3562A.JPG"/>
          <p:cNvPicPr>
            <a:picLocks noChangeAspect="1" noChangeArrowheads="1"/>
          </p:cNvPicPr>
          <p:nvPr/>
        </p:nvPicPr>
        <p:blipFill rotWithShape="1">
          <a:blip r:embed="rId3">
            <a:extLst>
              <a:ext uri="{28A0092B-C50C-407E-A947-70E740481C1C}">
                <a14:useLocalDpi xmlns:a14="http://schemas.microsoft.com/office/drawing/2010/main" val="0"/>
              </a:ext>
            </a:extLst>
          </a:blip>
          <a:srcRect l="24762" r="17220"/>
          <a:stretch/>
        </p:blipFill>
        <p:spPr bwMode="auto">
          <a:xfrm>
            <a:off x="7806825" y="363763"/>
            <a:ext cx="3586533" cy="5989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034" y="2468701"/>
            <a:ext cx="74676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Some network analyzers have auto-resolution features</a:t>
            </a:r>
          </a:p>
          <a:p>
            <a:pPr marL="285750" indent="-285750">
              <a:buFont typeface="Arial" panose="020B0604020202020204" pitchFamily="34" charset="0"/>
              <a:buChar char="•"/>
            </a:pPr>
            <a:endParaRPr lang="en-US" sz="2000" dirty="0" smtClean="0"/>
          </a:p>
          <a:p>
            <a:pPr marL="800100" lvl="1" indent="-342900">
              <a:buFont typeface="Courier New" panose="02070309020205020404" pitchFamily="49" charset="0"/>
              <a:buChar char="o"/>
            </a:pPr>
            <a:r>
              <a:rPr lang="en-US" sz="2000" dirty="0" smtClean="0"/>
              <a:t>Hard programmed into device</a:t>
            </a:r>
          </a:p>
          <a:p>
            <a:pPr marL="800100" lvl="1" indent="-342900">
              <a:buFont typeface="Courier New" panose="02070309020205020404" pitchFamily="49" charset="0"/>
              <a:buChar char="o"/>
            </a:pPr>
            <a:endParaRPr lang="en-US" sz="2000" dirty="0" smtClean="0"/>
          </a:p>
          <a:p>
            <a:pPr marL="800100" lvl="1" indent="-342900">
              <a:buFont typeface="Courier New" panose="02070309020205020404" pitchFamily="49" charset="0"/>
              <a:buChar char="o"/>
            </a:pPr>
            <a:r>
              <a:rPr lang="en-US" sz="2000" dirty="0" smtClean="0"/>
              <a:t>Could emulate in software, but data transfer rate too slow </a:t>
            </a:r>
          </a:p>
          <a:p>
            <a:pPr marL="800100" lvl="1" indent="-342900">
              <a:buFont typeface="Courier New" panose="02070309020205020404" pitchFamily="49" charset="0"/>
              <a:buChar char="o"/>
            </a:pPr>
            <a:endParaRPr lang="en-US" sz="2000" dirty="0"/>
          </a:p>
          <a:p>
            <a:pPr marL="285750" indent="-285750">
              <a:buFont typeface="Arial" panose="020B0604020202020204" pitchFamily="34" charset="0"/>
              <a:buChar char="•"/>
            </a:pPr>
            <a:r>
              <a:rPr lang="en-US" sz="2000" dirty="0" smtClean="0"/>
              <a:t>Developing own auto-resolution algorithm</a:t>
            </a:r>
          </a:p>
          <a:p>
            <a:pPr marL="285750" indent="-285750">
              <a:buFont typeface="Arial" panose="020B0604020202020204" pitchFamily="34" charset="0"/>
              <a:buChar char="•"/>
            </a:pPr>
            <a:endParaRPr lang="en-US" sz="2000" dirty="0" smtClean="0"/>
          </a:p>
          <a:p>
            <a:pPr marL="800100" lvl="1" indent="-342900">
              <a:buFont typeface="Courier New" panose="02070309020205020404" pitchFamily="49" charset="0"/>
              <a:buChar char="o"/>
            </a:pPr>
            <a:r>
              <a:rPr lang="en-US" sz="2000" dirty="0" smtClean="0"/>
              <a:t>Euclidean distance – measuring in higher resolution </a:t>
            </a:r>
          </a:p>
        </p:txBody>
      </p:sp>
    </p:spTree>
    <p:extLst>
      <p:ext uri="{BB962C8B-B14F-4D97-AF65-F5344CB8AC3E}">
        <p14:creationId xmlns:p14="http://schemas.microsoft.com/office/powerpoint/2010/main" val="26342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small" dirty="0" smtClean="0"/>
              <a:t>The Red Pitaya</a:t>
            </a:r>
            <a:endParaRPr lang="en-US" sz="4400" cap="small" dirty="0"/>
          </a:p>
        </p:txBody>
      </p:sp>
      <p:graphicFrame>
        <p:nvGraphicFramePr>
          <p:cNvPr id="9" name="Table 5"/>
          <p:cNvGraphicFramePr>
            <a:graphicFrameLocks noGrp="1"/>
          </p:cNvGraphicFramePr>
          <p:nvPr>
            <p:extLst>
              <p:ext uri="{D42A27DB-BD31-4B8C-83A1-F6EECF244321}">
                <p14:modId xmlns:p14="http://schemas.microsoft.com/office/powerpoint/2010/main" val="1531062421"/>
              </p:ext>
            </p:extLst>
          </p:nvPr>
        </p:nvGraphicFramePr>
        <p:xfrm>
          <a:off x="-38436" y="6604284"/>
          <a:ext cx="12235020" cy="259080"/>
        </p:xfrm>
        <a:graphic>
          <a:graphicData uri="http://schemas.openxmlformats.org/drawingml/2006/table">
            <a:tbl>
              <a:tblPr firstRow="1" bandRow="1">
                <a:tableStyleId>{5940675A-B579-460E-94D1-54222C63F5DA}</a:tableStyleId>
              </a:tblPr>
              <a:tblGrid>
                <a:gridCol w="4078340">
                  <a:extLst>
                    <a:ext uri="{9D8B030D-6E8A-4147-A177-3AD203B41FA5}">
                      <a16:colId xmlns="" xmlns:a16="http://schemas.microsoft.com/office/drawing/2014/main" val="1908639643"/>
                    </a:ext>
                  </a:extLst>
                </a:gridCol>
                <a:gridCol w="4078340">
                  <a:extLst>
                    <a:ext uri="{9D8B030D-6E8A-4147-A177-3AD203B41FA5}">
                      <a16:colId xmlns="" xmlns:a16="http://schemas.microsoft.com/office/drawing/2014/main" val="1847768402"/>
                    </a:ext>
                  </a:extLst>
                </a:gridCol>
                <a:gridCol w="4078340">
                  <a:extLst>
                    <a:ext uri="{9D8B030D-6E8A-4147-A177-3AD203B41FA5}">
                      <a16:colId xmlns="" xmlns:a16="http://schemas.microsoft.com/office/drawing/2014/main" val="2272788734"/>
                    </a:ext>
                  </a:extLst>
                </a:gridCol>
              </a:tblGrid>
              <a:tr h="236544">
                <a:tc>
                  <a:txBody>
                    <a:bodyPr/>
                    <a:lstStyle/>
                    <a:p>
                      <a:pPr>
                        <a:buNone/>
                      </a:pPr>
                      <a:r>
                        <a:rPr lang="en-US" sz="1100" dirty="0"/>
                        <a:t>Izabella </a:t>
                      </a:r>
                      <a:r>
                        <a:rPr lang="en-US" sz="1100" dirty="0" err="1"/>
                        <a:t>Pastrana</a:t>
                      </a:r>
                      <a:r>
                        <a:rPr lang="en-US" sz="1100" dirty="0"/>
                        <a:t>, Washington University in St. Louis</a:t>
                      </a:r>
                    </a:p>
                  </a:txBody>
                  <a:tcPr anchor="ctr"/>
                </a:tc>
                <a:tc>
                  <a:txBody>
                    <a:bodyPr/>
                    <a:lstStyle/>
                    <a:p>
                      <a:pPr lvl="0" algn="ctr">
                        <a:buNone/>
                      </a:pPr>
                      <a:r>
                        <a:rPr lang="en-US" sz="1100" b="0" i="0" u="none" strike="noStrike" noProof="0" dirty="0" smtClean="0">
                          <a:solidFill>
                            <a:srgbClr val="FFFFFF"/>
                          </a:solidFill>
                          <a:latin typeface="Century Gothic"/>
                        </a:rPr>
                        <a:t>Real-Time Universal</a:t>
                      </a:r>
                      <a:r>
                        <a:rPr lang="en-US" sz="1100" b="0" i="0" u="none" strike="noStrike" baseline="0" noProof="0" dirty="0" smtClean="0">
                          <a:solidFill>
                            <a:srgbClr val="FFFFFF"/>
                          </a:solidFill>
                          <a:latin typeface="Century Gothic"/>
                        </a:rPr>
                        <a:t> Transfer Function Synthesizer</a:t>
                      </a:r>
                      <a:endParaRPr lang="en-US" sz="1100" b="0" i="0" u="none" strike="noStrike" noProof="0" dirty="0">
                        <a:solidFill>
                          <a:srgbClr val="FFFFFF"/>
                        </a:solidFill>
                        <a:latin typeface="Century Gothic"/>
                      </a:endParaRPr>
                    </a:p>
                  </a:txBody>
                  <a:tcPr/>
                </a:tc>
                <a:tc>
                  <a:txBody>
                    <a:bodyPr/>
                    <a:lstStyle/>
                    <a:p>
                      <a:pPr algn="r">
                        <a:buNone/>
                      </a:pPr>
                      <a:r>
                        <a:rPr lang="en-US" sz="1100" dirty="0" smtClean="0"/>
                        <a:t>T18-00184 – LIGO  SURF</a:t>
                      </a:r>
                      <a:r>
                        <a:rPr lang="en-US" sz="1100" baseline="0" dirty="0" smtClean="0"/>
                        <a:t> Program 2018</a:t>
                      </a:r>
                      <a:endParaRPr lang="en-US" sz="1100" dirty="0"/>
                    </a:p>
                  </a:txBody>
                  <a:tcPr/>
                </a:tc>
                <a:extLst>
                  <a:ext uri="{0D108BD9-81ED-4DB2-BD59-A6C34878D82A}">
                    <a16:rowId xmlns="" xmlns:a16="http://schemas.microsoft.com/office/drawing/2014/main" val="2579261447"/>
                  </a:ext>
                </a:extLst>
              </a:tr>
            </a:tbl>
          </a:graphicData>
        </a:graphic>
      </p:graphicFrame>
      <p:sp>
        <p:nvSpPr>
          <p:cNvPr id="3" name="AutoShape 2" descr="Image result for red pitaya"/>
          <p:cNvSpPr>
            <a:spLocks noChangeAspect="1" noChangeArrowheads="1"/>
          </p:cNvSpPr>
          <p:nvPr/>
        </p:nvSpPr>
        <p:spPr bwMode="auto">
          <a:xfrm>
            <a:off x="155575" y="-1608138"/>
            <a:ext cx="66865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4502892" cy="226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red pitaya"/>
          <p:cNvSpPr>
            <a:spLocks noChangeAspect="1" noChangeArrowheads="1"/>
          </p:cNvSpPr>
          <p:nvPr/>
        </p:nvSpPr>
        <p:spPr bwMode="auto">
          <a:xfrm>
            <a:off x="155575" y="-860425"/>
            <a:ext cx="571500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0" y="1033145"/>
            <a:ext cx="2667000" cy="8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86400" y="1371600"/>
            <a:ext cx="64770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 customizable data acquisition and signal generation platform</a:t>
            </a:r>
          </a:p>
          <a:p>
            <a:endParaRPr lang="en-US" sz="2000" dirty="0" smtClean="0"/>
          </a:p>
          <a:p>
            <a:pPr marL="800100" lvl="1" indent="-342900">
              <a:buFont typeface="Courier New" panose="02070309020205020404" pitchFamily="49" charset="0"/>
              <a:buChar char="o"/>
            </a:pPr>
            <a:r>
              <a:rPr lang="en-US" sz="2000" dirty="0"/>
              <a:t>½ FPGA + ½ CPU </a:t>
            </a:r>
            <a:endParaRPr lang="en-US" sz="2000" dirty="0" smtClean="0"/>
          </a:p>
          <a:p>
            <a:endParaRPr lang="en-US" sz="2000" dirty="0" smtClean="0"/>
          </a:p>
          <a:p>
            <a:pPr marL="285750" indent="-285750">
              <a:buFont typeface="Arial" panose="020B0604020202020204" pitchFamily="34" charset="0"/>
              <a:buChar char="•"/>
            </a:pPr>
            <a:r>
              <a:rPr lang="en-US" sz="2000" dirty="0" smtClean="0"/>
              <a:t>Advantages</a:t>
            </a:r>
          </a:p>
          <a:p>
            <a:pPr marL="285750" indent="-285750">
              <a:buFont typeface="Arial" panose="020B0604020202020204" pitchFamily="34" charset="0"/>
              <a:buChar char="•"/>
            </a:pPr>
            <a:endParaRPr lang="en-US" sz="2000" dirty="0" smtClean="0"/>
          </a:p>
          <a:p>
            <a:pPr marL="800100" lvl="1" indent="-342900">
              <a:buFont typeface="Courier New" panose="02070309020205020404" pitchFamily="49" charset="0"/>
              <a:buChar char="o"/>
            </a:pPr>
            <a:r>
              <a:rPr lang="en-US" sz="2000" dirty="0" smtClean="0"/>
              <a:t>Cheaper </a:t>
            </a:r>
          </a:p>
          <a:p>
            <a:pPr marL="800100" lvl="1" indent="-342900">
              <a:buFont typeface="Courier New" panose="02070309020205020404" pitchFamily="49" charset="0"/>
              <a:buChar char="o"/>
            </a:pPr>
            <a:r>
              <a:rPr lang="en-US" sz="2000" dirty="0" smtClean="0">
                <a:cs typeface="Arial" panose="020B0604020202020204" pitchFamily="34" charset="0"/>
              </a:rPr>
              <a:t>Faster data transfer (TCP/IP rather than GPIB)</a:t>
            </a:r>
          </a:p>
          <a:p>
            <a:pPr marL="800100" lvl="1" indent="-342900">
              <a:buFont typeface="Courier New" panose="02070309020205020404" pitchFamily="49" charset="0"/>
              <a:buChar char="o"/>
            </a:pPr>
            <a:r>
              <a:rPr lang="en-US" sz="2000" dirty="0" smtClean="0">
                <a:cs typeface="Arial" panose="020B0604020202020204" pitchFamily="34" charset="0"/>
              </a:rPr>
              <a:t>Highly flexible use</a:t>
            </a:r>
          </a:p>
          <a:p>
            <a:pPr marL="800100" lvl="1" indent="-342900">
              <a:buFont typeface="Courier New" panose="02070309020205020404" pitchFamily="49" charset="0"/>
              <a:buChar char="o"/>
            </a:pPr>
            <a:r>
              <a:rPr lang="en-US" sz="2000" dirty="0" smtClean="0">
                <a:cs typeface="Arial" panose="020B0604020202020204" pitchFamily="34" charset="0"/>
              </a:rPr>
              <a:t>Red Potato</a:t>
            </a:r>
          </a:p>
          <a:p>
            <a:pPr marL="800100" lvl="1" indent="-342900">
              <a:buFont typeface="Courier New" panose="02070309020205020404" pitchFamily="49" charset="0"/>
              <a:buChar char="o"/>
            </a:pPr>
            <a:endParaRPr lang="en-US" sz="2000" dirty="0" smtClean="0">
              <a:cs typeface="Arial" panose="020B0604020202020204" pitchFamily="34" charset="0"/>
            </a:endParaRPr>
          </a:p>
          <a:p>
            <a:pPr marL="342900" indent="-342900">
              <a:buFont typeface="Arial" panose="020B0604020202020204" pitchFamily="34" charset="0"/>
              <a:buChar char="•"/>
            </a:pPr>
            <a:r>
              <a:rPr lang="en-US" sz="2000" dirty="0" smtClean="0">
                <a:cs typeface="Arial" panose="020B0604020202020204" pitchFamily="34" charset="0"/>
              </a:rPr>
              <a:t>Disadvantages</a:t>
            </a:r>
          </a:p>
          <a:p>
            <a:pPr marL="800100" lvl="1" indent="-342900">
              <a:buFont typeface="Courier New" panose="02070309020205020404" pitchFamily="49" charset="0"/>
              <a:buChar char="o"/>
            </a:pPr>
            <a:r>
              <a:rPr lang="en-US" sz="2000" dirty="0" smtClean="0">
                <a:cs typeface="Arial" panose="020B0604020202020204" pitchFamily="34" charset="0"/>
              </a:rPr>
              <a:t>Cheaper for a reason</a:t>
            </a:r>
          </a:p>
          <a:p>
            <a:pPr lvl="1"/>
            <a:endParaRPr lang="en-US" sz="2000" dirty="0">
              <a:cs typeface="Arial" panose="020B0604020202020204" pitchFamily="34" charset="0"/>
            </a:endParaRPr>
          </a:p>
        </p:txBody>
      </p:sp>
    </p:spTree>
    <p:extLst>
      <p:ext uri="{BB962C8B-B14F-4D97-AF65-F5344CB8AC3E}">
        <p14:creationId xmlns:p14="http://schemas.microsoft.com/office/powerpoint/2010/main" val="322543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wipe(down)">
                                      <p:cBhvr>
                                        <p:cTn id="14" dur="580">
                                          <p:stCondLst>
                                            <p:cond delay="0"/>
                                          </p:stCondLst>
                                        </p:cTn>
                                        <p:tgtEl>
                                          <p:spTgt spid="4102"/>
                                        </p:tgtEl>
                                      </p:cBhvr>
                                    </p:animEffect>
                                    <p:anim calcmode="lin" valueType="num">
                                      <p:cBhvr>
                                        <p:cTn id="15"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20" dur="26">
                                          <p:stCondLst>
                                            <p:cond delay="650"/>
                                          </p:stCondLst>
                                        </p:cTn>
                                        <p:tgtEl>
                                          <p:spTgt spid="4102"/>
                                        </p:tgtEl>
                                      </p:cBhvr>
                                      <p:to x="100000" y="60000"/>
                                    </p:animScale>
                                    <p:animScale>
                                      <p:cBhvr>
                                        <p:cTn id="21" dur="166" decel="50000">
                                          <p:stCondLst>
                                            <p:cond delay="676"/>
                                          </p:stCondLst>
                                        </p:cTn>
                                        <p:tgtEl>
                                          <p:spTgt spid="4102"/>
                                        </p:tgtEl>
                                      </p:cBhvr>
                                      <p:to x="100000" y="100000"/>
                                    </p:animScale>
                                    <p:animScale>
                                      <p:cBhvr>
                                        <p:cTn id="22" dur="26">
                                          <p:stCondLst>
                                            <p:cond delay="1312"/>
                                          </p:stCondLst>
                                        </p:cTn>
                                        <p:tgtEl>
                                          <p:spTgt spid="4102"/>
                                        </p:tgtEl>
                                      </p:cBhvr>
                                      <p:to x="100000" y="80000"/>
                                    </p:animScale>
                                    <p:animScale>
                                      <p:cBhvr>
                                        <p:cTn id="23" dur="166" decel="50000">
                                          <p:stCondLst>
                                            <p:cond delay="1338"/>
                                          </p:stCondLst>
                                        </p:cTn>
                                        <p:tgtEl>
                                          <p:spTgt spid="4102"/>
                                        </p:tgtEl>
                                      </p:cBhvr>
                                      <p:to x="100000" y="100000"/>
                                    </p:animScale>
                                    <p:animScale>
                                      <p:cBhvr>
                                        <p:cTn id="24" dur="26">
                                          <p:stCondLst>
                                            <p:cond delay="1642"/>
                                          </p:stCondLst>
                                        </p:cTn>
                                        <p:tgtEl>
                                          <p:spTgt spid="4102"/>
                                        </p:tgtEl>
                                      </p:cBhvr>
                                      <p:to x="100000" y="90000"/>
                                    </p:animScale>
                                    <p:animScale>
                                      <p:cBhvr>
                                        <p:cTn id="25" dur="166" decel="50000">
                                          <p:stCondLst>
                                            <p:cond delay="1668"/>
                                          </p:stCondLst>
                                        </p:cTn>
                                        <p:tgtEl>
                                          <p:spTgt spid="4102"/>
                                        </p:tgtEl>
                                      </p:cBhvr>
                                      <p:to x="100000" y="100000"/>
                                    </p:animScale>
                                    <p:animScale>
                                      <p:cBhvr>
                                        <p:cTn id="26" dur="26">
                                          <p:stCondLst>
                                            <p:cond delay="1808"/>
                                          </p:stCondLst>
                                        </p:cTn>
                                        <p:tgtEl>
                                          <p:spTgt spid="4102"/>
                                        </p:tgtEl>
                                      </p:cBhvr>
                                      <p:to x="100000" y="95000"/>
                                    </p:animScale>
                                    <p:animScale>
                                      <p:cBhvr>
                                        <p:cTn id="27" dur="166" decel="50000">
                                          <p:stCondLst>
                                            <p:cond delay="1834"/>
                                          </p:stCondLst>
                                        </p:cTn>
                                        <p:tgtEl>
                                          <p:spTgt spid="4102"/>
                                        </p:tgtEl>
                                      </p:cBhvr>
                                      <p:to x="100000" y="100000"/>
                                    </p:animScale>
                                  </p:childTnLst>
                                </p:cTn>
                              </p:par>
                              <p:par>
                                <p:cTn id="28" presetID="42" presetClass="entr" presetSubtype="0" fill="hold"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1000"/>
                                        <p:tgtEl>
                                          <p:spTgt spid="10">
                                            <p:txEl>
                                              <p:pRg st="0" end="0"/>
                                            </p:txEl>
                                          </p:spTgt>
                                        </p:tgtEl>
                                      </p:cBhvr>
                                    </p:animEffect>
                                    <p:anim calcmode="lin" valueType="num">
                                      <p:cBhvr>
                                        <p:cTn id="3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099"/>
                                        </p:tgtEl>
                                        <p:attrNameLst>
                                          <p:attrName>style.visibility</p:attrName>
                                        </p:attrNameLst>
                                      </p:cBhvr>
                                      <p:to>
                                        <p:strVal val="visible"/>
                                      </p:to>
                                    </p:set>
                                    <p:animEffect transition="in" filter="fade">
                                      <p:cBhvr>
                                        <p:cTn id="40" dur="1000"/>
                                        <p:tgtEl>
                                          <p:spTgt spid="4099"/>
                                        </p:tgtEl>
                                      </p:cBhvr>
                                    </p:animEffect>
                                    <p:anim calcmode="lin" valueType="num">
                                      <p:cBhvr>
                                        <p:cTn id="41" dur="1000" fill="hold"/>
                                        <p:tgtEl>
                                          <p:spTgt spid="4099"/>
                                        </p:tgtEl>
                                        <p:attrNameLst>
                                          <p:attrName>ppt_x</p:attrName>
                                        </p:attrNameLst>
                                      </p:cBhvr>
                                      <p:tavLst>
                                        <p:tav tm="0">
                                          <p:val>
                                            <p:strVal val="#ppt_x"/>
                                          </p:val>
                                        </p:tav>
                                        <p:tav tm="100000">
                                          <p:val>
                                            <p:strVal val="#ppt_x"/>
                                          </p:val>
                                        </p:tav>
                                      </p:tavLst>
                                    </p:anim>
                                    <p:anim calcmode="lin" valueType="num">
                                      <p:cBhvr>
                                        <p:cTn id="42"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1000"/>
                                        <p:tgtEl>
                                          <p:spTgt spid="10">
                                            <p:txEl>
                                              <p:pRg st="4" end="4"/>
                                            </p:txEl>
                                          </p:spTgt>
                                        </p:tgtEl>
                                      </p:cBhvr>
                                    </p:animEffect>
                                    <p:anim calcmode="lin" valueType="num">
                                      <p:cBhvr>
                                        <p:cTn id="4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1000"/>
                                        <p:tgtEl>
                                          <p:spTgt spid="10">
                                            <p:txEl>
                                              <p:pRg st="6" end="6"/>
                                            </p:txEl>
                                          </p:spTgt>
                                        </p:tgtEl>
                                      </p:cBhvr>
                                    </p:animEffect>
                                    <p:anim calcmode="lin" valueType="num">
                                      <p:cBhvr>
                                        <p:cTn id="5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xEl>
                                              <p:pRg st="7" end="7"/>
                                            </p:txEl>
                                          </p:spTgt>
                                        </p:tgtEl>
                                        <p:attrNameLst>
                                          <p:attrName>style.visibility</p:attrName>
                                        </p:attrNameLst>
                                      </p:cBhvr>
                                      <p:to>
                                        <p:strVal val="visible"/>
                                      </p:to>
                                    </p:set>
                                    <p:animEffect transition="in" filter="fade">
                                      <p:cBhvr>
                                        <p:cTn id="57" dur="1000"/>
                                        <p:tgtEl>
                                          <p:spTgt spid="10">
                                            <p:txEl>
                                              <p:pRg st="7" end="7"/>
                                            </p:txEl>
                                          </p:spTgt>
                                        </p:tgtEl>
                                      </p:cBhvr>
                                    </p:animEffect>
                                    <p:anim calcmode="lin" valueType="num">
                                      <p:cBhvr>
                                        <p:cTn id="5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xEl>
                                              <p:pRg st="8" end="8"/>
                                            </p:txEl>
                                          </p:spTgt>
                                        </p:tgtEl>
                                        <p:attrNameLst>
                                          <p:attrName>style.visibility</p:attrName>
                                        </p:attrNameLst>
                                      </p:cBhvr>
                                      <p:to>
                                        <p:strVal val="visible"/>
                                      </p:to>
                                    </p:set>
                                    <p:animEffect transition="in" filter="fade">
                                      <p:cBhvr>
                                        <p:cTn id="62" dur="1000"/>
                                        <p:tgtEl>
                                          <p:spTgt spid="10">
                                            <p:txEl>
                                              <p:pRg st="8" end="8"/>
                                            </p:txEl>
                                          </p:spTgt>
                                        </p:tgtEl>
                                      </p:cBhvr>
                                    </p:animEffect>
                                    <p:anim calcmode="lin" valueType="num">
                                      <p:cBhvr>
                                        <p:cTn id="63"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Effect transition="in" filter="fade">
                                      <p:cBhvr>
                                        <p:cTn id="67" dur="1000"/>
                                        <p:tgtEl>
                                          <p:spTgt spid="10">
                                            <p:txEl>
                                              <p:pRg st="9" end="9"/>
                                            </p:txEl>
                                          </p:spTgt>
                                        </p:tgtEl>
                                      </p:cBhvr>
                                    </p:animEffect>
                                    <p:anim calcmode="lin" valueType="num">
                                      <p:cBhvr>
                                        <p:cTn id="68"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11" end="11"/>
                                            </p:txEl>
                                          </p:spTgt>
                                        </p:tgtEl>
                                        <p:attrNameLst>
                                          <p:attrName>style.visibility</p:attrName>
                                        </p:attrNameLst>
                                      </p:cBhvr>
                                      <p:to>
                                        <p:strVal val="visible"/>
                                      </p:to>
                                    </p:set>
                                    <p:animEffect transition="in" filter="fade">
                                      <p:cBhvr>
                                        <p:cTn id="72" dur="1000"/>
                                        <p:tgtEl>
                                          <p:spTgt spid="10">
                                            <p:txEl>
                                              <p:pRg st="11" end="11"/>
                                            </p:txEl>
                                          </p:spTgt>
                                        </p:tgtEl>
                                      </p:cBhvr>
                                    </p:animEffect>
                                    <p:anim calcmode="lin" valueType="num">
                                      <p:cBhvr>
                                        <p:cTn id="73"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
                                            <p:txEl>
                                              <p:pRg st="12" end="12"/>
                                            </p:txEl>
                                          </p:spTgt>
                                        </p:tgtEl>
                                        <p:attrNameLst>
                                          <p:attrName>style.visibility</p:attrName>
                                        </p:attrNameLst>
                                      </p:cBhvr>
                                      <p:to>
                                        <p:strVal val="visible"/>
                                      </p:to>
                                    </p:set>
                                    <p:animEffect transition="in" filter="fade">
                                      <p:cBhvr>
                                        <p:cTn id="77" dur="1000"/>
                                        <p:tgtEl>
                                          <p:spTgt spid="10">
                                            <p:txEl>
                                              <p:pRg st="12" end="12"/>
                                            </p:txEl>
                                          </p:spTgt>
                                        </p:tgtEl>
                                      </p:cBhvr>
                                    </p:animEffect>
                                    <p:anim calcmode="lin" valueType="num">
                                      <p:cBhvr>
                                        <p:cTn id="78"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4929</TotalTime>
  <Words>1659</Words>
  <Application>Microsoft Office PowerPoint</Application>
  <PresentationFormat>Custom</PresentationFormat>
  <Paragraphs>227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Mesh</vt:lpstr>
      <vt:lpstr>Real-Time Universal Transfer Function Synthesizer</vt:lpstr>
      <vt:lpstr>Project Outline</vt:lpstr>
      <vt:lpstr>Transfer Functions</vt:lpstr>
      <vt:lpstr>Measuring TFs</vt:lpstr>
      <vt:lpstr>Modeling TFs</vt:lpstr>
      <vt:lpstr>Modeling TFs</vt:lpstr>
      <vt:lpstr>Modeling TFs</vt:lpstr>
      <vt:lpstr>Adaptive Sweeping</vt:lpstr>
      <vt:lpstr>The Red Pitaya</vt:lpstr>
      <vt:lpstr>PowerPoint Presentation</vt:lpstr>
      <vt:lpstr>The Red Pitaya as TF Measuring Device</vt:lpstr>
      <vt:lpstr>Unfortunately…</vt:lpstr>
      <vt:lpstr>PowerPoint Presentation</vt:lpstr>
      <vt:lpstr>Thank you</vt:lpstr>
      <vt:lpstr>TF Measurement Math, Hooray!</vt:lpstr>
      <vt:lpstr>Elliptic Low-Pass Filter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pain, no gain The trials and tribulations of characterizing the saphira pixel by pixel</dc:title>
  <dc:creator>Izabella Pastrana</dc:creator>
  <cp:lastModifiedBy>Izabella Pastrana</cp:lastModifiedBy>
  <cp:revision>216</cp:revision>
  <dcterms:modified xsi:type="dcterms:W3CDTF">2018-08-23T15:07:01Z</dcterms:modified>
</cp:coreProperties>
</file>