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3" r:id="rId10"/>
    <p:sldId id="270" r:id="rId11"/>
    <p:sldId id="265" r:id="rId12"/>
    <p:sldId id="274" r:id="rId13"/>
    <p:sldId id="271" r:id="rId14"/>
    <p:sldId id="275" r:id="rId15"/>
    <p:sldId id="266" r:id="rId16"/>
    <p:sldId id="272" r:id="rId17"/>
    <p:sldId id="269" r:id="rId18"/>
    <p:sldId id="267" r:id="rId19"/>
    <p:sldId id="26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733"/>
  </p:normalViewPr>
  <p:slideViewPr>
    <p:cSldViewPr snapToGrid="0" snapToObjects="1">
      <p:cViewPr varScale="1">
        <p:scale>
          <a:sx n="110" d="100"/>
          <a:sy n="110" d="100"/>
        </p:scale>
        <p:origin x="1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4415A-D083-0246-9717-645F1900BB59}" type="datetimeFigureOut">
              <a:rPr lang="en-US" smtClean="0"/>
              <a:t>5/15/18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A37C-C163-8F4B-A22A-B4E3CF7B1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A37C-C163-8F4B-A22A-B4E3CF7B17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A37C-C163-8F4B-A22A-B4E3CF7B17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9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A37C-C163-8F4B-A22A-B4E3CF7B17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A37C-C163-8F4B-A22A-B4E3CF7B17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9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82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2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8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6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5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3900" y="4556"/>
            <a:ext cx="7840100" cy="5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1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73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330" y="1113155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GB" sz="54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Overview of coating </a:t>
            </a:r>
            <a:br>
              <a:rPr lang="en-GB" sz="54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GB" sz="54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thermal noise</a:t>
            </a:r>
            <a:endParaRPr lang="en-GB" sz="540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770" y="2820035"/>
            <a:ext cx="6400800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en-GB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Gabriele Vajente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LIGO Laboratory Caltech</a:t>
            </a:r>
          </a:p>
          <a:p>
            <a:pPr algn="l"/>
            <a:r>
              <a:rPr lang="en-GB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GWADW 18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</a:t>
            </a:r>
            <a:r>
              <a:rPr lang="en-GB" baseline="30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GB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May </a:t>
            </a: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2018, Girdwood, Alaska</a:t>
            </a:r>
          </a:p>
          <a:p>
            <a:pPr algn="l"/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3222" y="6545818"/>
            <a:ext cx="25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Image credits: LIGO/</a:t>
            </a:r>
            <a:r>
              <a:rPr lang="en-US" sz="1400">
                <a:solidFill>
                  <a:schemeClr val="bg1"/>
                </a:solidFill>
              </a:rPr>
              <a:t>Joe Hanson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948591" y="5550674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 smtClean="0">
                <a:solidFill>
                  <a:schemeClr val="bg1"/>
                </a:solidFill>
                <a:latin typeface="arial" charset="0"/>
              </a:rPr>
              <a:t>LIGO-G1800920-v4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92187" cy="4525963"/>
          </a:xfrm>
        </p:spPr>
        <p:txBody>
          <a:bodyPr/>
          <a:lstStyle/>
          <a:p>
            <a:r>
              <a:rPr lang="en-US" dirty="0" err="1" smtClean="0"/>
              <a:t>Zr</a:t>
            </a:r>
            <a:r>
              <a:rPr lang="en-US" dirty="0" smtClean="0"/>
              <a:t>-doped-Ta:</a:t>
            </a:r>
          </a:p>
          <a:p>
            <a:pPr lvl="1"/>
            <a:r>
              <a:rPr lang="en-US" dirty="0" smtClean="0"/>
              <a:t>check dependency on concentration / deposition rate / method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tructural and modeling studies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roduce a multi-stack and do a direct measurement of thermal noise</a:t>
            </a:r>
          </a:p>
          <a:p>
            <a:r>
              <a:rPr lang="en-US" dirty="0" err="1" smtClean="0"/>
              <a:t>Ti</a:t>
            </a:r>
            <a:r>
              <a:rPr lang="en-US" dirty="0" smtClean="0"/>
              <a:t>-doped-Ta:</a:t>
            </a:r>
          </a:p>
          <a:p>
            <a:pPr lvl="1"/>
            <a:r>
              <a:rPr lang="en-US" dirty="0" smtClean="0"/>
              <a:t>fix contamination and high optical absorption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epeat measurements probing low frequencies, to confirm the slope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187" r="26047"/>
          <a:stretch/>
        </p:blipFill>
        <p:spPr>
          <a:xfrm rot="734961">
            <a:off x="6941640" y="1484347"/>
            <a:ext cx="1398568" cy="397510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578997" y="1909823"/>
            <a:ext cx="1539433" cy="1088020"/>
          </a:xfrm>
          <a:prstGeom prst="wedgeRectCallout">
            <a:avLst>
              <a:gd name="adj1" fmla="val -107299"/>
              <a:gd name="adj2" fmla="val 3803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in Kiran </a:t>
            </a:r>
            <a:r>
              <a:rPr lang="en-US" dirty="0" err="1" smtClean="0"/>
              <a:t>Prasai’s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3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123 K coatings (Voyager </a:t>
            </a:r>
            <a:r>
              <a:rPr lang="mr-IN" dirty="0" smtClean="0"/>
              <a:t>–</a:t>
            </a:r>
            <a:r>
              <a:rPr lang="en-US" dirty="0" smtClean="0"/>
              <a:t> C.E.)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656" y="776662"/>
            <a:ext cx="4118784" cy="351606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Amorphous silicon </a:t>
            </a:r>
            <a:r>
              <a:rPr lang="en-US" dirty="0" smtClean="0"/>
              <a:t>deposited at high temperature is the best candidate</a:t>
            </a:r>
          </a:p>
          <a:p>
            <a:pPr lvl="1"/>
            <a:r>
              <a:rPr lang="en-US" dirty="0" smtClean="0"/>
              <a:t>High refractive index ~3.4</a:t>
            </a:r>
          </a:p>
          <a:p>
            <a:r>
              <a:rPr lang="en-US" dirty="0" smtClean="0"/>
              <a:t>Low mechanical loss at low temperature. </a:t>
            </a:r>
            <a:r>
              <a:rPr lang="en-US" b="1" dirty="0" smtClean="0">
                <a:solidFill>
                  <a:srgbClr val="00B050"/>
                </a:solidFill>
              </a:rPr>
              <a:t>But at 123K?</a:t>
            </a:r>
          </a:p>
          <a:p>
            <a:pPr lvl="1"/>
            <a:r>
              <a:rPr lang="en-US" dirty="0" smtClean="0"/>
              <a:t>Measurements of loss at room temperature shows 𝜙 &lt; 1x10</a:t>
            </a:r>
            <a:r>
              <a:rPr lang="en-US" baseline="30000" dirty="0" smtClean="0"/>
              <a:t>-4</a:t>
            </a:r>
            <a:r>
              <a:rPr lang="en-US" dirty="0" smtClean="0"/>
              <a:t> depending on deposition method</a:t>
            </a:r>
            <a:endParaRPr lang="en-US" baseline="30000" dirty="0" smtClean="0"/>
          </a:p>
          <a:p>
            <a:r>
              <a:rPr lang="en-US" dirty="0" smtClean="0"/>
              <a:t>Optical absorptions still high, but </a:t>
            </a:r>
            <a:r>
              <a:rPr lang="en-US" dirty="0"/>
              <a:t> </a:t>
            </a:r>
            <a:r>
              <a:rPr lang="en-US" dirty="0" smtClean="0"/>
              <a:t>improving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7184158" y="2248537"/>
            <a:ext cx="3316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High-T deposited a-Si, loss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t low temperature (Berkeley)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11</a:t>
            </a:fld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4355197" y="1107350"/>
            <a:ext cx="4188856" cy="5538368"/>
            <a:chOff x="5357934" y="1649639"/>
            <a:chExt cx="3329494" cy="463198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57934" y="1649639"/>
              <a:ext cx="3329494" cy="463198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015851" y="3812566"/>
              <a:ext cx="2449305" cy="654921"/>
              <a:chOff x="6015851" y="3812566"/>
              <a:chExt cx="2449305" cy="65492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015851" y="3812566"/>
                <a:ext cx="2449305" cy="33463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deposition temperatures, </a:t>
                </a:r>
                <a:r>
                  <a:rPr lang="en-US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6490177" y="4166364"/>
                <a:ext cx="302509" cy="30112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29" name="Freeform 28"/>
            <p:cNvSpPr/>
            <p:nvPr/>
          </p:nvSpPr>
          <p:spPr bwMode="auto">
            <a:xfrm>
              <a:off x="6558929" y="3726352"/>
              <a:ext cx="680644" cy="116878"/>
            </a:xfrm>
            <a:custGeom>
              <a:avLst/>
              <a:gdLst>
                <a:gd name="connsiteX0" fmla="*/ 680644 w 680644"/>
                <a:gd name="connsiteY0" fmla="*/ 116878 h 116878"/>
                <a:gd name="connsiteX1" fmla="*/ 0 w 680644"/>
                <a:gd name="connsiteY1" fmla="*/ 0 h 11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0644" h="116878">
                  <a:moveTo>
                    <a:pt x="680644" y="116878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562707" y="4145738"/>
              <a:ext cx="550015" cy="371260"/>
            </a:xfrm>
            <a:custGeom>
              <a:avLst/>
              <a:gdLst>
                <a:gd name="connsiteX0" fmla="*/ 0 w 550015"/>
                <a:gd name="connsiteY0" fmla="*/ 0 h 371260"/>
                <a:gd name="connsiteX1" fmla="*/ 467513 w 550015"/>
                <a:gd name="connsiteY1" fmla="*/ 185630 h 371260"/>
                <a:gd name="connsiteX2" fmla="*/ 550015 w 550015"/>
                <a:gd name="connsiteY2" fmla="*/ 371260 h 37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015" h="371260">
                  <a:moveTo>
                    <a:pt x="0" y="0"/>
                  </a:moveTo>
                  <a:lnTo>
                    <a:pt x="467513" y="185630"/>
                  </a:lnTo>
                  <a:lnTo>
                    <a:pt x="550015" y="37126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02578" y="2987649"/>
              <a:ext cx="1257831" cy="30888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annealed 350</a:t>
              </a:r>
              <a:r>
                <a:rPr lang="en-US" dirty="0">
                  <a:sym typeface="Symbol" panose="05050102010706020507" pitchFamily="18" charset="2"/>
                </a:rPr>
                <a:t>C</a:t>
              </a:r>
              <a:endParaRPr lang="en-US" sz="24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9" y="4243474"/>
            <a:ext cx="4359570" cy="26064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5717" y="1254409"/>
            <a:ext cx="1683209" cy="1276319"/>
            <a:chOff x="-2215812" y="2662907"/>
            <a:chExt cx="1683209" cy="12763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-2180108" y="2662907"/>
              <a:ext cx="1276319" cy="12763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2215812" y="3090574"/>
              <a:ext cx="168320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Loss target</a:t>
              </a:r>
            </a:p>
            <a:p>
              <a:pPr algn="ctr"/>
              <a:r>
                <a:rPr lang="en-US" sz="2000" dirty="0" smtClean="0"/>
                <a:t>5.5x10</a:t>
              </a:r>
              <a:r>
                <a:rPr lang="en-US" sz="2000" baseline="30000" dirty="0" smtClean="0"/>
                <a:t>-5</a:t>
              </a:r>
              <a:endParaRPr lang="en-US" sz="20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42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123 K coatings (Voyager </a:t>
            </a:r>
            <a:r>
              <a:rPr lang="mr-IN" dirty="0" smtClean="0"/>
              <a:t>–</a:t>
            </a:r>
            <a:r>
              <a:rPr lang="en-US" dirty="0" smtClean="0"/>
              <a:t> C.E.)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262" y="1042878"/>
            <a:ext cx="8791841" cy="171449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Amorphous silicon </a:t>
            </a:r>
            <a:r>
              <a:rPr lang="en-US" dirty="0" smtClean="0"/>
              <a:t>deposited at high temperature is the best candidate</a:t>
            </a:r>
          </a:p>
          <a:p>
            <a:pPr lvl="1"/>
            <a:r>
              <a:rPr lang="en-US" dirty="0" smtClean="0"/>
              <a:t>High refractive index</a:t>
            </a:r>
          </a:p>
          <a:p>
            <a:r>
              <a:rPr lang="en-US" dirty="0" smtClean="0"/>
              <a:t>Low mechanical loss at low temperature. But at 123K?</a:t>
            </a:r>
          </a:p>
          <a:p>
            <a:pPr lvl="1"/>
            <a:r>
              <a:rPr lang="en-US" dirty="0" smtClean="0"/>
              <a:t>Measurements of loss at room temperature shows 𝜙 &lt; 1x10</a:t>
            </a:r>
            <a:r>
              <a:rPr lang="en-US" baseline="30000" dirty="0" smtClean="0"/>
              <a:t>-4</a:t>
            </a:r>
            <a:r>
              <a:rPr lang="en-US" dirty="0" smtClean="0"/>
              <a:t> depending on deposition method</a:t>
            </a:r>
            <a:endParaRPr lang="en-US" baseline="30000" dirty="0" smtClean="0"/>
          </a:p>
          <a:p>
            <a:r>
              <a:rPr lang="en-US" dirty="0" smtClean="0"/>
              <a:t>Optical absorptions still high, but </a:t>
            </a:r>
            <a:r>
              <a:rPr lang="en-US" dirty="0"/>
              <a:t> </a:t>
            </a:r>
            <a:r>
              <a:rPr lang="en-US" dirty="0" smtClean="0"/>
              <a:t>improving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93" y="3544454"/>
            <a:ext cx="4400302" cy="2811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5458" y="2932597"/>
            <a:ext cx="384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High-T e-beam deposited a-Si </a:t>
            </a:r>
            <a:r>
              <a:rPr lang="en-US" sz="1600" b="1" smtClean="0">
                <a:solidFill>
                  <a:schemeClr val="accent1"/>
                </a:solidFill>
              </a:rPr>
              <a:t>(Berkeley) </a:t>
            </a:r>
            <a:endParaRPr lang="en-US" sz="16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Loss at room temperature (Caltech)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722" t="26833" r="20153" b="29667"/>
          <a:stretch/>
        </p:blipFill>
        <p:spPr>
          <a:xfrm>
            <a:off x="0" y="3681403"/>
            <a:ext cx="4763092" cy="2835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6266" y="2724449"/>
            <a:ext cx="3842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High-T IBS deposited a-Si, 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Loss at room temperature (Strathclyde)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12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79265" y="3773640"/>
            <a:ext cx="3036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6DBF"/>
                </a:solidFill>
                <a:latin typeface="Calibri,Bold" charset="0"/>
              </a:rPr>
              <a:t>Blue: no post-deposition heat treatment </a:t>
            </a:r>
            <a:endParaRPr lang="en-US" sz="1400" dirty="0"/>
          </a:p>
          <a:p>
            <a:r>
              <a:rPr lang="en-US" sz="1400" dirty="0">
                <a:solidFill>
                  <a:srgbClr val="FF0000"/>
                </a:solidFill>
                <a:latin typeface="Calibri,Bold" charset="0"/>
              </a:rPr>
              <a:t>Red/pink: heat treated for 1hr at 400°C </a:t>
            </a:r>
            <a:endParaRPr lang="en-US" sz="1400" dirty="0"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2318" y="4193789"/>
            <a:ext cx="3280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,Bold" charset="0"/>
              </a:rPr>
              <a:t>Minimum loss: &lt; 2 x 10</a:t>
            </a:r>
            <a:r>
              <a:rPr lang="en-US" sz="1200" baseline="30000" dirty="0">
                <a:latin typeface="Calibri,Bold" charset="0"/>
              </a:rPr>
              <a:t>-5</a:t>
            </a:r>
            <a:r>
              <a:rPr lang="en-US" sz="1000" dirty="0">
                <a:latin typeface="Calibri,Bold" charset="0"/>
              </a:rPr>
              <a:t> </a:t>
            </a:r>
            <a:r>
              <a:rPr lang="en-US" sz="1000" dirty="0" smtClean="0">
                <a:latin typeface="Calibri,Bold" charset="0"/>
              </a:rPr>
              <a:t/>
            </a:r>
            <a:br>
              <a:rPr lang="en-US" sz="1000" dirty="0" smtClean="0">
                <a:latin typeface="Calibri,Bold" charset="0"/>
              </a:rPr>
            </a:br>
            <a:r>
              <a:rPr lang="en-US" sz="1200" dirty="0" smtClean="0">
                <a:latin typeface="Calibri,Bold" charset="0"/>
              </a:rPr>
              <a:t>for </a:t>
            </a:r>
            <a:r>
              <a:rPr lang="en-US" sz="1200" dirty="0">
                <a:latin typeface="Calibri,Bold" charset="0"/>
              </a:rPr>
              <a:t>deposition at </a:t>
            </a:r>
            <a:r>
              <a:rPr lang="en-US" sz="1200" dirty="0" smtClean="0">
                <a:latin typeface="Calibri,Bold" charset="0"/>
              </a:rPr>
              <a:t>200°C + </a:t>
            </a:r>
            <a:r>
              <a:rPr lang="en-US" sz="1200" dirty="0">
                <a:latin typeface="Calibri,Bold" charset="0"/>
              </a:rPr>
              <a:t>heat treatment at 400°C 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34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982" cy="4525963"/>
          </a:xfrm>
        </p:spPr>
        <p:txBody>
          <a:bodyPr/>
          <a:lstStyle/>
          <a:p>
            <a:r>
              <a:rPr lang="en-US" dirty="0" smtClean="0"/>
              <a:t>Measure mechanical loss angle of a-Si at 123 K</a:t>
            </a:r>
          </a:p>
          <a:p>
            <a:r>
              <a:rPr lang="en-US" dirty="0" smtClean="0"/>
              <a:t>Improve optical absorptions</a:t>
            </a:r>
          </a:p>
          <a:p>
            <a:r>
              <a:rPr lang="en-US" dirty="0" smtClean="0"/>
              <a:t>Structural measurements and modeling</a:t>
            </a:r>
          </a:p>
          <a:p>
            <a:r>
              <a:rPr lang="en-US" dirty="0" smtClean="0"/>
              <a:t>Why	 the different behavior of mechanical loss with growth temperature?</a:t>
            </a:r>
          </a:p>
          <a:p>
            <a:r>
              <a:rPr lang="en-US" dirty="0" smtClean="0"/>
              <a:t>Understand differences due to deposition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17249">
            <a:off x="4905340" y="2457275"/>
            <a:ext cx="5429320" cy="2442416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567422" y="1516284"/>
            <a:ext cx="1539433" cy="1088020"/>
          </a:xfrm>
          <a:prstGeom prst="wedgeRectCallout">
            <a:avLst>
              <a:gd name="adj1" fmla="val -105043"/>
              <a:gd name="adj2" fmla="val 944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in Kiran </a:t>
            </a:r>
            <a:r>
              <a:rPr lang="en-US" dirty="0" err="1" smtClean="0"/>
              <a:t>Prasai’s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4933088" y="4027599"/>
            <a:ext cx="1539433" cy="1088020"/>
          </a:xfrm>
          <a:prstGeom prst="wedgeRectCallout">
            <a:avLst>
              <a:gd name="adj1" fmla="val -90006"/>
              <a:gd name="adj2" fmla="val 399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</a:t>
            </a:r>
            <a:r>
              <a:rPr lang="en-US" smtClean="0"/>
              <a:t>in Frances Hellman’s </a:t>
            </a:r>
            <a:r>
              <a:rPr lang="en-US" dirty="0" smtClean="0"/>
              <a:t>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8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temperature coatings (E.T.)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0" y="846068"/>
            <a:ext cx="5784936" cy="5763076"/>
          </a:xfrm>
        </p:spPr>
        <p:txBody>
          <a:bodyPr>
            <a:normAutofit/>
          </a:bodyPr>
          <a:lstStyle/>
          <a:p>
            <a:r>
              <a:rPr lang="en-US" dirty="0" smtClean="0"/>
              <a:t>Amorphous silicon is a promising high index material</a:t>
            </a:r>
          </a:p>
          <a:p>
            <a:r>
              <a:rPr lang="en-US" dirty="0" smtClean="0"/>
              <a:t>What about the low index material? </a:t>
            </a:r>
            <a:br>
              <a:rPr lang="en-US" dirty="0" smtClean="0"/>
            </a:br>
            <a:r>
              <a:rPr lang="en-US" dirty="0" smtClean="0"/>
              <a:t>Silica ≈ 5x10</a:t>
            </a:r>
            <a:r>
              <a:rPr lang="en-US" baseline="30000" dirty="0" smtClean="0"/>
              <a:t>-4</a:t>
            </a:r>
            <a:r>
              <a:rPr lang="en-US" dirty="0" smtClean="0"/>
              <a:t> at 10 K</a:t>
            </a:r>
          </a:p>
          <a:p>
            <a:r>
              <a:rPr lang="en-US" dirty="0" smtClean="0"/>
              <a:t>Dependent on heat </a:t>
            </a:r>
            <a:br>
              <a:rPr lang="en-US" dirty="0" smtClean="0"/>
            </a:br>
            <a:r>
              <a:rPr lang="en-US" dirty="0" smtClean="0"/>
              <a:t>treatment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In many cases annealing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improves high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temperature loss,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but worsen low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temperature loss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SiN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good 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low index candidates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390" y="6486033"/>
            <a:ext cx="25218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latin typeface="Helvetica" charset="0"/>
              </a:rPr>
              <a:t>Class. Quantum </a:t>
            </a:r>
            <a:r>
              <a:rPr lang="it-IT" sz="1000" dirty="0" err="1">
                <a:latin typeface="Helvetica" charset="0"/>
              </a:rPr>
              <a:t>Grav</a:t>
            </a:r>
            <a:r>
              <a:rPr lang="it-IT" sz="1000" dirty="0">
                <a:latin typeface="Helvetica" charset="0"/>
              </a:rPr>
              <a:t>. </a:t>
            </a:r>
            <a:r>
              <a:rPr lang="it-IT" sz="1000" b="1" dirty="0">
                <a:latin typeface="Helvetica" charset="0"/>
              </a:rPr>
              <a:t>31 </a:t>
            </a:r>
            <a:r>
              <a:rPr lang="it-IT" sz="1000" dirty="0">
                <a:latin typeface="Helvetica" charset="0"/>
              </a:rPr>
              <a:t>(2014) 035019 </a:t>
            </a:r>
            <a:endParaRPr lang="it-IT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28" y="2546430"/>
            <a:ext cx="5542307" cy="405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3869" y="3691083"/>
            <a:ext cx="176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From ET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conceptual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design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449649" y="896826"/>
            <a:ext cx="1384449" cy="13844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63596" y="1162145"/>
            <a:ext cx="1876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Loss target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HF </a:t>
            </a:r>
            <a:r>
              <a:rPr lang="en-US" sz="2400" dirty="0" smtClean="0">
                <a:solidFill>
                  <a:schemeClr val="accent2"/>
                </a:solidFill>
              </a:rPr>
              <a:t>1.2x10</a:t>
            </a:r>
            <a:r>
              <a:rPr lang="en-US" sz="2400" baseline="30000" dirty="0" smtClean="0">
                <a:solidFill>
                  <a:schemeClr val="accent2"/>
                </a:solidFill>
              </a:rPr>
              <a:t>-4</a:t>
            </a:r>
            <a:r>
              <a:rPr lang="en-US" sz="2400" baseline="30000" dirty="0">
                <a:solidFill>
                  <a:schemeClr val="accent2"/>
                </a:solidFill>
              </a:rPr>
              <a:t> </a:t>
            </a:r>
            <a:endParaRPr lang="en-US" sz="2400" baseline="30000" dirty="0" smtClean="0">
              <a:solidFill>
                <a:schemeClr val="accent2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LF 1.3x10</a:t>
            </a:r>
            <a:r>
              <a:rPr lang="en-US" sz="2400" baseline="30000" dirty="0" smtClean="0">
                <a:solidFill>
                  <a:schemeClr val="accent1"/>
                </a:solidFill>
              </a:rPr>
              <a:t>-4</a:t>
            </a:r>
            <a:endParaRPr lang="en-US" sz="2400" baseline="300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" y="3544063"/>
            <a:ext cx="4235543" cy="3295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temperature coatings (E.T.)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15</a:t>
            </a:fld>
            <a:endParaRPr lang="en-GB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3577" y="2922285"/>
            <a:ext cx="3883821" cy="531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Magnetron sputtered </a:t>
            </a:r>
            <a:br>
              <a:rPr lang="en-US" sz="1800" dirty="0" smtClean="0"/>
            </a:br>
            <a:r>
              <a:rPr lang="en-US" sz="1800" dirty="0" smtClean="0"/>
              <a:t>Al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3 </a:t>
            </a:r>
            <a:r>
              <a:rPr lang="en-US" sz="1800" dirty="0" smtClean="0"/>
              <a:t>(NRL</a:t>
            </a:r>
            <a:r>
              <a:rPr lang="en-US" sz="1800" smtClean="0"/>
              <a:t>) LIGO-G1800418</a:t>
            </a: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0390" y="5718916"/>
            <a:ext cx="37501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7435" y="534958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34" y="3738624"/>
            <a:ext cx="4786608" cy="26177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82003" y="2995012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SiN</a:t>
            </a:r>
            <a:r>
              <a:rPr lang="en-US" dirty="0" smtClean="0"/>
              <a:t> CVD deposition </a:t>
            </a:r>
            <a:endParaRPr lang="en-US" dirty="0"/>
          </a:p>
          <a:p>
            <a:pPr algn="ctr"/>
            <a:r>
              <a:rPr lang="en-US" dirty="0" smtClean="0"/>
              <a:t>LIGO-</a:t>
            </a:r>
            <a:r>
              <a:rPr lang="fi-FI" dirty="0" smtClean="0"/>
              <a:t>G1800350 </a:t>
            </a:r>
            <a:endParaRPr lang="fi-FI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80" y="846068"/>
            <a:ext cx="8672820" cy="21012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Amorphous silicon is a promising high index material</a:t>
            </a:r>
          </a:p>
          <a:p>
            <a:r>
              <a:rPr lang="en-US" dirty="0" smtClean="0"/>
              <a:t>What about the low index material? Silica ≈ 5x10</a:t>
            </a:r>
            <a:r>
              <a:rPr lang="en-US" baseline="30000" dirty="0" smtClean="0"/>
              <a:t>-4</a:t>
            </a:r>
            <a:r>
              <a:rPr lang="en-US" dirty="0" smtClean="0"/>
              <a:t> at 10 K</a:t>
            </a:r>
          </a:p>
          <a:p>
            <a:r>
              <a:rPr lang="en-US" dirty="0" smtClean="0"/>
              <a:t>Dependent on heat treatment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In many cases annealing improves high temperature loss, but worsen low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temperature loss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SiN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good low index candidates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98648" cy="4525963"/>
          </a:xfrm>
        </p:spPr>
        <p:txBody>
          <a:bodyPr/>
          <a:lstStyle/>
          <a:p>
            <a:r>
              <a:rPr lang="en-US" dirty="0" smtClean="0"/>
              <a:t>Further characterize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 and </a:t>
            </a:r>
            <a:r>
              <a:rPr lang="en-US" dirty="0" err="1" smtClean="0"/>
              <a:t>SiN</a:t>
            </a:r>
            <a:r>
              <a:rPr lang="en-US" dirty="0" smtClean="0"/>
              <a:t> mechanical loss</a:t>
            </a:r>
          </a:p>
          <a:p>
            <a:r>
              <a:rPr lang="en-US" dirty="0" smtClean="0"/>
              <a:t>Improve optical absorption</a:t>
            </a:r>
          </a:p>
          <a:p>
            <a:r>
              <a:rPr lang="en-US" dirty="0" smtClean="0"/>
              <a:t>Alumina shows improvement with growth temperature, similar to a-Si, dissimilar to Ta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6499" y="1817225"/>
            <a:ext cx="4576723" cy="47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35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Crystalline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25" y="833978"/>
            <a:ext cx="4640043" cy="3022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Promising candidate for </a:t>
            </a:r>
            <a:br>
              <a:rPr lang="en-US" dirty="0" smtClean="0"/>
            </a:b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</a:t>
            </a:r>
          </a:p>
          <a:p>
            <a:r>
              <a:rPr lang="en-US" dirty="0" smtClean="0"/>
              <a:t>Low mechanical loss at </a:t>
            </a:r>
            <a:br>
              <a:rPr lang="en-US" dirty="0" smtClean="0"/>
            </a:br>
            <a:r>
              <a:rPr lang="en-US" dirty="0" smtClean="0"/>
              <a:t>room temperature (2x10</a:t>
            </a:r>
            <a:r>
              <a:rPr lang="en-US" baseline="30000" dirty="0" smtClean="0"/>
              <a:t>-5</a:t>
            </a:r>
            <a:r>
              <a:rPr lang="en-US" dirty="0" smtClean="0"/>
              <a:t>)</a:t>
            </a:r>
          </a:p>
          <a:p>
            <a:r>
              <a:rPr lang="en-US" dirty="0" smtClean="0"/>
              <a:t>Good optical absorption </a:t>
            </a:r>
            <a:br>
              <a:rPr lang="en-US" dirty="0" smtClean="0"/>
            </a:br>
            <a:r>
              <a:rPr lang="en-US" dirty="0" smtClean="0"/>
              <a:t>and good figure</a:t>
            </a:r>
          </a:p>
          <a:p>
            <a:r>
              <a:rPr lang="en-US" dirty="0" smtClean="0"/>
              <a:t>Need to develop technology to scale up to large mirror size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9915" y="6388701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dirty="0" smtClean="0"/>
              <a:t>G. Cole LIGO-G1800645</a:t>
            </a:r>
            <a:endParaRPr lang="is-IS" i="0" u="none" strike="noStrike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6929" y="6385157"/>
            <a:ext cx="4723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D. Cole, </a:t>
            </a:r>
            <a:r>
              <a:rPr lang="en-US" dirty="0" smtClean="0"/>
              <a:t>et al., </a:t>
            </a:r>
            <a:r>
              <a:rPr lang="en-US" dirty="0"/>
              <a:t>Nature Photonics (2013) </a:t>
            </a:r>
            <a:endParaRPr lang="en-US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6" y="833979"/>
            <a:ext cx="4425220" cy="3286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71794" y="4149353"/>
            <a:ext cx="337800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Tahoma" charset="0"/>
              </a:rPr>
              <a:t> </a:t>
            </a:r>
            <a:r>
              <a:rPr lang="en-US" dirty="0" err="1" smtClean="0">
                <a:latin typeface="Tahoma" charset="0"/>
              </a:rPr>
              <a:t>AlGaAs</a:t>
            </a:r>
            <a:r>
              <a:rPr lang="en-US" dirty="0" smtClean="0">
                <a:latin typeface="Tahoma" charset="0"/>
              </a:rPr>
              <a:t> </a:t>
            </a:r>
            <a:r>
              <a:rPr lang="en-US" dirty="0">
                <a:latin typeface="Tahoma" charset="0"/>
              </a:rPr>
              <a:t>room temperature: </a:t>
            </a:r>
            <a:r>
              <a:rPr lang="en-US" dirty="0" smtClean="0">
                <a:latin typeface="Tahoma" charset="0"/>
              </a:rPr>
              <a:t/>
            </a:r>
            <a:br>
              <a:rPr lang="en-US" dirty="0" smtClean="0">
                <a:latin typeface="Tahoma" charset="0"/>
              </a:rPr>
            </a:br>
            <a:r>
              <a:rPr lang="en-US" dirty="0" smtClean="0">
                <a:latin typeface="Tahoma" charset="0"/>
              </a:rPr>
              <a:t>		</a:t>
            </a:r>
            <a:r>
              <a:rPr lang="en-US" dirty="0" err="1" smtClean="0">
                <a:solidFill>
                  <a:srgbClr val="E21E23"/>
                </a:solidFill>
                <a:latin typeface="Tahoma" charset="0"/>
              </a:rPr>
              <a:t>φ</a:t>
            </a:r>
            <a:r>
              <a:rPr lang="en-US" sz="1200" dirty="0" err="1" smtClean="0">
                <a:solidFill>
                  <a:srgbClr val="E21E23"/>
                </a:solidFill>
                <a:latin typeface="Tahoma" charset="0"/>
              </a:rPr>
              <a:t>RT</a:t>
            </a:r>
            <a:r>
              <a:rPr lang="en-US" sz="1200" dirty="0" smtClean="0">
                <a:solidFill>
                  <a:srgbClr val="E21E23"/>
                </a:solidFill>
                <a:latin typeface="Tahoma" charset="0"/>
              </a:rPr>
              <a:t> </a:t>
            </a:r>
            <a:r>
              <a:rPr lang="en-US" dirty="0">
                <a:solidFill>
                  <a:srgbClr val="E21E23"/>
                </a:solidFill>
                <a:latin typeface="Tahoma" charset="0"/>
              </a:rPr>
              <a:t>&lt; 4</a:t>
            </a:r>
            <a:r>
              <a:rPr lang="en-US" dirty="0">
                <a:solidFill>
                  <a:srgbClr val="E21E23"/>
                </a:solidFill>
                <a:latin typeface="MS" charset="0"/>
              </a:rPr>
              <a:t>×</a:t>
            </a:r>
            <a:r>
              <a:rPr lang="en-US" dirty="0">
                <a:solidFill>
                  <a:srgbClr val="E21E23"/>
                </a:solidFill>
                <a:latin typeface="Tahoma" charset="0"/>
              </a:rPr>
              <a:t>10</a:t>
            </a:r>
            <a:r>
              <a:rPr lang="en-US" baseline="30000" dirty="0">
                <a:solidFill>
                  <a:srgbClr val="E21E23"/>
                </a:solidFill>
                <a:latin typeface="Tahoma" charset="0"/>
              </a:rPr>
              <a:t>-5</a:t>
            </a:r>
            <a:r>
              <a:rPr lang="en-US" dirty="0">
                <a:solidFill>
                  <a:srgbClr val="E21E23"/>
                </a:solidFill>
                <a:latin typeface="Tahoma" charset="0"/>
              </a:rPr>
              <a:t> </a:t>
            </a:r>
            <a:endParaRPr lang="en-US" dirty="0">
              <a:latin typeface="Tahoma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Tahoma" charset="0"/>
              </a:rPr>
              <a:t> </a:t>
            </a:r>
            <a:r>
              <a:rPr lang="en-US" dirty="0" err="1" smtClean="0">
                <a:latin typeface="Tahoma" charset="0"/>
              </a:rPr>
              <a:t>AlGaAs</a:t>
            </a:r>
            <a:r>
              <a:rPr lang="en-US" dirty="0" smtClean="0">
                <a:latin typeface="Tahoma" charset="0"/>
              </a:rPr>
              <a:t> </a:t>
            </a:r>
            <a:r>
              <a:rPr lang="en-US" dirty="0">
                <a:latin typeface="Tahoma" charset="0"/>
              </a:rPr>
              <a:t>cryogenic </a:t>
            </a:r>
            <a:r>
              <a:rPr lang="en-US" dirty="0" smtClean="0">
                <a:latin typeface="Tahoma" charset="0"/>
              </a:rPr>
              <a:t>: </a:t>
            </a:r>
          </a:p>
          <a:p>
            <a:pPr lvl="2">
              <a:buFont typeface="Arial" charset="0"/>
              <a:buChar char="•"/>
            </a:pPr>
            <a:r>
              <a:rPr lang="en-US" dirty="0" err="1" smtClean="0">
                <a:solidFill>
                  <a:srgbClr val="E21E23"/>
                </a:solidFill>
                <a:latin typeface="Tahoma" charset="0"/>
              </a:rPr>
              <a:t>φ</a:t>
            </a:r>
            <a:r>
              <a:rPr lang="en-US" sz="1200" dirty="0" err="1" smtClean="0">
                <a:solidFill>
                  <a:srgbClr val="E21E23"/>
                </a:solidFill>
                <a:latin typeface="Tahoma" charset="0"/>
              </a:rPr>
              <a:t>cryo</a:t>
            </a:r>
            <a:r>
              <a:rPr lang="en-US" sz="1200" dirty="0" smtClean="0">
                <a:solidFill>
                  <a:srgbClr val="E21E23"/>
                </a:solidFill>
                <a:latin typeface="Tahoma" charset="0"/>
              </a:rPr>
              <a:t> </a:t>
            </a:r>
            <a:r>
              <a:rPr lang="en-US" dirty="0">
                <a:solidFill>
                  <a:srgbClr val="E21E23"/>
                </a:solidFill>
                <a:latin typeface="Tahoma" charset="0"/>
              </a:rPr>
              <a:t>&lt; 5</a:t>
            </a:r>
            <a:r>
              <a:rPr lang="en-US" dirty="0">
                <a:solidFill>
                  <a:srgbClr val="E21E23"/>
                </a:solidFill>
                <a:latin typeface="MS" charset="0"/>
              </a:rPr>
              <a:t>×</a:t>
            </a:r>
            <a:r>
              <a:rPr lang="en-US" dirty="0">
                <a:solidFill>
                  <a:srgbClr val="E21E23"/>
                </a:solidFill>
                <a:latin typeface="Tahoma" charset="0"/>
              </a:rPr>
              <a:t>10</a:t>
            </a:r>
            <a:r>
              <a:rPr lang="en-US" baseline="30000" dirty="0">
                <a:solidFill>
                  <a:srgbClr val="E21E23"/>
                </a:solidFill>
                <a:latin typeface="Tahoma" charset="0"/>
              </a:rPr>
              <a:t>-6</a:t>
            </a:r>
            <a:r>
              <a:rPr lang="en-US" sz="1200" dirty="0">
                <a:solidFill>
                  <a:srgbClr val="E21E23"/>
                </a:solidFill>
                <a:latin typeface="Tahoma" charset="0"/>
              </a:rPr>
              <a:t> </a:t>
            </a:r>
            <a:endParaRPr lang="en-US" sz="1400" dirty="0">
              <a:effectLst/>
              <a:latin typeface="Tahom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" y="4102676"/>
            <a:ext cx="5440101" cy="202048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17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69915" y="6071267"/>
            <a:ext cx="395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Class. Quantum </a:t>
            </a:r>
            <a:r>
              <a:rPr lang="en-US" i="1" dirty="0" err="1"/>
              <a:t>Grav</a:t>
            </a:r>
            <a:r>
              <a:rPr lang="en-US" i="1" dirty="0"/>
              <a:t>.</a:t>
            </a:r>
            <a:r>
              <a:rPr lang="en-US" dirty="0"/>
              <a:t> </a:t>
            </a:r>
            <a:r>
              <a:rPr lang="en-US" b="1" dirty="0"/>
              <a:t>32</a:t>
            </a:r>
            <a:r>
              <a:rPr lang="en-US" dirty="0"/>
              <a:t> 035002 (2015)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5671794" y="5481803"/>
            <a:ext cx="3378009" cy="841533"/>
          </a:xfrm>
          <a:prstGeom prst="wedgeRectCallout">
            <a:avLst>
              <a:gd name="adj1" fmla="val -44893"/>
              <a:gd name="adj2" fmla="val 156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in Garret Cole’s </a:t>
            </a:r>
            <a:br>
              <a:rPr lang="en-US" dirty="0" smtClean="0"/>
            </a:br>
            <a:r>
              <a:rPr lang="en-US" dirty="0" smtClean="0"/>
              <a:t>and Manuel </a:t>
            </a:r>
            <a:r>
              <a:rPr lang="en-US" dirty="0" err="1" smtClean="0"/>
              <a:t>Marchio’s</a:t>
            </a:r>
            <a:r>
              <a:rPr lang="en-US" dirty="0" smtClean="0"/>
              <a:t>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and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" y="1040130"/>
            <a:ext cx="3734013" cy="51633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Important to bridge mechanical loss, structural studies and modeling efforts</a:t>
            </a:r>
          </a:p>
          <a:p>
            <a:r>
              <a:rPr lang="en-US" dirty="0" smtClean="0"/>
              <a:t>Use measured distributions to tune simulations and extract structural information</a:t>
            </a:r>
          </a:p>
          <a:p>
            <a:r>
              <a:rPr lang="en-US" dirty="0" smtClean="0"/>
              <a:t>Reverse Monte Carlo + Energy </a:t>
            </a:r>
            <a:br>
              <a:rPr lang="en-US" dirty="0" smtClean="0"/>
            </a:br>
            <a:r>
              <a:rPr lang="en-US" dirty="0" smtClean="0"/>
              <a:t>minimization</a:t>
            </a:r>
          </a:p>
          <a:p>
            <a:r>
              <a:rPr lang="en-US" dirty="0" smtClean="0"/>
              <a:t>Crucial: simulate </a:t>
            </a:r>
            <a:br>
              <a:rPr lang="en-US" dirty="0" smtClean="0"/>
            </a:br>
            <a:r>
              <a:rPr lang="en-US" dirty="0" smtClean="0"/>
              <a:t>the deposition </a:t>
            </a:r>
            <a:br>
              <a:rPr lang="en-US" dirty="0" smtClean="0"/>
            </a:br>
            <a:r>
              <a:rPr lang="en-US" dirty="0" smtClean="0"/>
              <a:t>process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087" y="1055131"/>
            <a:ext cx="4541298" cy="27267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23560" y="780034"/>
            <a:ext cx="3851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22222"/>
                </a:solidFill>
                <a:latin typeface="Source Sans Pro" charset="0"/>
              </a:rPr>
              <a:t>Scientific Reports</a:t>
            </a:r>
            <a:r>
              <a:rPr lang="en-US" dirty="0">
                <a:solidFill>
                  <a:srgbClr val="222222"/>
                </a:solidFill>
                <a:latin typeface="Source Sans Pro" charset="0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Source Sans Pro" charset="0"/>
              </a:rPr>
              <a:t> 6</a:t>
            </a:r>
            <a:r>
              <a:rPr lang="en-US" dirty="0">
                <a:solidFill>
                  <a:srgbClr val="222222"/>
                </a:solidFill>
                <a:latin typeface="Source Sans Pro" charset="0"/>
              </a:rPr>
              <a:t>, </a:t>
            </a:r>
            <a:r>
              <a:rPr lang="en-US" dirty="0" smtClean="0">
                <a:solidFill>
                  <a:srgbClr val="222222"/>
                </a:solidFill>
                <a:latin typeface="Source Sans Pro" charset="0"/>
              </a:rPr>
              <a:t>32170 </a:t>
            </a:r>
            <a:r>
              <a:rPr lang="en-US" dirty="0">
                <a:solidFill>
                  <a:srgbClr val="222222"/>
                </a:solidFill>
                <a:latin typeface="Source Sans Pro" charset="0"/>
              </a:rPr>
              <a:t>(2016)</a:t>
            </a:r>
            <a:endParaRPr lang="en-US" b="0" i="0" u="none" strike="noStrike" dirty="0">
              <a:solidFill>
                <a:srgbClr val="222222"/>
              </a:solidFill>
              <a:effectLst/>
              <a:latin typeface="Source Sans Pr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8758" y="2891361"/>
            <a:ext cx="341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of pair </a:t>
            </a:r>
            <a:r>
              <a:rPr lang="en-US" sz="1400" smtClean="0"/>
              <a:t>distribution functions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88" y="3781873"/>
            <a:ext cx="4702541" cy="30556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7611413" y="5252924"/>
            <a:ext cx="2717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K.Prasai</a:t>
            </a:r>
            <a:r>
              <a:rPr lang="en-US" sz="2000" dirty="0" smtClean="0">
                <a:solidFill>
                  <a:srgbClr val="FF0000"/>
                </a:solidFill>
              </a:rPr>
              <a:t> LIGO-</a:t>
            </a:r>
            <a:r>
              <a:rPr lang="fi-FI" sz="2000" dirty="0" smtClean="0">
                <a:solidFill>
                  <a:srgbClr val="FF0000"/>
                </a:solidFill>
              </a:rPr>
              <a:t>G1800872</a:t>
            </a:r>
            <a:endParaRPr lang="fi-FI" sz="2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4364607"/>
            <a:ext cx="1735561" cy="171719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6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602" y="874177"/>
            <a:ext cx="8195310" cy="4525963"/>
          </a:xfrm>
        </p:spPr>
        <p:txBody>
          <a:bodyPr/>
          <a:lstStyle/>
          <a:p>
            <a:r>
              <a:rPr lang="en-US" dirty="0" smtClean="0"/>
              <a:t>Rate of progress significantly </a:t>
            </a:r>
            <a:br>
              <a:rPr lang="en-US" dirty="0" smtClean="0"/>
            </a:br>
            <a:r>
              <a:rPr lang="en-US" dirty="0" smtClean="0"/>
              <a:t>increased in the last few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Promising candidates for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A+ detector coatings </a:t>
            </a:r>
            <a:r>
              <a:rPr lang="en-US" dirty="0" smtClean="0"/>
              <a:t>(but we </a:t>
            </a:r>
            <a:br>
              <a:rPr lang="en-US" dirty="0" smtClean="0"/>
            </a:br>
            <a:r>
              <a:rPr lang="en-US" dirty="0" smtClean="0"/>
              <a:t>need a recipe very soon)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Amorphous silicon </a:t>
            </a:r>
            <a:r>
              <a:rPr lang="en-US" dirty="0" smtClean="0"/>
              <a:t>a promising </a:t>
            </a:r>
            <a:br>
              <a:rPr lang="en-US" dirty="0" smtClean="0"/>
            </a:br>
            <a:r>
              <a:rPr lang="en-US" dirty="0" smtClean="0"/>
              <a:t>candidate at mid and low T, </a:t>
            </a:r>
            <a:br>
              <a:rPr lang="en-US" dirty="0" smtClean="0"/>
            </a:br>
            <a:r>
              <a:rPr lang="en-US" dirty="0" smtClean="0"/>
              <a:t>but some more characterization are needed (and on-going)</a:t>
            </a:r>
          </a:p>
          <a:p>
            <a:r>
              <a:rPr lang="en-US" dirty="0" smtClean="0"/>
              <a:t>Low temperature low index material? Some candidates (Al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/>
              <a:t>3</a:t>
            </a:r>
            <a:r>
              <a:rPr lang="en-US" dirty="0" smtClean="0"/>
              <a:t>, </a:t>
            </a:r>
            <a:r>
              <a:rPr lang="en-US" dirty="0" err="1" smtClean="0"/>
              <a:t>SiN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 one material good for all configurations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55" y="589151"/>
            <a:ext cx="3854775" cy="31089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60699" y="5506511"/>
            <a:ext cx="6659301" cy="11315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Other complementary directions: </a:t>
            </a:r>
          </a:p>
          <a:p>
            <a:r>
              <a:rPr lang="en-US" sz="2000" dirty="0" smtClean="0"/>
              <a:t>Crystalline coatings </a:t>
            </a:r>
            <a:r>
              <a:rPr lang="en-US" sz="2000" i="1" dirty="0"/>
              <a:t>Class. Quantum </a:t>
            </a:r>
            <a:r>
              <a:rPr lang="en-US" sz="2000" i="1" dirty="0" err="1"/>
              <a:t>Grav</a:t>
            </a:r>
            <a:r>
              <a:rPr lang="en-US" sz="2000" i="1" dirty="0"/>
              <a:t>.</a:t>
            </a:r>
            <a:r>
              <a:rPr lang="en-US" sz="2000" dirty="0"/>
              <a:t> </a:t>
            </a:r>
            <a:r>
              <a:rPr lang="en-US" sz="2000" b="1" dirty="0"/>
              <a:t>32</a:t>
            </a:r>
            <a:r>
              <a:rPr lang="en-US" sz="2000" dirty="0"/>
              <a:t> </a:t>
            </a:r>
            <a:r>
              <a:rPr lang="en-US" sz="2000" dirty="0" smtClean="0"/>
              <a:t>035002 (2015)  </a:t>
            </a:r>
          </a:p>
          <a:p>
            <a:r>
              <a:rPr lang="en-US" sz="2000" dirty="0" smtClean="0"/>
              <a:t>Nano-layers </a:t>
            </a:r>
            <a:r>
              <a:rPr lang="mr-IN" sz="2000" dirty="0" smtClean="0"/>
              <a:t>LIGO-G1800300</a:t>
            </a:r>
            <a:endParaRPr lang="mr-IN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Detector Sensitivities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/>
          <a:stretch/>
        </p:blipFill>
        <p:spPr>
          <a:xfrm>
            <a:off x="0" y="860017"/>
            <a:ext cx="4637871" cy="3517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2958534"/>
            <a:ext cx="4663440" cy="3748951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678950" y="945337"/>
            <a:ext cx="3845042" cy="1634490"/>
          </a:xfrm>
          <a:prstGeom prst="leftArrow">
            <a:avLst>
              <a:gd name="adj1" fmla="val 75175"/>
              <a:gd name="adj2" fmla="val 744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New </a:t>
            </a:r>
            <a:r>
              <a:rPr lang="en-US" dirty="0" err="1" smtClean="0">
                <a:solidFill>
                  <a:srgbClr val="C00000"/>
                </a:solidFill>
              </a:rPr>
              <a:t>aLIGO</a:t>
            </a:r>
            <a:r>
              <a:rPr lang="en-US" dirty="0" smtClean="0">
                <a:solidFill>
                  <a:srgbClr val="C00000"/>
                </a:solidFill>
              </a:rPr>
              <a:t> design </a:t>
            </a:r>
            <a:r>
              <a:rPr lang="en-US" dirty="0">
                <a:solidFill>
                  <a:srgbClr val="C00000"/>
                </a:solidFill>
              </a:rPr>
              <a:t>curve from </a:t>
            </a:r>
            <a:r>
              <a:rPr lang="en-US" dirty="0" smtClean="0">
                <a:solidFill>
                  <a:srgbClr val="C00000"/>
                </a:solidFill>
              </a:rPr>
              <a:t>LIGO-T1800044-v5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Thermal noise measurement </a:t>
            </a:r>
          </a:p>
          <a:p>
            <a:r>
              <a:rPr lang="en-US" dirty="0">
                <a:solidFill>
                  <a:srgbClr val="C00000"/>
                </a:solidFill>
              </a:rPr>
              <a:t>Gras et al. </a:t>
            </a:r>
            <a:r>
              <a:rPr lang="mr-IN" dirty="0" err="1">
                <a:solidFill>
                  <a:srgbClr val="C00000"/>
                </a:solidFill>
              </a:rPr>
              <a:t>arxiv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mr-IN" dirty="0">
                <a:solidFill>
                  <a:srgbClr val="C00000"/>
                </a:solidFill>
              </a:rPr>
              <a:t>1802.05372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flipH="1">
            <a:off x="1093740" y="4701608"/>
            <a:ext cx="3845042" cy="1634490"/>
          </a:xfrm>
          <a:prstGeom prst="leftArrow">
            <a:avLst>
              <a:gd name="adj1" fmla="val 59790"/>
              <a:gd name="adj2" fmla="val 744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2"/>
                </a:solidFill>
              </a:rPr>
              <a:t>AdVirgo</a:t>
            </a:r>
            <a:r>
              <a:rPr lang="en-US" dirty="0" smtClean="0">
                <a:solidFill>
                  <a:schemeClr val="tx2"/>
                </a:solidFill>
              </a:rPr>
              <a:t> design curve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From </a:t>
            </a:r>
            <a:r>
              <a:rPr lang="en-US" dirty="0" err="1" smtClean="0">
                <a:solidFill>
                  <a:schemeClr val="tx2"/>
                </a:solidFill>
              </a:rPr>
              <a:t>Acernese</a:t>
            </a:r>
            <a:r>
              <a:rPr lang="en-US" dirty="0" smtClean="0">
                <a:solidFill>
                  <a:schemeClr val="tx2"/>
                </a:solidFill>
              </a:rPr>
              <a:t> et al. </a:t>
            </a:r>
            <a:r>
              <a:rPr lang="en-US" dirty="0">
                <a:solidFill>
                  <a:schemeClr val="tx2"/>
                </a:solidFill>
              </a:rPr>
              <a:t>CQG 32, </a:t>
            </a:r>
            <a:r>
              <a:rPr lang="en-US" dirty="0" smtClean="0">
                <a:solidFill>
                  <a:schemeClr val="tx2"/>
                </a:solidFill>
              </a:rPr>
              <a:t>024001 (2015)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6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Coating Thermal Noise: a primer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902970"/>
            <a:ext cx="458343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Thermal (Brownian) noise: </a:t>
            </a:r>
          </a:p>
          <a:p>
            <a:pPr lvl="1"/>
            <a:r>
              <a:rPr lang="en-US" dirty="0" smtClean="0"/>
              <a:t>system in thermal equilibrium, couples energy to thermal bath through mechanical dissipations</a:t>
            </a:r>
          </a:p>
          <a:p>
            <a:pPr lvl="1"/>
            <a:r>
              <a:rPr lang="en-US" dirty="0" smtClean="0"/>
              <a:t>The reverse is true: energy coupled to the system (</a:t>
            </a:r>
            <a:r>
              <a:rPr lang="en-US" dirty="0" err="1" smtClean="0"/>
              <a:t>k</a:t>
            </a:r>
            <a:r>
              <a:rPr lang="en-US" baseline="-25000" dirty="0" err="1" smtClean="0"/>
              <a:t>B</a:t>
            </a:r>
            <a:r>
              <a:rPr lang="en-US" dirty="0" err="1" smtClean="0"/>
              <a:t>T</a:t>
            </a:r>
            <a:r>
              <a:rPr lang="en-US" dirty="0" smtClean="0"/>
              <a:t> per each mode), random over all frequencies</a:t>
            </a:r>
          </a:p>
          <a:p>
            <a:pPr lvl="1"/>
            <a:r>
              <a:rPr lang="en-US" dirty="0" smtClean="0"/>
              <a:t>The higher the dissipations, the more energy is spread out of resonance</a:t>
            </a:r>
          </a:p>
          <a:p>
            <a:r>
              <a:rPr lang="en-US" dirty="0" smtClean="0"/>
              <a:t>Other sources of thermal noise: thermo-elastic, thermo-refractive</a:t>
            </a:r>
            <a:endParaRPr lang="en-US" dirty="0"/>
          </a:p>
        </p:txBody>
      </p:sp>
      <p:pic>
        <p:nvPicPr>
          <p:cNvPr id="4" name="Picture 3" descr="oscillator_q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r="7979"/>
          <a:stretch/>
        </p:blipFill>
        <p:spPr>
          <a:xfrm>
            <a:off x="4709160" y="726527"/>
            <a:ext cx="4214916" cy="2858865"/>
          </a:xfrm>
          <a:prstGeom prst="rect">
            <a:avLst/>
          </a:prstGeom>
        </p:spPr>
      </p:pic>
      <p:pic>
        <p:nvPicPr>
          <p:cNvPr id="6" name="Picture 5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70" y="1371883"/>
            <a:ext cx="1804566" cy="419439"/>
          </a:xfrm>
          <a:prstGeom prst="rect">
            <a:avLst/>
          </a:prstGeom>
        </p:spPr>
      </p:pic>
      <p:pic>
        <p:nvPicPr>
          <p:cNvPr id="7" name="Picture 6" descr="CodeCogsEqn-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87" y="2619557"/>
            <a:ext cx="2178193" cy="546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488" y="1007164"/>
            <a:ext cx="846839" cy="168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928" y="1166565"/>
            <a:ext cx="955502" cy="178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352" y="1356496"/>
            <a:ext cx="1173799" cy="389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689" y="5182318"/>
            <a:ext cx="4013595" cy="887125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818450" y="5433925"/>
            <a:ext cx="2727704" cy="1033125"/>
          </a:xfrm>
          <a:prstGeom prst="wedgeRoundRectCallout">
            <a:avLst>
              <a:gd name="adj1" fmla="val 73223"/>
              <a:gd name="adj2" fmla="val -188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4"/>
                </a:solidFill>
              </a:rPr>
              <a:t>Power spectral density of fluctuations in the (mechanical) variable x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69981" y="5168736"/>
            <a:ext cx="1300166" cy="962296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ular Callout 16"/>
          <p:cNvSpPr/>
          <p:nvPr/>
        </p:nvSpPr>
        <p:spPr>
          <a:xfrm>
            <a:off x="6149341" y="3604342"/>
            <a:ext cx="2680970" cy="1074834"/>
          </a:xfrm>
          <a:prstGeom prst="wedgeRoundRectCallout">
            <a:avLst>
              <a:gd name="adj1" fmla="val 17966"/>
              <a:gd name="adj2" fmla="val 974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/>
                </a:solidFill>
              </a:rPr>
              <a:t>Imaginary part of the system transfer function (linked to dissipations)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42370" y="5294599"/>
            <a:ext cx="1501743" cy="68542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656750" y="6179394"/>
            <a:ext cx="3173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Fluctuation dissipation theorem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785" y="6545716"/>
            <a:ext cx="9070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H. B. </a:t>
            </a:r>
            <a:r>
              <a:rPr lang="en-GB" sz="1400" dirty="0" err="1"/>
              <a:t>Callen</a:t>
            </a:r>
            <a:r>
              <a:rPr lang="en-GB" sz="1400" dirty="0"/>
              <a:t>, T. A. </a:t>
            </a:r>
            <a:r>
              <a:rPr lang="en-GB" sz="1400" dirty="0" err="1"/>
              <a:t>Welton</a:t>
            </a:r>
            <a:r>
              <a:rPr lang="en-GB" sz="1400" dirty="0"/>
              <a:t> (1951). "Irreversibility and Generalized Noise". </a:t>
            </a:r>
            <a:r>
              <a:rPr lang="en-GB" sz="1400" i="1" dirty="0"/>
              <a:t>Physical Review</a:t>
            </a:r>
            <a:r>
              <a:rPr lang="en-GB" sz="1400" dirty="0"/>
              <a:t>. </a:t>
            </a:r>
            <a:r>
              <a:rPr lang="en-GB" sz="1400" b="1" dirty="0"/>
              <a:t>83</a:t>
            </a:r>
            <a:r>
              <a:rPr lang="en-GB" sz="1400" dirty="0"/>
              <a:t>: 34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8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we make high reflection coatings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1282" y="982728"/>
            <a:ext cx="4394361" cy="899140"/>
          </a:xfrm>
        </p:spPr>
        <p:txBody>
          <a:bodyPr/>
          <a:lstStyle/>
          <a:p>
            <a:r>
              <a:rPr lang="en-GB" dirty="0" smtClean="0"/>
              <a:t>Alternate layers of high and low refractive index materials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F9947E7-1DB4-6E4B-9756-73DE0FA39285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24284" y="1432298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924284" y="1805248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 smtClean="0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924284" y="2188277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924284" y="2561227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 smtClean="0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924284" y="2934177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924284" y="3307127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 smtClean="0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924284" y="3690156"/>
            <a:ext cx="3717947" cy="1527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Substrate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89551" y="721678"/>
            <a:ext cx="880013" cy="2585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89551" y="721678"/>
            <a:ext cx="746663" cy="2212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9551" y="721678"/>
            <a:ext cx="619663" cy="1839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89551" y="721678"/>
            <a:ext cx="493862" cy="1466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289551" y="721678"/>
            <a:ext cx="372916" cy="1083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89551" y="721678"/>
            <a:ext cx="1007013" cy="2958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662467" y="721678"/>
            <a:ext cx="322947" cy="1083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783413" y="721678"/>
            <a:ext cx="456001" cy="1456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916467" y="721678"/>
            <a:ext cx="545197" cy="1794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036214" y="721678"/>
            <a:ext cx="660400" cy="221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175914" y="721678"/>
            <a:ext cx="762000" cy="2550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296564" y="721678"/>
            <a:ext cx="889000" cy="295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7260590" y="2906747"/>
            <a:ext cx="328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* </a:t>
            </a:r>
            <a:r>
              <a:rPr lang="en-GB" dirty="0" err="1" smtClean="0"/>
              <a:t>Titania</a:t>
            </a:r>
            <a:r>
              <a:rPr lang="en-GB" dirty="0" smtClean="0"/>
              <a:t> doped</a:t>
            </a:r>
            <a:endParaRPr lang="en-GB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662875"/>
              </p:ext>
            </p:extLst>
          </p:nvPr>
        </p:nvGraphicFramePr>
        <p:xfrm>
          <a:off x="241281" y="2034991"/>
          <a:ext cx="4514109" cy="3723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589"/>
                <a:gridCol w="1387148"/>
                <a:gridCol w="1328372"/>
              </a:tblGrid>
              <a:tr h="102737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Material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Refractive</a:t>
                      </a:r>
                      <a:r>
                        <a:rPr lang="en-GB" sz="2000" baseline="0" dirty="0" smtClean="0"/>
                        <a:t> index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Loss angle (100 Hz)</a:t>
                      </a:r>
                      <a:endParaRPr lang="en-GB" sz="2000" dirty="0"/>
                    </a:p>
                  </a:txBody>
                  <a:tcPr anchor="ctr"/>
                </a:tc>
              </a:tr>
              <a:tr h="84017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Silica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SiO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1.45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0.5 x 10</a:t>
                      </a:r>
                      <a:r>
                        <a:rPr lang="en-GB" sz="2000" baseline="30000" dirty="0" smtClean="0"/>
                        <a:t>-4</a:t>
                      </a:r>
                      <a:endParaRPr lang="en-GB" sz="2000" baseline="30000" dirty="0"/>
                    </a:p>
                  </a:txBody>
                  <a:tcPr anchor="ctr"/>
                </a:tc>
              </a:tr>
              <a:tr h="788670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Tantala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Ta</a:t>
                      </a:r>
                      <a:r>
                        <a:rPr lang="en-GB" sz="2000" baseline="-25000" dirty="0" smtClean="0"/>
                        <a:t>2</a:t>
                      </a:r>
                      <a:r>
                        <a:rPr lang="en-GB" sz="2000" dirty="0" smtClean="0"/>
                        <a:t>O</a:t>
                      </a:r>
                      <a:r>
                        <a:rPr lang="en-GB" sz="2000" baseline="-25000" dirty="0" smtClean="0"/>
                        <a:t>5</a:t>
                      </a:r>
                      <a:endParaRPr lang="en-GB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2.03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00000"/>
                          </a:solidFill>
                        </a:rPr>
                        <a:t>3.4 x 10</a:t>
                      </a:r>
                      <a:r>
                        <a:rPr lang="en-GB" sz="2000" b="0" baseline="30000" dirty="0" smtClean="0">
                          <a:solidFill>
                            <a:srgbClr val="000000"/>
                          </a:solidFill>
                        </a:rPr>
                        <a:t>-4</a:t>
                      </a:r>
                      <a:endParaRPr lang="en-GB" sz="2000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1027379">
                <a:tc>
                  <a:txBody>
                    <a:bodyPr/>
                    <a:lstStyle/>
                    <a:p>
                      <a:r>
                        <a:rPr lang="en-GB" sz="2000" baseline="0" dirty="0" err="1" smtClean="0"/>
                        <a:t>Titania</a:t>
                      </a:r>
                      <a:r>
                        <a:rPr lang="en-GB" sz="2000" baseline="0" dirty="0" smtClean="0"/>
                        <a:t>-doped </a:t>
                      </a:r>
                      <a:r>
                        <a:rPr lang="en-GB" sz="2000" baseline="0" dirty="0" err="1" smtClean="0"/>
                        <a:t>tantala</a:t>
                      </a:r>
                      <a:endParaRPr lang="en-GB" sz="2000" baseline="0" dirty="0" smtClean="0"/>
                    </a:p>
                    <a:p>
                      <a:r>
                        <a:rPr lang="en-GB" sz="2000" baseline="0" dirty="0" smtClean="0"/>
                        <a:t>Ta</a:t>
                      </a:r>
                      <a:r>
                        <a:rPr lang="en-GB" sz="2000" baseline="-25000" dirty="0" smtClean="0"/>
                        <a:t>2</a:t>
                      </a:r>
                      <a:r>
                        <a:rPr lang="en-GB" sz="2000" baseline="0" dirty="0" smtClean="0"/>
                        <a:t>O</a:t>
                      </a:r>
                      <a:r>
                        <a:rPr lang="en-GB" sz="2000" baseline="-25000" dirty="0" smtClean="0"/>
                        <a:t>5</a:t>
                      </a:r>
                      <a:r>
                        <a:rPr lang="en-GB" sz="2000" baseline="0" dirty="0" smtClean="0"/>
                        <a:t>-TiO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2.07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rgbClr val="00B050"/>
                          </a:solidFill>
                        </a:rPr>
                        <a:t>(original design*) </a:t>
                      </a:r>
                      <a:r>
                        <a:rPr lang="en-GB" sz="2000" b="1" dirty="0" smtClean="0">
                          <a:solidFill>
                            <a:srgbClr val="00B050"/>
                          </a:solidFill>
                        </a:rPr>
                        <a:t>2.4 x 10</a:t>
                      </a:r>
                      <a:r>
                        <a:rPr lang="en-GB" sz="2000" b="1" baseline="30000" dirty="0" smtClean="0">
                          <a:solidFill>
                            <a:srgbClr val="00B050"/>
                          </a:solidFill>
                        </a:rPr>
                        <a:t>-4</a:t>
                      </a:r>
                    </a:p>
                    <a:p>
                      <a:pPr algn="ctr"/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(MIT direct</a:t>
                      </a:r>
                      <a:r>
                        <a:rPr lang="en-GB" sz="1200" b="1" baseline="0" dirty="0" smtClean="0">
                          <a:solidFill>
                            <a:srgbClr val="FF0000"/>
                          </a:solidFill>
                        </a:rPr>
                        <a:t> CTN*)</a:t>
                      </a:r>
                      <a:endParaRPr lang="en-GB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3.6 x 10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endParaRPr lang="en-GB" sz="20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333479" y="721678"/>
            <a:ext cx="1909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Interference of</a:t>
            </a:r>
            <a:br>
              <a:rPr lang="en-GB" dirty="0" smtClean="0"/>
            </a:br>
            <a:r>
              <a:rPr lang="en-GB" dirty="0" smtClean="0"/>
              <a:t>Fresnel reflections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194248" y="5826559"/>
            <a:ext cx="444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The effective loss angle is a combination of those of the two materials: dominated by the high index material</a:t>
            </a:r>
            <a:endParaRPr lang="en-GB" dirty="0">
              <a:solidFill>
                <a:srgbClr val="FF66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89" y="5271245"/>
            <a:ext cx="4371186" cy="8777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4389" y="6212464"/>
            <a:ext cx="3622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Class. Quantum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Grav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1400" b="1" dirty="0">
                <a:latin typeface="Arial" charset="0"/>
                <a:ea typeface="Arial" charset="0"/>
                <a:cs typeface="Arial" charset="0"/>
              </a:rPr>
              <a:t>24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(2007) 405–415 </a:t>
            </a:r>
            <a:endParaRPr lang="it-IT" sz="1400" dirty="0" smtClean="0">
              <a:solidFill>
                <a:srgbClr val="55555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400" dirty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it-IT" sz="1400" dirty="0" smtClean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it-IT" sz="1400" dirty="0" err="1" smtClean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it-IT" sz="1400" dirty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. Rev. D </a:t>
            </a:r>
            <a:r>
              <a:rPr lang="it-IT" sz="1400" b="1" dirty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95</a:t>
            </a:r>
            <a:r>
              <a:rPr lang="it-IT" sz="1400" dirty="0">
                <a:solidFill>
                  <a:srgbClr val="555555"/>
                </a:solidFill>
                <a:latin typeface="Arial" charset="0"/>
                <a:ea typeface="Arial" charset="0"/>
                <a:cs typeface="Arial" charset="0"/>
              </a:rPr>
              <a:t>, 022001</a:t>
            </a:r>
            <a:endParaRPr lang="it-IT" sz="1400" b="0" i="0" u="none" strike="noStrike" dirty="0">
              <a:solidFill>
                <a:srgbClr val="55555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0" y="799347"/>
            <a:ext cx="7075918" cy="5213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10" y="6162842"/>
            <a:ext cx="7909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Exploring the sensitivity of next generation gravitational wave detectors </a:t>
            </a:r>
            <a:r>
              <a:rPr lang="en-US" dirty="0" smtClean="0"/>
              <a:t> </a:t>
            </a:r>
          </a:p>
          <a:p>
            <a:r>
              <a:rPr lang="en-US" dirty="0" smtClean="0"/>
              <a:t>CQG </a:t>
            </a:r>
            <a:r>
              <a:rPr lang="en-US" dirty="0"/>
              <a:t>34, </a:t>
            </a:r>
            <a:r>
              <a:rPr lang="en-US" dirty="0" smtClean="0"/>
              <a:t>044001 </a:t>
            </a:r>
            <a:r>
              <a:rPr lang="en-US" dirty="0"/>
              <a:t>(2017) 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6821999" y="4160055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Evans G1800462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4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coatings: different requirements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002347"/>
              </p:ext>
            </p:extLst>
          </p:nvPr>
        </p:nvGraphicFramePr>
        <p:xfrm>
          <a:off x="382937" y="619150"/>
          <a:ext cx="8575074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886"/>
                <a:gridCol w="1174698"/>
                <a:gridCol w="1174698"/>
                <a:gridCol w="1007262"/>
                <a:gridCol w="1111170"/>
                <a:gridCol w="1099595"/>
                <a:gridCol w="1480765"/>
              </a:tblGrid>
              <a:tr h="22580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aLIGO</a:t>
                      </a:r>
                      <a:endParaRPr lang="en-US" sz="16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aLIGO</a:t>
                      </a:r>
                      <a:r>
                        <a:rPr lang="en-US" sz="1600" dirty="0" smtClean="0"/>
                        <a:t>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AdVirgo</a:t>
                      </a:r>
                      <a:r>
                        <a:rPr lang="en-US" sz="1600" dirty="0" smtClean="0"/>
                        <a:t>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Voyager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C.E.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E.T.</a:t>
                      </a:r>
                      <a:endParaRPr lang="en-US" sz="1600" dirty="0"/>
                    </a:p>
                  </a:txBody>
                  <a:tcPr/>
                </a:tc>
              </a:tr>
              <a:tr h="2972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Temperature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300 K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 K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 K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123 K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123 K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 K</a:t>
                      </a:r>
                      <a:endParaRPr lang="en-US" sz="1600" dirty="0"/>
                    </a:p>
                  </a:txBody>
                  <a:tcPr anchor="ctr"/>
                </a:tc>
              </a:tr>
              <a:tr h="81341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Wavelength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1064 nm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1064 nm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1064 nm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1.5 - 2 </a:t>
                      </a: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/>
                        <a:t>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1.5 - 2 </a:t>
                      </a: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HF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1064 nm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LF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1.5-2 </a:t>
                      </a:r>
                      <a:r>
                        <a:rPr lang="en-US" sz="1400" dirty="0" smtClean="0">
                          <a:solidFill>
                            <a:schemeClr val="accent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m 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Substrate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Silica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Silica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Silica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Silicon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Silicon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HF </a:t>
                      </a:r>
                      <a:r>
                        <a:rPr lang="en-US" sz="1600" dirty="0" smtClean="0">
                          <a:solidFill>
                            <a:schemeClr val="accent2"/>
                          </a:solidFill>
                        </a:rPr>
                        <a:t>Silica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LF </a:t>
                      </a:r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Sapphire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Beam radius (approx.) [cm]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2"/>
                          </a:solidFill>
                        </a:rPr>
                        <a:t>HF</a:t>
                      </a:r>
                      <a:r>
                        <a:rPr lang="en-US" sz="1600" baseline="0" dirty="0" smtClean="0">
                          <a:solidFill>
                            <a:schemeClr val="accent2"/>
                          </a:solidFill>
                        </a:rPr>
                        <a:t> 9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LF 7 (LG)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8658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Coating thermal noise at 100 Hz [m/√Hz]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1.3x10</a:t>
                      </a:r>
                      <a:r>
                        <a:rPr lang="en-US" sz="1600" baseline="30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-20</a:t>
                      </a:r>
                      <a:endParaRPr lang="en-US" sz="1600" baseline="300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6.5x10</a:t>
                      </a:r>
                      <a:r>
                        <a:rPr lang="en-US" sz="1600" baseline="30000" dirty="0" smtClean="0"/>
                        <a:t>-21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(5.0x10</a:t>
                      </a:r>
                      <a:r>
                        <a:rPr lang="en-US" sz="1600" baseline="30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-21</a:t>
                      </a:r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)</a:t>
                      </a:r>
                      <a:endParaRPr lang="en-US" sz="1600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9x10</a:t>
                      </a:r>
                      <a:r>
                        <a:rPr lang="en-US" sz="1600" baseline="30000" dirty="0" smtClean="0"/>
                        <a:t>-21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(5</a:t>
                      </a:r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x10</a:t>
                      </a:r>
                      <a:r>
                        <a:rPr lang="en-US" sz="1600" baseline="30000" dirty="0" smtClean="0">
                          <a:solidFill>
                            <a:schemeClr val="accent1"/>
                          </a:solidFill>
                        </a:rPr>
                        <a:t>-21</a:t>
                      </a: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2.3x10</a:t>
                      </a:r>
                      <a:r>
                        <a:rPr lang="en-US" sz="1600" baseline="30000" dirty="0" smtClean="0"/>
                        <a:t>-21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Optimistic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 1.3x10</a:t>
                      </a:r>
                      <a:r>
                        <a:rPr lang="en-US" sz="1600" baseline="30000" dirty="0" smtClean="0">
                          <a:solidFill>
                            <a:srgbClr val="00B050"/>
                          </a:solidFill>
                        </a:rPr>
                        <a:t>-21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Pessimistic</a:t>
                      </a:r>
                      <a:endParaRPr lang="en-US" sz="160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5x10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</a:rPr>
                        <a:t>-21</a:t>
                      </a:r>
                      <a:endParaRPr 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accent2"/>
                          </a:solidFill>
                        </a:rPr>
                        <a:t>HF</a:t>
                      </a:r>
                      <a:endParaRPr lang="en-US" sz="1600" baseline="0" dirty="0" smtClean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accent2"/>
                          </a:solidFill>
                        </a:rPr>
                        <a:t>3x10</a:t>
                      </a:r>
                      <a:r>
                        <a:rPr lang="en-US" sz="1600" baseline="30000" dirty="0" smtClean="0">
                          <a:solidFill>
                            <a:schemeClr val="accent2"/>
                          </a:solidFill>
                        </a:rPr>
                        <a:t>-21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accent1"/>
                          </a:solidFill>
                        </a:rPr>
                        <a:t>LF</a:t>
                      </a:r>
                      <a:endParaRPr lang="en-US" sz="1600" baseline="0" dirty="0" smtClean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1.1x10</a:t>
                      </a:r>
                      <a:r>
                        <a:rPr lang="en-US" sz="1600" baseline="30000" dirty="0" smtClean="0">
                          <a:solidFill>
                            <a:schemeClr val="accent1"/>
                          </a:solidFill>
                        </a:rPr>
                        <a:t>-21</a:t>
                      </a:r>
                      <a:endParaRPr lang="en-US" sz="1600" baseline="30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8658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Coating loss </a:t>
                      </a:r>
                    </a:p>
                    <a:p>
                      <a:pPr algn="ctr"/>
                      <a:r>
                        <a:rPr lang="en-US" sz="1600" dirty="0" smtClean="0"/>
                        <a:t>[rad]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3.6x10</a:t>
                      </a:r>
                      <a:r>
                        <a:rPr lang="en-US" sz="1600" baseline="30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1"/>
                          </a:solidFill>
                        </a:rPr>
                        <a:t>(2.4x10</a:t>
                      </a:r>
                      <a:r>
                        <a:rPr lang="en-US" sz="1600" baseline="30000" dirty="0" smtClean="0">
                          <a:solidFill>
                            <a:schemeClr val="accent1"/>
                          </a:solidFill>
                        </a:rPr>
                        <a:t>-4</a:t>
                      </a: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0.9x10</a:t>
                      </a:r>
                      <a:r>
                        <a:rPr lang="en-US" sz="1600" baseline="30000" dirty="0" smtClean="0"/>
                        <a:t>-4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(0.6x10</a:t>
                      </a:r>
                      <a:r>
                        <a:rPr lang="en-US" sz="1600" baseline="30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-4</a:t>
                      </a:r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)</a:t>
                      </a:r>
                      <a:endParaRPr lang="en-US" sz="1600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2.4x10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(0.8x10</a:t>
                      </a:r>
                      <a:r>
                        <a:rPr lang="en-US" sz="1600" baseline="30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-4</a:t>
                      </a:r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6.5x10</a:t>
                      </a:r>
                      <a:r>
                        <a:rPr lang="en-US" sz="1600" baseline="30000" dirty="0" smtClean="0"/>
                        <a:t>-5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Optimistic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 5x10</a:t>
                      </a:r>
                      <a:r>
                        <a:rPr lang="en-US" sz="1600" baseline="30000" dirty="0" smtClean="0">
                          <a:solidFill>
                            <a:srgbClr val="00B050"/>
                          </a:solidFill>
                        </a:rPr>
                        <a:t>-5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Pessimistic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1.2x10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HF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accent2"/>
                          </a:solidFill>
                        </a:rPr>
                        <a:t>1.2x10</a:t>
                      </a:r>
                      <a:r>
                        <a:rPr lang="en-US" sz="1600" baseline="30000" dirty="0" smtClean="0">
                          <a:solidFill>
                            <a:schemeClr val="accent2"/>
                          </a:solidFill>
                        </a:rPr>
                        <a:t>-4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accent1"/>
                          </a:solidFill>
                        </a:rPr>
                        <a:t>LF</a:t>
                      </a:r>
                      <a:endParaRPr lang="en-US" sz="1600" baseline="0" dirty="0" smtClean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1.3x10</a:t>
                      </a:r>
                      <a:r>
                        <a:rPr lang="en-US" sz="1600" baseline="30000" dirty="0" smtClean="0">
                          <a:solidFill>
                            <a:schemeClr val="accent1"/>
                          </a:solidFill>
                        </a:rPr>
                        <a:t>-4</a:t>
                      </a:r>
                    </a:p>
                  </a:txBody>
                  <a:tcPr anchor="ctr"/>
                </a:tc>
              </a:tr>
              <a:tr h="7039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Coating</a:t>
                      </a:r>
                      <a:r>
                        <a:rPr lang="en-US" sz="1600" baseline="0" dirty="0" smtClean="0"/>
                        <a:t> materials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SiO</a:t>
                      </a:r>
                      <a:r>
                        <a:rPr lang="en-US" sz="1400" baseline="-25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br>
                        <a:rPr lang="en-US" sz="1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TiO</a:t>
                      </a:r>
                      <a:r>
                        <a:rPr lang="en-US" sz="1400" baseline="-25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-Ta</a:t>
                      </a:r>
                      <a:r>
                        <a:rPr lang="en-US" sz="1400" baseline="-25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</a:t>
                      </a:r>
                      <a:r>
                        <a:rPr lang="en-US" sz="1400" baseline="-25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1400" baseline="-250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SiO</a:t>
                      </a:r>
                      <a:r>
                        <a:rPr lang="en-US" sz="1600" baseline="-25000" dirty="0" smtClean="0"/>
                        <a:t>2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?-Ta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5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SiO</a:t>
                      </a:r>
                      <a:r>
                        <a:rPr lang="en-US" sz="1600" baseline="-25000" dirty="0" smtClean="0"/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?-Ta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SiO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/Al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a-Si</a:t>
                      </a:r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SiO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/Al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a-Si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SiO2/Al</a:t>
                      </a:r>
                      <a:r>
                        <a:rPr lang="en-US" sz="1600" baseline="-25000" dirty="0" smtClean="0">
                          <a:solidFill>
                            <a:schemeClr val="accent1"/>
                          </a:solidFill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accent1"/>
                          </a:solidFill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/</a:t>
                      </a:r>
                      <a:r>
                        <a:rPr lang="en-US" sz="1600" baseline="0" dirty="0" err="1" smtClean="0">
                          <a:solidFill>
                            <a:schemeClr val="accent1"/>
                          </a:solidFill>
                        </a:rPr>
                        <a:t>SiN</a:t>
                      </a: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?-Ta</a:t>
                      </a:r>
                      <a:r>
                        <a:rPr lang="en-US" sz="1600" baseline="-25000" dirty="0" smtClean="0">
                          <a:solidFill>
                            <a:schemeClr val="accent1"/>
                          </a:solidFill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O</a:t>
                      </a:r>
                      <a:r>
                        <a:rPr lang="en-US" sz="1600" baseline="-25000" dirty="0" smtClean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accent1"/>
                          </a:solidFill>
                        </a:rPr>
                        <a:t>a-Si ?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31182" y="6308079"/>
            <a:ext cx="443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>
                <a:latin typeface="+mj-lt"/>
              </a:rPr>
              <a:t>CE: Class</a:t>
            </a:r>
            <a:r>
              <a:rPr lang="it-IT" sz="1200" dirty="0">
                <a:latin typeface="+mj-lt"/>
              </a:rPr>
              <a:t>. Quantum </a:t>
            </a:r>
            <a:r>
              <a:rPr lang="it-IT" sz="1200" dirty="0" err="1">
                <a:latin typeface="+mj-lt"/>
              </a:rPr>
              <a:t>Grav</a:t>
            </a:r>
            <a:r>
              <a:rPr lang="it-IT" sz="1200" dirty="0">
                <a:latin typeface="+mj-lt"/>
              </a:rPr>
              <a:t>. </a:t>
            </a:r>
            <a:r>
              <a:rPr lang="it-IT" sz="1200" b="1" dirty="0">
                <a:latin typeface="+mj-lt"/>
              </a:rPr>
              <a:t>34 </a:t>
            </a:r>
            <a:r>
              <a:rPr lang="it-IT" sz="1200" dirty="0">
                <a:latin typeface="+mj-lt"/>
              </a:rPr>
              <a:t>(2017) </a:t>
            </a:r>
            <a:r>
              <a:rPr lang="it-IT" sz="1200" dirty="0" smtClean="0">
                <a:latin typeface="+mj-lt"/>
              </a:rPr>
              <a:t>044001 </a:t>
            </a:r>
          </a:p>
          <a:p>
            <a:r>
              <a:rPr lang="it-IT" sz="1200" dirty="0" smtClean="0">
                <a:latin typeface="+mj-lt"/>
              </a:rPr>
              <a:t>ET: Class. Quantum </a:t>
            </a:r>
            <a:r>
              <a:rPr lang="it-IT" sz="1200" dirty="0" err="1" smtClean="0">
                <a:latin typeface="+mj-lt"/>
              </a:rPr>
              <a:t>Grav</a:t>
            </a:r>
            <a:r>
              <a:rPr lang="it-IT" sz="1200" dirty="0" smtClean="0">
                <a:latin typeface="+mj-lt"/>
              </a:rPr>
              <a:t>. </a:t>
            </a:r>
            <a:r>
              <a:rPr lang="it-IT" sz="1200" b="1" dirty="0" smtClean="0">
                <a:latin typeface="+mj-lt"/>
              </a:rPr>
              <a:t>28</a:t>
            </a:r>
            <a:r>
              <a:rPr lang="it-IT" sz="1200" dirty="0" smtClean="0">
                <a:latin typeface="+mj-lt"/>
              </a:rPr>
              <a:t> (2011) 094013 / </a:t>
            </a:r>
            <a:r>
              <a:rPr lang="it-IT" sz="1200" dirty="0" err="1" smtClean="0">
                <a:latin typeface="+mj-lt"/>
              </a:rPr>
              <a:t>Conceptual</a:t>
            </a:r>
            <a:r>
              <a:rPr lang="it-IT" sz="1200" dirty="0" smtClean="0">
                <a:latin typeface="+mj-lt"/>
              </a:rPr>
              <a:t> Design Doc.</a:t>
            </a:r>
            <a:endParaRPr lang="it-IT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2229" y="6259190"/>
            <a:ext cx="3724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 smtClean="0">
                <a:latin typeface="+mj-lt"/>
              </a:rPr>
              <a:t>aLIGO</a:t>
            </a:r>
            <a:r>
              <a:rPr lang="it-IT" sz="1200" dirty="0" smtClean="0">
                <a:latin typeface="+mj-lt"/>
              </a:rPr>
              <a:t>+: </a:t>
            </a:r>
            <a:r>
              <a:rPr lang="pt-BR" sz="1200" dirty="0" err="1" smtClean="0"/>
              <a:t>Phys</a:t>
            </a:r>
            <a:r>
              <a:rPr lang="pt-BR" sz="1200" dirty="0" smtClean="0"/>
              <a:t>. Rev. </a:t>
            </a:r>
            <a:r>
              <a:rPr lang="pt-BR" sz="1200" dirty="0" err="1" smtClean="0"/>
              <a:t>D</a:t>
            </a:r>
            <a:r>
              <a:rPr lang="pt-BR" sz="1200" dirty="0" smtClean="0"/>
              <a:t> </a:t>
            </a:r>
            <a:r>
              <a:rPr lang="pt-BR" sz="1200" b="1" dirty="0" smtClean="0"/>
              <a:t>91</a:t>
            </a:r>
            <a:r>
              <a:rPr lang="pt-BR" sz="1200" dirty="0" smtClean="0"/>
              <a:t> (2015) 062005 / LIGO-</a:t>
            </a:r>
            <a:r>
              <a:rPr lang="is-IS" sz="1200" dirty="0"/>
              <a:t>G1800514</a:t>
            </a:r>
            <a:endParaRPr lang="it-IT" sz="1200" dirty="0" smtClean="0">
              <a:latin typeface="+mj-lt"/>
            </a:endParaRPr>
          </a:p>
          <a:p>
            <a:r>
              <a:rPr lang="it-IT" sz="1200" dirty="0" err="1" smtClean="0">
                <a:latin typeface="+mj-lt"/>
              </a:rPr>
              <a:t>Voyager</a:t>
            </a:r>
            <a:r>
              <a:rPr lang="it-IT" sz="1200" dirty="0" smtClean="0">
                <a:latin typeface="+mj-lt"/>
              </a:rPr>
              <a:t>: LIGO-</a:t>
            </a:r>
            <a:r>
              <a:rPr lang="is-IS" sz="1200" dirty="0" smtClean="0">
                <a:latin typeface="+mj-lt"/>
              </a:rPr>
              <a:t>T1400226-v9 / LIGO-</a:t>
            </a:r>
            <a:r>
              <a:rPr lang="is-IS" sz="1200" dirty="0" smtClean="0"/>
              <a:t>G1801004</a:t>
            </a:r>
            <a:r>
              <a:rPr lang="is-IS" sz="1200" dirty="0" smtClean="0">
                <a:latin typeface="+mj-lt"/>
              </a:rPr>
              <a:t> </a:t>
            </a:r>
          </a:p>
          <a:p>
            <a:r>
              <a:rPr lang="is-IS" sz="1200" dirty="0" smtClean="0">
                <a:latin typeface="+mj-lt"/>
              </a:rPr>
              <a:t>AdVirgo+ LIGO-G1800999</a:t>
            </a:r>
            <a:endParaRPr lang="it-IT" sz="3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8496" y="6367428"/>
            <a:ext cx="449766" cy="365125"/>
          </a:xfrm>
        </p:spPr>
        <p:txBody>
          <a:bodyPr/>
          <a:lstStyle/>
          <a:p>
            <a:fld id="{9F9947E7-1DB4-6E4B-9756-73DE0FA3928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8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71" y="1407586"/>
            <a:ext cx="4082948" cy="378872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we think we can improve?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60496" y="5337191"/>
            <a:ext cx="6354728" cy="1520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Most </a:t>
            </a:r>
            <a:r>
              <a:rPr lang="en-US" smtClean="0"/>
              <a:t>amorphous solids </a:t>
            </a:r>
            <a:r>
              <a:rPr lang="en-US" dirty="0" smtClean="0"/>
              <a:t>have loss angles in a limited range</a:t>
            </a:r>
          </a:p>
          <a:p>
            <a:r>
              <a:rPr lang="en-US" dirty="0" smtClean="0"/>
              <a:t>(At least) two exception (in glasses): </a:t>
            </a:r>
          </a:p>
          <a:p>
            <a:pPr lvl="1"/>
            <a:r>
              <a:rPr lang="en-US" dirty="0" smtClean="0"/>
              <a:t>bulk silica at room temperature (low mechanical loss measured at room temperature)</a:t>
            </a:r>
          </a:p>
          <a:p>
            <a:pPr lvl="1"/>
            <a:r>
              <a:rPr lang="en-US" dirty="0" smtClean="0"/>
              <a:t>amorphous silicon grown at high temperature (low mechanical loss measured at low temperature)</a:t>
            </a:r>
            <a:endParaRPr lang="en-US" dirty="0"/>
          </a:p>
        </p:txBody>
      </p:sp>
      <p:sp>
        <p:nvSpPr>
          <p:cNvPr id="5" name="Up-Down Arrow 4"/>
          <p:cNvSpPr/>
          <p:nvPr/>
        </p:nvSpPr>
        <p:spPr>
          <a:xfrm>
            <a:off x="1053611" y="2961655"/>
            <a:ext cx="867987" cy="1703482"/>
          </a:xfrm>
          <a:prstGeom prst="upDownArrow">
            <a:avLst>
              <a:gd name="adj1" fmla="val 63335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GB" sz="1400" smtClean="0"/>
              <a:t>What happens here?</a:t>
            </a:r>
            <a:endParaRPr lang="en-GB" sz="1400"/>
          </a:p>
        </p:txBody>
      </p:sp>
      <p:sp>
        <p:nvSpPr>
          <p:cNvPr id="6" name="Left Arrow 5"/>
          <p:cNvSpPr/>
          <p:nvPr/>
        </p:nvSpPr>
        <p:spPr>
          <a:xfrm>
            <a:off x="625168" y="1771769"/>
            <a:ext cx="1457694" cy="60478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Ta2O5/TiO2</a:t>
            </a:r>
            <a:endParaRPr lang="en-GB" dirty="0"/>
          </a:p>
        </p:txBody>
      </p:sp>
      <p:sp>
        <p:nvSpPr>
          <p:cNvPr id="7" name="Left Arrow 6"/>
          <p:cNvSpPr/>
          <p:nvPr/>
        </p:nvSpPr>
        <p:spPr>
          <a:xfrm>
            <a:off x="625168" y="2356871"/>
            <a:ext cx="1457694" cy="60478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SiO</a:t>
            </a:r>
            <a:r>
              <a:rPr lang="en-GB" baseline="-25000" dirty="0" smtClean="0"/>
              <a:t>2 </a:t>
            </a:r>
            <a:r>
              <a:rPr lang="en-GB" dirty="0" smtClean="0"/>
              <a:t>IBS</a:t>
            </a:r>
            <a:endParaRPr lang="en-GB" dirty="0"/>
          </a:p>
        </p:txBody>
      </p:sp>
      <p:sp>
        <p:nvSpPr>
          <p:cNvPr id="8" name="Left Arrow 7"/>
          <p:cNvSpPr/>
          <p:nvPr/>
        </p:nvSpPr>
        <p:spPr>
          <a:xfrm>
            <a:off x="625168" y="4628508"/>
            <a:ext cx="1457694" cy="60478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SiO</a:t>
            </a:r>
            <a:r>
              <a:rPr lang="en-GB" baseline="-25000" dirty="0" smtClean="0"/>
              <a:t>2 </a:t>
            </a:r>
            <a:r>
              <a:rPr lang="en-GB" dirty="0" smtClean="0"/>
              <a:t>disks</a:t>
            </a:r>
            <a:endParaRPr lang="en-GB" dirty="0"/>
          </a:p>
        </p:txBody>
      </p:sp>
      <p:pic>
        <p:nvPicPr>
          <p:cNvPr id="9" name="Picture 8" descr="Screen Shot 2017-01-12 at 3.54.51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" y="775580"/>
            <a:ext cx="1073056" cy="6061701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666693" y="5843006"/>
            <a:ext cx="1457694" cy="60478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SiO</a:t>
            </a:r>
            <a:r>
              <a:rPr lang="en-GB" baseline="-25000" dirty="0" smtClean="0"/>
              <a:t>2 </a:t>
            </a:r>
            <a:r>
              <a:rPr lang="en-GB" dirty="0" smtClean="0"/>
              <a:t>bulk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94007" y="3610416"/>
            <a:ext cx="194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Material loss angle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9093" y="793064"/>
            <a:ext cx="2688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ea typeface="Arial" charset="0"/>
                <a:cs typeface="Arial" charset="0"/>
              </a:rPr>
              <a:t>Zeitschrift</a:t>
            </a:r>
            <a:r>
              <a:rPr lang="en-US" sz="1400" dirty="0" smtClean="0">
                <a:ea typeface="Arial" charset="0"/>
                <a:cs typeface="Arial" charset="0"/>
              </a:rPr>
              <a:t> </a:t>
            </a:r>
            <a:r>
              <a:rPr lang="en-US" sz="1400" dirty="0" err="1">
                <a:ea typeface="Arial" charset="0"/>
                <a:cs typeface="Arial" charset="0"/>
              </a:rPr>
              <a:t>für</a:t>
            </a:r>
            <a:r>
              <a:rPr lang="en-US" sz="1400" dirty="0">
                <a:ea typeface="Arial" charset="0"/>
                <a:cs typeface="Arial" charset="0"/>
              </a:rPr>
              <a:t> </a:t>
            </a:r>
            <a:r>
              <a:rPr lang="en-US" sz="1400" dirty="0" err="1">
                <a:ea typeface="Arial" charset="0"/>
                <a:cs typeface="Arial" charset="0"/>
              </a:rPr>
              <a:t>Physik</a:t>
            </a:r>
            <a:r>
              <a:rPr lang="en-US" sz="1400" dirty="0">
                <a:ea typeface="Arial" charset="0"/>
                <a:cs typeface="Arial" charset="0"/>
              </a:rPr>
              <a:t> B Condensed Matter. 101. 235-245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65" y="1414955"/>
            <a:ext cx="3291418" cy="38122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17413" y="775580"/>
            <a:ext cx="2041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Phys</a:t>
            </a:r>
            <a:r>
              <a:rPr lang="en-US" sz="1400" dirty="0"/>
              <a:t>. Rev. Lett. </a:t>
            </a:r>
            <a:r>
              <a:rPr lang="en-US" sz="1400" b="1" dirty="0"/>
              <a:t>113</a:t>
            </a:r>
            <a:r>
              <a:rPr lang="en-US" sz="1400" dirty="0"/>
              <a:t>, </a:t>
            </a:r>
            <a:r>
              <a:rPr lang="en-US" sz="1400" dirty="0" smtClean="0"/>
              <a:t>025503 (2014)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7</a:t>
            </a:fld>
            <a:endParaRPr lang="en-GB"/>
          </a:p>
        </p:txBody>
      </p:sp>
      <p:sp>
        <p:nvSpPr>
          <p:cNvPr id="17" name="Rectangular Callout 16"/>
          <p:cNvSpPr/>
          <p:nvPr/>
        </p:nvSpPr>
        <p:spPr>
          <a:xfrm>
            <a:off x="1192509" y="730049"/>
            <a:ext cx="1539433" cy="1088020"/>
          </a:xfrm>
          <a:prstGeom prst="wedgeRectCallout">
            <a:avLst>
              <a:gd name="adj1" fmla="val -44893"/>
              <a:gd name="adj2" fmla="val 156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</a:t>
            </a:r>
            <a:r>
              <a:rPr lang="en-US" smtClean="0"/>
              <a:t>in Frances Hellman’s </a:t>
            </a:r>
            <a:r>
              <a:rPr lang="en-US" dirty="0" smtClean="0"/>
              <a:t>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777280" y="955689"/>
            <a:ext cx="1384449" cy="1384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Room temperature coatings (A+)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80" y="770494"/>
            <a:ext cx="8229600" cy="4525963"/>
          </a:xfrm>
        </p:spPr>
        <p:txBody>
          <a:bodyPr/>
          <a:lstStyle/>
          <a:p>
            <a:r>
              <a:rPr lang="en-US" dirty="0" smtClean="0"/>
              <a:t>High temperature deposition of </a:t>
            </a:r>
            <a:r>
              <a:rPr lang="en-US" dirty="0" err="1" smtClean="0"/>
              <a:t>tantala</a:t>
            </a:r>
            <a:r>
              <a:rPr lang="en-US" dirty="0" smtClean="0"/>
              <a:t> did not </a:t>
            </a:r>
            <a:br>
              <a:rPr lang="en-US" dirty="0" smtClean="0"/>
            </a:br>
            <a:r>
              <a:rPr lang="en-US" dirty="0" smtClean="0"/>
              <a:t>show enough improvement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Two promising candidates: doping of </a:t>
            </a:r>
            <a:r>
              <a:rPr lang="en-US" dirty="0" err="1" smtClean="0"/>
              <a:t>tantala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" y="15809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Class. Quantum </a:t>
            </a:r>
            <a:r>
              <a:rPr lang="en-US" i="1" dirty="0" err="1">
                <a:solidFill>
                  <a:srgbClr val="333333"/>
                </a:solidFill>
                <a:latin typeface="franklin-gothic-urw" charset="0"/>
              </a:rPr>
              <a:t>Grav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.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b="1" dirty="0" smtClean="0">
                <a:solidFill>
                  <a:srgbClr val="333333"/>
                </a:solidFill>
                <a:latin typeface="franklin-gothic-urw" charset="0"/>
              </a:rPr>
              <a:t>35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dirty="0" smtClean="0">
                <a:solidFill>
                  <a:srgbClr val="333333"/>
                </a:solidFill>
                <a:latin typeface="franklin-gothic-urw" charset="0"/>
              </a:rPr>
              <a:t>(2018) 075001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1037" r="6927" b="7053"/>
          <a:stretch/>
        </p:blipFill>
        <p:spPr>
          <a:xfrm>
            <a:off x="154380" y="2413148"/>
            <a:ext cx="7460387" cy="4384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5860" y="3048821"/>
            <a:ext cx="2793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15% Zirconia-doped-</a:t>
            </a:r>
            <a:r>
              <a:rPr lang="en-US" dirty="0" err="1" smtClean="0">
                <a:solidFill>
                  <a:srgbClr val="FF0000"/>
                </a:solidFill>
              </a:rPr>
              <a:t>Tantala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Univ. of Strathclyde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LIGO-G1800585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9284" y="5784883"/>
            <a:ext cx="2320290" cy="6172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Very </a:t>
            </a:r>
            <a:r>
              <a:rPr lang="en-US" sz="1600" smtClean="0"/>
              <a:t>slow deposition </a:t>
            </a:r>
          </a:p>
          <a:p>
            <a:pPr algn="ctr"/>
            <a:r>
              <a:rPr lang="en-US" sz="1600" dirty="0" smtClean="0"/>
              <a:t>high energy ions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7249898" y="1010031"/>
            <a:ext cx="1683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Loss target</a:t>
            </a:r>
          </a:p>
          <a:p>
            <a:pPr algn="ctr"/>
            <a:r>
              <a:rPr lang="en-US" sz="2400" dirty="0"/>
              <a:t>0.9x10</a:t>
            </a:r>
            <a:r>
              <a:rPr lang="en-US" sz="2400" baseline="30000" dirty="0"/>
              <a:t>-4</a:t>
            </a:r>
          </a:p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(0.6x10</a:t>
            </a:r>
            <a:r>
              <a:rPr lang="en-US" sz="24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-4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8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599039" y="4626475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Annealed 750C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4375" y="3990802"/>
            <a:ext cx="117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Refr</a:t>
            </a:r>
            <a:r>
              <a:rPr lang="en-US" dirty="0" smtClean="0"/>
              <a:t>. Index</a:t>
            </a:r>
            <a:br>
              <a:rPr lang="en-US" dirty="0" smtClean="0"/>
            </a:br>
            <a:r>
              <a:rPr lang="en-US" dirty="0" smtClean="0"/>
              <a:t>n = 2.12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777280" y="770494"/>
            <a:ext cx="1384449" cy="1384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Room temperature coatings (A+)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81" y="864007"/>
            <a:ext cx="8229600" cy="476292"/>
          </a:xfrm>
        </p:spPr>
        <p:txBody>
          <a:bodyPr/>
          <a:lstStyle/>
          <a:p>
            <a:r>
              <a:rPr lang="en-US" dirty="0" smtClean="0"/>
              <a:t>Two promising candidates: doping of </a:t>
            </a:r>
            <a:r>
              <a:rPr lang="en-US" dirty="0" err="1" smtClean="0"/>
              <a:t>tantala</a:t>
            </a:r>
            <a:endParaRPr lang="en-US" dirty="0" smtClean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1" y="1385084"/>
            <a:ext cx="6710409" cy="5368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7280" y="2322541"/>
            <a:ext cx="2234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60% </a:t>
            </a:r>
            <a:r>
              <a:rPr lang="en-US" dirty="0" err="1" smtClean="0">
                <a:solidFill>
                  <a:schemeClr val="tx2"/>
                </a:solidFill>
              </a:rPr>
              <a:t>Titania</a:t>
            </a:r>
            <a:r>
              <a:rPr lang="en-US" dirty="0" smtClean="0">
                <a:solidFill>
                  <a:schemeClr val="tx2"/>
                </a:solidFill>
              </a:rPr>
              <a:t>-doped-</a:t>
            </a:r>
            <a:r>
              <a:rPr lang="en-US" dirty="0" err="1" smtClean="0">
                <a:solidFill>
                  <a:schemeClr val="tx2"/>
                </a:solidFill>
              </a:rPr>
              <a:t>Tantala</a:t>
            </a:r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Univ. Colorado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Fort Collins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and Caltech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LIGO-G1800360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78303" y="4844097"/>
            <a:ext cx="3006090" cy="148031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Steep frequency dependence</a:t>
            </a:r>
          </a:p>
          <a:p>
            <a:pPr algn="ctr"/>
            <a:r>
              <a:rPr lang="en-US" sz="2000" dirty="0" smtClean="0"/>
              <a:t>High optical absorption (contamination)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7249898" y="824836"/>
            <a:ext cx="1683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Loss target</a:t>
            </a:r>
          </a:p>
          <a:p>
            <a:pPr algn="ctr"/>
            <a:r>
              <a:rPr lang="en-US" sz="2400" dirty="0"/>
              <a:t>0.9x10</a:t>
            </a:r>
            <a:r>
              <a:rPr lang="en-US" sz="2400" baseline="30000" dirty="0"/>
              <a:t>-4</a:t>
            </a:r>
          </a:p>
          <a:p>
            <a:pPr algn="ctr"/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</a:rPr>
              <a:t>(0.6x10</a:t>
            </a:r>
            <a:r>
              <a:rPr lang="en-US" sz="2400" baseline="30000">
                <a:solidFill>
                  <a:schemeClr val="tx2">
                    <a:lumMod val="60000"/>
                    <a:lumOff val="40000"/>
                  </a:schemeClr>
                </a:solidFill>
              </a:rPr>
              <a:t>-4</a:t>
            </a:r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9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190666" y="4137316"/>
            <a:ext cx="117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Refr</a:t>
            </a:r>
            <a:r>
              <a:rPr lang="en-US" dirty="0" smtClean="0"/>
              <a:t>. Index</a:t>
            </a:r>
            <a:br>
              <a:rPr lang="en-US" dirty="0" smtClean="0"/>
            </a:br>
            <a:r>
              <a:rPr lang="en-US" dirty="0" smtClean="0"/>
              <a:t>n = 2.36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LIGO</Template>
  <TotalTime>1341</TotalTime>
  <Words>1151</Words>
  <Application>Microsoft Macintosh PowerPoint</Application>
  <PresentationFormat>On-screen Show (4:3)</PresentationFormat>
  <Paragraphs>302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</vt:lpstr>
      <vt:lpstr>Arial Black</vt:lpstr>
      <vt:lpstr>Calibri</vt:lpstr>
      <vt:lpstr>Calibri,Bold</vt:lpstr>
      <vt:lpstr>franklin-gothic-urw</vt:lpstr>
      <vt:lpstr>Helvetica</vt:lpstr>
      <vt:lpstr>Mangal</vt:lpstr>
      <vt:lpstr>MS</vt:lpstr>
      <vt:lpstr>Source Sans Pro</vt:lpstr>
      <vt:lpstr>Symbol</vt:lpstr>
      <vt:lpstr>Tahoma</vt:lpstr>
      <vt:lpstr>Times New Roman</vt:lpstr>
      <vt:lpstr>Office Theme</vt:lpstr>
      <vt:lpstr>Overview of coating  thermal noise</vt:lpstr>
      <vt:lpstr>Advanced Detector Sensitivities</vt:lpstr>
      <vt:lpstr>Coating Thermal Noise: a primer</vt:lpstr>
      <vt:lpstr>How we make high reflection coatings</vt:lpstr>
      <vt:lpstr>The future</vt:lpstr>
      <vt:lpstr>Future coatings: different requirements</vt:lpstr>
      <vt:lpstr>Why do we think we can improve?</vt:lpstr>
      <vt:lpstr>Room temperature coatings (A+)</vt:lpstr>
      <vt:lpstr>Room temperature coatings (A+)</vt:lpstr>
      <vt:lpstr>What’s next? </vt:lpstr>
      <vt:lpstr>123 K coatings (Voyager – C.E.)</vt:lpstr>
      <vt:lpstr>123 K coatings (Voyager – C.E.)</vt:lpstr>
      <vt:lpstr>What’s next?</vt:lpstr>
      <vt:lpstr>Low temperature coatings (E.T.)</vt:lpstr>
      <vt:lpstr>Low temperature coatings (E.T.)</vt:lpstr>
      <vt:lpstr>What’s next?</vt:lpstr>
      <vt:lpstr>Crystalline coatings</vt:lpstr>
      <vt:lpstr>Structure and Modeling</vt:lpstr>
      <vt:lpstr>Outlook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coating  thermal noise</dc:title>
  <dc:creator>Microsoft Office User</dc:creator>
  <cp:lastModifiedBy>Microsoft Office User</cp:lastModifiedBy>
  <cp:revision>89</cp:revision>
  <cp:lastPrinted>2018-05-12T18:27:41Z</cp:lastPrinted>
  <dcterms:created xsi:type="dcterms:W3CDTF">2018-04-26T15:01:04Z</dcterms:created>
  <dcterms:modified xsi:type="dcterms:W3CDTF">2018-05-16T00:36:55Z</dcterms:modified>
</cp:coreProperties>
</file>