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media/audio1.bin" ContentType="audio/unknown"/>
  <Default Extension="m4v" ContentType="video/unknown"/>
  <Override PartName="/ppt/slideLayouts/slideLayout17.xml" ContentType="application/vnd.openxmlformats-officedocument.presentationml.slideLayout+xml"/>
  <Default Extension="gif" ContentType="image/gif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7.xml" ContentType="application/vnd.openxmlformats-officedocument.presentationml.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8.xml" ContentType="application/vnd.openxmlformats-officedocument.presentationml.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slideLayouts/slideLayout1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erverZoom="100000" showSpecialPlsOnTitleSld="0" strictFirstAndLastChars="0" saveSubsetFonts="1" autoCompressPictures="0">
  <p:sldMasterIdLst>
    <p:sldMasterId id="2147483648" r:id="rId1"/>
    <p:sldMasterId id="2147483649" r:id="rId2"/>
  </p:sldMasterIdLst>
  <p:notesMasterIdLst>
    <p:notesMasterId r:id="rId32"/>
  </p:notesMasterIdLst>
  <p:handoutMasterIdLst>
    <p:handoutMasterId r:id="rId33"/>
  </p:handoutMasterIdLst>
  <p:sldIdLst>
    <p:sldId id="256" r:id="rId3"/>
    <p:sldId id="354" r:id="rId4"/>
    <p:sldId id="336" r:id="rId5"/>
    <p:sldId id="356" r:id="rId6"/>
    <p:sldId id="344" r:id="rId7"/>
    <p:sldId id="358" r:id="rId8"/>
    <p:sldId id="357" r:id="rId9"/>
    <p:sldId id="361" r:id="rId10"/>
    <p:sldId id="364" r:id="rId11"/>
    <p:sldId id="360" r:id="rId12"/>
    <p:sldId id="359" r:id="rId13"/>
    <p:sldId id="362" r:id="rId14"/>
    <p:sldId id="265" r:id="rId15"/>
    <p:sldId id="282" r:id="rId16"/>
    <p:sldId id="343" r:id="rId17"/>
    <p:sldId id="363" r:id="rId18"/>
    <p:sldId id="351" r:id="rId19"/>
    <p:sldId id="335" r:id="rId20"/>
    <p:sldId id="303" r:id="rId21"/>
    <p:sldId id="311" r:id="rId22"/>
    <p:sldId id="347" r:id="rId23"/>
    <p:sldId id="330" r:id="rId24"/>
    <p:sldId id="331" r:id="rId25"/>
    <p:sldId id="352" r:id="rId26"/>
    <p:sldId id="310" r:id="rId27"/>
    <p:sldId id="269" r:id="rId28"/>
    <p:sldId id="286" r:id="rId29"/>
    <p:sldId id="365" r:id="rId30"/>
    <p:sldId id="316" r:id="rId31"/>
  </p:sldIdLst>
  <p:sldSz cx="13004800" cy="9753600"/>
  <p:notesSz cx="6858000" cy="9144000"/>
  <p:defaultTextStyle>
    <a:defPPr>
      <a:defRPr lang="en-US"/>
    </a:defPPr>
    <a:lvl1pPr algn="ctr" defTabSz="584200" rtl="0" fontAlgn="base" hangingPunct="0">
      <a:spcBef>
        <a:spcPct val="0"/>
      </a:spcBef>
      <a:spcAft>
        <a:spcPct val="0"/>
      </a:spcAft>
      <a:defRPr sz="4400" kern="1200">
        <a:solidFill>
          <a:srgbClr val="39362D"/>
        </a:solidFill>
        <a:latin typeface="Copperplate" pitchFamily="-104" charset="0"/>
        <a:ea typeface="Copperplate" pitchFamily="-104" charset="0"/>
        <a:cs typeface="Copperplate" pitchFamily="-104" charset="0"/>
        <a:sym typeface="Copperplate" pitchFamily="-104" charset="0"/>
      </a:defRPr>
    </a:lvl1pPr>
    <a:lvl2pPr marL="342900" algn="ctr" defTabSz="584200" rtl="0" fontAlgn="base" hangingPunct="0">
      <a:spcBef>
        <a:spcPct val="0"/>
      </a:spcBef>
      <a:spcAft>
        <a:spcPct val="0"/>
      </a:spcAft>
      <a:defRPr sz="4400" kern="1200">
        <a:solidFill>
          <a:srgbClr val="39362D"/>
        </a:solidFill>
        <a:latin typeface="Copperplate" pitchFamily="-104" charset="0"/>
        <a:ea typeface="Copperplate" pitchFamily="-104" charset="0"/>
        <a:cs typeface="Copperplate" pitchFamily="-104" charset="0"/>
        <a:sym typeface="Copperplate" pitchFamily="-104" charset="0"/>
      </a:defRPr>
    </a:lvl2pPr>
    <a:lvl3pPr marL="685800" algn="ctr" defTabSz="584200" rtl="0" fontAlgn="base" hangingPunct="0">
      <a:spcBef>
        <a:spcPct val="0"/>
      </a:spcBef>
      <a:spcAft>
        <a:spcPct val="0"/>
      </a:spcAft>
      <a:defRPr sz="4400" kern="1200">
        <a:solidFill>
          <a:srgbClr val="39362D"/>
        </a:solidFill>
        <a:latin typeface="Copperplate" pitchFamily="-104" charset="0"/>
        <a:ea typeface="Copperplate" pitchFamily="-104" charset="0"/>
        <a:cs typeface="Copperplate" pitchFamily="-104" charset="0"/>
        <a:sym typeface="Copperplate" pitchFamily="-104" charset="0"/>
      </a:defRPr>
    </a:lvl3pPr>
    <a:lvl4pPr marL="1028700" algn="ctr" defTabSz="584200" rtl="0" fontAlgn="base" hangingPunct="0">
      <a:spcBef>
        <a:spcPct val="0"/>
      </a:spcBef>
      <a:spcAft>
        <a:spcPct val="0"/>
      </a:spcAft>
      <a:defRPr sz="4400" kern="1200">
        <a:solidFill>
          <a:srgbClr val="39362D"/>
        </a:solidFill>
        <a:latin typeface="Copperplate" pitchFamily="-104" charset="0"/>
        <a:ea typeface="Copperplate" pitchFamily="-104" charset="0"/>
        <a:cs typeface="Copperplate" pitchFamily="-104" charset="0"/>
        <a:sym typeface="Copperplate" pitchFamily="-104" charset="0"/>
      </a:defRPr>
    </a:lvl4pPr>
    <a:lvl5pPr marL="1371600" algn="ctr" defTabSz="584200" rtl="0" fontAlgn="base" hangingPunct="0">
      <a:spcBef>
        <a:spcPct val="0"/>
      </a:spcBef>
      <a:spcAft>
        <a:spcPct val="0"/>
      </a:spcAft>
      <a:defRPr sz="4400" kern="1200">
        <a:solidFill>
          <a:srgbClr val="39362D"/>
        </a:solidFill>
        <a:latin typeface="Copperplate" pitchFamily="-104" charset="0"/>
        <a:ea typeface="Copperplate" pitchFamily="-104" charset="0"/>
        <a:cs typeface="Copperplate" pitchFamily="-104" charset="0"/>
        <a:sym typeface="Copperplate" pitchFamily="-104" charset="0"/>
      </a:defRPr>
    </a:lvl5pPr>
    <a:lvl6pPr marL="2286000" algn="l" defTabSz="457200" rtl="0" eaLnBrk="1" latinLnBrk="0" hangingPunct="1">
      <a:defRPr sz="4400" kern="1200">
        <a:solidFill>
          <a:srgbClr val="39362D"/>
        </a:solidFill>
        <a:latin typeface="Copperplate" pitchFamily="-104" charset="0"/>
        <a:ea typeface="Copperplate" pitchFamily="-104" charset="0"/>
        <a:cs typeface="Copperplate" pitchFamily="-104" charset="0"/>
        <a:sym typeface="Copperplate" pitchFamily="-104" charset="0"/>
      </a:defRPr>
    </a:lvl6pPr>
    <a:lvl7pPr marL="2743200" algn="l" defTabSz="457200" rtl="0" eaLnBrk="1" latinLnBrk="0" hangingPunct="1">
      <a:defRPr sz="4400" kern="1200">
        <a:solidFill>
          <a:srgbClr val="39362D"/>
        </a:solidFill>
        <a:latin typeface="Copperplate" pitchFamily="-104" charset="0"/>
        <a:ea typeface="Copperplate" pitchFamily="-104" charset="0"/>
        <a:cs typeface="Copperplate" pitchFamily="-104" charset="0"/>
        <a:sym typeface="Copperplate" pitchFamily="-104" charset="0"/>
      </a:defRPr>
    </a:lvl7pPr>
    <a:lvl8pPr marL="3200400" algn="l" defTabSz="457200" rtl="0" eaLnBrk="1" latinLnBrk="0" hangingPunct="1">
      <a:defRPr sz="4400" kern="1200">
        <a:solidFill>
          <a:srgbClr val="39362D"/>
        </a:solidFill>
        <a:latin typeface="Copperplate" pitchFamily="-104" charset="0"/>
        <a:ea typeface="Copperplate" pitchFamily="-104" charset="0"/>
        <a:cs typeface="Copperplate" pitchFamily="-104" charset="0"/>
        <a:sym typeface="Copperplate" pitchFamily="-104" charset="0"/>
      </a:defRPr>
    </a:lvl8pPr>
    <a:lvl9pPr marL="3657600" algn="l" defTabSz="457200" rtl="0" eaLnBrk="1" latinLnBrk="0" hangingPunct="1">
      <a:defRPr sz="4400" kern="1200">
        <a:solidFill>
          <a:srgbClr val="39362D"/>
        </a:solidFill>
        <a:latin typeface="Copperplate" pitchFamily="-104" charset="0"/>
        <a:ea typeface="Copperplate" pitchFamily="-104" charset="0"/>
        <a:cs typeface="Copperplate" pitchFamily="-104" charset="0"/>
        <a:sym typeface="Copperplate" pitchFamily="-104" charset="0"/>
      </a:defRPr>
    </a:lvl9pPr>
  </p:defaultTextStyle>
  <p:extLst>
    <p:ext uri="{EFAFB233-063F-42B5-8137-9DF3F51BA10A}">
      <p15:sldGuideLst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EEFF1C"/>
    <a:srgbClr val="49322D"/>
    <a:srgbClr val="342211"/>
    <a:srgbClr val="996633"/>
    <a:srgbClr val="FF021E"/>
    <a:srgbClr val="000000"/>
    <a:srgbClr val="FFCC66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:mc="http://schemas.openxmlformats.org/markup-compatibility/2006" xmlns:mv="urn:schemas-microsoft-com:mac:vml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7095" autoAdjust="0"/>
    <p:restoredTop sz="94693" autoAdjust="0"/>
  </p:normalViewPr>
  <p:slideViewPr>
    <p:cSldViewPr>
      <p:cViewPr>
        <p:scale>
          <a:sx n="75" d="100"/>
          <a:sy n="75" d="100"/>
        </p:scale>
        <p:origin x="-864" y="-4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15ACE-0897-CA42-B477-A507822EBED3}" type="datetimeFigureOut">
              <a:rPr lang="en-US" smtClean="0"/>
              <a:pPr/>
              <a:t>5/8/18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FD69E-0078-434E-BF89-1177233ABA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56463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sp>
        <p:nvSpPr>
          <p:cNvPr id="3074" name="Rectangle 2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Grande" pitchFamily="-104" charset="0"/>
              </a:rPr>
              <a:t>Click to edit Master text styles</a:t>
            </a:r>
          </a:p>
          <a:p>
            <a:pPr lvl="1"/>
            <a:r>
              <a:rPr lang="en-US">
                <a:sym typeface="Lucida Grande" pitchFamily="-104" charset="0"/>
              </a:rPr>
              <a:t>Second level</a:t>
            </a:r>
          </a:p>
          <a:p>
            <a:pPr lvl="2"/>
            <a:r>
              <a:rPr lang="en-US">
                <a:sym typeface="Lucida Grande" pitchFamily="-104" charset="0"/>
              </a:rPr>
              <a:t>Third level</a:t>
            </a:r>
          </a:p>
          <a:p>
            <a:pPr lvl="3"/>
            <a:r>
              <a:rPr lang="en-US">
                <a:sym typeface="Lucida Grande" pitchFamily="-104" charset="0"/>
              </a:rPr>
              <a:t>Fourth level</a:t>
            </a:r>
          </a:p>
          <a:p>
            <a:pPr lvl="4"/>
            <a:r>
              <a:rPr lang="en-US">
                <a:sym typeface="Lucida Grande" pitchFamily="-104" charset="0"/>
              </a:rPr>
              <a:t>Fifth level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401820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pitchFamily="-104" charset="0"/>
        <a:ea typeface="Lucida Grande" pitchFamily="-104" charset="0"/>
        <a:cs typeface="Lucida Grande" pitchFamily="-104" charset="0"/>
        <a:sym typeface="Lucida Grande" pitchFamily="-104" charset="0"/>
      </a:defRPr>
    </a:lvl1pPr>
    <a:lvl2pPr marL="228600"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pitchFamily="-104" charset="0"/>
        <a:ea typeface="Lucida Grande" pitchFamily="-104" charset="0"/>
        <a:cs typeface="Lucida Grande" pitchFamily="-104" charset="0"/>
        <a:sym typeface="Lucida Grande" pitchFamily="-104" charset="0"/>
      </a:defRPr>
    </a:lvl2pPr>
    <a:lvl3pPr marL="457200"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pitchFamily="-104" charset="0"/>
        <a:ea typeface="Lucida Grande" pitchFamily="-104" charset="0"/>
        <a:cs typeface="Lucida Grande" pitchFamily="-104" charset="0"/>
        <a:sym typeface="Lucida Grande" pitchFamily="-104" charset="0"/>
      </a:defRPr>
    </a:lvl3pPr>
    <a:lvl4pPr marL="685800"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pitchFamily="-104" charset="0"/>
        <a:ea typeface="Lucida Grande" pitchFamily="-104" charset="0"/>
        <a:cs typeface="Lucida Grande" pitchFamily="-104" charset="0"/>
        <a:sym typeface="Lucida Grande" pitchFamily="-104" charset="0"/>
      </a:defRPr>
    </a:lvl4pPr>
    <a:lvl5pPr marL="914400" algn="l" defTabSz="584200" rtl="0" fontAlgn="base" hangingPunct="0">
      <a:spcBef>
        <a:spcPct val="0"/>
      </a:spcBef>
      <a:spcAft>
        <a:spcPct val="0"/>
      </a:spcAft>
      <a:defRPr sz="2200" kern="1200">
        <a:solidFill>
          <a:srgbClr val="000000"/>
        </a:solidFill>
        <a:latin typeface="Lucida Grande" pitchFamily="-104" charset="0"/>
        <a:ea typeface="Lucida Grande" pitchFamily="-104" charset="0"/>
        <a:cs typeface="Lucida Grande" pitchFamily="-104" charset="0"/>
        <a:sym typeface="Lucida Grande" pitchFamily="-10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This lasted only 200</a:t>
            </a:r>
            <a:r>
              <a:rPr lang="en-GB" baseline="0" dirty="0" smtClean="0"/>
              <a:t> ms</a:t>
            </a:r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Coming</a:t>
            </a:r>
            <a:r>
              <a:rPr lang="en-GB" baseline="0" dirty="0" smtClean="0"/>
              <a:t> so quickly after the first detection, the award demonstrated how big the impact was, and how secure the science was. </a:t>
            </a:r>
            <a:endParaRPr lang="en-GB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This sound</a:t>
            </a:r>
            <a:r>
              <a:rPr lang="en-GB" baseline="0" dirty="0" smtClean="0"/>
              <a:t> lasted over a minute!</a:t>
            </a:r>
            <a:endParaRPr lang="en-GB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With these observations we have added significantly to the statistics. X</a:t>
            </a:r>
            <a:r>
              <a:rPr lang="en-US" dirty="0"/>
              <a:t>-ray observations had not prepared us. It turns out they sample mainly our galaxy. LIGO reaches 10^5 times further, so it picks up the rare ones, the monsters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2273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Is it a standard gamma-ray burst seen off-axis? Or a new class of sources?</a:t>
            </a:r>
            <a:r>
              <a:rPr lang="en-GB" baseline="0" dirty="0" smtClean="0"/>
              <a:t> Cocoon?</a:t>
            </a:r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250" y="2476500"/>
            <a:ext cx="2736850" cy="3949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8700" y="2476500"/>
            <a:ext cx="8058150" cy="3949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855DE82C-090D-9E40-98BA-11B17D97E5CE}" type="slidenum">
              <a:rPr lang="en-US"/>
              <a:pPr/>
              <a:t>‹#›</a:t>
            </a:fld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1" i="1">
                <a:solidFill>
                  <a:schemeClr val="tx1">
                    <a:lumMod val="65000"/>
                    <a:lumOff val="35000"/>
                  </a:schemeClr>
                </a:solidFill>
                <a:latin typeface="Lucida Grande"/>
                <a:cs typeface="Lucida Grand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2146300"/>
            <a:ext cx="11734800" cy="640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F56925C-D607-B64B-88A4-080A5EB7118C}" type="slidenum">
              <a:rPr lang="en-US"/>
              <a:pPr/>
              <a:t>‹#›</a:t>
            </a:fld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8B8A59E-BDE0-E547-ADF4-1E316B565764}" type="slidenum">
              <a:rPr lang="en-US"/>
              <a:pPr/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2146300"/>
            <a:ext cx="5791200" cy="640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146300"/>
            <a:ext cx="5791200" cy="640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267E250-A432-7D4E-A0F9-1D4324699E94}" type="slidenum">
              <a:rPr lang="en-US"/>
              <a:pPr/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6312E6C-30BF-9C42-88D1-C0AD65C9A484}" type="slidenum">
              <a:rPr lang="en-US"/>
              <a:pPr/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4773B8D-0451-4C4B-9DA2-A6B855995F6F}" type="slidenum">
              <a:rPr lang="en-US"/>
              <a:pPr/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11013B2-44F0-9B42-BBF7-94AFB361B29D}" type="slidenum">
              <a:rPr lang="en-US"/>
              <a:pPr/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10979DC-E394-C14B-B577-2F8C5033372C}" type="slidenum">
              <a:rPr lang="en-US"/>
              <a:pPr/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409EF18-D2CB-834C-BD8A-EB4F963817A1}" type="slidenum">
              <a:rPr lang="en-US"/>
              <a:pPr/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2146300"/>
            <a:ext cx="11734800" cy="640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CE32138-1879-C942-9432-8B9991AE6448}" type="slidenum">
              <a:rPr lang="en-US"/>
              <a:pPr/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6100" y="381000"/>
            <a:ext cx="2933700" cy="81661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381000"/>
            <a:ext cx="8648700" cy="8166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CDAD6B0-682E-1F44-A5B7-950ED882F6D9}" type="slidenum">
              <a:rPr lang="en-US"/>
              <a:pPr/>
              <a:t>‹#›</a:t>
            </a:fld>
            <a:endParaRPr lang="en-US" sz="180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5207000"/>
            <a:ext cx="5397500" cy="121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207000"/>
            <a:ext cx="5397500" cy="121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gif"/><Relationship Id="rId17" Type="http://schemas.openxmlformats.org/officeDocument/2006/relationships/image" Target="../media/image6.png"/><Relationship Id="rId18" Type="http://schemas.openxmlformats.org/officeDocument/2006/relationships/image" Target="../media/image7.gif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 bwMode="auto"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/>
          </p:cNvSpPr>
          <p:nvPr>
            <p:ph type="title"/>
          </p:nvPr>
        </p:nvSpPr>
        <p:spPr bwMode="auto">
          <a:xfrm>
            <a:off x="1028700" y="2476500"/>
            <a:ext cx="10947400" cy="27178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Sans" pitchFamily="-104" charset="0"/>
              </a:rPr>
              <a:t>Click to edit Master title style</a:t>
            </a:r>
          </a:p>
        </p:txBody>
      </p:sp>
      <p:sp>
        <p:nvSpPr>
          <p:cNvPr id="1026" name="Rectangle 2"/>
          <p:cNvSpPr>
            <a:spLocks noGrp="1"/>
          </p:cNvSpPr>
          <p:nvPr>
            <p:ph type="body" idx="1"/>
          </p:nvPr>
        </p:nvSpPr>
        <p:spPr bwMode="auto">
          <a:xfrm>
            <a:off x="1028700" y="5207000"/>
            <a:ext cx="10947400" cy="12192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Helvetica" pitchFamily="-104" charset="0"/>
              </a:rPr>
              <a:t>Click to edit Master text styles</a:t>
            </a:r>
          </a:p>
          <a:p>
            <a:pPr lvl="1"/>
            <a:r>
              <a:rPr lang="en-US">
                <a:sym typeface="Helvetica" pitchFamily="-104" charset="0"/>
              </a:rPr>
              <a:t>Second level</a:t>
            </a:r>
          </a:p>
          <a:p>
            <a:pPr lvl="2"/>
            <a:r>
              <a:rPr lang="en-US">
                <a:sym typeface="Helvetica" pitchFamily="-104" charset="0"/>
              </a:rPr>
              <a:t>Third level</a:t>
            </a:r>
          </a:p>
          <a:p>
            <a:pPr lvl="3"/>
            <a:r>
              <a:rPr lang="en-US">
                <a:sym typeface="Helvetica" pitchFamily="-104" charset="0"/>
              </a:rPr>
              <a:t>Fourth level</a:t>
            </a:r>
          </a:p>
          <a:p>
            <a:pPr lvl="4"/>
            <a:r>
              <a:rPr lang="en-US">
                <a:sym typeface="Helvetica" pitchFamily="-10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 dt="0"/>
  <p:txStyles>
    <p:titleStyle>
      <a:lvl1pPr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+mj-lt"/>
          <a:ea typeface="+mj-ea"/>
          <a:cs typeface="+mj-cs"/>
          <a:sym typeface="Lucida Sans" pitchFamily="-104" charset="0"/>
        </a:defRPr>
      </a:lvl1pPr>
      <a:lvl2pPr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2pPr>
      <a:lvl3pPr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3pPr>
      <a:lvl4pPr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4pPr>
      <a:lvl5pPr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5pPr>
      <a:lvl6pPr marL="457200"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6pPr>
      <a:lvl7pPr marL="914400"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7pPr>
      <a:lvl8pPr marL="1371600"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8pPr>
      <a:lvl9pPr marL="1828800"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9pPr>
    </p:titleStyle>
    <p:bodyStyle>
      <a:lvl1pPr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1pPr>
      <a:lvl2pPr marL="228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2pPr>
      <a:lvl3pPr marL="457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3pPr>
      <a:lvl4pPr marL="685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4pPr>
      <a:lvl5pPr marL="9144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 bwMode="auto"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aei-logo.transparent.tiny.pn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8707438"/>
            <a:ext cx="889000" cy="1008062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sp>
        <p:nvSpPr>
          <p:cNvPr id="2050" name="AutoShape 2"/>
          <p:cNvSpPr>
            <a:spLocks/>
          </p:cNvSpPr>
          <p:nvPr/>
        </p:nvSpPr>
        <p:spPr bwMode="auto">
          <a:xfrm>
            <a:off x="787400" y="8763000"/>
            <a:ext cx="3297238" cy="9906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latin typeface="Lucida Sans" pitchFamily="-104" charset="0"/>
                <a:ea typeface="Lucida Sans" pitchFamily="-104" charset="0"/>
                <a:cs typeface="Lucida Sans" pitchFamily="-104" charset="0"/>
                <a:sym typeface="Lucida Sans" pitchFamily="-104" charset="0"/>
              </a:rPr>
              <a:t>B F </a:t>
            </a:r>
            <a:r>
              <a:rPr lang="en-US" sz="1400" dirty="0" err="1" smtClean="0">
                <a:latin typeface="Lucida Sans" pitchFamily="-104" charset="0"/>
                <a:ea typeface="Lucida Sans" pitchFamily="-104" charset="0"/>
                <a:cs typeface="Lucida Sans" pitchFamily="-104" charset="0"/>
                <a:sym typeface="Lucida Sans" pitchFamily="-104" charset="0"/>
              </a:rPr>
              <a:t>Schutz</a:t>
            </a:r>
            <a:endParaRPr lang="en-US" sz="1400" dirty="0" smtClean="0">
              <a:latin typeface="Lucida Sans" pitchFamily="-104" charset="0"/>
              <a:ea typeface="Lucida Sans" pitchFamily="-104" charset="0"/>
              <a:cs typeface="Lucida Sans" pitchFamily="-104" charset="0"/>
              <a:sym typeface="Lucida Sans" pitchFamily="-104" charset="0"/>
            </a:endParaRPr>
          </a:p>
          <a:p>
            <a:pPr algn="ctr"/>
            <a:r>
              <a:rPr lang="en-US" sz="1400" baseline="0" dirty="0" smtClean="0">
                <a:latin typeface="Lucida Sans" pitchFamily="-104" charset="0"/>
                <a:ea typeface="Lucida Sans" pitchFamily="-104" charset="0"/>
                <a:cs typeface="Lucida Sans" pitchFamily="-104" charset="0"/>
                <a:sym typeface="Lucida Sans" pitchFamily="-104" charset="0"/>
              </a:rPr>
              <a:t> </a:t>
            </a:r>
            <a:r>
              <a:rPr lang="en-US" sz="1400" dirty="0" smtClean="0">
                <a:latin typeface="Lucida Sans" pitchFamily="-104" charset="0"/>
                <a:ea typeface="Lucida Sans" pitchFamily="-104" charset="0"/>
                <a:cs typeface="Lucida Sans" pitchFamily="-104" charset="0"/>
                <a:sym typeface="Lucida Sans" pitchFamily="-104" charset="0"/>
              </a:rPr>
              <a:t>Cardiff University</a:t>
            </a:r>
            <a:r>
              <a:rPr lang="en-US" sz="1400" baseline="0" dirty="0" smtClean="0">
                <a:latin typeface="Copperplate" pitchFamily="-104" charset="0"/>
                <a:ea typeface="Copperplate" pitchFamily="-104" charset="0"/>
                <a:cs typeface="Copperplate" pitchFamily="-104" charset="0"/>
                <a:sym typeface="Copperplate" pitchFamily="-104" charset="0"/>
              </a:rPr>
              <a:t> &amp;</a:t>
            </a:r>
            <a:r>
              <a:rPr lang="en-US" sz="1400" baseline="0" dirty="0" smtClean="0">
                <a:latin typeface="Lucida Sans" pitchFamily="-104" charset="0"/>
                <a:ea typeface="Lucida Sans" pitchFamily="-104" charset="0"/>
                <a:cs typeface="Lucida Sans" pitchFamily="-104" charset="0"/>
                <a:sym typeface="Lucida Sans" pitchFamily="-104" charset="0"/>
              </a:rPr>
              <a:t> </a:t>
            </a:r>
            <a:r>
              <a:rPr lang="en-US" sz="1400" dirty="0" smtClean="0">
                <a:latin typeface="Lucida Sans" pitchFamily="-104" charset="0"/>
                <a:ea typeface="Lucida Sans" pitchFamily="-104" charset="0"/>
                <a:cs typeface="Lucida Sans" pitchFamily="-104" charset="0"/>
                <a:sym typeface="Lucida Sans" pitchFamily="-104" charset="0"/>
              </a:rPr>
              <a:t>AEI</a:t>
            </a:r>
          </a:p>
          <a:p>
            <a:pPr algn="ctr"/>
            <a:endParaRPr lang="en-US" sz="1400" dirty="0" smtClean="0">
              <a:latin typeface="Lucida Sans" pitchFamily="-104" charset="0"/>
              <a:ea typeface="Lucida Sans" pitchFamily="-104" charset="0"/>
              <a:cs typeface="Lucida Sans" pitchFamily="-104" charset="0"/>
              <a:sym typeface="Lucida Sans" pitchFamily="-104" charset="0"/>
            </a:endParaRPr>
          </a:p>
        </p:txBody>
      </p:sp>
      <p:sp>
        <p:nvSpPr>
          <p:cNvPr id="2051" name="AutoShape 3"/>
          <p:cNvSpPr>
            <a:spLocks/>
          </p:cNvSpPr>
          <p:nvPr/>
        </p:nvSpPr>
        <p:spPr bwMode="auto">
          <a:xfrm>
            <a:off x="5286376" y="8763000"/>
            <a:ext cx="4187824" cy="3810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 algn="ctr"/>
            <a:r>
              <a:rPr lang="en-US" sz="2000" kern="1200" baseline="0" dirty="0" smtClean="0">
                <a:solidFill>
                  <a:srgbClr val="39362D"/>
                </a:solidFill>
                <a:latin typeface="Copperplate" pitchFamily="-104" charset="0"/>
                <a:ea typeface="Copperplate" pitchFamily="-104" charset="0"/>
                <a:cs typeface="Copperplate" pitchFamily="-104" charset="0"/>
                <a:sym typeface="Copperplate" pitchFamily="-104" charset="0"/>
              </a:rPr>
              <a:t>GW Astronomy and cosmology</a:t>
            </a:r>
            <a:endParaRPr lang="en-US" sz="2000" dirty="0"/>
          </a:p>
        </p:txBody>
      </p:sp>
      <p:sp>
        <p:nvSpPr>
          <p:cNvPr id="2052" name="Line 4"/>
          <p:cNvSpPr>
            <a:spLocks noChangeShapeType="1"/>
          </p:cNvSpPr>
          <p:nvPr/>
        </p:nvSpPr>
        <p:spPr bwMode="auto">
          <a:xfrm>
            <a:off x="952500" y="8763000"/>
            <a:ext cx="3035300" cy="0"/>
          </a:xfrm>
          <a:prstGeom prst="line">
            <a:avLst/>
          </a:prstGeom>
          <a:noFill/>
          <a:ln w="15875" cap="flat" cmpd="sng">
            <a:solidFill>
              <a:srgbClr val="39362D"/>
            </a:solidFill>
            <a:prstDash val="solid"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defTabSz="457200"/>
            <a:endParaRPr lang="en-US" sz="1200">
              <a:solidFill>
                <a:srgbClr val="000000"/>
              </a:solidFill>
              <a:latin typeface="Helvetica" pitchFamily="-104" charset="0"/>
              <a:ea typeface="Helvetica" pitchFamily="-104" charset="0"/>
              <a:cs typeface="Helvetica" pitchFamily="-104" charset="0"/>
              <a:sym typeface="Helvetica" pitchFamily="-104" charset="0"/>
            </a:endParaRPr>
          </a:p>
        </p:txBody>
      </p:sp>
      <p:sp>
        <p:nvSpPr>
          <p:cNvPr id="2053" name="Rectangle 5"/>
          <p:cNvSpPr>
            <a:spLocks noGrp="1"/>
          </p:cNvSpPr>
          <p:nvPr>
            <p:ph type="title"/>
          </p:nvPr>
        </p:nvSpPr>
        <p:spPr bwMode="auto">
          <a:xfrm>
            <a:off x="635000" y="381000"/>
            <a:ext cx="11734800" cy="1651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Lucida Sans" pitchFamily="-104" charset="0"/>
              </a:rPr>
              <a:t>Click to edit Master title style</a:t>
            </a:r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2"/>
          </p:nvPr>
        </p:nvSpPr>
        <p:spPr bwMode="auto">
          <a:xfrm>
            <a:off x="6502400" y="9428162"/>
            <a:ext cx="392113" cy="325438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</a:lstStyle>
          <a:p>
            <a:fld id="{1DB8D0C9-F199-6A48-B5F1-41EC3B4219B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35000" y="2362200"/>
            <a:ext cx="11733213" cy="61722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495300" marR="0" lvl="0" indent="-495300" algn="l" defTabSz="584200" rtl="0" eaLnBrk="1" fontAlgn="base" latinLnBrk="0" hangingPunct="0">
              <a:lnSpc>
                <a:spcPct val="100000"/>
              </a:lnSpc>
              <a:spcBef>
                <a:spcPts val="3000"/>
              </a:spcBef>
              <a:spcAft>
                <a:spcPct val="0"/>
              </a:spcAft>
              <a:buClrTx/>
              <a:buSzPct val="60000"/>
              <a:buFontTx/>
              <a:buBlip>
                <a:blip r:embed="rId15"/>
              </a:buBlip>
              <a:tabLst/>
              <a:defRPr/>
            </a:pP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  <a:sym typeface="Helvetica" pitchFamily="-104" charset="0"/>
            </a:endParaRPr>
          </a:p>
        </p:txBody>
      </p:sp>
      <p:pic>
        <p:nvPicPr>
          <p:cNvPr id="11" name="Picture 10" descr="ENWECOL.gif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140200" y="8799258"/>
            <a:ext cx="990600" cy="954341"/>
          </a:xfrm>
          <a:prstGeom prst="rect">
            <a:avLst/>
          </a:prstGeom>
        </p:spPr>
      </p:pic>
      <p:pic>
        <p:nvPicPr>
          <p:cNvPr id="12" name="Picture 11" descr="MNRV_256.small.png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9398000" y="8686800"/>
            <a:ext cx="1066800" cy="1066800"/>
          </a:xfrm>
          <a:prstGeom prst="rect">
            <a:avLst/>
          </a:prstGeom>
        </p:spPr>
      </p:pic>
      <p:pic>
        <p:nvPicPr>
          <p:cNvPr id="13" name="Picture 12" descr="lsclogo.gif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541000" y="8839200"/>
            <a:ext cx="2057400" cy="8743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+mj-lt"/>
          <a:ea typeface="+mj-ea"/>
          <a:cs typeface="+mj-cs"/>
          <a:sym typeface="Lucida Sans" pitchFamily="-104" charset="0"/>
        </a:defRPr>
      </a:lvl1pPr>
      <a:lvl2pPr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2pPr>
      <a:lvl3pPr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3pPr>
      <a:lvl4pPr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4pPr>
      <a:lvl5pPr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5pPr>
      <a:lvl6pPr marL="457200"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6pPr>
      <a:lvl7pPr marL="914400"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7pPr>
      <a:lvl8pPr marL="1371600"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8pPr>
      <a:lvl9pPr marL="1828800" algn="l" defTabSz="584200" rtl="0" fontAlgn="base" hangingPunct="0">
        <a:spcBef>
          <a:spcPct val="0"/>
        </a:spcBef>
        <a:spcAft>
          <a:spcPct val="0"/>
        </a:spcAft>
        <a:defRPr sz="6400" b="1">
          <a:solidFill>
            <a:srgbClr val="7C2A00"/>
          </a:solidFill>
          <a:latin typeface="Lucida Sans" pitchFamily="-104" charset="0"/>
          <a:ea typeface="Lucida Sans" pitchFamily="-104" charset="0"/>
          <a:cs typeface="Lucida Sans" pitchFamily="-104" charset="0"/>
          <a:sym typeface="Lucida Sans" pitchFamily="-104" charset="0"/>
        </a:defRPr>
      </a:lvl9pPr>
    </p:titleStyle>
    <p:bodyStyle>
      <a:lvl1pPr algn="l" defTabSz="457200" rtl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1pPr>
      <a:lvl2pPr marL="228600" algn="l" defTabSz="457200" rtl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2pPr>
      <a:lvl3pPr marL="457200" algn="l" defTabSz="457200" rtl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3pPr>
      <a:lvl4pPr marL="685800" algn="l" defTabSz="457200" rtl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4pPr>
      <a:lvl5pPr marL="914400" algn="l" defTabSz="457200" rtl="0" fontAlgn="base" hangingPunct="0"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5pPr>
      <a:lvl6pPr marL="13716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6pPr>
      <a:lvl7pPr marL="18288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7pPr>
      <a:lvl8pPr marL="22860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8pPr>
      <a:lvl9pPr marL="2743200" algn="l" defTabSz="457200" rtl="0" fontAlgn="base" hangingPunct="0">
        <a:spcBef>
          <a:spcPct val="0"/>
        </a:spcBef>
        <a:spcAft>
          <a:spcPct val="0"/>
        </a:spcAft>
        <a:defRPr sz="1200">
          <a:solidFill>
            <a:srgbClr val="000000"/>
          </a:solidFill>
          <a:latin typeface="+mn-lt"/>
          <a:ea typeface="+mn-ea"/>
          <a:cs typeface="+mn-cs"/>
          <a:sym typeface="Helvetica" pitchFamily="-104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5.gif"/><Relationship Id="rId7" Type="http://schemas.openxmlformats.org/officeDocument/2006/relationships/image" Target="../media/image7.gif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6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png"/><Relationship Id="rId7" Type="http://schemas.openxmlformats.org/officeDocument/2006/relationships/image" Target="../media/image32.jpeg"/><Relationship Id="rId8" Type="http://schemas.openxmlformats.org/officeDocument/2006/relationships/image" Target="../media/image33.png"/><Relationship Id="rId9" Type="http://schemas.openxmlformats.org/officeDocument/2006/relationships/image" Target="../media/image34.png"/><Relationship Id="rId10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image" Target="../media/image13.png"/><Relationship Id="rId1" Type="http://schemas.openxmlformats.org/officeDocument/2006/relationships/audio" Target="../media/audio1.bin"/><Relationship Id="rId2" Type="http://schemas.openxmlformats.org/officeDocument/2006/relationships/audio" Target="file://localhost/Users/schutz%201%202%203/Dropbox/Lectures/Resources/older%20files/EnchiladaX.1.freqshift.short_.mp3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audio" Target="../media/audio1.bin"/><Relationship Id="rId2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face.org" TargetMode="External"/><Relationship Id="rId4" Type="http://schemas.openxmlformats.org/officeDocument/2006/relationships/hyperlink" Target="http://www.aei.mpg.de/154894/03_Einstein_Home" TargetMode="External"/><Relationship Id="rId1" Type="http://schemas.openxmlformats.org/officeDocument/2006/relationships/slideLayout" Target="../slideLayouts/slideLayout13.xml"/><Relationship Id="rId2" Type="http://schemas.openxmlformats.org/officeDocument/2006/relationships/hyperlink" Target="http://www.Einstein-Online.info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jpeg"/><Relationship Id="rId3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.m4v"/><Relationship Id="rId4" Type="http://schemas.openxmlformats.org/officeDocument/2006/relationships/image" Target="../media/image46.png"/><Relationship Id="rId1" Type="http://schemas.openxmlformats.org/officeDocument/2006/relationships/video" Target="../media/media2.m4v"/><Relationship Id="rId2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gi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video" Target="file://localhost/Users/schutz%201%202%203/Dropbox/Lectures/2018/2018_05RAS/GW170817_and_BBHs_fast_silent.mp4" TargetMode="Externa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ig1-observed-L.png"/>
          <p:cNvPicPr>
            <a:picLocks noChangeAspect="1"/>
          </p:cNvPicPr>
          <p:nvPr/>
        </p:nvPicPr>
        <p:blipFill>
          <a:blip r:embed="rId2"/>
          <a:srcRect t="9223"/>
          <a:stretch>
            <a:fillRect/>
          </a:stretch>
        </p:blipFill>
        <p:spPr>
          <a:xfrm>
            <a:off x="3759201" y="1179882"/>
            <a:ext cx="5938310" cy="3362730"/>
          </a:xfrm>
          <a:prstGeom prst="rect">
            <a:avLst/>
          </a:prstGeom>
        </p:spPr>
      </p:pic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1016000" y="4648200"/>
            <a:ext cx="11053762" cy="3486150"/>
          </a:xfrm>
        </p:spPr>
        <p:txBody>
          <a:bodyPr/>
          <a:lstStyle/>
          <a:p>
            <a:pPr algn="ctr"/>
            <a:r>
              <a:rPr lang="en-US" sz="7200" dirty="0"/>
              <a:t>Gravitational Wave </a:t>
            </a:r>
            <a:r>
              <a:rPr lang="en-US" sz="7200" dirty="0" smtClean="0"/>
              <a:t>Astronomy and Cosmology</a:t>
            </a:r>
            <a:endParaRPr lang="en-US" sz="8800" b="0" i="1" dirty="0">
              <a:solidFill>
                <a:srgbClr val="39362D"/>
              </a:solidFill>
              <a:latin typeface="Lucida Grande" pitchFamily="-104" charset="0"/>
              <a:ea typeface="Lucida Grande" pitchFamily="-104" charset="0"/>
              <a:cs typeface="Lucida Grande" pitchFamily="-104" charset="0"/>
              <a:sym typeface="Lucida Grande" pitchFamily="-104" charset="0"/>
            </a:endParaRP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16000" y="8477250"/>
            <a:ext cx="11053762" cy="1276350"/>
          </a:xfrm>
        </p:spPr>
        <p:txBody>
          <a:bodyPr/>
          <a:lstStyle/>
          <a:p>
            <a:pPr algn="ctr" defTabSz="584200"/>
            <a:r>
              <a:rPr lang="en-US" sz="2400" i="1" dirty="0">
                <a:solidFill>
                  <a:schemeClr val="bg2">
                    <a:lumMod val="50000"/>
                  </a:schemeClr>
                </a:solidFill>
                <a:latin typeface="Lucida Sans" pitchFamily="-104" charset="0"/>
                <a:ea typeface="Lucida Sans" pitchFamily="-104" charset="0"/>
                <a:cs typeface="Lucida Sans" pitchFamily="-104" charset="0"/>
                <a:sym typeface="Lucida Sans" pitchFamily="-104" charset="0"/>
              </a:rPr>
              <a:t>Bernard </a:t>
            </a:r>
            <a:r>
              <a:rPr lang="en-US" sz="2400" i="1" dirty="0" err="1">
                <a:solidFill>
                  <a:schemeClr val="bg2">
                    <a:lumMod val="50000"/>
                  </a:schemeClr>
                </a:solidFill>
                <a:latin typeface="Lucida Sans" pitchFamily="-104" charset="0"/>
                <a:ea typeface="Lucida Sans" pitchFamily="-104" charset="0"/>
                <a:cs typeface="Lucida Sans" pitchFamily="-104" charset="0"/>
                <a:sym typeface="Lucida Sans" pitchFamily="-104" charset="0"/>
              </a:rPr>
              <a:t>Schutz</a:t>
            </a:r>
            <a:endParaRPr lang="en-US" sz="2400" i="1" dirty="0" smtClean="0">
              <a:solidFill>
                <a:schemeClr val="bg2">
                  <a:lumMod val="50000"/>
                </a:schemeClr>
              </a:solidFill>
              <a:latin typeface="Lucida Sans" pitchFamily="-104" charset="0"/>
              <a:ea typeface="Lucida Sans" pitchFamily="-104" charset="0"/>
              <a:cs typeface="Lucida Sans" pitchFamily="-104" charset="0"/>
              <a:sym typeface="Lucida Sans" pitchFamily="-104" charset="0"/>
            </a:endParaRPr>
          </a:p>
          <a:p>
            <a:pPr algn="ctr" defTabSz="584200"/>
            <a:r>
              <a:rPr lang="en-US" sz="1800" i="1" dirty="0" smtClean="0">
                <a:solidFill>
                  <a:schemeClr val="bg2">
                    <a:lumMod val="50000"/>
                  </a:schemeClr>
                </a:solidFill>
                <a:latin typeface="Lucida Sans" pitchFamily="-104" charset="0"/>
                <a:ea typeface="Lucida Sans" pitchFamily="-104" charset="0"/>
                <a:cs typeface="Lucida Sans" pitchFamily="-104" charset="0"/>
                <a:sym typeface="Lucida Sans" pitchFamily="-104" charset="0"/>
              </a:rPr>
              <a:t>Cardiff University, Wales; Albert </a:t>
            </a:r>
            <a:r>
              <a:rPr lang="en-US" sz="1800" i="1" dirty="0">
                <a:solidFill>
                  <a:schemeClr val="bg2">
                    <a:lumMod val="50000"/>
                  </a:schemeClr>
                </a:solidFill>
                <a:latin typeface="Lucida Sans" pitchFamily="-104" charset="0"/>
                <a:ea typeface="Lucida Sans" pitchFamily="-104" charset="0"/>
                <a:cs typeface="Lucida Sans" pitchFamily="-104" charset="0"/>
                <a:sym typeface="Lucida Sans" pitchFamily="-104" charset="0"/>
              </a:rPr>
              <a:t>Einstein </a:t>
            </a:r>
            <a:r>
              <a:rPr lang="en-US" sz="1800" i="1" dirty="0" smtClean="0">
                <a:solidFill>
                  <a:schemeClr val="bg2">
                    <a:lumMod val="50000"/>
                  </a:schemeClr>
                </a:solidFill>
                <a:latin typeface="Lucida Sans" pitchFamily="-104" charset="0"/>
                <a:ea typeface="Lucida Sans" pitchFamily="-104" charset="0"/>
                <a:cs typeface="Lucida Sans" pitchFamily="-104" charset="0"/>
                <a:sym typeface="Lucida Sans" pitchFamily="-104" charset="0"/>
              </a:rPr>
              <a:t>Institute, Germany</a:t>
            </a:r>
            <a:endParaRPr lang="en-US" sz="2400" i="1" dirty="0" smtClean="0">
              <a:solidFill>
                <a:schemeClr val="bg2">
                  <a:lumMod val="50000"/>
                </a:schemeClr>
              </a:solidFill>
              <a:latin typeface="Lucida Sans" pitchFamily="-104" charset="0"/>
              <a:ea typeface="Lucida Sans" pitchFamily="-104" charset="0"/>
              <a:cs typeface="Lucida Sans" pitchFamily="-104" charset="0"/>
              <a:sym typeface="Lucida Sans" pitchFamily="-104" charset="0"/>
            </a:endParaRPr>
          </a:p>
          <a:p>
            <a:pPr algn="r" defTabSz="584200"/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767" y="0"/>
            <a:ext cx="12319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686F76"/>
                </a:solidFill>
              </a:rPr>
              <a:t>RAS Discussion Meeting        May 11, 2018 </a:t>
            </a:r>
            <a:endParaRPr lang="en-US" i="1" dirty="0">
              <a:solidFill>
                <a:srgbClr val="686F76"/>
              </a:solidFill>
            </a:endParaRPr>
          </a:p>
        </p:txBody>
      </p:sp>
      <p:pic>
        <p:nvPicPr>
          <p:cNvPr id="13" name="Picture 12" descr="LPF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7782" y="2610578"/>
            <a:ext cx="1889606" cy="1428022"/>
          </a:xfrm>
          <a:prstGeom prst="rect">
            <a:avLst/>
          </a:prstGeom>
        </p:spPr>
      </p:pic>
      <p:pic>
        <p:nvPicPr>
          <p:cNvPr id="9" name="Picture 8" descr="_98121847_weiss-thorne-barish_p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790" y="2406624"/>
            <a:ext cx="2767688" cy="1555776"/>
          </a:xfrm>
          <a:prstGeom prst="rect">
            <a:avLst/>
          </a:prstGeom>
        </p:spPr>
      </p:pic>
      <p:pic>
        <p:nvPicPr>
          <p:cNvPr id="16" name="Picture 15" descr="aei-logo.smal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1400" y="8921496"/>
            <a:ext cx="734568" cy="832104"/>
          </a:xfrm>
          <a:prstGeom prst="rect">
            <a:avLst/>
          </a:prstGeom>
        </p:spPr>
      </p:pic>
      <p:pic>
        <p:nvPicPr>
          <p:cNvPr id="17" name="Picture 16" descr="ENWECOL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2800" y="8928100"/>
            <a:ext cx="856864" cy="825500"/>
          </a:xfrm>
          <a:prstGeom prst="rect">
            <a:avLst/>
          </a:prstGeom>
        </p:spPr>
      </p:pic>
      <p:pic>
        <p:nvPicPr>
          <p:cNvPr id="18" name="Picture 17" descr="lsclogo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8965565"/>
            <a:ext cx="1854200" cy="788035"/>
          </a:xfrm>
          <a:prstGeom prst="rect">
            <a:avLst/>
          </a:prstGeom>
        </p:spPr>
      </p:pic>
      <p:pic>
        <p:nvPicPr>
          <p:cNvPr id="20" name="Picture 19" descr="LOGO_256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25659" y="8686800"/>
            <a:ext cx="1338320" cy="1066800"/>
          </a:xfrm>
          <a:prstGeom prst="rect">
            <a:avLst/>
          </a:prstGeom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Masses of the stars</a:t>
            </a:r>
            <a:endParaRPr lang="en-GB" dirty="0"/>
          </a:p>
        </p:txBody>
      </p:sp>
      <p:pic>
        <p:nvPicPr>
          <p:cNvPr id="5" name="Content Placeholder 4" descr="Screen Shot 2017-12-11 at 17.31.43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0897" r="-30897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10</a:t>
            </a:fld>
            <a:endParaRPr lang="en-US" sz="1800"/>
          </a:p>
        </p:txBody>
      </p:sp>
      <p:sp>
        <p:nvSpPr>
          <p:cNvPr id="6" name="Oval Callout 5"/>
          <p:cNvSpPr/>
          <p:nvPr/>
        </p:nvSpPr>
        <p:spPr bwMode="auto">
          <a:xfrm>
            <a:off x="8255000" y="3505200"/>
            <a:ext cx="4749800" cy="2974848"/>
          </a:xfrm>
          <a:prstGeom prst="wedgeEllipseCallout">
            <a:avLst>
              <a:gd name="adj1" fmla="val -88783"/>
              <a:gd name="adj2" fmla="val -6945"/>
            </a:avLst>
          </a:prstGeom>
          <a:solidFill>
            <a:schemeClr val="bg2">
              <a:lumMod val="90000"/>
            </a:schemeClr>
          </a:solidFill>
          <a:ln w="25400" cap="flat" cmpd="sng" algn="ctr">
            <a:solidFill>
              <a:srgbClr val="39362D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0" algn="ctr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rgbClr val="39362D"/>
                </a:solidFill>
                <a:effectLst/>
                <a:latin typeface="Copperplate" pitchFamily="-104" charset="0"/>
                <a:ea typeface="Copperplate" pitchFamily="-104" charset="0"/>
                <a:cs typeface="Copperplate" pitchFamily="-104" charset="0"/>
                <a:sym typeface="Copperplate" pitchFamily="-104" charset="0"/>
              </a:rPr>
              <a:t>Chirp mass</a:t>
            </a:r>
          </a:p>
          <a:p>
            <a:pPr marL="342900"/>
            <a:r>
              <a:rPr lang="en-US" sz="2800" dirty="0" smtClean="0"/>
              <a:t>1.188 (+0.004,-0.002)</a:t>
            </a:r>
            <a:endParaRPr lang="en-GB" sz="2800" dirty="0" smtClean="0"/>
          </a:p>
          <a:p>
            <a:pPr marL="342900"/>
            <a:r>
              <a:rPr lang="en-GB" sz="2800" dirty="0" smtClean="0"/>
              <a:t>-- tight correlation.</a:t>
            </a:r>
            <a:endParaRPr kumimoji="0" lang="en-GB" sz="4400" b="0" i="0" u="none" strike="noStrike" cap="none" normalizeH="0" baseline="0" dirty="0">
              <a:ln>
                <a:noFill/>
              </a:ln>
              <a:solidFill>
                <a:srgbClr val="39362D"/>
              </a:solidFill>
              <a:effectLst/>
              <a:latin typeface="Copperplate" pitchFamily="-104" charset="0"/>
              <a:ea typeface="Copperplate" pitchFamily="-104" charset="0"/>
              <a:cs typeface="Copperplate" pitchFamily="-104" charset="0"/>
              <a:sym typeface="Copperplate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11</a:t>
            </a:fld>
            <a:endParaRPr lang="en-US" sz="1800"/>
          </a:p>
        </p:txBody>
      </p:sp>
      <p:pic>
        <p:nvPicPr>
          <p:cNvPr id="6" name="Picture 5" descr="Screen Shot 2017-12-04 at 10.39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00" y="2057400"/>
            <a:ext cx="7934325" cy="508032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63800" y="838200"/>
            <a:ext cx="9296400" cy="1143000"/>
          </a:xfrm>
        </p:spPr>
        <p:txBody>
          <a:bodyPr/>
          <a:lstStyle/>
          <a:p>
            <a:r>
              <a:rPr lang="en-GB" dirty="0" smtClean="0"/>
              <a:t>… if you can measure inclination</a:t>
            </a:r>
            <a:endParaRPr lang="en-GB" baseline="-25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006600" y="7467600"/>
            <a:ext cx="8366609" cy="978932"/>
            <a:chOff x="2006600" y="7467600"/>
            <a:chExt cx="8366609" cy="978932"/>
          </a:xfrm>
        </p:grpSpPr>
        <p:sp>
          <p:nvSpPr>
            <p:cNvPr id="8" name="TextBox 7"/>
            <p:cNvSpPr txBox="1"/>
            <p:nvPr/>
          </p:nvSpPr>
          <p:spPr>
            <a:xfrm>
              <a:off x="2006600" y="7615535"/>
              <a:ext cx="836660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latin typeface="Chalkboard"/>
                  <a:cs typeface="Chalkboard"/>
                </a:rPr>
                <a:t>Big uncertainty due to inclination (polarisation) uncertainty</a:t>
              </a:r>
            </a:p>
            <a:p>
              <a:r>
                <a:rPr lang="en-GB" sz="2400" dirty="0" smtClean="0">
                  <a:latin typeface="Chalkboard"/>
                  <a:cs typeface="Chalkboard"/>
                </a:rPr>
                <a:t>(</a:t>
              </a:r>
              <a:r>
                <a:rPr lang="en-GB" sz="2400" dirty="0" err="1" smtClean="0">
                  <a:latin typeface="Chalkboard"/>
                  <a:cs typeface="Chalkboard"/>
                </a:rPr>
                <a:t>Nissanke</a:t>
              </a:r>
              <a:r>
                <a:rPr lang="en-GB" sz="2400" dirty="0" smtClean="0">
                  <a:latin typeface="Chalkboard"/>
                  <a:cs typeface="Chalkboard"/>
                </a:rPr>
                <a:t> has emphasised this)</a:t>
              </a:r>
              <a:endParaRPr lang="en-GB" sz="2400" dirty="0">
                <a:latin typeface="Chalkboard"/>
                <a:cs typeface="Chalkboard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4521200" y="7467600"/>
              <a:ext cx="1447800" cy="1588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39362D"/>
              </a:solidFill>
              <a:prstDash val="solid"/>
              <a:miter lim="0"/>
              <a:headEnd type="arrow"/>
              <a:tailEnd type="arrow"/>
            </a:ln>
            <a:effectLst/>
          </p:spPr>
        </p:cxnSp>
      </p:grpSp>
      <p:pic>
        <p:nvPicPr>
          <p:cNvPr id="15" name="Picture 14" descr="hubble_joi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800" y="1752600"/>
            <a:ext cx="10124446" cy="6696076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787400" y="152400"/>
            <a:ext cx="11734800" cy="1143000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584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1" u="none" strike="noStrike" kern="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Grande"/>
                <a:ea typeface="+mj-ea"/>
                <a:cs typeface="Lucida Grande"/>
                <a:sym typeface="Lucida Sans" pitchFamily="-104" charset="0"/>
              </a:rPr>
              <a:t>With a standard siren, you measure H</a:t>
            </a:r>
            <a:r>
              <a:rPr kumimoji="0" lang="en-GB" sz="4000" b="1" i="1" u="none" strike="noStrike" kern="0" cap="none" spc="0" normalizeH="0" baseline="-2500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Lucida Grande"/>
                <a:ea typeface="+mj-ea"/>
                <a:cs typeface="Lucida Grande"/>
                <a:sym typeface="Lucida Sans" pitchFamily="-104" charset="0"/>
              </a:rPr>
              <a:t>0</a:t>
            </a:r>
            <a:endParaRPr kumimoji="0" lang="en-GB" sz="4000" b="1" i="1" u="none" strike="noStrike" kern="0" cap="none" spc="0" normalizeH="0" baseline="-2500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Lucida Grande"/>
              <a:ea typeface="+mj-ea"/>
              <a:cs typeface="Lucida Grande"/>
              <a:sym typeface="Lucida Sans" pitchFamily="-1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81000"/>
            <a:ext cx="11734800" cy="1295400"/>
          </a:xfrm>
        </p:spPr>
        <p:txBody>
          <a:bodyPr/>
          <a:lstStyle/>
          <a:p>
            <a:r>
              <a:rPr lang="en-GB" dirty="0" smtClean="0"/>
              <a:t>LIGO-Virgo future</a:t>
            </a:r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000" y="1524000"/>
            <a:ext cx="12496800" cy="7543800"/>
          </a:xfrm>
        </p:spPr>
        <p:txBody>
          <a:bodyPr/>
          <a:lstStyle/>
          <a:p>
            <a:r>
              <a:rPr lang="en-GB" sz="3200" dirty="0" smtClean="0"/>
              <a:t>When LIGO and Virgo come back online after current upgrade work (end 2018?), we hope for sensitivity improvement</a:t>
            </a:r>
            <a:r>
              <a:rPr lang="en-GB" sz="3200" dirty="0" smtClean="0"/>
              <a:t> × 2</a:t>
            </a:r>
            <a:r>
              <a:rPr lang="en-GB" sz="3200" dirty="0" smtClean="0"/>
              <a:t>, detection volume </a:t>
            </a:r>
            <a:r>
              <a:rPr lang="en-GB" sz="3200" dirty="0" smtClean="0"/>
              <a:t>×</a:t>
            </a:r>
            <a:r>
              <a:rPr lang="en-GB" sz="3200" dirty="0" smtClean="0"/>
              <a:t> 8.</a:t>
            </a:r>
            <a:r>
              <a:rPr lang="en-GB" sz="3200" dirty="0" smtClean="0"/>
              <a:t> NS-NS binary rate could be ~ 1/month. BH-BH rate ~ 1 or 2 per week</a:t>
            </a:r>
            <a:r>
              <a:rPr lang="en-GB" sz="3200" dirty="0" smtClean="0"/>
              <a:t>.</a:t>
            </a:r>
          </a:p>
          <a:p>
            <a:endParaRPr lang="en-GB" sz="3200" dirty="0" smtClean="0"/>
          </a:p>
          <a:p>
            <a:r>
              <a:rPr lang="en-GB" sz="3200" dirty="0" smtClean="0"/>
              <a:t>Important to understand that GW detections are declared after passing both of 2 different significance tests: </a:t>
            </a:r>
          </a:p>
          <a:p>
            <a:pPr marL="514350" indent="-514350">
              <a:buAutoNum type="arabicPeriod"/>
            </a:pPr>
            <a:r>
              <a:rPr lang="en-GB" sz="3200" dirty="0" smtClean="0"/>
              <a:t>local SNR (Gaussian noise significance at time of detection);</a:t>
            </a:r>
          </a:p>
          <a:p>
            <a:pPr marL="514350" indent="-514350">
              <a:buAutoNum type="arabicPeriod"/>
            </a:pPr>
            <a:r>
              <a:rPr lang="en-GB" sz="3200" dirty="0" smtClean="0"/>
              <a:t>c</a:t>
            </a:r>
            <a:r>
              <a:rPr lang="en-GB" sz="3200" dirty="0" smtClean="0"/>
              <a:t>hance coincidence probability (non-Gaussian glitch noise).</a:t>
            </a:r>
          </a:p>
          <a:p>
            <a:endParaRPr lang="en-GB" sz="3200" dirty="0" smtClean="0"/>
          </a:p>
          <a:p>
            <a:r>
              <a:rPr lang="en-GB" sz="3200" dirty="0" smtClean="0"/>
              <a:t>Having 3 detectors </a:t>
            </a:r>
            <a:r>
              <a:rPr lang="en-GB" sz="3200" dirty="0" smtClean="0"/>
              <a:t>improves SNR but improves glitch rejection even more!</a:t>
            </a:r>
            <a:r>
              <a:rPr lang="en-GB" sz="3200" dirty="0" smtClean="0"/>
              <a:t> Laura </a:t>
            </a:r>
            <a:r>
              <a:rPr lang="en-GB" sz="3200" dirty="0" err="1" smtClean="0"/>
              <a:t>Nuttall</a:t>
            </a:r>
            <a:r>
              <a:rPr lang="en-GB" sz="3200" dirty="0" smtClean="0"/>
              <a:t> </a:t>
            </a:r>
            <a:r>
              <a:rPr lang="en-GB" sz="3200" dirty="0" smtClean="0"/>
              <a:t>will</a:t>
            </a:r>
            <a:r>
              <a:rPr lang="en-GB" sz="3200" dirty="0" smtClean="0"/>
              <a:t> discuss </a:t>
            </a:r>
            <a:r>
              <a:rPr lang="en-GB" sz="3200" dirty="0" smtClean="0"/>
              <a:t>the </a:t>
            </a:r>
            <a:r>
              <a:rPr lang="en-GB" sz="3200" dirty="0" smtClean="0"/>
              <a:t>detectors in detail, </a:t>
            </a:r>
            <a:r>
              <a:rPr lang="en-GB" sz="3200" dirty="0" smtClean="0"/>
              <a:t>and</a:t>
            </a:r>
            <a:r>
              <a:rPr lang="en-GB" sz="3200" dirty="0" smtClean="0"/>
              <a:t> look at what </a:t>
            </a:r>
            <a:r>
              <a:rPr lang="en-GB" sz="3200" dirty="0" smtClean="0"/>
              <a:t>we can expect from</a:t>
            </a:r>
            <a:r>
              <a:rPr lang="en-GB" sz="3200" dirty="0" smtClean="0"/>
              <a:t> the future </a:t>
            </a:r>
            <a:r>
              <a:rPr lang="en-GB" sz="3200" dirty="0" smtClean="0"/>
              <a:t>network. </a:t>
            </a:r>
          </a:p>
          <a:p>
            <a:endParaRPr lang="en-GB" sz="3200" dirty="0" smtClean="0"/>
          </a:p>
          <a:p>
            <a:endParaRPr lang="en-GB" sz="3200" dirty="0" smtClean="0"/>
          </a:p>
          <a:p>
            <a:endParaRPr lang="en-GB" sz="3200" dirty="0" smtClean="0"/>
          </a:p>
          <a:p>
            <a:endParaRPr lang="en-GB" sz="3200" dirty="0" smtClean="0"/>
          </a:p>
          <a:p>
            <a:r>
              <a:rPr lang="en-GB" sz="3200" dirty="0" smtClean="0"/>
              <a:t> </a:t>
            </a:r>
            <a:endParaRPr lang="en-GB" sz="3200" dirty="0" smtClean="0"/>
          </a:p>
          <a:p>
            <a:endParaRPr lang="en-GB" sz="3200" dirty="0" smtClean="0"/>
          </a:p>
          <a:p>
            <a:endParaRPr lang="en-GB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12</a:t>
            </a:fld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detailed_physical_map_of_the_world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6500" y="2717800"/>
            <a:ext cx="10579100" cy="6046788"/>
          </a:xfrm>
          <a:prstGeom prst="rect">
            <a:avLst/>
          </a:prstGeom>
          <a:noFill/>
          <a:ln w="12700" cap="flat" cmpd="sng">
            <a:noFill/>
            <a:prstDash val="solid"/>
            <a:miter lim="0"/>
            <a:headEnd type="none" w="med" len="med"/>
            <a:tailEnd type="none" w="med" len="med"/>
          </a:ln>
          <a:effectLst/>
        </p:spPr>
      </p:pic>
      <p:grpSp>
        <p:nvGrpSpPr>
          <p:cNvPr id="13314" name="Group 2"/>
          <p:cNvGrpSpPr>
            <a:grpSpLocks/>
          </p:cNvGrpSpPr>
          <p:nvPr/>
        </p:nvGrpSpPr>
        <p:grpSpPr bwMode="auto">
          <a:xfrm>
            <a:off x="8890000" y="5143500"/>
            <a:ext cx="2705100" cy="2506663"/>
            <a:chOff x="-215900" y="-139700"/>
            <a:chExt cx="2705100" cy="2507263"/>
          </a:xfrm>
        </p:grpSpPr>
        <p:pic>
          <p:nvPicPr>
            <p:cNvPr id="13315" name="Picture 3" descr="uLHOaerialCropped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273300" cy="194846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13316" name="Picture 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15900" y="-139700"/>
              <a:ext cx="2705100" cy="2507263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sp>
        <p:nvSpPr>
          <p:cNvPr id="13317" name="AutoShape 5"/>
          <p:cNvSpPr>
            <a:spLocks/>
          </p:cNvSpPr>
          <p:nvPr/>
        </p:nvSpPr>
        <p:spPr bwMode="auto">
          <a:xfrm>
            <a:off x="11849100" y="9207500"/>
            <a:ext cx="392113" cy="330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FFBE7360-42A0-D840-8AD1-529CAC862066}" type="slidenum">
              <a:rPr lang="en-US" sz="1800"/>
              <a:pPr/>
              <a:t>13</a:t>
            </a:fld>
            <a:endParaRPr lang="en-US"/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title"/>
          </p:nvPr>
        </p:nvSpPr>
        <p:spPr>
          <a:xfrm>
            <a:off x="53975" y="436563"/>
            <a:ext cx="12903200" cy="1358900"/>
          </a:xfrm>
        </p:spPr>
        <p:txBody>
          <a:bodyPr/>
          <a:lstStyle/>
          <a:p>
            <a:r>
              <a:rPr lang="en-US"/>
              <a:t>Expanded IFO network 2020+</a:t>
            </a:r>
          </a:p>
        </p:txBody>
      </p:sp>
      <p:grpSp>
        <p:nvGrpSpPr>
          <p:cNvPr id="13319" name="Group 7"/>
          <p:cNvGrpSpPr>
            <a:grpSpLocks/>
          </p:cNvGrpSpPr>
          <p:nvPr/>
        </p:nvGrpSpPr>
        <p:grpSpPr bwMode="auto">
          <a:xfrm>
            <a:off x="419100" y="1765300"/>
            <a:ext cx="2705100" cy="2506663"/>
            <a:chOff x="-215900" y="-139700"/>
            <a:chExt cx="2705100" cy="2507263"/>
          </a:xfrm>
        </p:grpSpPr>
        <p:pic>
          <p:nvPicPr>
            <p:cNvPr id="13320" name="Picture 8" descr="uLHOaerialCropped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2273300" cy="194846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13321" name="Picture 9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15900" y="-139700"/>
              <a:ext cx="2705100" cy="2507263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800100" y="5041900"/>
            <a:ext cx="2705100" cy="2416175"/>
            <a:chOff x="-215900" y="-139700"/>
            <a:chExt cx="2705100" cy="2416952"/>
          </a:xfrm>
        </p:grpSpPr>
        <p:pic>
          <p:nvPicPr>
            <p:cNvPr id="13323" name="Picture 11" descr="LLOaerial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0"/>
              <a:ext cx="2273300" cy="185815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13324" name="Picture 12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-215900" y="-139700"/>
              <a:ext cx="2705100" cy="2416952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13325" name="Group 13"/>
          <p:cNvGrpSpPr>
            <a:grpSpLocks/>
          </p:cNvGrpSpPr>
          <p:nvPr/>
        </p:nvGrpSpPr>
        <p:grpSpPr bwMode="auto">
          <a:xfrm>
            <a:off x="6985000" y="2044700"/>
            <a:ext cx="2705100" cy="2343150"/>
            <a:chOff x="-215900" y="-139700"/>
            <a:chExt cx="2705100" cy="2344703"/>
          </a:xfrm>
        </p:grpSpPr>
        <p:pic>
          <p:nvPicPr>
            <p:cNvPr id="13326" name="Picture 14" descr="virgo_aerial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0"/>
              <a:ext cx="2273300" cy="1785903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13327" name="Picture 15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215900" y="-139700"/>
              <a:ext cx="2705100" cy="2344703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grpSp>
        <p:nvGrpSpPr>
          <p:cNvPr id="13328" name="Group 16"/>
          <p:cNvGrpSpPr>
            <a:grpSpLocks/>
          </p:cNvGrpSpPr>
          <p:nvPr/>
        </p:nvGrpSpPr>
        <p:grpSpPr bwMode="auto">
          <a:xfrm>
            <a:off x="4178300" y="1676400"/>
            <a:ext cx="2703513" cy="2355850"/>
            <a:chOff x="-215900" y="-139700"/>
            <a:chExt cx="2705100" cy="2355992"/>
          </a:xfrm>
        </p:grpSpPr>
        <p:pic>
          <p:nvPicPr>
            <p:cNvPr id="13329" name="Picture 17" descr="geo600_aerial.png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0"/>
              <a:ext cx="2273300" cy="1797192"/>
            </a:xfrm>
            <a:prstGeom prst="rect">
              <a:avLst/>
            </a:prstGeom>
            <a:noFill/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  <p:pic>
          <p:nvPicPr>
            <p:cNvPr id="13330" name="Picture 18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-215900" y="-139700"/>
              <a:ext cx="2705100" cy="2355992"/>
            </a:xfrm>
            <a:prstGeom prst="rect">
              <a:avLst/>
            </a:prstGeom>
            <a:noFill/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</p:pic>
      </p:grpSp>
      <p:pic>
        <p:nvPicPr>
          <p:cNvPr id="13333" name="Picture 21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0236200" y="1981200"/>
            <a:ext cx="2705100" cy="2524126"/>
          </a:xfrm>
          <a:prstGeom prst="rect">
            <a:avLst/>
          </a:prstGeom>
          <a:noFill/>
          <a:ln w="12700" cap="rnd" cmpd="sng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3334" name="AutoShape 22"/>
          <p:cNvSpPr>
            <a:spLocks/>
          </p:cNvSpPr>
          <p:nvPr/>
        </p:nvSpPr>
        <p:spPr bwMode="auto">
          <a:xfrm>
            <a:off x="787400" y="1885950"/>
            <a:ext cx="1944687" cy="1638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buClr>
                <a:srgbClr val="FFFB00"/>
              </a:buClr>
              <a:buFont typeface="Helvetica" pitchFamily="-104" charset="0"/>
              <a:buNone/>
            </a:pPr>
            <a:r>
              <a:rPr lang="en-US" b="1" dirty="0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  <a:t>LIGO</a:t>
            </a:r>
          </a:p>
          <a:p>
            <a:pPr>
              <a:buClr>
                <a:srgbClr val="FFFB00"/>
              </a:buClr>
              <a:buFont typeface="Helvetica" pitchFamily="-104" charset="0"/>
              <a:buNone/>
            </a:pPr>
            <a:r>
              <a:rPr lang="en-US" sz="2800" b="1" dirty="0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  <a:t>4 km</a:t>
            </a:r>
          </a:p>
        </p:txBody>
      </p:sp>
      <p:sp>
        <p:nvSpPr>
          <p:cNvPr id="13335" name="AutoShape 23"/>
          <p:cNvSpPr>
            <a:spLocks/>
          </p:cNvSpPr>
          <p:nvPr/>
        </p:nvSpPr>
        <p:spPr bwMode="auto">
          <a:xfrm>
            <a:off x="7178675" y="2157413"/>
            <a:ext cx="2219325" cy="1638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buClr>
                <a:srgbClr val="FFFB00"/>
              </a:buClr>
              <a:buFont typeface="Helvetica" pitchFamily="-104" charset="0"/>
              <a:buNone/>
            </a:pPr>
            <a:r>
              <a:rPr lang="en-US" b="1" dirty="0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  <a:t>Virgo</a:t>
            </a:r>
          </a:p>
          <a:p>
            <a:pPr>
              <a:buClr>
                <a:srgbClr val="FFFB00"/>
              </a:buClr>
              <a:buFont typeface="Helvetica" pitchFamily="-104" charset="0"/>
              <a:buNone/>
            </a:pPr>
            <a:r>
              <a:rPr lang="en-US" sz="2800" b="1" dirty="0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  <a:t>3 km</a:t>
            </a:r>
          </a:p>
        </p:txBody>
      </p:sp>
      <p:sp>
        <p:nvSpPr>
          <p:cNvPr id="13337" name="AutoShape 25"/>
          <p:cNvSpPr>
            <a:spLocks/>
          </p:cNvSpPr>
          <p:nvPr/>
        </p:nvSpPr>
        <p:spPr bwMode="auto">
          <a:xfrm>
            <a:off x="4335463" y="1860550"/>
            <a:ext cx="2441575" cy="1638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buClr>
                <a:srgbClr val="FFFB00"/>
              </a:buClr>
              <a:buFont typeface="Helvetica" pitchFamily="-104" charset="0"/>
              <a:buNone/>
            </a:pPr>
            <a:r>
              <a:rPr lang="en-US" b="1" dirty="0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  <a:t>GEO-HF</a:t>
            </a:r>
          </a:p>
          <a:p>
            <a:pPr>
              <a:buClr>
                <a:srgbClr val="FFFB00"/>
              </a:buClr>
              <a:buFont typeface="Helvetica" pitchFamily="-104" charset="0"/>
              <a:buNone/>
            </a:pPr>
            <a:r>
              <a:rPr lang="en-US" sz="2800" b="1" dirty="0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  <a:t>600m</a:t>
            </a:r>
          </a:p>
        </p:txBody>
      </p:sp>
      <p:sp>
        <p:nvSpPr>
          <p:cNvPr id="13338" name="AutoShape 26"/>
          <p:cNvSpPr>
            <a:spLocks/>
          </p:cNvSpPr>
          <p:nvPr/>
        </p:nvSpPr>
        <p:spPr bwMode="auto">
          <a:xfrm>
            <a:off x="9193213" y="5221288"/>
            <a:ext cx="2222500" cy="23114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buClr>
                <a:srgbClr val="FFFB00"/>
              </a:buClr>
              <a:buFont typeface="Helvetica" pitchFamily="-104" charset="0"/>
              <a:buNone/>
            </a:pPr>
            <a:r>
              <a:rPr lang="en-US" b="1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  <a:t>LIGO-</a:t>
            </a:r>
          </a:p>
          <a:p>
            <a:pPr>
              <a:buClr>
                <a:srgbClr val="FFFB00"/>
              </a:buClr>
              <a:buFont typeface="Helvetica" pitchFamily="-104" charset="0"/>
              <a:buNone/>
            </a:pPr>
            <a:r>
              <a:rPr lang="en-US" b="1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  <a:t>INDIA</a:t>
            </a:r>
          </a:p>
          <a:p>
            <a:pPr>
              <a:buClr>
                <a:srgbClr val="FFFB00"/>
              </a:buClr>
              <a:buFont typeface="Helvetica" pitchFamily="-104" charset="0"/>
              <a:buNone/>
            </a:pPr>
            <a:r>
              <a:rPr lang="en-US" sz="2800" b="1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  <a:t>4 km </a:t>
            </a:r>
          </a:p>
        </p:txBody>
      </p:sp>
      <p:sp>
        <p:nvSpPr>
          <p:cNvPr id="13339" name="AutoShape 27"/>
          <p:cNvSpPr>
            <a:spLocks/>
          </p:cNvSpPr>
          <p:nvPr/>
        </p:nvSpPr>
        <p:spPr bwMode="auto">
          <a:xfrm>
            <a:off x="1168400" y="5283200"/>
            <a:ext cx="1981200" cy="1638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buClr>
                <a:srgbClr val="FFFB00"/>
              </a:buClr>
              <a:buFont typeface="Helvetica" pitchFamily="-104" charset="0"/>
              <a:buNone/>
            </a:pPr>
            <a:r>
              <a:rPr lang="en-US" b="1" dirty="0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  <a:t>LIGO</a:t>
            </a:r>
          </a:p>
          <a:p>
            <a:pPr>
              <a:buClr>
                <a:srgbClr val="FFFB00"/>
              </a:buClr>
              <a:buFont typeface="Helvetica" pitchFamily="-104" charset="0"/>
              <a:buNone/>
            </a:pPr>
            <a:r>
              <a:rPr lang="en-US" sz="2800" b="1" dirty="0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  <a:t>4 km</a:t>
            </a:r>
          </a:p>
        </p:txBody>
      </p:sp>
      <p:sp>
        <p:nvSpPr>
          <p:cNvPr id="13340" name="Line 28"/>
          <p:cNvSpPr>
            <a:spLocks noChangeShapeType="1"/>
          </p:cNvSpPr>
          <p:nvPr/>
        </p:nvSpPr>
        <p:spPr bwMode="auto">
          <a:xfrm>
            <a:off x="3409950" y="4375150"/>
            <a:ext cx="5286375" cy="635000"/>
          </a:xfrm>
          <a:prstGeom prst="line">
            <a:avLst/>
          </a:prstGeom>
          <a:noFill/>
          <a:ln w="63500" cap="flat" cmpd="sng">
            <a:solidFill>
              <a:srgbClr val="FFFFFF">
                <a:alpha val="51999"/>
              </a:srgbClr>
            </a:solidFill>
            <a:prstDash val="solid"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defTabSz="457200"/>
            <a:endParaRPr lang="en-US" sz="1200">
              <a:solidFill>
                <a:srgbClr val="000000"/>
              </a:solidFill>
              <a:latin typeface="Helvetica" pitchFamily="-104" charset="0"/>
              <a:ea typeface="Helvetica" pitchFamily="-104" charset="0"/>
              <a:cs typeface="Helvetica" pitchFamily="-104" charset="0"/>
              <a:sym typeface="Helvetica" pitchFamily="-104" charset="0"/>
            </a:endParaRPr>
          </a:p>
        </p:txBody>
      </p:sp>
      <p:sp>
        <p:nvSpPr>
          <p:cNvPr id="13341" name="Line 29"/>
          <p:cNvSpPr>
            <a:spLocks noChangeShapeType="1"/>
          </p:cNvSpPr>
          <p:nvPr/>
        </p:nvSpPr>
        <p:spPr bwMode="auto">
          <a:xfrm flipV="1">
            <a:off x="8675688" y="4518025"/>
            <a:ext cx="1366837" cy="514350"/>
          </a:xfrm>
          <a:prstGeom prst="line">
            <a:avLst/>
          </a:prstGeom>
          <a:noFill/>
          <a:ln w="63500" cap="flat" cmpd="sng">
            <a:solidFill>
              <a:srgbClr val="FFFFFF">
                <a:alpha val="51999"/>
              </a:srgbClr>
            </a:solidFill>
            <a:prstDash val="solid"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defTabSz="457200"/>
            <a:endParaRPr lang="en-US" sz="1200">
              <a:solidFill>
                <a:srgbClr val="000000"/>
              </a:solidFill>
              <a:latin typeface="Helvetica" pitchFamily="-104" charset="0"/>
              <a:ea typeface="Helvetica" pitchFamily="-104" charset="0"/>
              <a:cs typeface="Helvetica" pitchFamily="-104" charset="0"/>
              <a:sym typeface="Helvetica" pitchFamily="-104" charset="0"/>
            </a:endParaRPr>
          </a:p>
        </p:txBody>
      </p:sp>
      <p:sp>
        <p:nvSpPr>
          <p:cNvPr id="13342" name="Line 30"/>
          <p:cNvSpPr>
            <a:spLocks noChangeShapeType="1"/>
          </p:cNvSpPr>
          <p:nvPr/>
        </p:nvSpPr>
        <p:spPr bwMode="auto">
          <a:xfrm>
            <a:off x="3917950" y="4649788"/>
            <a:ext cx="4775200" cy="379412"/>
          </a:xfrm>
          <a:prstGeom prst="line">
            <a:avLst/>
          </a:prstGeom>
          <a:noFill/>
          <a:ln w="63500" cap="flat" cmpd="sng">
            <a:solidFill>
              <a:srgbClr val="FFFFFF">
                <a:alpha val="51999"/>
              </a:srgbClr>
            </a:solidFill>
            <a:prstDash val="solid"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defTabSz="457200"/>
            <a:endParaRPr lang="en-US" sz="1200">
              <a:solidFill>
                <a:srgbClr val="000000"/>
              </a:solidFill>
              <a:latin typeface="Helvetica" pitchFamily="-104" charset="0"/>
              <a:ea typeface="Helvetica" pitchFamily="-104" charset="0"/>
              <a:cs typeface="Helvetica" pitchFamily="-104" charset="0"/>
              <a:sym typeface="Helvetica" pitchFamily="-104" charset="0"/>
            </a:endParaRPr>
          </a:p>
        </p:txBody>
      </p:sp>
      <p:sp>
        <p:nvSpPr>
          <p:cNvPr id="13343" name="Line 31"/>
          <p:cNvSpPr>
            <a:spLocks noChangeShapeType="1"/>
          </p:cNvSpPr>
          <p:nvPr/>
        </p:nvSpPr>
        <p:spPr bwMode="auto">
          <a:xfrm flipV="1">
            <a:off x="3411538" y="4013200"/>
            <a:ext cx="3284537" cy="336550"/>
          </a:xfrm>
          <a:prstGeom prst="line">
            <a:avLst/>
          </a:prstGeom>
          <a:noFill/>
          <a:ln w="63500" cap="flat" cmpd="sng">
            <a:solidFill>
              <a:srgbClr val="FFFFFF">
                <a:alpha val="51999"/>
              </a:srgbClr>
            </a:solidFill>
            <a:prstDash val="solid"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defTabSz="457200"/>
            <a:endParaRPr lang="en-US" sz="1200">
              <a:solidFill>
                <a:srgbClr val="000000"/>
              </a:solidFill>
              <a:latin typeface="Helvetica" pitchFamily="-104" charset="0"/>
              <a:ea typeface="Helvetica" pitchFamily="-104" charset="0"/>
              <a:cs typeface="Helvetica" pitchFamily="-104" charset="0"/>
              <a:sym typeface="Helvetica" pitchFamily="-104" charset="0"/>
            </a:endParaRPr>
          </a:p>
        </p:txBody>
      </p:sp>
      <p:sp>
        <p:nvSpPr>
          <p:cNvPr id="13344" name="Line 32"/>
          <p:cNvSpPr>
            <a:spLocks noChangeShapeType="1"/>
          </p:cNvSpPr>
          <p:nvPr/>
        </p:nvSpPr>
        <p:spPr bwMode="auto">
          <a:xfrm flipV="1">
            <a:off x="3392488" y="4348163"/>
            <a:ext cx="3500437" cy="11112"/>
          </a:xfrm>
          <a:prstGeom prst="line">
            <a:avLst/>
          </a:prstGeom>
          <a:noFill/>
          <a:ln w="63500" cap="flat" cmpd="sng">
            <a:solidFill>
              <a:srgbClr val="FFFFFF">
                <a:alpha val="51999"/>
              </a:srgbClr>
            </a:solidFill>
            <a:prstDash val="solid"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defTabSz="457200"/>
            <a:endParaRPr lang="en-US" sz="1200">
              <a:solidFill>
                <a:srgbClr val="000000"/>
              </a:solidFill>
              <a:latin typeface="Helvetica" pitchFamily="-104" charset="0"/>
              <a:ea typeface="Helvetica" pitchFamily="-104" charset="0"/>
              <a:cs typeface="Helvetica" pitchFamily="-104" charset="0"/>
              <a:sym typeface="Helvetica" pitchFamily="-104" charset="0"/>
            </a:endParaRPr>
          </a:p>
        </p:txBody>
      </p:sp>
      <p:sp>
        <p:nvSpPr>
          <p:cNvPr id="13345" name="Line 33"/>
          <p:cNvSpPr>
            <a:spLocks noChangeShapeType="1"/>
          </p:cNvSpPr>
          <p:nvPr/>
        </p:nvSpPr>
        <p:spPr bwMode="auto">
          <a:xfrm flipV="1">
            <a:off x="3951288" y="4492625"/>
            <a:ext cx="6118225" cy="168275"/>
          </a:xfrm>
          <a:prstGeom prst="line">
            <a:avLst/>
          </a:prstGeom>
          <a:noFill/>
          <a:ln w="63500" cap="flat" cmpd="sng">
            <a:solidFill>
              <a:srgbClr val="FFFFFF">
                <a:alpha val="51999"/>
              </a:srgbClr>
            </a:solidFill>
            <a:prstDash val="solid"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defTabSz="457200"/>
            <a:endParaRPr lang="en-US" sz="1200">
              <a:solidFill>
                <a:srgbClr val="000000"/>
              </a:solidFill>
              <a:latin typeface="Helvetica" pitchFamily="-104" charset="0"/>
              <a:ea typeface="Helvetica" pitchFamily="-104" charset="0"/>
              <a:cs typeface="Helvetica" pitchFamily="-104" charset="0"/>
              <a:sym typeface="Helvetica" pitchFamily="-104" charset="0"/>
            </a:endParaRPr>
          </a:p>
        </p:txBody>
      </p:sp>
      <p:sp>
        <p:nvSpPr>
          <p:cNvPr id="13346" name="Line 34"/>
          <p:cNvSpPr>
            <a:spLocks noChangeShapeType="1"/>
          </p:cNvSpPr>
          <p:nvPr/>
        </p:nvSpPr>
        <p:spPr bwMode="auto">
          <a:xfrm>
            <a:off x="6891338" y="4362450"/>
            <a:ext cx="3168650" cy="122238"/>
          </a:xfrm>
          <a:prstGeom prst="line">
            <a:avLst/>
          </a:prstGeom>
          <a:noFill/>
          <a:ln w="63500" cap="flat" cmpd="sng">
            <a:solidFill>
              <a:srgbClr val="FFFFFF">
                <a:alpha val="51999"/>
              </a:srgbClr>
            </a:solidFill>
            <a:prstDash val="solid"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defTabSz="457200"/>
            <a:endParaRPr lang="en-US" sz="1200">
              <a:solidFill>
                <a:srgbClr val="000000"/>
              </a:solidFill>
              <a:latin typeface="Helvetica" pitchFamily="-104" charset="0"/>
              <a:ea typeface="Helvetica" pitchFamily="-104" charset="0"/>
              <a:cs typeface="Helvetica" pitchFamily="-104" charset="0"/>
              <a:sym typeface="Helvetica" pitchFamily="-104" charset="0"/>
            </a:endParaRPr>
          </a:p>
        </p:txBody>
      </p:sp>
      <p:sp>
        <p:nvSpPr>
          <p:cNvPr id="13347" name="Line 35"/>
          <p:cNvSpPr>
            <a:spLocks noChangeShapeType="1"/>
          </p:cNvSpPr>
          <p:nvPr/>
        </p:nvSpPr>
        <p:spPr bwMode="auto">
          <a:xfrm>
            <a:off x="6873875" y="4367213"/>
            <a:ext cx="1838325" cy="647700"/>
          </a:xfrm>
          <a:prstGeom prst="line">
            <a:avLst/>
          </a:prstGeom>
          <a:noFill/>
          <a:ln w="63500" cap="flat" cmpd="sng">
            <a:solidFill>
              <a:srgbClr val="FFFFFF">
                <a:alpha val="51999"/>
              </a:srgbClr>
            </a:solidFill>
            <a:prstDash val="solid"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defTabSz="457200"/>
            <a:endParaRPr lang="en-US" sz="1200">
              <a:solidFill>
                <a:srgbClr val="000000"/>
              </a:solidFill>
              <a:latin typeface="Helvetica" pitchFamily="-104" charset="0"/>
              <a:ea typeface="Helvetica" pitchFamily="-104" charset="0"/>
              <a:cs typeface="Helvetica" pitchFamily="-104" charset="0"/>
              <a:sym typeface="Helvetica" pitchFamily="-104" charset="0"/>
            </a:endParaRPr>
          </a:p>
        </p:txBody>
      </p:sp>
      <p:sp>
        <p:nvSpPr>
          <p:cNvPr id="13348" name="Line 36"/>
          <p:cNvSpPr>
            <a:spLocks noChangeShapeType="1"/>
          </p:cNvSpPr>
          <p:nvPr/>
        </p:nvSpPr>
        <p:spPr bwMode="auto">
          <a:xfrm flipV="1">
            <a:off x="4003675" y="4351338"/>
            <a:ext cx="2901950" cy="295275"/>
          </a:xfrm>
          <a:prstGeom prst="line">
            <a:avLst/>
          </a:prstGeom>
          <a:noFill/>
          <a:ln w="63500" cap="flat" cmpd="sng">
            <a:solidFill>
              <a:srgbClr val="FFFFFF">
                <a:alpha val="51999"/>
              </a:srgbClr>
            </a:solidFill>
            <a:prstDash val="solid"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defTabSz="457200"/>
            <a:endParaRPr lang="en-US" sz="1200">
              <a:solidFill>
                <a:srgbClr val="000000"/>
              </a:solidFill>
              <a:latin typeface="Helvetica" pitchFamily="-104" charset="0"/>
              <a:ea typeface="Helvetica" pitchFamily="-104" charset="0"/>
              <a:cs typeface="Helvetica" pitchFamily="-104" charset="0"/>
              <a:sym typeface="Helvetica" pitchFamily="-104" charset="0"/>
            </a:endParaRPr>
          </a:p>
        </p:txBody>
      </p:sp>
      <p:sp>
        <p:nvSpPr>
          <p:cNvPr id="13349" name="Line 37"/>
          <p:cNvSpPr>
            <a:spLocks noChangeShapeType="1"/>
          </p:cNvSpPr>
          <p:nvPr/>
        </p:nvSpPr>
        <p:spPr bwMode="auto">
          <a:xfrm>
            <a:off x="6723063" y="4064000"/>
            <a:ext cx="173037" cy="288925"/>
          </a:xfrm>
          <a:prstGeom prst="line">
            <a:avLst/>
          </a:prstGeom>
          <a:noFill/>
          <a:ln w="63500" cap="flat" cmpd="sng">
            <a:solidFill>
              <a:srgbClr val="FFFFFF">
                <a:alpha val="51999"/>
              </a:srgbClr>
            </a:solidFill>
            <a:prstDash val="solid"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defTabSz="457200"/>
            <a:endParaRPr lang="en-US" sz="1200">
              <a:solidFill>
                <a:srgbClr val="000000"/>
              </a:solidFill>
              <a:latin typeface="Helvetica" pitchFamily="-104" charset="0"/>
              <a:ea typeface="Helvetica" pitchFamily="-104" charset="0"/>
              <a:cs typeface="Helvetica" pitchFamily="-104" charset="0"/>
              <a:sym typeface="Helvetica" pitchFamily="-104" charset="0"/>
            </a:endParaRPr>
          </a:p>
        </p:txBody>
      </p:sp>
      <p:sp>
        <p:nvSpPr>
          <p:cNvPr id="13350" name="Line 38"/>
          <p:cNvSpPr>
            <a:spLocks noChangeShapeType="1"/>
          </p:cNvSpPr>
          <p:nvPr/>
        </p:nvSpPr>
        <p:spPr bwMode="auto">
          <a:xfrm>
            <a:off x="3327400" y="4330700"/>
            <a:ext cx="604838" cy="330200"/>
          </a:xfrm>
          <a:prstGeom prst="line">
            <a:avLst/>
          </a:prstGeom>
          <a:noFill/>
          <a:ln w="63500" cap="flat" cmpd="sng">
            <a:solidFill>
              <a:srgbClr val="FFFFFF">
                <a:alpha val="51999"/>
              </a:srgbClr>
            </a:solidFill>
            <a:prstDash val="solid"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l" defTabSz="457200"/>
            <a:endParaRPr lang="en-US" sz="1200">
              <a:solidFill>
                <a:srgbClr val="000000"/>
              </a:solidFill>
              <a:latin typeface="Helvetica" pitchFamily="-104" charset="0"/>
              <a:ea typeface="Helvetica" pitchFamily="-104" charset="0"/>
              <a:cs typeface="Helvetica" pitchFamily="-104" charset="0"/>
              <a:sym typeface="Helvetica" pitchFamily="-104" charset="0"/>
            </a:endParaRPr>
          </a:p>
        </p:txBody>
      </p:sp>
      <p:sp>
        <p:nvSpPr>
          <p:cNvPr id="13351" name="AutoShape 39"/>
          <p:cNvSpPr>
            <a:spLocks/>
          </p:cNvSpPr>
          <p:nvPr/>
        </p:nvSpPr>
        <p:spPr bwMode="auto">
          <a:xfrm>
            <a:off x="6729413" y="4229100"/>
            <a:ext cx="268287" cy="2667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941100"/>
          </a:soli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0">
              <a:tabLst>
                <a:tab pos="1168400" algn="l"/>
              </a:tabLst>
            </a:pPr>
            <a:endParaRPr lang="en-US"/>
          </a:p>
        </p:txBody>
      </p:sp>
      <p:sp>
        <p:nvSpPr>
          <p:cNvPr id="13352" name="AutoShape 40"/>
          <p:cNvSpPr>
            <a:spLocks/>
          </p:cNvSpPr>
          <p:nvPr/>
        </p:nvSpPr>
        <p:spPr bwMode="auto">
          <a:xfrm>
            <a:off x="8545513" y="4876800"/>
            <a:ext cx="268287" cy="2667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941100"/>
          </a:soli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0">
              <a:tabLst>
                <a:tab pos="1168400" algn="l"/>
              </a:tabLst>
            </a:pPr>
            <a:endParaRPr lang="en-US"/>
          </a:p>
        </p:txBody>
      </p:sp>
      <p:sp>
        <p:nvSpPr>
          <p:cNvPr id="13353" name="AutoShape 41"/>
          <p:cNvSpPr>
            <a:spLocks/>
          </p:cNvSpPr>
          <p:nvPr/>
        </p:nvSpPr>
        <p:spPr bwMode="auto">
          <a:xfrm>
            <a:off x="9967913" y="4394200"/>
            <a:ext cx="268287" cy="2667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941100"/>
          </a:soli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0">
              <a:tabLst>
                <a:tab pos="1168400" algn="l"/>
              </a:tabLst>
            </a:pPr>
            <a:endParaRPr lang="en-US"/>
          </a:p>
        </p:txBody>
      </p:sp>
      <p:sp>
        <p:nvSpPr>
          <p:cNvPr id="13354" name="AutoShape 42"/>
          <p:cNvSpPr>
            <a:spLocks/>
          </p:cNvSpPr>
          <p:nvPr/>
        </p:nvSpPr>
        <p:spPr bwMode="auto">
          <a:xfrm>
            <a:off x="6577013" y="3911600"/>
            <a:ext cx="268287" cy="2667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941100"/>
          </a:soli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0">
              <a:tabLst>
                <a:tab pos="1168400" algn="l"/>
              </a:tabLst>
            </a:pPr>
            <a:endParaRPr lang="en-US"/>
          </a:p>
        </p:txBody>
      </p:sp>
      <p:sp>
        <p:nvSpPr>
          <p:cNvPr id="13355" name="AutoShape 43"/>
          <p:cNvSpPr>
            <a:spLocks/>
          </p:cNvSpPr>
          <p:nvPr/>
        </p:nvSpPr>
        <p:spPr bwMode="auto">
          <a:xfrm>
            <a:off x="3224213" y="4229100"/>
            <a:ext cx="268287" cy="2667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941100"/>
          </a:soli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0">
              <a:tabLst>
                <a:tab pos="1168400" algn="l"/>
              </a:tabLst>
            </a:pPr>
            <a:endParaRPr lang="en-US"/>
          </a:p>
        </p:txBody>
      </p:sp>
      <p:sp>
        <p:nvSpPr>
          <p:cNvPr id="13356" name="AutoShape 44"/>
          <p:cNvSpPr>
            <a:spLocks/>
          </p:cNvSpPr>
          <p:nvPr/>
        </p:nvSpPr>
        <p:spPr bwMode="auto">
          <a:xfrm>
            <a:off x="3770313" y="4521200"/>
            <a:ext cx="268287" cy="266700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1"/>
                </a:moveTo>
                <a:cubicBezTo>
                  <a:pt x="20639" y="6724"/>
                  <a:pt x="20639" y="12953"/>
                  <a:pt x="16796" y="16796"/>
                </a:cubicBezTo>
                <a:cubicBezTo>
                  <a:pt x="12953" y="20639"/>
                  <a:pt x="6724" y="20639"/>
                  <a:pt x="2881" y="16796"/>
                </a:cubicBezTo>
                <a:cubicBezTo>
                  <a:pt x="-961" y="12953"/>
                  <a:pt x="-961" y="6724"/>
                  <a:pt x="2881" y="2881"/>
                </a:cubicBezTo>
                <a:cubicBezTo>
                  <a:pt x="6724" y="-961"/>
                  <a:pt x="12953" y="-961"/>
                  <a:pt x="16796" y="2881"/>
                </a:cubicBezTo>
              </a:path>
            </a:pathLst>
          </a:custGeom>
          <a:solidFill>
            <a:srgbClr val="941100"/>
          </a:soli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defTabSz="0">
              <a:tabLst>
                <a:tab pos="1168400" algn="l"/>
              </a:tabLst>
            </a:pPr>
            <a:endParaRPr lang="en-US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13</a:t>
            </a:fld>
            <a:endParaRPr lang="en-US" sz="1800"/>
          </a:p>
        </p:txBody>
      </p:sp>
      <p:pic>
        <p:nvPicPr>
          <p:cNvPr id="49" name="Picture 48" descr="Screen Shot 2016-04-01 at 18.53.20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64800" y="2514600"/>
            <a:ext cx="2209800" cy="1518969"/>
          </a:xfrm>
          <a:prstGeom prst="rect">
            <a:avLst/>
          </a:prstGeom>
        </p:spPr>
      </p:pic>
      <p:sp>
        <p:nvSpPr>
          <p:cNvPr id="13336" name="AutoShape 24"/>
          <p:cNvSpPr>
            <a:spLocks/>
          </p:cNvSpPr>
          <p:nvPr/>
        </p:nvSpPr>
        <p:spPr bwMode="auto">
          <a:xfrm>
            <a:off x="10426700" y="2705100"/>
            <a:ext cx="2317750" cy="16383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50800" tIns="50800" rIns="50800" bIns="50800" anchor="ctr">
            <a:prstTxWarp prst="textNoShape">
              <a:avLst/>
            </a:prstTxWarp>
          </a:bodyPr>
          <a:lstStyle/>
          <a:p>
            <a:pPr>
              <a:buClr>
                <a:srgbClr val="FFFB00"/>
              </a:buClr>
              <a:buFont typeface="Helvetica" pitchFamily="-104" charset="0"/>
              <a:buNone/>
            </a:pPr>
            <a:r>
              <a:rPr lang="en-US" b="1" dirty="0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  <a:t>KAGRA</a:t>
            </a:r>
          </a:p>
          <a:p>
            <a:pPr>
              <a:buClr>
                <a:srgbClr val="FFFB00"/>
              </a:buClr>
              <a:buFont typeface="Helvetica" pitchFamily="-104" charset="0"/>
              <a:buNone/>
            </a:pPr>
            <a:r>
              <a:rPr lang="en-US" sz="2800" b="1" dirty="0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  <a:t>3 km</a:t>
            </a:r>
            <a:br>
              <a:rPr lang="en-US" sz="2800" b="1" dirty="0">
                <a:solidFill>
                  <a:srgbClr val="FFFB00"/>
                </a:solidFill>
                <a:latin typeface="Helvetica" pitchFamily="-104" charset="0"/>
                <a:ea typeface="Helvetica" pitchFamily="-104" charset="0"/>
                <a:cs typeface="Helvetica" pitchFamily="-104" charset="0"/>
                <a:sym typeface="Helvetica" pitchFamily="-104" charset="0"/>
              </a:rPr>
            </a:b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 rot="20648450">
            <a:off x="3135397" y="5109329"/>
            <a:ext cx="627044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GB" dirty="0" smtClean="0">
                <a:latin typeface="Chalkboard"/>
                <a:cs typeface="Chalkboard"/>
              </a:rPr>
              <a:t>See Laura </a:t>
            </a:r>
            <a:r>
              <a:rPr lang="en-GB" dirty="0" err="1" smtClean="0">
                <a:latin typeface="Chalkboard"/>
                <a:cs typeface="Chalkboard"/>
              </a:rPr>
              <a:t>Nuttall’s</a:t>
            </a:r>
            <a:r>
              <a:rPr lang="en-GB" dirty="0" smtClean="0">
                <a:latin typeface="Chalkboard"/>
                <a:cs typeface="Chalkboard"/>
              </a:rPr>
              <a:t> talk!</a:t>
            </a:r>
            <a:endParaRPr lang="en-GB" dirty="0">
              <a:latin typeface="Chalkboard"/>
              <a:cs typeface="Chalkboard"/>
            </a:endParaRP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Science Goals of Ground-based Detectors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35000" y="1905000"/>
            <a:ext cx="11734800" cy="6400800"/>
          </a:xfrm>
        </p:spPr>
        <p:txBody>
          <a:bodyPr/>
          <a:lstStyle/>
          <a:p>
            <a:pPr lvl="0" defTabSz="407988">
              <a:spcBef>
                <a:spcPts val="2100"/>
              </a:spcBef>
              <a:spcAft>
                <a:spcPts val="0"/>
              </a:spcAft>
              <a:buSzPct val="60000"/>
            </a:pPr>
            <a:r>
              <a:rPr lang="en-US" sz="2800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NS-NS and BH-BH events will be plentiful, GW pulsars will be detected in the long term, so will a stochastic GW background.</a:t>
            </a:r>
          </a:p>
          <a:p>
            <a:pPr lvl="1" defTabSz="407988">
              <a:spcBef>
                <a:spcPts val="2100"/>
              </a:spcBef>
              <a:spcAft>
                <a:spcPts val="0"/>
              </a:spcAft>
              <a:buSzPct val="60000"/>
            </a:pPr>
            <a:r>
              <a:rPr lang="en-US" sz="2800" i="1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Astrophysics:</a:t>
            </a:r>
            <a:r>
              <a:rPr lang="en-US" sz="2800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 origin of binaries, markers of cosmic evolution, feedback.</a:t>
            </a:r>
          </a:p>
          <a:p>
            <a:pPr lvl="1" defTabSz="407988">
              <a:spcBef>
                <a:spcPts val="2100"/>
              </a:spcBef>
              <a:spcAft>
                <a:spcPts val="0"/>
              </a:spcAft>
              <a:buSzPct val="60000"/>
            </a:pPr>
            <a:r>
              <a:rPr lang="en-US" sz="2800" i="1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Nuclear physics: </a:t>
            </a:r>
            <a:r>
              <a:rPr lang="en-US" sz="2800" dirty="0" err="1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NS’s</a:t>
            </a:r>
            <a:r>
              <a:rPr lang="en-US" sz="2800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 are laboratories for physics we cannot duplicate on the ground.</a:t>
            </a:r>
            <a:endParaRPr lang="en-US" sz="2800" i="1" dirty="0" smtClean="0">
              <a:solidFill>
                <a:srgbClr val="292C30"/>
              </a:solidFill>
              <a:ea typeface="Lucida Bright" pitchFamily="-104" charset="0"/>
              <a:cs typeface="Lucida Bright" pitchFamily="-104" charset="0"/>
              <a:sym typeface="Lucida Bright" pitchFamily="-104" charset="0"/>
            </a:endParaRPr>
          </a:p>
          <a:p>
            <a:pPr lvl="1" defTabSz="407988">
              <a:spcBef>
                <a:spcPts val="2100"/>
              </a:spcBef>
              <a:spcAft>
                <a:spcPts val="0"/>
              </a:spcAft>
              <a:buSzPct val="60000"/>
            </a:pPr>
            <a:r>
              <a:rPr lang="en-US" sz="2800" i="1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GR:</a:t>
            </a:r>
            <a:r>
              <a:rPr lang="en-US" sz="2800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 Cosmic censorship, non-GR propagation (</a:t>
            </a:r>
            <a:r>
              <a:rPr lang="en-US" sz="2800" dirty="0" err="1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v</a:t>
            </a:r>
            <a:r>
              <a:rPr lang="en-US" sz="2800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&lt;</a:t>
            </a:r>
            <a:r>
              <a:rPr lang="en-US" sz="2800" dirty="0" err="1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c</a:t>
            </a:r>
            <a:r>
              <a:rPr lang="en-US" sz="2800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, birefringence), look for extra </a:t>
            </a:r>
            <a:r>
              <a:rPr lang="en-US" sz="2800" dirty="0" err="1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polarisations</a:t>
            </a:r>
            <a:r>
              <a:rPr lang="en-US" sz="2800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. </a:t>
            </a:r>
          </a:p>
          <a:p>
            <a:pPr lvl="1" defTabSz="407988">
              <a:spcBef>
                <a:spcPts val="2100"/>
              </a:spcBef>
              <a:spcAft>
                <a:spcPts val="0"/>
              </a:spcAft>
              <a:buSzPct val="60000"/>
            </a:pPr>
            <a:r>
              <a:rPr lang="en-US" sz="2800" i="1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Cosmology:</a:t>
            </a:r>
            <a:r>
              <a:rPr lang="en-US" sz="2800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 Local H</a:t>
            </a:r>
            <a:r>
              <a:rPr lang="en-US" sz="2800" baseline="-25000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0</a:t>
            </a:r>
            <a:r>
              <a:rPr lang="en-US" sz="2800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 to 1% or better; anisotropy tests; </a:t>
            </a:r>
            <a:r>
              <a:rPr lang="en-US" sz="2800" dirty="0" err="1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lensing</a:t>
            </a:r>
            <a:r>
              <a:rPr lang="en-US" sz="2800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; stochastic GW background.</a:t>
            </a:r>
          </a:p>
          <a:p>
            <a:pPr lvl="1" defTabSz="407988">
              <a:spcBef>
                <a:spcPts val="2100"/>
              </a:spcBef>
              <a:spcAft>
                <a:spcPts val="0"/>
              </a:spcAft>
              <a:buSzPct val="60000"/>
            </a:pPr>
            <a:r>
              <a:rPr lang="en-US" sz="2800" i="1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Discovery space: </a:t>
            </a:r>
            <a:r>
              <a:rPr lang="en-US" sz="2800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Networks veto glitches well, making searches for </a:t>
            </a:r>
            <a:r>
              <a:rPr lang="en-US" sz="2800" dirty="0" err="1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unmodelled</a:t>
            </a:r>
            <a:r>
              <a:rPr lang="en-US" sz="2800" dirty="0" smtClean="0">
                <a:solidFill>
                  <a:srgbClr val="292C30"/>
                </a:solidFill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 bursts much more sensitive. Cosmic strings? Completely unexpected sources?</a:t>
            </a:r>
          </a:p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4341" name="AutoShape 5"/>
          <p:cNvSpPr>
            <a:spLocks/>
          </p:cNvSpPr>
          <p:nvPr/>
        </p:nvSpPr>
        <p:spPr bwMode="auto">
          <a:xfrm>
            <a:off x="11849100" y="9055100"/>
            <a:ext cx="392113" cy="330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EB4A13D4-11C2-8041-B740-18E2D5018B1B}" type="slidenum">
              <a:rPr lang="en-US" sz="1800"/>
              <a:pPr/>
              <a:t>14</a:t>
            </a:fld>
            <a:endParaRPr lang="en-US"/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381000"/>
            <a:ext cx="12369800" cy="990600"/>
          </a:xfrm>
        </p:spPr>
        <p:txBody>
          <a:bodyPr/>
          <a:lstStyle/>
          <a:p>
            <a:r>
              <a:rPr lang="en-GB" dirty="0"/>
              <a:t>LIGO is just the beginning</a:t>
            </a:r>
            <a:r>
              <a:rPr lang="en-GB" dirty="0" smtClean="0"/>
              <a:t>! Over n</a:t>
            </a:r>
            <a:r>
              <a:rPr lang="en-GB" dirty="0" smtClean="0"/>
              <a:t>ext 20 years: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15</a:t>
            </a:fld>
            <a:endParaRPr lang="en-US" sz="1800"/>
          </a:p>
        </p:txBody>
      </p:sp>
      <p:sp>
        <p:nvSpPr>
          <p:cNvPr id="6" name="Rounded Rectangle 5"/>
          <p:cNvSpPr/>
          <p:nvPr/>
        </p:nvSpPr>
        <p:spPr bwMode="auto">
          <a:xfrm>
            <a:off x="4292600" y="7239000"/>
            <a:ext cx="8407400" cy="1275938"/>
          </a:xfrm>
          <a:prstGeom prst="roundRect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Helvetica"/>
                <a:cs typeface="Helvetica"/>
              </a:rPr>
              <a:t>Detection </a:t>
            </a:r>
            <a:r>
              <a:rPr lang="en-US" sz="3200" dirty="0">
                <a:latin typeface="Helvetica"/>
                <a:cs typeface="Helvetica"/>
              </a:rPr>
              <a:t>of </a:t>
            </a:r>
            <a:r>
              <a:rPr lang="en-US" sz="3200" dirty="0" err="1">
                <a:latin typeface="Helvetica"/>
                <a:cs typeface="Helvetica"/>
              </a:rPr>
              <a:t>GWs</a:t>
            </a:r>
            <a:r>
              <a:rPr lang="en-US" sz="3200" dirty="0">
                <a:latin typeface="Helvetica"/>
                <a:cs typeface="Helvetica"/>
              </a:rPr>
              <a:t> from the Big Bang by their signature in the polarization of the</a:t>
            </a:r>
            <a:r>
              <a:rPr lang="en-US" sz="3200" dirty="0" smtClean="0">
                <a:latin typeface="Helvetica"/>
                <a:cs typeface="Helvetica"/>
              </a:rPr>
              <a:t> CMB.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330200" y="6019800"/>
            <a:ext cx="10820400" cy="990600"/>
          </a:xfrm>
          <a:prstGeom prst="roundRect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Helvetica"/>
                <a:cs typeface="Helvetica"/>
              </a:rPr>
              <a:t>Detections at </a:t>
            </a:r>
            <a:r>
              <a:rPr lang="en-US" sz="3200" dirty="0">
                <a:latin typeface="Helvetica"/>
                <a:cs typeface="Helvetica"/>
              </a:rPr>
              <a:t>very low frequencies by pulsar timing arrays, with SKA becoming a </a:t>
            </a:r>
            <a:r>
              <a:rPr lang="en-US" sz="3200" dirty="0" err="1">
                <a:latin typeface="Helvetica"/>
                <a:cs typeface="Helvetica"/>
              </a:rPr>
              <a:t>nHz</a:t>
            </a:r>
            <a:r>
              <a:rPr lang="en-US" sz="3200" dirty="0">
                <a:latin typeface="Helvetica"/>
                <a:cs typeface="Helvetica"/>
              </a:rPr>
              <a:t> </a:t>
            </a:r>
            <a:r>
              <a:rPr lang="en-US" sz="3200" dirty="0" smtClean="0">
                <a:latin typeface="Helvetica"/>
                <a:cs typeface="Helvetica"/>
              </a:rPr>
              <a:t>observatory of SMBH binaries.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2006600" y="3200400"/>
            <a:ext cx="10693400" cy="2571338"/>
          </a:xfrm>
          <a:prstGeom prst="roundRect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err="1" smtClean="0">
                <a:latin typeface="Helvetica"/>
                <a:cs typeface="Helvetica"/>
              </a:rPr>
              <a:t>ESA’s</a:t>
            </a:r>
            <a:r>
              <a:rPr lang="en-US" sz="3200" dirty="0" smtClean="0">
                <a:latin typeface="Helvetica"/>
                <a:cs typeface="Helvetica"/>
              </a:rPr>
              <a:t> space-based detector LISA opening up the richest frequency band (0.1 -100 </a:t>
            </a:r>
            <a:r>
              <a:rPr lang="en-US" sz="3200" dirty="0" err="1" smtClean="0">
                <a:latin typeface="Helvetica"/>
                <a:cs typeface="Helvetica"/>
              </a:rPr>
              <a:t>mHz</a:t>
            </a:r>
            <a:r>
              <a:rPr lang="en-US" sz="3200" dirty="0" smtClean="0">
                <a:latin typeface="Helvetica"/>
                <a:cs typeface="Helvetica"/>
              </a:rPr>
              <a:t>) for GW observations; LISA Pathfinder (2016-18) was enormously successful, exceeding sensitivity goal by ×10, proving the technology and energizing ESA to put LISA on the fast track.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330200" y="1295400"/>
            <a:ext cx="9220200" cy="1656938"/>
          </a:xfrm>
          <a:prstGeom prst="roundRect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 smtClean="0">
                <a:latin typeface="Helvetica"/>
                <a:cs typeface="Helvetica"/>
              </a:rPr>
              <a:t>Big </a:t>
            </a:r>
            <a:r>
              <a:rPr lang="en-US" sz="3200" dirty="0">
                <a:latin typeface="Helvetica"/>
                <a:cs typeface="Helvetica"/>
              </a:rPr>
              <a:t>improvements in LIGO and partners, including 2.5G and new-build 3G instruments, bringing the reach</a:t>
            </a:r>
            <a:r>
              <a:rPr lang="en-US" sz="3200" dirty="0" smtClean="0">
                <a:latin typeface="Helvetica"/>
                <a:cs typeface="Helvetica"/>
              </a:rPr>
              <a:t> </a:t>
            </a:r>
            <a:r>
              <a:rPr lang="en-US" sz="3200" dirty="0" smtClean="0">
                <a:latin typeface="Helvetica"/>
                <a:cs typeface="Helvetica"/>
              </a:rPr>
              <a:t>for BNS</a:t>
            </a:r>
            <a:r>
              <a:rPr lang="en-US" sz="3200" dirty="0" smtClean="0">
                <a:latin typeface="Helvetica"/>
                <a:cs typeface="Helvetica"/>
              </a:rPr>
              <a:t> </a:t>
            </a:r>
            <a:r>
              <a:rPr lang="en-US" sz="3200" dirty="0">
                <a:latin typeface="Helvetica"/>
                <a:cs typeface="Helvetica"/>
              </a:rPr>
              <a:t>to z &gt; 2</a:t>
            </a:r>
            <a:r>
              <a:rPr lang="en-US" sz="3200" dirty="0" smtClean="0">
                <a:latin typeface="Helvetica"/>
                <a:cs typeface="Helvetica"/>
              </a:rPr>
              <a:t>. (</a:t>
            </a:r>
            <a:r>
              <a:rPr lang="en-US" sz="3200" dirty="0" err="1" smtClean="0">
                <a:latin typeface="Helvetica"/>
                <a:cs typeface="Helvetica"/>
              </a:rPr>
              <a:t>Nuttall</a:t>
            </a:r>
            <a:r>
              <a:rPr lang="en-US" sz="3200" dirty="0" smtClean="0">
                <a:latin typeface="Helvetica"/>
                <a:cs typeface="Helvetica"/>
              </a:rPr>
              <a:t> talk).</a:t>
            </a:r>
            <a:endParaRPr lang="en-US" sz="3200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304800"/>
            <a:ext cx="12369800" cy="1651000"/>
          </a:xfrm>
        </p:spPr>
        <p:txBody>
          <a:bodyPr/>
          <a:lstStyle/>
          <a:p>
            <a:r>
              <a:rPr lang="en-GB" dirty="0" smtClean="0"/>
              <a:t>The amazing LISA Pathfinder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16</a:t>
            </a:fld>
            <a:endParaRPr lang="en-US" sz="1800"/>
          </a:p>
        </p:txBody>
      </p:sp>
      <p:pic>
        <p:nvPicPr>
          <p:cNvPr id="6" name="Picture 5" descr="Screen Shot 2017-12-11 at 18.14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038350"/>
            <a:ext cx="10109200" cy="5676900"/>
          </a:xfrm>
          <a:prstGeom prst="rect">
            <a:avLst/>
          </a:prstGeom>
        </p:spPr>
      </p:pic>
      <p:pic>
        <p:nvPicPr>
          <p:cNvPr id="5" name="Picture 4" descr="Screen Shot 2017-12-11 at 18.09.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1637038"/>
            <a:ext cx="11410950" cy="7049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LISA: Hunting Black Holes</a:t>
            </a:r>
          </a:p>
        </p:txBody>
      </p:sp>
      <p:sp>
        <p:nvSpPr>
          <p:cNvPr id="16388" name="AutoShape 4"/>
          <p:cNvSpPr>
            <a:spLocks/>
          </p:cNvSpPr>
          <p:nvPr/>
        </p:nvSpPr>
        <p:spPr bwMode="auto">
          <a:xfrm>
            <a:off x="11849100" y="9055100"/>
            <a:ext cx="392113" cy="330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ADF4CF94-664D-CC4C-8160-1F017D464C52}" type="slidenum">
              <a:rPr lang="en-US" sz="1800"/>
              <a:pPr/>
              <a:t>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17</a:t>
            </a:fld>
            <a:endParaRPr lang="en-US" sz="1800"/>
          </a:p>
        </p:txBody>
      </p:sp>
      <p:sp>
        <p:nvSpPr>
          <p:cNvPr id="2" name="Rounded Rectangle 5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63F18DCE-2495-0E43-8E5F-B64DB00B7D79}"/>
              </a:ext>
            </a:extLst>
          </p:cNvPr>
          <p:cNvSpPr/>
          <p:nvPr/>
        </p:nvSpPr>
        <p:spPr bwMode="auto">
          <a:xfrm>
            <a:off x="406400" y="1905000"/>
            <a:ext cx="6705600" cy="838200"/>
          </a:xfrm>
          <a:prstGeom prst="roundRect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>
                <a:latin typeface="Helvetica"/>
                <a:cs typeface="Helvetica"/>
              </a:rPr>
              <a:t>Remember the LIGO chirp? </a:t>
            </a:r>
          </a:p>
        </p:txBody>
      </p:sp>
      <p:pic>
        <p:nvPicPr>
          <p:cNvPr id="3" name="GW150914_H1_whitenbp.wav">
            <a:hlinkClick r:id="" action="ppaction://media"/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46EF6A0A-7871-554A-B8A9-DF7763C7280D}"/>
              </a:ext>
            </a:extLst>
          </p:cNvPr>
          <p:cNvPicPr>
            <a:picLocks noRot="1" noChangeAspect="1"/>
          </p:cNvPicPr>
          <p:nvPr>
            <a:wavAudioFile r:embed="rId1" name="GW150914_H1_whitenbp.wav"/>
          </p:nvPr>
        </p:nvPicPr>
        <p:blipFill>
          <a:blip r:embed="rId4"/>
          <a:stretch>
            <a:fillRect/>
          </a:stretch>
        </p:blipFill>
        <p:spPr>
          <a:xfrm>
            <a:off x="6197600" y="2133600"/>
            <a:ext cx="379351" cy="379351"/>
          </a:xfrm>
          <a:prstGeom prst="rect">
            <a:avLst/>
          </a:prstGeom>
        </p:spPr>
      </p:pic>
      <p:sp>
        <p:nvSpPr>
          <p:cNvPr id="4" name="Rounded Rectangle 7"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7B83A27B-BE6C-2645-B1E7-140D32E5EAA9}"/>
              </a:ext>
            </a:extLst>
          </p:cNvPr>
          <p:cNvSpPr/>
          <p:nvPr/>
        </p:nvSpPr>
        <p:spPr bwMode="auto">
          <a:xfrm>
            <a:off x="5130800" y="2895600"/>
            <a:ext cx="7620000" cy="838200"/>
          </a:xfrm>
          <a:prstGeom prst="roundRect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dirty="0">
                <a:latin typeface="Helvetica"/>
                <a:cs typeface="Helvetica"/>
              </a:rPr>
              <a:t>Here is what we expect LISA to hear!</a:t>
            </a:r>
          </a:p>
        </p:txBody>
      </p:sp>
      <p:pic>
        <p:nvPicPr>
          <p:cNvPr id="5" name="EnchiladaX.1.freqshift.short_.mp3">
            <a:hlinkClick r:id="" action="ppaction://media"/>
            <a:extLst>
              <a:ext uri="{FF2B5EF4-FFF2-40B4-BE49-F238E27FC236}">
                <a16:creationId xmlns:mc="http://schemas.openxmlformats.org/markup-compatibility/2006" xmlns:mv="urn:schemas-microsoft-com:mac:vml" xmlns:a16="http://schemas.microsoft.com/office/drawing/2014/main" xmlns:p="http://schemas.openxmlformats.org/presentationml/2006/main" xmlns:r="http://schemas.openxmlformats.org/officeDocument/2006/relationships" xmlns:a="http://schemas.openxmlformats.org/drawingml/2006/main" xmlns="" id="{D53F85A5-1BD7-6449-B8EA-DD38F7CC9C79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4"/>
          <a:stretch>
            <a:fillRect/>
          </a:stretch>
        </p:blipFill>
        <p:spPr>
          <a:xfrm>
            <a:off x="12217400" y="3124200"/>
            <a:ext cx="355600" cy="3556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406400" y="4038600"/>
            <a:ext cx="9601200" cy="1524000"/>
          </a:xfrm>
          <a:prstGeom prst="roundRect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81000" lvl="0" indent="-381000" algn="l" defTabSz="449263">
              <a:spcBef>
                <a:spcPts val="2300"/>
              </a:spcBef>
              <a:buSzPct val="60000"/>
            </a:pPr>
            <a:r>
              <a:rPr lang="en-US" sz="3200" kern="0" dirty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By detecting</a:t>
            </a:r>
            <a:r>
              <a:rPr lang="en-US" sz="3200" kern="0" dirty="0" smtClean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 MBHB mergers </a:t>
            </a:r>
            <a:r>
              <a:rPr lang="en-US" sz="3200" kern="0" dirty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out to z = 20, LISA will trace</a:t>
            </a:r>
            <a:r>
              <a:rPr lang="en-US" sz="3200" kern="0" dirty="0" smtClean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 hierarchical galaxy formation and </a:t>
            </a:r>
            <a:r>
              <a:rPr lang="en-US" sz="3200" kern="0" dirty="0" smtClean="0">
                <a:solidFill>
                  <a:srgbClr val="660066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measure </a:t>
            </a:r>
            <a:r>
              <a:rPr lang="en-US" sz="3200" kern="0" dirty="0" smtClean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H0 to 1%, </a:t>
            </a:r>
            <a:r>
              <a:rPr lang="en-US" sz="3200" kern="0" dirty="0" err="1" smtClean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w</a:t>
            </a:r>
            <a:r>
              <a:rPr lang="en-US" sz="3200" kern="0" dirty="0" smtClean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 to 15% </a:t>
            </a:r>
            <a:r>
              <a:rPr lang="en-US" sz="3200" dirty="0" smtClean="0">
                <a:solidFill>
                  <a:srgbClr val="660066"/>
                </a:solidFill>
                <a:latin typeface="Helvetica"/>
                <a:cs typeface="Helvetica"/>
              </a:rPr>
              <a:t>[</a:t>
            </a:r>
            <a:r>
              <a:rPr lang="en-US" sz="3200" dirty="0" err="1" smtClean="0">
                <a:solidFill>
                  <a:srgbClr val="660066"/>
                </a:solidFill>
                <a:latin typeface="Helvetica"/>
                <a:cs typeface="Helvetica"/>
              </a:rPr>
              <a:t>Tamanini</a:t>
            </a:r>
            <a:r>
              <a:rPr lang="en-US" sz="3200" dirty="0" smtClean="0">
                <a:solidFill>
                  <a:srgbClr val="660066"/>
                </a:solidFill>
                <a:latin typeface="Helvetica"/>
                <a:cs typeface="Helvetica"/>
              </a:rPr>
              <a:t> et al, 1601.07112]</a:t>
            </a:r>
            <a:r>
              <a:rPr lang="en-US" sz="3200" kern="0" dirty="0" smtClean="0">
                <a:solidFill>
                  <a:srgbClr val="660066"/>
                </a:solidFill>
                <a:latin typeface="Helvetica"/>
                <a:ea typeface="Lucida Bright" pitchFamily="-104" charset="0"/>
                <a:cs typeface="Helvetica"/>
                <a:sym typeface="Lucida Bright" pitchFamily="-104" charset="0"/>
              </a:rPr>
              <a:t>.</a:t>
            </a:r>
            <a:endParaRPr lang="en-US" sz="3200" kern="0" dirty="0">
              <a:solidFill>
                <a:srgbClr val="660066"/>
              </a:solidFill>
              <a:latin typeface="Helvetica"/>
              <a:ea typeface="Lucida Bright" pitchFamily="-104" charset="0"/>
              <a:cs typeface="Helvetica"/>
              <a:sym typeface="Lucida Bright" pitchFamily="-104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3683000" y="5867400"/>
            <a:ext cx="9067800" cy="2667000"/>
          </a:xfrm>
          <a:prstGeom prst="roundRect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marL="381000" lvl="0" indent="-381000" algn="l" defTabSz="449263">
              <a:spcBef>
                <a:spcPts val="2300"/>
              </a:spcBef>
              <a:buSzPct val="60000"/>
            </a:pPr>
            <a:r>
              <a:rPr lang="en-US" sz="3200" kern="0" dirty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LISA will listen as </a:t>
            </a:r>
            <a:r>
              <a:rPr lang="en-US" sz="3200" kern="0" dirty="0" err="1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supermassive</a:t>
            </a:r>
            <a:r>
              <a:rPr lang="en-US" sz="3200" kern="0" dirty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 </a:t>
            </a:r>
            <a:r>
              <a:rPr lang="en-US" sz="3200" kern="0" dirty="0" err="1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BHs</a:t>
            </a:r>
            <a:r>
              <a:rPr lang="en-US" sz="3200" kern="0" dirty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 capture smaller black </a:t>
            </a:r>
            <a:r>
              <a:rPr lang="en-US" sz="3200" kern="0" dirty="0" smtClean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holes (</a:t>
            </a:r>
            <a:r>
              <a:rPr lang="en-US" sz="3200" kern="0" dirty="0" err="1" smtClean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EMRIs</a:t>
            </a:r>
            <a:r>
              <a:rPr lang="en-US" sz="3200" kern="0" dirty="0" smtClean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), </a:t>
            </a:r>
            <a:r>
              <a:rPr lang="en-US" sz="3200" kern="0" dirty="0">
                <a:solidFill>
                  <a:srgbClr val="5A1C00"/>
                </a:solidFill>
                <a:latin typeface="+mn-lt"/>
                <a:ea typeface="Lucida Bright" pitchFamily="-104" charset="0"/>
                <a:cs typeface="Lucida Bright" pitchFamily="-104" charset="0"/>
                <a:sym typeface="Lucida Bright" pitchFamily="-104" charset="0"/>
              </a:rPr>
              <a:t>which gradually spiral closer and closer for months or years before merging. These will provide exquisite high-precision tests of general relativity. 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4488910"/>
      </p:ext>
    </p:extLst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5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228600"/>
            <a:ext cx="11734800" cy="990600"/>
          </a:xfrm>
        </p:spPr>
        <p:txBody>
          <a:bodyPr/>
          <a:lstStyle/>
          <a:p>
            <a:r>
              <a:rPr lang="en-US" dirty="0"/>
              <a:t>GW Astronomy</a:t>
            </a:r>
            <a:r>
              <a:rPr lang="en-US" dirty="0" smtClean="0"/>
              <a:t> </a:t>
            </a:r>
            <a:r>
              <a:rPr lang="en-US" dirty="0" smtClean="0"/>
              <a:t>is here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18</a:t>
            </a:fld>
            <a:endParaRPr lang="en-US" sz="1800"/>
          </a:p>
        </p:txBody>
      </p:sp>
      <p:sp>
        <p:nvSpPr>
          <p:cNvPr id="5" name="Rounded Rectangle 4"/>
          <p:cNvSpPr/>
          <p:nvPr/>
        </p:nvSpPr>
        <p:spPr bwMode="auto">
          <a:xfrm>
            <a:off x="406400" y="1295400"/>
            <a:ext cx="12268200" cy="2286000"/>
          </a:xfrm>
          <a:prstGeom prst="roundRect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lvl="0" algn="l" defTabSz="457200"/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The experimental teams have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delivered –  </a:t>
            </a:r>
          </a:p>
          <a:p>
            <a:pPr lvl="1" algn="l" defTabSz="457200">
              <a:buFont typeface="Arial"/>
              <a:buChar char="•"/>
            </a:pP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LIGO &amp; Virgo have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made the first direct observation of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GWs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.</a:t>
            </a:r>
          </a:p>
          <a:p>
            <a:pPr lvl="1" algn="l" defTabSz="457200">
              <a:buFont typeface="Arial"/>
              <a:buChar char="•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LISA Pathfinder worked “out of the box”; fewer faults than any previous ESA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sciencecraft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; exceeded spec by x10.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76200" y="3733800"/>
            <a:ext cx="12903200" cy="1752600"/>
          </a:xfrm>
          <a:prstGeom prst="roundRect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lvl="0" algn="l" defTabSz="457200"/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Nature has delivered too – </a:t>
            </a:r>
          </a:p>
          <a:p>
            <a:pPr lvl="1" algn="l" defTabSz="457200">
              <a:buFont typeface="Arial"/>
              <a:buChar char="•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We were conservative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predicting 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BBH numbers, maybe also BNS.</a:t>
            </a:r>
            <a:endParaRPr lang="en-US" sz="3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 pitchFamily="-104" charset="0"/>
            </a:endParaRPr>
          </a:p>
          <a:p>
            <a:pPr lvl="1" algn="l" defTabSz="457200">
              <a:buFont typeface="Arial"/>
              <a:buChar char="•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Data analysis algorithms, supported by numerical relativity, work!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06400" y="5638800"/>
            <a:ext cx="12268200" cy="3048000"/>
          </a:xfrm>
          <a:prstGeom prst="roundRect">
            <a:avLst/>
          </a:prstGeom>
          <a:noFill/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lvl="0" algn="l" defTabSz="457200"/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While we extract the science from the current observations, this is also the right time to work toward the future:</a:t>
            </a:r>
          </a:p>
          <a:p>
            <a:pPr lvl="1" algn="l" defTabSz="457200">
              <a:buFont typeface="Arial"/>
              <a:buChar char="•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Upgrade 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LIGO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,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Virgo; bring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KAGRA online; build LIGO-India.</a:t>
            </a:r>
          </a:p>
          <a:p>
            <a:pPr lvl="1" algn="l" defTabSz="457200">
              <a:buFont typeface="Arial"/>
              <a:buChar char="•"/>
            </a:pP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Join the LISA Consortium.</a:t>
            </a:r>
          </a:p>
          <a:p>
            <a:pPr lvl="1" algn="l" defTabSz="457200">
              <a:buFont typeface="Arial"/>
              <a:buChar char="•"/>
            </a:pP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Form the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international collaboration to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build 3G detectors.</a:t>
            </a:r>
            <a:endParaRPr lang="en-US" sz="3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 pitchFamily="-104" charset="0"/>
            </a:endParaRPr>
          </a:p>
          <a:p>
            <a:pPr lvl="1" algn="l" defTabSz="457200">
              <a:buFont typeface="Arial"/>
              <a:buChar char="•"/>
            </a:pP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Press on with pulsar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timing and CMB detection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programmes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85800"/>
            <a:ext cx="11734800" cy="1651000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19</a:t>
            </a:fld>
            <a:endParaRPr lang="en-US" sz="1800"/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152400"/>
            <a:ext cx="11734800" cy="2667000"/>
          </a:xfrm>
        </p:spPr>
        <p:txBody>
          <a:bodyPr/>
          <a:lstStyle/>
          <a:p>
            <a:pPr algn="ctr"/>
            <a:endParaRPr lang="en-US" dirty="0" smtClean="0">
              <a:latin typeface="Lucida Bright"/>
              <a:cs typeface="Lucida Bright"/>
            </a:endParaRPr>
          </a:p>
          <a:p>
            <a:pPr algn="ctr"/>
            <a:r>
              <a:rPr lang="en-US" dirty="0" smtClean="0">
                <a:latin typeface="Lucida Bright"/>
                <a:cs typeface="Lucida Bright"/>
              </a:rPr>
              <a:t>On 14 September 2015, we </a:t>
            </a:r>
            <a:r>
              <a:rPr lang="en-US" dirty="0" err="1" smtClean="0">
                <a:latin typeface="Lucida Bright"/>
                <a:cs typeface="Lucida Bright"/>
              </a:rPr>
              <a:t>l</a:t>
            </a:r>
            <a:r>
              <a:rPr lang="en-GB" dirty="0" err="1" smtClean="0">
                <a:latin typeface="Lucida Bright"/>
                <a:cs typeface="Lucida Bright"/>
              </a:rPr>
              <a:t>isten</a:t>
            </a:r>
            <a:r>
              <a:rPr lang="en-US" dirty="0" err="1" smtClean="0">
                <a:latin typeface="Lucida Bright"/>
                <a:cs typeface="Lucida Bright"/>
              </a:rPr>
              <a:t>ed</a:t>
            </a:r>
            <a:r>
              <a:rPr lang="en-GB" dirty="0" smtClean="0">
                <a:latin typeface="Lucida Bright"/>
                <a:cs typeface="Lucida Bright"/>
              </a:rPr>
              <a:t>, for the first time, to a sound from the Universe, made by two </a:t>
            </a:r>
            <a:r>
              <a:rPr lang="en-GB" dirty="0" err="1" smtClean="0">
                <a:latin typeface="Lucida Bright"/>
                <a:cs typeface="Lucida Bright"/>
              </a:rPr>
              <a:t>BHs</a:t>
            </a:r>
            <a:r>
              <a:rPr lang="en-GB" dirty="0" smtClean="0">
                <a:latin typeface="Lucida Bright"/>
                <a:cs typeface="Lucida Bright"/>
              </a:rPr>
              <a:t>!</a:t>
            </a:r>
            <a:endParaRPr lang="en-GB" dirty="0">
              <a:latin typeface="Lucida Bright"/>
              <a:cs typeface="Lucida Br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2</a:t>
            </a:fld>
            <a:endParaRPr lang="en-US" sz="1800"/>
          </a:p>
        </p:txBody>
      </p:sp>
      <p:pic>
        <p:nvPicPr>
          <p:cNvPr id="9" name="GW150914_H1_whitenbp.wav">
            <a:hlinkClick r:id="" action="ppaction://media"/>
          </p:cNvPr>
          <p:cNvPicPr>
            <a:picLocks noRot="1" noChangeAspect="1"/>
          </p:cNvPicPr>
          <p:nvPr>
            <a:wavAudioFile r:embed="rId1" name="GW150914_H1_whitenbp.wav"/>
          </p:nvPr>
        </p:nvPicPr>
        <p:blipFill>
          <a:blip r:embed="rId4"/>
          <a:stretch>
            <a:fillRect/>
          </a:stretch>
        </p:blipFill>
        <p:spPr>
          <a:xfrm>
            <a:off x="11303000" y="2057400"/>
            <a:ext cx="355600" cy="355600"/>
          </a:xfrm>
          <a:prstGeom prst="rect">
            <a:avLst/>
          </a:prstGeom>
        </p:spPr>
      </p:pic>
      <p:pic>
        <p:nvPicPr>
          <p:cNvPr id="11" name="Picture 10" descr="ligo20160211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0801" y="2895600"/>
            <a:ext cx="13177907" cy="5800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Further</a:t>
            </a:r>
            <a:r>
              <a:rPr lang="de-DE" dirty="0"/>
              <a:t> on </a:t>
            </a:r>
            <a:r>
              <a:rPr lang="de-DE" dirty="0" err="1"/>
              <a:t>GWs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20</a:t>
            </a:fld>
            <a:endParaRPr lang="en-US" sz="1800"/>
          </a:p>
        </p:txBody>
      </p:sp>
      <p:sp>
        <p:nvSpPr>
          <p:cNvPr id="6" name="Rounded Rectangle 5"/>
          <p:cNvSpPr/>
          <p:nvPr/>
        </p:nvSpPr>
        <p:spPr bwMode="auto">
          <a:xfrm>
            <a:off x="482600" y="5562600"/>
            <a:ext cx="12268200" cy="2743200"/>
          </a:xfrm>
          <a:prstGeom prst="roundRect">
            <a:avLst/>
          </a:prstGeom>
          <a:solidFill>
            <a:srgbClr val="FFCC66">
              <a:alpha val="69000"/>
            </a:srgbClr>
          </a:solidFill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algn="l">
              <a:buFont typeface="Arial"/>
              <a:buChar char="•"/>
            </a:pPr>
            <a:r>
              <a:rPr lang="en-US" sz="2600" dirty="0">
                <a:latin typeface="Helvetica"/>
                <a:cs typeface="Helvetica"/>
              </a:rPr>
              <a:t> Science outreach online</a:t>
            </a:r>
          </a:p>
          <a:p>
            <a:pPr lvl="1" algn="l">
              <a:buFont typeface="Arial"/>
              <a:buChar char="•"/>
            </a:pPr>
            <a:r>
              <a:rPr lang="en-US" sz="2600" dirty="0">
                <a:latin typeface="Helvetica"/>
                <a:cs typeface="Helvetica"/>
              </a:rPr>
              <a:t> Einstein Online: </a:t>
            </a:r>
            <a:r>
              <a:rPr lang="en-US" sz="2600" dirty="0">
                <a:latin typeface="Helvetica"/>
                <a:cs typeface="Helvetica"/>
                <a:hlinkClick r:id="rId2"/>
              </a:rPr>
              <a:t>http://www.Einstein-Online.info </a:t>
            </a:r>
            <a:endParaRPr lang="en-US" sz="2600" dirty="0">
              <a:latin typeface="Helvetica"/>
              <a:cs typeface="Helvetica"/>
            </a:endParaRPr>
          </a:p>
          <a:p>
            <a:pPr lvl="1" algn="l">
              <a:buFont typeface="Arial"/>
              <a:buChar char="•"/>
            </a:pPr>
            <a:r>
              <a:rPr lang="en-US" sz="2600" dirty="0">
                <a:latin typeface="Helvetica"/>
                <a:cs typeface="Helvetica"/>
              </a:rPr>
              <a:t> </a:t>
            </a:r>
            <a:r>
              <a:rPr lang="en-US" sz="2600" dirty="0" err="1">
                <a:latin typeface="Helvetica"/>
                <a:cs typeface="Helvetica"/>
              </a:rPr>
              <a:t>Scienceface</a:t>
            </a:r>
            <a:r>
              <a:rPr lang="en-US" sz="2600" dirty="0">
                <a:latin typeface="Helvetica"/>
                <a:cs typeface="Helvetica"/>
              </a:rPr>
              <a:t> (interviews): </a:t>
            </a:r>
            <a:r>
              <a:rPr lang="en-US" sz="2600" dirty="0">
                <a:latin typeface="Helvetica"/>
                <a:cs typeface="Helvetica"/>
                <a:hlinkClick r:id="rId3"/>
              </a:rPr>
              <a:t>http://www.scienceface.org</a:t>
            </a:r>
            <a:r>
              <a:rPr lang="en-US" sz="2600" dirty="0">
                <a:latin typeface="Helvetica"/>
                <a:cs typeface="Helvetica"/>
              </a:rPr>
              <a:t> </a:t>
            </a:r>
          </a:p>
          <a:p>
            <a:pPr algn="l">
              <a:buFont typeface="Arial"/>
              <a:buChar char="•"/>
            </a:pPr>
            <a:r>
              <a:rPr lang="en-US" sz="2600" dirty="0">
                <a:latin typeface="Helvetica"/>
                <a:cs typeface="Helvetica"/>
              </a:rPr>
              <a:t> Science outreach books</a:t>
            </a:r>
          </a:p>
          <a:p>
            <a:pPr lvl="1" algn="l">
              <a:buFont typeface="Arial"/>
              <a:buChar char="•"/>
            </a:pPr>
            <a:r>
              <a:rPr lang="en-US" sz="2600" dirty="0">
                <a:latin typeface="Helvetica"/>
                <a:cs typeface="Helvetica"/>
              </a:rPr>
              <a:t> B </a:t>
            </a:r>
            <a:r>
              <a:rPr lang="en-US" sz="2600" dirty="0" err="1">
                <a:latin typeface="Helvetica"/>
                <a:cs typeface="Helvetica"/>
              </a:rPr>
              <a:t>Schutz</a:t>
            </a:r>
            <a:r>
              <a:rPr lang="en-US" sz="2600" dirty="0">
                <a:latin typeface="Helvetica"/>
                <a:cs typeface="Helvetica"/>
              </a:rPr>
              <a:t>, </a:t>
            </a:r>
            <a:r>
              <a:rPr lang="en-US" sz="2600" i="1" dirty="0">
                <a:latin typeface="Helvetica"/>
                <a:cs typeface="Helvetica"/>
              </a:rPr>
              <a:t>Gravity from the ground up</a:t>
            </a:r>
          </a:p>
          <a:p>
            <a:pPr lvl="1" algn="l">
              <a:buFont typeface="Arial"/>
              <a:buChar char="•"/>
            </a:pPr>
            <a:r>
              <a:rPr lang="en-US" sz="2600" dirty="0">
                <a:latin typeface="Helvetica"/>
                <a:cs typeface="Helvetica"/>
              </a:rPr>
              <a:t> other authors: H Collins, M </a:t>
            </a:r>
            <a:r>
              <a:rPr lang="en-US" sz="2600" dirty="0" err="1">
                <a:latin typeface="Helvetica"/>
                <a:cs typeface="Helvetica"/>
              </a:rPr>
              <a:t>Bartusiak</a:t>
            </a:r>
            <a:r>
              <a:rPr lang="en-US" sz="2600" dirty="0">
                <a:latin typeface="Helvetica"/>
                <a:cs typeface="Helvetica"/>
              </a:rPr>
              <a:t>, T </a:t>
            </a:r>
            <a:r>
              <a:rPr lang="en-US" sz="2600" dirty="0" err="1">
                <a:latin typeface="Helvetica"/>
                <a:cs typeface="Helvetica"/>
              </a:rPr>
              <a:t>Bührke</a:t>
            </a:r>
            <a:r>
              <a:rPr lang="en-US" sz="2600" dirty="0">
                <a:latin typeface="Helvetica"/>
                <a:cs typeface="Helvetica"/>
              </a:rPr>
              <a:t>, L </a:t>
            </a:r>
            <a:r>
              <a:rPr lang="en-US" sz="2600" dirty="0" err="1">
                <a:latin typeface="Helvetica"/>
                <a:cs typeface="Helvetica"/>
              </a:rPr>
              <a:t>Smolin</a:t>
            </a:r>
            <a:r>
              <a:rPr lang="en-US" sz="2600" dirty="0">
                <a:latin typeface="Helvetica"/>
                <a:cs typeface="Helvetica"/>
              </a:rPr>
              <a:t>, J Ehlers, J Levin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406400" y="2590800"/>
            <a:ext cx="12268200" cy="2590800"/>
          </a:xfrm>
          <a:prstGeom prst="roundRect">
            <a:avLst/>
          </a:prstGeom>
          <a:solidFill>
            <a:srgbClr val="FFCC66">
              <a:alpha val="69000"/>
            </a:srgbClr>
          </a:solidFill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algn="l">
              <a:buFont typeface="Arial"/>
              <a:buChar char="•"/>
            </a:pPr>
            <a:r>
              <a:rPr lang="en-US" sz="3200" dirty="0">
                <a:latin typeface="Helvetica"/>
                <a:cs typeface="Helvetica"/>
              </a:rPr>
              <a:t> Review: </a:t>
            </a:r>
            <a:r>
              <a:rPr lang="en-US" sz="3200" dirty="0" err="1">
                <a:latin typeface="Helvetica"/>
                <a:cs typeface="Helvetica"/>
              </a:rPr>
              <a:t>Sathyraprakash</a:t>
            </a:r>
            <a:r>
              <a:rPr lang="en-US" sz="3200" dirty="0">
                <a:latin typeface="Helvetica"/>
                <a:cs typeface="Helvetica"/>
              </a:rPr>
              <a:t> &amp; </a:t>
            </a:r>
            <a:r>
              <a:rPr lang="en-US" sz="3200" dirty="0" err="1">
                <a:latin typeface="Helvetica"/>
                <a:cs typeface="Helvetica"/>
              </a:rPr>
              <a:t>Schutz</a:t>
            </a:r>
            <a:r>
              <a:rPr lang="en-US" sz="3200" dirty="0">
                <a:latin typeface="Helvetica"/>
                <a:cs typeface="Helvetica"/>
              </a:rPr>
              <a:t>, </a:t>
            </a:r>
            <a:r>
              <a:rPr lang="en-US" sz="3200" dirty="0" err="1">
                <a:latin typeface="Helvetica"/>
                <a:cs typeface="Helvetica"/>
              </a:rPr>
              <a:t>Liv</a:t>
            </a:r>
            <a:r>
              <a:rPr lang="en-US" sz="3200" dirty="0">
                <a:latin typeface="Helvetica"/>
                <a:cs typeface="Helvetica"/>
              </a:rPr>
              <a:t> Rev Relativity. </a:t>
            </a:r>
          </a:p>
          <a:p>
            <a:pPr algn="l">
              <a:buFont typeface="Arial"/>
              <a:buChar char="•"/>
            </a:pPr>
            <a:r>
              <a:rPr lang="en-US" sz="3200" dirty="0">
                <a:latin typeface="Helvetica"/>
                <a:cs typeface="Helvetica"/>
              </a:rPr>
              <a:t> Help us with our data analysis – discover the first pulsar signals! Download </a:t>
            </a:r>
            <a:r>
              <a:rPr lang="en-US" sz="3200" dirty="0" err="1">
                <a:latin typeface="Helvetica"/>
                <a:cs typeface="Helvetica"/>
              </a:rPr>
              <a:t>Einstein@Home</a:t>
            </a:r>
            <a:r>
              <a:rPr lang="en-US" sz="3200" dirty="0">
                <a:latin typeface="Helvetica"/>
                <a:cs typeface="Helvetica"/>
              </a:rPr>
              <a:t>: </a:t>
            </a:r>
            <a:r>
              <a:rPr lang="en-US" sz="3200" dirty="0">
                <a:latin typeface="Helvetica"/>
                <a:cs typeface="Helvetica"/>
                <a:hlinkClick r:id="rId4"/>
              </a:rPr>
              <a:t>http://www.aei.mpg.de/154894/03_Einstein_Home</a:t>
            </a:r>
            <a:r>
              <a:rPr lang="en-US" sz="3200" dirty="0">
                <a:latin typeface="Helvetica"/>
                <a:cs typeface="Helvetica"/>
              </a:rPr>
              <a:t> 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facts about GW150914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21</a:t>
            </a:fld>
            <a:endParaRPr lang="en-US" sz="1800"/>
          </a:p>
        </p:txBody>
      </p:sp>
      <p:sp>
        <p:nvSpPr>
          <p:cNvPr id="5" name="Rounded Rectangle 4"/>
          <p:cNvSpPr/>
          <p:nvPr/>
        </p:nvSpPr>
        <p:spPr bwMode="auto">
          <a:xfrm>
            <a:off x="711200" y="1828800"/>
            <a:ext cx="11506200" cy="6553200"/>
          </a:xfrm>
          <a:prstGeom prst="roundRect">
            <a:avLst/>
          </a:prstGeom>
          <a:solidFill>
            <a:srgbClr val="FFCC66">
              <a:alpha val="69000"/>
            </a:srgbClr>
          </a:solidFill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Time: 14 Sept 2015 09:50:45 UTC (GMT)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System: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inspiral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and merger of two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BHs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.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Duration: ~100 ms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BH1 mass: 36 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BH2 mass: 29 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endParaRPr lang="en-US" sz="3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 pitchFamily="-104" charset="0"/>
            </a:endParaRP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Remnant mass: 62 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, spinning at 70% maximum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Energy radiated in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GWs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by merger: 3 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endParaRPr lang="en-US" sz="3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 pitchFamily="-104" charset="0"/>
            </a:endParaRP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Luminosity: 3.6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x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10</a:t>
            </a:r>
            <a:r>
              <a:rPr lang="en-US" sz="3200" kern="0" baseline="30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49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W = 10</a:t>
            </a:r>
            <a:r>
              <a:rPr lang="en-US" sz="3600" kern="0" baseline="30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23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L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&gt; 10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x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Universe!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Distance: 410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Mpc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z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= 0.09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Detection: LIGO instruments in WA and LA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Combined SNR = 24 (amplitude), or 570 (energy)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False alarm rate &lt;&lt; 1 per 200,000 years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facts about GW151226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22</a:t>
            </a:fld>
            <a:endParaRPr lang="en-US" sz="1800"/>
          </a:p>
        </p:txBody>
      </p:sp>
      <p:sp>
        <p:nvSpPr>
          <p:cNvPr id="5" name="Rounded Rectangle 4"/>
          <p:cNvSpPr/>
          <p:nvPr/>
        </p:nvSpPr>
        <p:spPr bwMode="auto">
          <a:xfrm>
            <a:off x="711200" y="1828800"/>
            <a:ext cx="11506200" cy="6553200"/>
          </a:xfrm>
          <a:prstGeom prst="roundRect">
            <a:avLst/>
          </a:prstGeom>
          <a:solidFill>
            <a:srgbClr val="FFCC66">
              <a:alpha val="69000"/>
            </a:srgbClr>
          </a:solidFill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Time: 26 Dec 2015 03:38:53 UTC (GMT) – Boxing Day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System: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inspiral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and merger of two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BHs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.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Duration: ~2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s</a:t>
            </a:r>
            <a:endParaRPr lang="en-US" sz="3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 pitchFamily="-104" charset="0"/>
            </a:endParaRP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BH1 mass: 14.2 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BH2 mass: 7.5 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endParaRPr lang="en-US" sz="3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 pitchFamily="-104" charset="0"/>
            </a:endParaRP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Remnant mass: 20.8 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, spinning at 74% maximum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Energy radiated in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GWs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by merger: 1 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endParaRPr lang="en-US" sz="3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 pitchFamily="-104" charset="0"/>
            </a:endParaRP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Luminosity: 3.3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x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10</a:t>
            </a:r>
            <a:r>
              <a:rPr lang="en-US" sz="3200" kern="0" baseline="30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49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W = 10</a:t>
            </a:r>
            <a:r>
              <a:rPr lang="en-US" sz="3600" kern="0" baseline="30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23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L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~ 10</a:t>
            </a:r>
            <a:r>
              <a:rPr lang="en-US" sz="3200" kern="0" baseline="30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3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x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Universe!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Distance: 440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Mpc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z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= 0.09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Detection: LIGO instruments in WA and LA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Combined SNR = 13 (amplitude), or 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169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(energy)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False alarm rate &lt; 1 per 200,000 years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facts about LVT151012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23</a:t>
            </a:fld>
            <a:endParaRPr lang="en-US" sz="1800"/>
          </a:p>
        </p:txBody>
      </p:sp>
      <p:sp>
        <p:nvSpPr>
          <p:cNvPr id="5" name="Rounded Rectangle 4"/>
          <p:cNvSpPr/>
          <p:nvPr/>
        </p:nvSpPr>
        <p:spPr bwMode="auto">
          <a:xfrm>
            <a:off x="711200" y="1828800"/>
            <a:ext cx="11506200" cy="6553200"/>
          </a:xfrm>
          <a:prstGeom prst="roundRect">
            <a:avLst/>
          </a:prstGeom>
          <a:solidFill>
            <a:srgbClr val="FFCC66">
              <a:alpha val="69000"/>
            </a:srgbClr>
          </a:solidFill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Time: 26 Dec 2015 03:38:53 UTC (GMT) – Boxing Day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System: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inspiral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and merger of two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BHs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.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Duration: ~0.5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s</a:t>
            </a:r>
            <a:endParaRPr lang="en-US" sz="3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 pitchFamily="-104" charset="0"/>
            </a:endParaRP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BH1 mass: 23 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BH2 mass: 13 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endParaRPr lang="en-US" sz="3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 pitchFamily="-104" charset="0"/>
            </a:endParaRP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Remnant mass: 35 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, spinning at 66% maximum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Energy radiated in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GWs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by merger: 1.5 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endParaRPr lang="en-US" sz="3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 pitchFamily="-104" charset="0"/>
            </a:endParaRP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Luminosity: 3.1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x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10</a:t>
            </a:r>
            <a:r>
              <a:rPr lang="en-US" sz="3200" kern="0" baseline="30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49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W = 10</a:t>
            </a:r>
            <a:r>
              <a:rPr lang="en-US" sz="3600" kern="0" baseline="30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23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L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~ 10</a:t>
            </a:r>
            <a:r>
              <a:rPr lang="en-US" sz="3200" kern="0" baseline="30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3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x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Universe!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Distance: 1000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Mpc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z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= 0.2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Detection: LIGO instruments in WA and LA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Combined SNR = 9.7 (amplitude), or 95 (energy)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False alarm rate 1 per 3 years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facts about</a:t>
            </a:r>
            <a:r>
              <a:rPr lang="en-US" dirty="0" smtClean="0"/>
              <a:t> GW170104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24</a:t>
            </a:fld>
            <a:endParaRPr lang="en-US" sz="1800"/>
          </a:p>
        </p:txBody>
      </p:sp>
      <p:sp>
        <p:nvSpPr>
          <p:cNvPr id="5" name="Rounded Rectangle 4"/>
          <p:cNvSpPr/>
          <p:nvPr/>
        </p:nvSpPr>
        <p:spPr bwMode="auto">
          <a:xfrm>
            <a:off x="711200" y="1828800"/>
            <a:ext cx="11506200" cy="6553200"/>
          </a:xfrm>
          <a:prstGeom prst="roundRect">
            <a:avLst/>
          </a:prstGeom>
          <a:solidFill>
            <a:srgbClr val="FFCC66">
              <a:alpha val="69000"/>
            </a:srgbClr>
          </a:solidFill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Time: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04 January 2017 10:11:58.6 UTC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(GMT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)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System: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inspiral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and merger of two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BHs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.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Duration: ~0.5 </a:t>
            </a:r>
            <a:r>
              <a:rPr lang="en-US" sz="3200" kern="0" dirty="0" err="1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s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***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BH1 mass: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31.2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BH2 mass: 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19.4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endParaRPr lang="en-US" sz="3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 pitchFamily="-104" charset="0"/>
            </a:endParaRP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Remnant mass: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48.7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, spinning at 66% maximum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Energy radiated in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GWs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by merger: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2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M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endParaRPr lang="en-US" sz="3200" kern="0" dirty="0">
              <a:solidFill>
                <a:srgbClr val="000000"/>
              </a:solidFill>
              <a:latin typeface="Helvetica"/>
              <a:ea typeface="Helvetica"/>
              <a:cs typeface="Helvetica"/>
              <a:sym typeface="Helvetica" pitchFamily="-104" charset="0"/>
            </a:endParaRP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Luminosity: 3.1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x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10</a:t>
            </a:r>
            <a:r>
              <a:rPr lang="en-US" sz="3200" kern="0" baseline="30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49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W = 10</a:t>
            </a:r>
            <a:r>
              <a:rPr lang="en-US" sz="3600" kern="0" baseline="30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23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L</a:t>
            </a:r>
            <a:r>
              <a:rPr lang="en-US" sz="3200" kern="0" baseline="-25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⊙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~ 10</a:t>
            </a:r>
            <a:r>
              <a:rPr lang="en-US" sz="3200" kern="0" baseline="30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3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x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Universe!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Distance: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880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Mpc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z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= 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0.18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Detection: LIGO instruments in WA and LA</a:t>
            </a:r>
          </a:p>
          <a:p>
            <a:pPr marL="228600" lvl="1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Combined SNR =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13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(amplitude), or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169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(energy)</a:t>
            </a:r>
          </a:p>
          <a:p>
            <a:pPr lvl="0" algn="l" defTabSz="457200">
              <a:buFont typeface="Wingdings" charset="2"/>
              <a:buChar char="§"/>
            </a:pP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False alarm rate 1 per</a:t>
            </a:r>
            <a:r>
              <a:rPr lang="en-US" sz="3200" kern="0" dirty="0" smtClean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70,000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years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BICEP2: </a:t>
            </a:r>
            <a:r>
              <a:rPr lang="en-US" dirty="0" err="1"/>
              <a:t>GWs</a:t>
            </a:r>
            <a:r>
              <a:rPr lang="en-US" dirty="0"/>
              <a:t> &amp; Big Bang?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25</a:t>
            </a:fld>
            <a:endParaRPr lang="en-US" sz="1800"/>
          </a:p>
        </p:txBody>
      </p:sp>
      <p:pic>
        <p:nvPicPr>
          <p:cNvPr id="9" name="Picture 8" descr="BICE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00" y="2362200"/>
            <a:ext cx="6868732" cy="4572000"/>
          </a:xfrm>
          <a:prstGeom prst="rect">
            <a:avLst/>
          </a:prstGeom>
        </p:spPr>
      </p:pic>
      <p:pic>
        <p:nvPicPr>
          <p:cNvPr id="10" name="Picture 9" descr="140317171053-bicep2-gravity-wave-story-t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52600"/>
            <a:ext cx="12598400" cy="77724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 bwMode="auto">
          <a:xfrm>
            <a:off x="330200" y="2514600"/>
            <a:ext cx="12344400" cy="2895600"/>
          </a:xfrm>
          <a:prstGeom prst="roundRect">
            <a:avLst/>
          </a:prstGeom>
          <a:solidFill>
            <a:srgbClr val="FFCC66">
              <a:alpha val="69000"/>
            </a:srgbClr>
          </a:solidFill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defTabSz="457200"/>
            <a:r>
              <a:rPr lang="en-GB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The latest measurements show that BICEP2 only saw a ‘foreground signal’, caused by interstellar dust. But there are more measurements by more instruments underway, and it is only a matter of time before we get our first detections! 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2616200" y="5867400"/>
            <a:ext cx="7772400" cy="1447800"/>
          </a:xfrm>
          <a:prstGeom prst="roundRect">
            <a:avLst/>
          </a:prstGeom>
          <a:solidFill>
            <a:srgbClr val="FFCC66">
              <a:alpha val="69000"/>
            </a:srgbClr>
          </a:solidFill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defTabSz="457200"/>
            <a:r>
              <a:rPr lang="en-GB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Or not! We don’t know how strong these waves should be! Real discovery space!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635000" y="381000"/>
            <a:ext cx="11734800" cy="1143000"/>
          </a:xfrm>
        </p:spPr>
        <p:txBody>
          <a:bodyPr/>
          <a:lstStyle/>
          <a:p>
            <a:r>
              <a:rPr lang="en-US" dirty="0"/>
              <a:t>Pulsar Timing Arrays</a:t>
            </a:r>
          </a:p>
        </p:txBody>
      </p:sp>
      <p:sp>
        <p:nvSpPr>
          <p:cNvPr id="17411" name="AutoShape 3"/>
          <p:cNvSpPr>
            <a:spLocks/>
          </p:cNvSpPr>
          <p:nvPr/>
        </p:nvSpPr>
        <p:spPr bwMode="auto">
          <a:xfrm>
            <a:off x="11849100" y="9055100"/>
            <a:ext cx="392113" cy="33020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 w="12700" cap="flat" cmpd="sng">
            <a:noFill/>
            <a:prstDash val="solid"/>
            <a:miter lim="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fld id="{2CFA5EBD-DBB6-EA42-9BB6-E8B28A35869F}" type="slidenum">
              <a:rPr lang="en-US" sz="1800"/>
              <a:pPr/>
              <a:t>26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1588" y="4254500"/>
            <a:ext cx="10898188" cy="4445000"/>
            <a:chOff x="-1588" y="4254500"/>
            <a:chExt cx="10898188" cy="4445000"/>
          </a:xfrm>
        </p:grpSpPr>
        <p:pic>
          <p:nvPicPr>
            <p:cNvPr id="17412" name="Picture 4" descr="Screen Shot 2013-06-02 at 05.05.24.jp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501900" y="4254500"/>
              <a:ext cx="8394700" cy="4432300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 type="none" w="med" len="med"/>
              <a:tailEnd type="none" w="med" len="med"/>
            </a:ln>
            <a:effectLst/>
          </p:spPr>
        </p:pic>
        <p:sp>
          <p:nvSpPr>
            <p:cNvPr id="17413" name="AutoShape 5"/>
            <p:cNvSpPr>
              <a:spLocks/>
            </p:cNvSpPr>
            <p:nvPr/>
          </p:nvSpPr>
          <p:spPr bwMode="auto">
            <a:xfrm>
              <a:off x="2654300" y="8253413"/>
              <a:ext cx="3514725" cy="44608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r>
                <a:rPr lang="en-US" sz="2400">
                  <a:latin typeface="Arial" pitchFamily="-104" charset="0"/>
                  <a:ea typeface="Arial" pitchFamily="-104" charset="0"/>
                  <a:cs typeface="Arial" pitchFamily="-104" charset="0"/>
                  <a:sym typeface="Arial" pitchFamily="-104" charset="0"/>
                </a:rPr>
                <a:t>Sesana, arXiv:1211.5375</a:t>
              </a:r>
              <a:endParaRPr lang="en-US"/>
            </a:p>
          </p:txBody>
        </p:sp>
        <p:sp>
          <p:nvSpPr>
            <p:cNvPr id="17414" name="AutoShape 6"/>
            <p:cNvSpPr>
              <a:spLocks/>
            </p:cNvSpPr>
            <p:nvPr/>
          </p:nvSpPr>
          <p:spPr bwMode="auto">
            <a:xfrm>
              <a:off x="-1588" y="4303713"/>
              <a:ext cx="2438401" cy="4357687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</p:spPr>
          <p:txBody>
            <a:bodyPr lIns="50800" tIns="50800" rIns="50800" bIns="50800" anchor="ctr">
              <a:prstTxWarp prst="textNoShape">
                <a:avLst/>
              </a:prstTxWarp>
            </a:bodyPr>
            <a:lstStyle/>
            <a:p>
              <a:pPr algn="r"/>
              <a:r>
                <a:rPr lang="en-US" sz="2400" dirty="0">
                  <a:latin typeface="Arial" pitchFamily="-104" charset="0"/>
                  <a:ea typeface="Arial" pitchFamily="-104" charset="0"/>
                  <a:cs typeface="Arial" pitchFamily="-104" charset="0"/>
                  <a:sym typeface="Arial" pitchFamily="-104" charset="0"/>
                </a:rPr>
                <a:t>GW amplitude </a:t>
              </a:r>
              <a:r>
                <a:rPr lang="en-US" sz="2400" dirty="0" err="1">
                  <a:latin typeface="Arial" pitchFamily="-104" charset="0"/>
                  <a:ea typeface="Arial" pitchFamily="-104" charset="0"/>
                  <a:cs typeface="Arial" pitchFamily="-104" charset="0"/>
                  <a:sym typeface="Arial" pitchFamily="-104" charset="0"/>
                </a:rPr>
                <a:t>pdf</a:t>
              </a:r>
              <a:r>
                <a:rPr lang="en-US" sz="2400" dirty="0">
                  <a:latin typeface="Arial" pitchFamily="-104" charset="0"/>
                  <a:ea typeface="Arial" pitchFamily="-104" charset="0"/>
                  <a:cs typeface="Arial" pitchFamily="-104" charset="0"/>
                  <a:sym typeface="Arial" pitchFamily="-104" charset="0"/>
                </a:rPr>
                <a:t> based on large ensemble of evolutionary models.</a:t>
              </a:r>
            </a:p>
            <a:p>
              <a:pPr algn="r"/>
              <a:r>
                <a:rPr lang="en-US" sz="2400" dirty="0">
                  <a:latin typeface="Arial" pitchFamily="-104" charset="0"/>
                  <a:ea typeface="Arial" pitchFamily="-104" charset="0"/>
                  <a:cs typeface="Arial" pitchFamily="-104" charset="0"/>
                  <a:sym typeface="Arial" pitchFamily="-104" charset="0"/>
                </a:rPr>
                <a:t> </a:t>
              </a:r>
            </a:p>
            <a:p>
              <a:pPr algn="r"/>
              <a:r>
                <a:rPr lang="en-US" sz="2400" dirty="0">
                  <a:latin typeface="Arial" pitchFamily="-104" charset="0"/>
                  <a:ea typeface="Arial" pitchFamily="-104" charset="0"/>
                  <a:cs typeface="Arial" pitchFamily="-104" charset="0"/>
                  <a:sym typeface="Arial" pitchFamily="-104" charset="0"/>
                </a:rPr>
                <a:t>Shaded: current PTA limits.</a:t>
              </a:r>
            </a:p>
            <a:p>
              <a:pPr algn="r"/>
              <a:r>
                <a:rPr lang="en-US" sz="2400" dirty="0">
                  <a:latin typeface="Arial" pitchFamily="-104" charset="0"/>
                  <a:ea typeface="Arial" pitchFamily="-104" charset="0"/>
                  <a:cs typeface="Arial" pitchFamily="-104" charset="0"/>
                  <a:sym typeface="Arial" pitchFamily="-104" charset="0"/>
                </a:rPr>
                <a:t> </a:t>
              </a:r>
            </a:p>
            <a:p>
              <a:pPr algn="r"/>
              <a:r>
                <a:rPr lang="en-US" sz="2400" dirty="0">
                  <a:latin typeface="Arial" pitchFamily="-104" charset="0"/>
                  <a:ea typeface="Arial" pitchFamily="-104" charset="0"/>
                  <a:cs typeface="Arial" pitchFamily="-104" charset="0"/>
                  <a:sym typeface="Arial" pitchFamily="-104" charset="0"/>
                </a:rPr>
                <a:t>Black: PTA with 20 </a:t>
              </a:r>
              <a:r>
                <a:rPr lang="en-US" sz="2400" dirty="0" err="1">
                  <a:latin typeface="Arial" pitchFamily="-104" charset="0"/>
                  <a:ea typeface="Arial" pitchFamily="-104" charset="0"/>
                  <a:cs typeface="Arial" pitchFamily="-104" charset="0"/>
                  <a:sym typeface="Arial" pitchFamily="-104" charset="0"/>
                </a:rPr>
                <a:t>MSPs</a:t>
              </a:r>
              <a:r>
                <a:rPr lang="en-US" sz="2400" dirty="0">
                  <a:latin typeface="Arial" pitchFamily="-104" charset="0"/>
                  <a:ea typeface="Arial" pitchFamily="-104" charset="0"/>
                  <a:cs typeface="Arial" pitchFamily="-104" charset="0"/>
                  <a:sym typeface="Arial" pitchFamily="-104" charset="0"/>
                </a:rPr>
                <a:t> for 10 years.</a:t>
              </a:r>
              <a:endParaRPr lang="en-US" dirty="0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26</a:t>
            </a:fld>
            <a:endParaRPr lang="en-US" sz="180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863600" y="1600200"/>
            <a:ext cx="11506200" cy="2514600"/>
          </a:xfrm>
          <a:prstGeom prst="roundRect">
            <a:avLst/>
          </a:prstGeom>
          <a:solidFill>
            <a:srgbClr val="FFCC66">
              <a:alpha val="69000"/>
            </a:srgbClr>
          </a:solidFill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lvl="0" defTabSz="457200"/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Radio astronomers around the world are precisely recording the arrival times of pulses of ultra-stable millisecond pulsars to find the tiny variations produced by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GWs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passing the Earth. They should this decade detect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GWs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from the most massive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BHs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: 10</a:t>
            </a:r>
            <a:r>
              <a:rPr lang="en-US" sz="3200" kern="0" baseline="3000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9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times the mass of the Sun!</a:t>
            </a:r>
          </a:p>
        </p:txBody>
      </p: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381000"/>
            <a:ext cx="12039600" cy="1651000"/>
          </a:xfrm>
        </p:spPr>
        <p:txBody>
          <a:bodyPr/>
          <a:lstStyle/>
          <a:p>
            <a:r>
              <a:rPr lang="en-US" dirty="0"/>
              <a:t>Binaries are standard sirens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27</a:t>
            </a:fld>
            <a:endParaRPr lang="en-US" sz="1800"/>
          </a:p>
        </p:txBody>
      </p:sp>
      <p:sp>
        <p:nvSpPr>
          <p:cNvPr id="6" name="Rounded Rectangle 5"/>
          <p:cNvSpPr/>
          <p:nvPr/>
        </p:nvSpPr>
        <p:spPr bwMode="auto">
          <a:xfrm>
            <a:off x="2235200" y="1981200"/>
            <a:ext cx="8534400" cy="1219200"/>
          </a:xfrm>
          <a:prstGeom prst="roundRect">
            <a:avLst/>
          </a:prstGeom>
          <a:solidFill>
            <a:srgbClr val="FFCC66">
              <a:alpha val="69000"/>
            </a:srgbClr>
          </a:solidFill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lvl="0" defTabSz="457200"/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Binaries are </a:t>
            </a:r>
            <a:r>
              <a:rPr lang="en-US" sz="3200" i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clean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systems: we have accurate models even in full general relativity.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863600" y="3352800"/>
            <a:ext cx="11506200" cy="1828800"/>
          </a:xfrm>
          <a:prstGeom prst="roundRect">
            <a:avLst/>
          </a:prstGeom>
          <a:solidFill>
            <a:srgbClr val="FFCC66">
              <a:alpha val="69000"/>
            </a:srgbClr>
          </a:solidFill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lvl="0" defTabSz="457200"/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Loss of energy to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GWs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causes orbit to decay, orbital frequency to go up. So the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GWs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will chirp up in frequency. Chirp time </a:t>
            </a:r>
            <a:r>
              <a:rPr lang="en-US" sz="3200" i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t</a:t>
            </a:r>
            <a:r>
              <a:rPr lang="en-US" sz="3200" kern="0" baseline="-2500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chirp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~ </a:t>
            </a:r>
            <a:r>
              <a:rPr lang="en-US" sz="3200" i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f</a:t>
            </a:r>
            <a:r>
              <a:rPr lang="en-US" sz="3200" i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/ [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d</a:t>
            </a:r>
            <a:r>
              <a:rPr lang="en-US" sz="3200" i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f</a:t>
            </a:r>
            <a:r>
              <a:rPr lang="en-US" sz="3200" i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/ </a:t>
            </a:r>
            <a:r>
              <a:rPr lang="en-US" sz="3200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d</a:t>
            </a:r>
            <a:r>
              <a:rPr lang="en-US" sz="3200" i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t</a:t>
            </a:r>
            <a:r>
              <a:rPr lang="en-US" sz="3200" i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].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482600" y="5334000"/>
            <a:ext cx="12115800" cy="1676400"/>
          </a:xfrm>
          <a:prstGeom prst="roundRect">
            <a:avLst/>
          </a:prstGeom>
          <a:solidFill>
            <a:srgbClr val="FFCC66">
              <a:alpha val="69000"/>
            </a:srgbClr>
          </a:solidFill>
          <a:ln w="25400" cap="flat" cmpd="sng" algn="ctr">
            <a:solidFill>
              <a:schemeClr val="accent4"/>
            </a:solidFill>
            <a:prstDash val="solid"/>
            <a:miter lim="0"/>
            <a:headEnd type="none" w="med" len="med"/>
            <a:tailEnd type="none" w="med" len="med"/>
          </a:ln>
          <a:effectLst/>
        </p:spPr>
        <p:txBody>
          <a:bodyPr vert="horz" wrap="square" lIns="50800" tIns="50800" rIns="50800" bIns="50800" numCol="1" rtlCol="0" anchor="ctr" anchorCtr="0" compatLnSpc="1">
            <a:prstTxWarp prst="textNoShape">
              <a:avLst/>
            </a:prstTxWarp>
          </a:bodyPr>
          <a:lstStyle/>
          <a:p>
            <a:pPr lvl="0" defTabSz="457200"/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Signal contains both apparent brightness (from </a:t>
            </a:r>
            <a:r>
              <a:rPr lang="en-US" sz="3200" i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h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and </a:t>
            </a:r>
            <a:r>
              <a:rPr lang="en-US" sz="3200" i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f</a:t>
            </a:r>
            <a:r>
              <a:rPr lang="en-US" sz="3200" i="1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 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) and intrinsic luminosity (from </a:t>
            </a:r>
            <a:r>
              <a:rPr lang="en-US" sz="3200" i="1" kern="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t</a:t>
            </a:r>
            <a:r>
              <a:rPr lang="en-US" sz="3200" kern="0" baseline="-25000" dirty="0" err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chirp</a:t>
            </a:r>
            <a:r>
              <a:rPr lang="en-US" sz="3200" kern="0" dirty="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 pitchFamily="-104" charset="0"/>
              </a:rPr>
              <a:t>), from which we can compute the distance to the source: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692400" y="7162800"/>
            <a:ext cx="7772400" cy="1295400"/>
            <a:chOff x="2235200" y="7162800"/>
            <a:chExt cx="7772400" cy="1295400"/>
          </a:xfrm>
        </p:grpSpPr>
        <p:sp>
          <p:nvSpPr>
            <p:cNvPr id="8" name="Rectangle 7"/>
            <p:cNvSpPr/>
            <p:nvPr/>
          </p:nvSpPr>
          <p:spPr bwMode="auto">
            <a:xfrm>
              <a:off x="2235200" y="7162800"/>
              <a:ext cx="7772400" cy="12954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5400" cap="flat" cmpd="sng" algn="ctr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:ln>
            <a:effectLst/>
          </p:spPr>
          <p:txBody>
            <a:bodyPr vert="horz" wrap="square" lIns="50800" tIns="50800" rIns="50800" bIns="5080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0" algn="ctr" defTabSz="584200" rtl="0" eaLnBrk="1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400" b="0" i="0" u="none" strike="noStrike" cap="none" normalizeH="0" baseline="0">
                <a:ln>
                  <a:noFill/>
                </a:ln>
                <a:solidFill>
                  <a:srgbClr val="39362D"/>
                </a:solidFill>
                <a:effectLst/>
                <a:latin typeface="Copperplate" pitchFamily="-104" charset="0"/>
                <a:ea typeface="Copperplate" pitchFamily="-104" charset="0"/>
                <a:cs typeface="Copperplate" pitchFamily="-104" charset="0"/>
                <a:sym typeface="Copperplate" pitchFamily="-104" charset="0"/>
              </a:endParaRPr>
            </a:p>
          </p:txBody>
        </p:sp>
        <p:pic>
          <p:nvPicPr>
            <p:cNvPr id="10" name="Picture 9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53147" y="7400925"/>
              <a:ext cx="6673453" cy="904875"/>
            </a:xfrm>
            <a:prstGeom prst="rect">
              <a:avLst/>
            </a:prstGeom>
          </p:spPr>
        </p:pic>
      </p:grpSp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creen Shot 2017-12-13 at 09.54.20.png"/>
          <p:cNvPicPr>
            <a:picLocks noGrp="1" noChangeAspect="1"/>
          </p:cNvPicPr>
          <p:nvPr>
            <p:ph idx="1"/>
          </p:nvPr>
        </p:nvPicPr>
        <p:blipFill>
          <a:blip r:embed="rId2"/>
          <a:srcRect l="-82387" r="-82387"/>
          <a:stretch>
            <a:fillRect/>
          </a:stretch>
        </p:blipFill>
        <p:spPr>
          <a:xfrm>
            <a:off x="-3327400" y="0"/>
            <a:ext cx="11734800" cy="6400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28</a:t>
            </a:fld>
            <a:endParaRPr lang="en-US" sz="1800"/>
          </a:p>
        </p:txBody>
      </p:sp>
      <p:pic>
        <p:nvPicPr>
          <p:cNvPr id="6" name="Picture 5" descr="Screen Shot 2017-12-13 at 09.53.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923" y="0"/>
            <a:ext cx="7665877" cy="7677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Audio and visual chirp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29</a:t>
            </a:fld>
            <a:endParaRPr lang="en-US" sz="1800"/>
          </a:p>
        </p:txBody>
      </p:sp>
      <p:pic>
        <p:nvPicPr>
          <p:cNvPr id="6" name="LIGO Chirp.m4v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2146300"/>
            <a:ext cx="11379200" cy="6400800"/>
          </a:xfrm>
        </p:spPr>
      </p:pic>
    </p:spTree>
  </p:cSld>
  <p:clrMapOvr>
    <a:masterClrMapping/>
  </p:clrMapOvr>
  <mc:AlternateContent>
    <mc:Choice xmlns:mv="urn:schemas-microsoft-com:mac:vml" xmlns:mc="http://schemas.openxmlformats.org/markup-compatibility/2006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13004800" cy="1892300"/>
          </a:xfrm>
        </p:spPr>
        <p:txBody>
          <a:bodyPr/>
          <a:lstStyle/>
          <a:p>
            <a:pPr algn="ctr"/>
            <a:r>
              <a:rPr lang="en-US" dirty="0" smtClean="0">
                <a:latin typeface="Lucida Bright"/>
                <a:cs typeface="Lucida Bright"/>
              </a:rPr>
              <a:t>J</a:t>
            </a:r>
            <a:r>
              <a:rPr lang="en-US" dirty="0" smtClean="0">
                <a:latin typeface="Lucida Bright"/>
                <a:cs typeface="Lucida Bright"/>
              </a:rPr>
              <a:t>ust a </a:t>
            </a:r>
            <a:r>
              <a:rPr lang="en-US" dirty="0" smtClean="0">
                <a:latin typeface="Lucida Bright"/>
                <a:cs typeface="Lucida Bright"/>
              </a:rPr>
              <a:t>year after the 2016 announcement, we celebrated the Nobel Prize.</a:t>
            </a:r>
            <a:endParaRPr lang="en-GB" dirty="0">
              <a:latin typeface="Lucida Bright"/>
              <a:cs typeface="Lucida Br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3</a:t>
            </a:fld>
            <a:endParaRPr lang="en-US" sz="1800"/>
          </a:p>
        </p:txBody>
      </p:sp>
      <p:pic>
        <p:nvPicPr>
          <p:cNvPr id="10" name="Picture 9" descr="WeissPriz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2200"/>
            <a:ext cx="4495800" cy="5401608"/>
          </a:xfrm>
          <a:prstGeom prst="rect">
            <a:avLst/>
          </a:prstGeom>
        </p:spPr>
      </p:pic>
      <p:pic>
        <p:nvPicPr>
          <p:cNvPr id="11" name="Picture 10" descr="BarishPriz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169" y="2362200"/>
            <a:ext cx="3736231" cy="5410200"/>
          </a:xfrm>
          <a:prstGeom prst="rect">
            <a:avLst/>
          </a:prstGeom>
        </p:spPr>
      </p:pic>
      <p:pic>
        <p:nvPicPr>
          <p:cNvPr id="13" name="Picture 12" descr="ThornePriz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2854" y="2345439"/>
            <a:ext cx="4532746" cy="542696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1200" y="7620000"/>
            <a:ext cx="29320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Rainer Weiss </a:t>
            </a:r>
          </a:p>
          <a:p>
            <a:r>
              <a:rPr lang="en-GB" sz="3200" dirty="0" smtClean="0"/>
              <a:t>(MIT)</a:t>
            </a:r>
            <a:endParaRPr lang="en-GB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130800" y="7620000"/>
            <a:ext cx="297760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Barry </a:t>
            </a:r>
            <a:r>
              <a:rPr lang="en-GB" sz="3200" dirty="0" err="1" smtClean="0"/>
              <a:t>Barish</a:t>
            </a:r>
            <a:r>
              <a:rPr lang="en-GB" sz="3200" dirty="0" smtClean="0"/>
              <a:t> </a:t>
            </a:r>
          </a:p>
          <a:p>
            <a:r>
              <a:rPr lang="en-GB" sz="3200" dirty="0" smtClean="0"/>
              <a:t>(Caltech)</a:t>
            </a:r>
            <a:endParaRPr lang="en-GB" sz="3200" dirty="0"/>
          </a:p>
        </p:txBody>
      </p:sp>
      <p:sp>
        <p:nvSpPr>
          <p:cNvPr id="16" name="TextBox 15"/>
          <p:cNvSpPr txBox="1"/>
          <p:nvPr/>
        </p:nvSpPr>
        <p:spPr>
          <a:xfrm>
            <a:off x="9496332" y="7620000"/>
            <a:ext cx="24761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 smtClean="0"/>
              <a:t>Kip Thorne</a:t>
            </a:r>
          </a:p>
          <a:p>
            <a:r>
              <a:rPr lang="en-GB" sz="3200" dirty="0" smtClean="0"/>
              <a:t>(Caltech)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228600"/>
            <a:ext cx="11734800" cy="2667000"/>
          </a:xfrm>
        </p:spPr>
        <p:txBody>
          <a:bodyPr/>
          <a:lstStyle/>
          <a:p>
            <a:pPr algn="ctr"/>
            <a:r>
              <a:rPr lang="en-US" dirty="0" smtClean="0">
                <a:latin typeface="Lucida Bright"/>
                <a:cs typeface="Lucida Bright"/>
              </a:rPr>
              <a:t>And even before Stockholm, </a:t>
            </a:r>
            <a:r>
              <a:rPr lang="en-US" dirty="0" smtClean="0">
                <a:latin typeface="Lucida Bright"/>
                <a:cs typeface="Lucida Bright"/>
              </a:rPr>
              <a:t>on 17 August 2017, we saw the explosion associated with another sound, made by two </a:t>
            </a:r>
            <a:r>
              <a:rPr lang="en-US" dirty="0" err="1" smtClean="0">
                <a:latin typeface="Lucida Bright"/>
                <a:cs typeface="Lucida Bright"/>
              </a:rPr>
              <a:t>NSs</a:t>
            </a:r>
            <a:r>
              <a:rPr lang="en-US" dirty="0" smtClean="0">
                <a:latin typeface="Lucida Bright"/>
                <a:cs typeface="Lucida Bright"/>
              </a:rPr>
              <a:t>!</a:t>
            </a:r>
            <a:endParaRPr lang="en-GB" dirty="0">
              <a:latin typeface="Lucida Bright"/>
              <a:cs typeface="Lucida Brigh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4</a:t>
            </a:fld>
            <a:endParaRPr lang="en-US" sz="1800"/>
          </a:p>
        </p:txBody>
      </p:sp>
      <p:pic>
        <p:nvPicPr>
          <p:cNvPr id="6" name="Picture 5" descr="DMQ8F01WsAICCE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" y="2819400"/>
            <a:ext cx="10007600" cy="5629275"/>
          </a:xfrm>
          <a:prstGeom prst="rect">
            <a:avLst/>
          </a:prstGeom>
        </p:spPr>
      </p:pic>
      <p:pic>
        <p:nvPicPr>
          <p:cNvPr id="8" name="Picture 7" descr="GW170817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0" y="2057400"/>
            <a:ext cx="8591550" cy="6612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5</a:t>
            </a:fld>
            <a:endParaRPr lang="en-US" sz="1800"/>
          </a:p>
        </p:txBody>
      </p:sp>
      <p:pic>
        <p:nvPicPr>
          <p:cNvPr id="9" name="Picture 8" descr="Mass_plot_black_no_ga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0" y="1"/>
            <a:ext cx="10194969" cy="8485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6</a:t>
            </a:fld>
            <a:endParaRPr lang="en-US" sz="1800"/>
          </a:p>
        </p:txBody>
      </p:sp>
      <p:pic>
        <p:nvPicPr>
          <p:cNvPr id="6" name="GW170817_and_BBHs_fast_silent.mp4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18754"/>
            <a:ext cx="13004800" cy="73160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7</a:t>
            </a:fld>
            <a:endParaRPr lang="en-US" sz="1800"/>
          </a:p>
        </p:txBody>
      </p:sp>
      <p:pic>
        <p:nvPicPr>
          <p:cNvPr id="5" name="Picture 4" descr="O1-O2-skymaps-whi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0"/>
            <a:ext cx="10972800" cy="8307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Screen Shot 2017-12-11 at 17.31.15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278" r="-12278"/>
          <a:stretch>
            <a:fillRect/>
          </a:stretch>
        </p:blipFill>
        <p:spPr>
          <a:xfrm>
            <a:off x="-965200" y="304800"/>
            <a:ext cx="14947900" cy="81534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8</a:t>
            </a:fld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152400"/>
            <a:ext cx="11734800" cy="990600"/>
          </a:xfrm>
        </p:spPr>
        <p:txBody>
          <a:bodyPr/>
          <a:lstStyle/>
          <a:p>
            <a:r>
              <a:rPr lang="en-GB" dirty="0" smtClean="0"/>
              <a:t>Standard Sirens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219200"/>
            <a:ext cx="11734800" cy="7620000"/>
          </a:xfrm>
        </p:spPr>
        <p:txBody>
          <a:bodyPr/>
          <a:lstStyle/>
          <a:p>
            <a:r>
              <a:rPr lang="en-GB" sz="3200" dirty="0" smtClean="0"/>
              <a:t>Binary system signals carry the information about their distance: they are called standard </a:t>
            </a:r>
            <a:r>
              <a:rPr lang="en-GB" sz="3200" dirty="0" smtClean="0"/>
              <a:t>sirens (</a:t>
            </a:r>
            <a:r>
              <a:rPr lang="en-GB" sz="3200" dirty="0" err="1" smtClean="0"/>
              <a:t>Schutz</a:t>
            </a:r>
            <a:r>
              <a:rPr lang="en-GB" sz="3200" dirty="0" smtClean="0"/>
              <a:t>; </a:t>
            </a:r>
            <a:r>
              <a:rPr lang="en-GB" sz="3200" dirty="0" err="1" smtClean="0"/>
              <a:t>Holz</a:t>
            </a:r>
            <a:r>
              <a:rPr lang="en-GB" sz="3200" dirty="0" smtClean="0"/>
              <a:t> &amp; Hughes; </a:t>
            </a:r>
            <a:r>
              <a:rPr lang="en-GB" sz="3200" dirty="0" err="1" smtClean="0"/>
              <a:t>Nissanke</a:t>
            </a:r>
            <a:r>
              <a:rPr lang="en-GB" sz="3200" dirty="0" smtClean="0"/>
              <a:t>; …)</a:t>
            </a:r>
            <a:r>
              <a:rPr lang="en-GB" sz="3200" dirty="0" smtClean="0"/>
              <a:t>.</a:t>
            </a:r>
          </a:p>
          <a:p>
            <a:endParaRPr lang="en-GB" sz="3200" dirty="0" smtClean="0"/>
          </a:p>
          <a:p>
            <a:r>
              <a:rPr lang="en-GB" sz="3200" dirty="0" smtClean="0"/>
              <a:t>The </a:t>
            </a:r>
            <a:r>
              <a:rPr lang="en-GB" sz="3200" dirty="0" smtClean="0"/>
              <a:t>formula for the radiation amplitude </a:t>
            </a:r>
            <a:r>
              <a:rPr lang="en-GB" sz="3200" i="1" dirty="0" err="1" smtClean="0"/>
              <a:t>h</a:t>
            </a:r>
            <a:r>
              <a:rPr lang="en-GB" sz="3200" dirty="0" smtClean="0"/>
              <a:t> depends on 3 intrinsic variables that determine the Newtonian orbit, (</a:t>
            </a:r>
            <a:r>
              <a:rPr lang="en-GB" sz="3200" i="1" dirty="0" smtClean="0"/>
              <a:t>m</a:t>
            </a:r>
            <a:r>
              <a:rPr lang="en-GB" sz="3200" baseline="-25000" dirty="0" smtClean="0"/>
              <a:t>1</a:t>
            </a:r>
            <a:r>
              <a:rPr lang="en-GB" sz="3200" dirty="0" smtClean="0"/>
              <a:t>, </a:t>
            </a:r>
            <a:r>
              <a:rPr lang="en-GB" sz="3200" i="1" dirty="0" smtClean="0"/>
              <a:t>m</a:t>
            </a:r>
            <a:r>
              <a:rPr lang="en-GB" sz="3200" baseline="-25000" dirty="0" smtClean="0"/>
              <a:t>2</a:t>
            </a:r>
            <a:r>
              <a:rPr lang="en-GB" sz="3200" dirty="0" smtClean="0"/>
              <a:t>, </a:t>
            </a:r>
            <a:r>
              <a:rPr lang="en-GB" sz="3200" i="1" dirty="0" smtClean="0"/>
              <a:t>Ω </a:t>
            </a:r>
            <a:r>
              <a:rPr lang="en-GB" sz="3200" dirty="0" smtClean="0"/>
              <a:t>)</a:t>
            </a:r>
            <a:r>
              <a:rPr lang="en-GB" sz="3200" dirty="0" smtClean="0"/>
              <a:t>, and of course </a:t>
            </a:r>
            <a:r>
              <a:rPr lang="en-GB" sz="3200" i="1" dirty="0" err="1" smtClean="0"/>
              <a:t>h</a:t>
            </a:r>
            <a:r>
              <a:rPr lang="en-GB" sz="3200" dirty="0" smtClean="0"/>
              <a:t> falls off as 1/</a:t>
            </a:r>
            <a:r>
              <a:rPr lang="en-GB" sz="3200" i="1" dirty="0" smtClean="0"/>
              <a:t>r</a:t>
            </a:r>
            <a:r>
              <a:rPr lang="en-GB" sz="3200" dirty="0" smtClean="0"/>
              <a:t>. But at the lowest </a:t>
            </a:r>
            <a:r>
              <a:rPr lang="en-GB" sz="3200" dirty="0" err="1" smtClean="0"/>
              <a:t>pN</a:t>
            </a:r>
            <a:r>
              <a:rPr lang="en-GB" sz="3200" dirty="0" smtClean="0"/>
              <a:t> </a:t>
            </a:r>
            <a:r>
              <a:rPr lang="en-GB" sz="3200" dirty="0" smtClean="0"/>
              <a:t>order, </a:t>
            </a:r>
            <a:r>
              <a:rPr lang="en-GB" sz="3200" dirty="0" smtClean="0"/>
              <a:t>it happens that </a:t>
            </a:r>
            <a:r>
              <a:rPr lang="en-GB" sz="3200" dirty="0" err="1" smtClean="0"/>
              <a:t>h</a:t>
            </a:r>
            <a:r>
              <a:rPr lang="en-GB" sz="3200" dirty="0" smtClean="0"/>
              <a:t> depends only </a:t>
            </a:r>
            <a:r>
              <a:rPr lang="en-GB" sz="3200" i="1" dirty="0" smtClean="0"/>
              <a:t>one</a:t>
            </a:r>
            <a:r>
              <a:rPr lang="en-GB" sz="3200" i="1" dirty="0" smtClean="0"/>
              <a:t> </a:t>
            </a:r>
            <a:r>
              <a:rPr lang="en-GB" sz="3200" dirty="0" smtClean="0"/>
              <a:t>mass</a:t>
            </a:r>
            <a:r>
              <a:rPr lang="en-GB" sz="3200" dirty="0" smtClean="0"/>
              <a:t>, the chirp </a:t>
            </a:r>
            <a:r>
              <a:rPr lang="en-GB" sz="3200" dirty="0" smtClean="0"/>
              <a:t>mass</a:t>
            </a:r>
          </a:p>
          <a:p>
            <a:r>
              <a:rPr lang="en-GB" sz="3200" dirty="0" smtClean="0"/>
              <a:t>                  </a:t>
            </a:r>
            <a:r>
              <a:rPr lang="en-GB" sz="3200" dirty="0" smtClean="0"/>
              <a:t>ℳ := </a:t>
            </a:r>
            <a:r>
              <a:rPr lang="en-GB" sz="3200" dirty="0" smtClean="0"/>
              <a:t>(</a:t>
            </a:r>
            <a:r>
              <a:rPr lang="en-GB" sz="3200" i="1" dirty="0" smtClean="0"/>
              <a:t>m</a:t>
            </a:r>
            <a:r>
              <a:rPr lang="en-GB" sz="3200" baseline="-25000" dirty="0" smtClean="0"/>
              <a:t>1</a:t>
            </a:r>
            <a:r>
              <a:rPr lang="en-GB" sz="3200" dirty="0" smtClean="0"/>
              <a:t>*</a:t>
            </a:r>
            <a:r>
              <a:rPr lang="en-GB" sz="3200" i="1" dirty="0" smtClean="0"/>
              <a:t>m</a:t>
            </a:r>
            <a:r>
              <a:rPr lang="en-GB" sz="3200" baseline="-25000" dirty="0" smtClean="0"/>
              <a:t>2</a:t>
            </a:r>
            <a:r>
              <a:rPr lang="en-GB" sz="3200" dirty="0" smtClean="0"/>
              <a:t>)</a:t>
            </a:r>
            <a:r>
              <a:rPr lang="en-GB" sz="3200" baseline="30000" dirty="0" smtClean="0"/>
              <a:t>3/5</a:t>
            </a:r>
            <a:r>
              <a:rPr lang="en-GB" sz="3200" dirty="0" smtClean="0"/>
              <a:t>/(</a:t>
            </a:r>
            <a:r>
              <a:rPr lang="en-GB" sz="3200" i="1" dirty="0" smtClean="0"/>
              <a:t>m</a:t>
            </a:r>
            <a:r>
              <a:rPr lang="en-GB" sz="3200" baseline="-25000" dirty="0" smtClean="0"/>
              <a:t>1</a:t>
            </a:r>
            <a:r>
              <a:rPr lang="en-GB" sz="3200" dirty="0" smtClean="0"/>
              <a:t>+</a:t>
            </a:r>
            <a:r>
              <a:rPr lang="en-GB" sz="3200" i="1" dirty="0" smtClean="0"/>
              <a:t>m</a:t>
            </a:r>
            <a:r>
              <a:rPr lang="en-GB" sz="3200" baseline="-25000" dirty="0" smtClean="0"/>
              <a:t>2</a:t>
            </a:r>
            <a:r>
              <a:rPr lang="en-GB" sz="3200" dirty="0" smtClean="0"/>
              <a:t>)</a:t>
            </a:r>
            <a:r>
              <a:rPr lang="en-GB" sz="3200" baseline="30000" dirty="0" smtClean="0"/>
              <a:t>1/5</a:t>
            </a:r>
          </a:p>
          <a:p>
            <a:endParaRPr lang="en-GB" sz="3200" dirty="0" smtClean="0"/>
          </a:p>
          <a:p>
            <a:pPr>
              <a:spcAft>
                <a:spcPts val="0"/>
              </a:spcAft>
            </a:pPr>
            <a:r>
              <a:rPr lang="en-GB" sz="3200" dirty="0" smtClean="0"/>
              <a:t>There </a:t>
            </a:r>
            <a:r>
              <a:rPr lang="en-GB" sz="3200" dirty="0" smtClean="0"/>
              <a:t>is enough information in the phase of the signal to solve for these lowest order variables: </a:t>
            </a:r>
            <a:r>
              <a:rPr lang="en-GB" sz="3200" i="1" dirty="0" err="1" smtClean="0"/>
              <a:t>f</a:t>
            </a:r>
            <a:r>
              <a:rPr lang="en-GB" sz="3200" dirty="0" smtClean="0"/>
              <a:t> and </a:t>
            </a:r>
            <a:r>
              <a:rPr lang="en-GB" sz="3200" dirty="0" err="1" smtClean="0"/>
              <a:t>d</a:t>
            </a:r>
            <a:r>
              <a:rPr lang="en-GB" sz="3200" i="1" dirty="0" err="1" smtClean="0"/>
              <a:t>f</a:t>
            </a:r>
            <a:r>
              <a:rPr lang="en-GB" sz="3200" dirty="0" smtClean="0"/>
              <a:t> </a:t>
            </a:r>
            <a:r>
              <a:rPr lang="en-GB" sz="3200" dirty="0" smtClean="0"/>
              <a:t>/</a:t>
            </a:r>
            <a:r>
              <a:rPr lang="en-GB" sz="3200" dirty="0" err="1" smtClean="0"/>
              <a:t>d</a:t>
            </a:r>
            <a:r>
              <a:rPr lang="en-GB" sz="3200" i="1" dirty="0" err="1" smtClean="0"/>
              <a:t>t</a:t>
            </a:r>
            <a:r>
              <a:rPr lang="en-GB" sz="3200" dirty="0" smtClean="0"/>
              <a:t> determine </a:t>
            </a:r>
            <a:r>
              <a:rPr lang="en-GB" sz="3200" dirty="0" smtClean="0"/>
              <a:t>ℳ.  Then </a:t>
            </a:r>
            <a:r>
              <a:rPr lang="en-GB" sz="3200" i="1" dirty="0" err="1" smtClean="0"/>
              <a:t>h</a:t>
            </a:r>
            <a:r>
              <a:rPr lang="en-GB" sz="3200" i="1" dirty="0" smtClean="0"/>
              <a:t> </a:t>
            </a:r>
            <a:r>
              <a:rPr lang="en-GB" sz="3200" dirty="0" smtClean="0"/>
              <a:t>~</a:t>
            </a:r>
            <a:r>
              <a:rPr lang="en-GB" sz="3200" dirty="0" smtClean="0"/>
              <a:t>ℳ / </a:t>
            </a:r>
            <a:r>
              <a:rPr lang="en-GB" sz="3200" i="1" dirty="0" err="1" smtClean="0"/>
              <a:t>r</a:t>
            </a:r>
            <a:r>
              <a:rPr lang="en-GB" sz="3200" dirty="0" smtClean="0"/>
              <a:t>. But to determine </a:t>
            </a:r>
            <a:r>
              <a:rPr lang="en-GB" sz="3200" i="1" dirty="0" err="1" smtClean="0"/>
              <a:t>h</a:t>
            </a:r>
            <a:r>
              <a:rPr lang="en-GB" sz="3200" dirty="0" smtClean="0"/>
              <a:t> accurately, </a:t>
            </a:r>
            <a:r>
              <a:rPr lang="en-GB" sz="3200" dirty="0" smtClean="0"/>
              <a:t>one needs all orientations: location on sky, inclination of binary orbit. For GW170817, we did not get the inclination accurately.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56925C-D607-B64B-88A4-080A5EB7118C}" type="slidenum">
              <a:rPr lang="en-US" smtClean="0"/>
              <a:pPr/>
              <a:t>9</a:t>
            </a:fld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Office Theme">
  <a:themeElements>
    <a:clrScheme name="">
      <a:dk1>
        <a:srgbClr val="7C2A00"/>
      </a:dk1>
      <a:lt1>
        <a:srgbClr val="7C7C7C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BFBFBF"/>
      </a:accent3>
      <a:accent4>
        <a:srgbClr val="6922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 Theme">
      <a:majorFont>
        <a:latin typeface="Lucida Sans"/>
        <a:ea typeface="Lucida Sans"/>
        <a:cs typeface="Lucida Sans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9362D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39362D"/>
            </a:solidFill>
            <a:effectLst/>
            <a:latin typeface="Copperplate" pitchFamily="-104" charset="0"/>
            <a:ea typeface="Copperplate" pitchFamily="-104" charset="0"/>
            <a:cs typeface="Copperplate" pitchFamily="-104" charset="0"/>
            <a:sym typeface="Copperplate" pitchFamily="-10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9362D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39362D"/>
            </a:solidFill>
            <a:effectLst/>
            <a:latin typeface="Copperplate" pitchFamily="-104" charset="0"/>
            <a:ea typeface="Copperplate" pitchFamily="-104" charset="0"/>
            <a:cs typeface="Copperplate" pitchFamily="-104" charset="0"/>
            <a:sym typeface="Copperplate" pitchFamily="-104" charset="0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 Theme">
      <a:majorFont>
        <a:latin typeface="Lucida Sans"/>
        <a:ea typeface="Lucida Sans"/>
        <a:cs typeface="Lucida Sans"/>
      </a:majorFont>
      <a:minorFont>
        <a:latin typeface="Helvetica"/>
        <a:ea typeface="Helvetica"/>
        <a:cs typeface="Helvetic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9362D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39362D"/>
            </a:solidFill>
            <a:effectLst/>
            <a:latin typeface="Copperplate" pitchFamily="-104" charset="0"/>
            <a:ea typeface="Copperplate" pitchFamily="-104" charset="0"/>
            <a:cs typeface="Copperplate" pitchFamily="-104" charset="0"/>
            <a:sym typeface="Copperplate" pitchFamily="-10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39362D"/>
          </a:solidFill>
          <a:prstDash val="solid"/>
          <a:miter lim="0"/>
          <a:headEnd type="none" w="med" len="med"/>
          <a:tailEnd type="none" w="med" len="med"/>
        </a:ln>
        <a:effectLst/>
      </a:spPr>
      <a:bodyPr vert="horz" wrap="square" lIns="50800" tIns="50800" rIns="50800" bIns="50800" numCol="1" anchor="ctr" anchorCtr="0" compatLnSpc="1">
        <a:prstTxWarp prst="textNoShape">
          <a:avLst/>
        </a:prstTxWarp>
      </a:bodyPr>
      <a:lstStyle>
        <a:defPPr marL="342900" marR="0" indent="0" algn="ctr" defTabSz="584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400" b="0" i="0" u="none" strike="noStrike" cap="none" normalizeH="0" baseline="0">
            <a:ln>
              <a:noFill/>
            </a:ln>
            <a:solidFill>
              <a:srgbClr val="39362D"/>
            </a:solidFill>
            <a:effectLst/>
            <a:latin typeface="Copperplate" pitchFamily="-104" charset="0"/>
            <a:ea typeface="Copperplate" pitchFamily="-104" charset="0"/>
            <a:cs typeface="Copperplate" pitchFamily="-104" charset="0"/>
            <a:sym typeface="Copperplate" pitchFamily="-104" charset="0"/>
          </a:defRPr>
        </a:defPPr>
      </a:lst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FFFFFF"/>
      </a:accent3>
      <a:accent4>
        <a:srgbClr val="000000"/>
      </a:accent4>
      <a:accent5>
        <a:srgbClr val="AAB8DC"/>
      </a:accent5>
      <a:accent6>
        <a:srgbClr val="007B26"/>
      </a:accent6>
      <a:hlink>
        <a:srgbClr val="0000FF"/>
      </a:hlink>
      <a:folHlink>
        <a:srgbClr val="FF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25453</TotalTime>
  <Words>2001</Words>
  <Application>Microsoft Macintosh PowerPoint</Application>
  <PresentationFormat>Custom</PresentationFormat>
  <Paragraphs>202</Paragraphs>
  <Slides>29</Slides>
  <Notes>5</Notes>
  <HiddenSlides>0</HiddenSlides>
  <MMClips>5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Office Theme</vt:lpstr>
      <vt:lpstr>Office Theme</vt:lpstr>
      <vt:lpstr>Gravitational Wave Astronomy and Cosmology</vt:lpstr>
      <vt:lpstr>Slide 2</vt:lpstr>
      <vt:lpstr>Slide 3</vt:lpstr>
      <vt:lpstr>Slide 4</vt:lpstr>
      <vt:lpstr>Slide 5</vt:lpstr>
      <vt:lpstr>Slide 6</vt:lpstr>
      <vt:lpstr>Slide 7</vt:lpstr>
      <vt:lpstr>Slide 8</vt:lpstr>
      <vt:lpstr>Standard Sirens</vt:lpstr>
      <vt:lpstr>Masses of the stars</vt:lpstr>
      <vt:lpstr>… if you can measure inclination</vt:lpstr>
      <vt:lpstr>LIGO-Virgo future  </vt:lpstr>
      <vt:lpstr>Expanded IFO network 2020+</vt:lpstr>
      <vt:lpstr>Science Goals of Ground-based Detectors</vt:lpstr>
      <vt:lpstr>LIGO is just the beginning! Over next 20 years:</vt:lpstr>
      <vt:lpstr>The amazing LISA Pathfinder</vt:lpstr>
      <vt:lpstr>LISA: Hunting Black Holes</vt:lpstr>
      <vt:lpstr>GW Astronomy is here!</vt:lpstr>
      <vt:lpstr>THANK YOU!</vt:lpstr>
      <vt:lpstr>Further on GWs</vt:lpstr>
      <vt:lpstr>The facts about GW150914</vt:lpstr>
      <vt:lpstr>The facts about GW151226</vt:lpstr>
      <vt:lpstr>The facts about LVT151012</vt:lpstr>
      <vt:lpstr>The facts about GW170104</vt:lpstr>
      <vt:lpstr>BICEP2: GWs &amp; Big Bang?</vt:lpstr>
      <vt:lpstr>Pulsar Timing Arrays</vt:lpstr>
      <vt:lpstr>Binaries are standard sirens</vt:lpstr>
      <vt:lpstr>Slide 28</vt:lpstr>
      <vt:lpstr>Audio and visual chirp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Gravitational Wave Astronomy in the next Decade</dc:title>
  <cp:lastModifiedBy>Bernard F. Schutz</cp:lastModifiedBy>
  <cp:revision>245</cp:revision>
  <dcterms:created xsi:type="dcterms:W3CDTF">2018-05-08T17:51:49Z</dcterms:created>
  <dcterms:modified xsi:type="dcterms:W3CDTF">2018-05-09T11:07:02Z</dcterms:modified>
</cp:coreProperties>
</file>