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0" r:id="rId3"/>
    <p:sldId id="282" r:id="rId4"/>
    <p:sldId id="284" r:id="rId5"/>
    <p:sldId id="258" r:id="rId6"/>
    <p:sldId id="287" r:id="rId7"/>
    <p:sldId id="259" r:id="rId8"/>
    <p:sldId id="261" r:id="rId9"/>
    <p:sldId id="289" r:id="rId10"/>
    <p:sldId id="276" r:id="rId11"/>
    <p:sldId id="286" r:id="rId12"/>
    <p:sldId id="263" r:id="rId13"/>
    <p:sldId id="285" r:id="rId14"/>
    <p:sldId id="267" r:id="rId15"/>
    <p:sldId id="283" r:id="rId16"/>
    <p:sldId id="271" r:id="rId17"/>
    <p:sldId id="290" r:id="rId18"/>
    <p:sldId id="274" r:id="rId19"/>
    <p:sldId id="260" r:id="rId20"/>
    <p:sldId id="269" r:id="rId21"/>
    <p:sldId id="281" r:id="rId22"/>
    <p:sldId id="278" r:id="rId23"/>
    <p:sldId id="279" r:id="rId24"/>
    <p:sldId id="288" r:id="rId25"/>
    <p:sldId id="275" r:id="rId26"/>
    <p:sldId id="264" r:id="rId27"/>
    <p:sldId id="262" r:id="rId28"/>
    <p:sldId id="265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3F7"/>
    <a:srgbClr val="00E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B1AAB-0F54-C44E-8AF8-CEBE54758BCF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99AF0-545D-6546-BA83-B59FB610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20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FBB2C-1AB5-C54F-A4D2-C172307AA9FF}" type="datetimeFigureOut">
              <a:rPr lang="en-US" smtClean="0"/>
              <a:t>5/10/18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42671-BB17-2D45-A692-B2DA1CBC0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861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452"/>
            <a:ext cx="8176769" cy="535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861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5B32-3C13-C84A-8A56-2CC85742E3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go_virgo_transparent_crop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53" y="1"/>
            <a:ext cx="1175100" cy="87576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86769" y="659962"/>
            <a:ext cx="7732322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gif"/><Relationship Id="rId7" Type="http://schemas.openxmlformats.org/officeDocument/2006/relationships/image" Target="../media/image27.gif"/><Relationship Id="rId8" Type="http://schemas.openxmlformats.org/officeDocument/2006/relationships/image" Target="../media/image28.gif"/><Relationship Id="rId9" Type="http://schemas.openxmlformats.org/officeDocument/2006/relationships/image" Target="../media/image29.png"/><Relationship Id="rId10" Type="http://schemas.openxmlformats.org/officeDocument/2006/relationships/image" Target="../media/image30.gif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44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Absolute Calibration of A Gravitational Wave Detector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0160"/>
            <a:ext cx="6400800" cy="1752600"/>
          </a:xfrm>
        </p:spPr>
        <p:txBody>
          <a:bodyPr/>
          <a:lstStyle/>
          <a:p>
            <a:r>
              <a:rPr lang="en-US" dirty="0" smtClean="0"/>
              <a:t>Jeffrey Kissel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LIGO Hanford Controls Engineer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LIGO Calibration Group Co-Chair</a:t>
            </a:r>
            <a:endParaRPr lang="en-US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</a:t>
            </a:r>
            <a:r>
              <a:rPr lang="en-US" dirty="0" smtClean="0"/>
              <a:t>the 2G </a:t>
            </a:r>
            <a:r>
              <a:rPr lang="en-US" dirty="0" smtClean="0"/>
              <a:t>limits?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2" y="1111330"/>
            <a:ext cx="4693462" cy="531175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Yes</a:t>
            </a:r>
            <a:r>
              <a:rPr lang="is-IS" sz="2800" dirty="0" smtClean="0"/>
              <a:t>… </a:t>
            </a:r>
            <a:r>
              <a:rPr lang="en-US" sz="2800" dirty="0" smtClean="0"/>
              <a:t>Propagation of NIST factor</a:t>
            </a:r>
          </a:p>
          <a:p>
            <a:pPr lvl="1"/>
            <a:r>
              <a:rPr lang="en-US" sz="2400" dirty="0" smtClean="0"/>
              <a:t>Years of practice has this nailed </a:t>
            </a:r>
            <a:r>
              <a:rPr lang="en-US" sz="2400" dirty="0" smtClean="0"/>
              <a:t>down</a:t>
            </a:r>
            <a:endParaRPr lang="en-US" sz="24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BUT </a:t>
            </a:r>
            <a:r>
              <a:rPr lang="en-US" sz="2800" b="1" dirty="0" smtClean="0"/>
              <a:t>ALSO:</a:t>
            </a:r>
            <a:endParaRPr lang="en-US" sz="2800" b="1" dirty="0"/>
          </a:p>
          <a:p>
            <a:r>
              <a:rPr lang="en-US" sz="2800" dirty="0" smtClean="0"/>
              <a:t>PCAL Actuator Alignment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Will be improved for O3!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But can’t track anymore</a:t>
            </a:r>
            <a:r>
              <a:rPr lang="is-IS" sz="2400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IFO Actuator Strength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</a:rPr>
              <a:t>To measure open loop gain and DARM actuator drive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Detector Performance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</a:rPr>
              <a:t>If noise improves, SNR improves for fixed actuator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</a:rPr>
              <a:t>For detector upgrades, actuation strength will decrease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59486" y="2083592"/>
            <a:ext cx="17602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Absolute Scale </a:t>
            </a:r>
            <a:endParaRPr lang="en-US" sz="2400" dirty="0" smtClean="0"/>
          </a:p>
          <a:p>
            <a:pPr algn="ctr"/>
            <a:r>
              <a:rPr lang="en-US" sz="2400" dirty="0" smtClean="0"/>
              <a:t>Factor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804514" y="1053272"/>
            <a:ext cx="8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"/>
                <a:cs typeface="Times"/>
              </a:rPr>
              <a:t>C = </a:t>
            </a:r>
            <a:endParaRPr lang="en-US" sz="2800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50453" y="809916"/>
            <a:ext cx="793201" cy="985604"/>
            <a:chOff x="7282405" y="3703225"/>
            <a:chExt cx="793201" cy="985604"/>
          </a:xfrm>
        </p:grpSpPr>
        <p:sp>
          <p:nvSpPr>
            <p:cNvPr id="9" name="Rectangle 8"/>
            <p:cNvSpPr/>
            <p:nvPr/>
          </p:nvSpPr>
          <p:spPr>
            <a:xfrm>
              <a:off x="7311079" y="4165609"/>
              <a:ext cx="7645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IN2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29418" y="397342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</a:rPr>
                <a:t>____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82405" y="3703225"/>
              <a:ext cx="726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err="1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exc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77002" y="832176"/>
            <a:ext cx="831673" cy="985604"/>
            <a:chOff x="8047696" y="3718975"/>
            <a:chExt cx="831673" cy="985604"/>
          </a:xfrm>
        </p:grpSpPr>
        <p:sp>
          <p:nvSpPr>
            <p:cNvPr id="13" name="Rectangle 12"/>
            <p:cNvSpPr/>
            <p:nvPr/>
          </p:nvSpPr>
          <p:spPr>
            <a:xfrm>
              <a:off x="8076370" y="4181359"/>
              <a:ext cx="802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baseline="-25000" dirty="0">
                <a:solidFill>
                  <a:srgbClr val="7F7F7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94709" y="39891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47696" y="3718975"/>
              <a:ext cx="700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smtClean="0">
                  <a:solidFill>
                    <a:srgbClr val="7F7F7F"/>
                  </a:solidFill>
                  <a:latin typeface="Times"/>
                  <a:cs typeface="Times"/>
                </a:rPr>
                <a:t>err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00946" y="804277"/>
            <a:ext cx="1008184" cy="985604"/>
            <a:chOff x="8055993" y="5065696"/>
            <a:chExt cx="1008184" cy="985604"/>
          </a:xfrm>
        </p:grpSpPr>
        <p:sp>
          <p:nvSpPr>
            <p:cNvPr id="17" name="Rectangle 16"/>
            <p:cNvSpPr/>
            <p:nvPr/>
          </p:nvSpPr>
          <p:spPr>
            <a:xfrm>
              <a:off x="8055993" y="5528080"/>
              <a:ext cx="1008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pd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baseline="-25000" dirty="0">
                <a:solidFill>
                  <a:srgbClr val="7F7F7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13882" y="533589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66869" y="5065696"/>
              <a:ext cx="802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85519" y="114283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48985" y="112848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9162" y="2304319"/>
            <a:ext cx="1757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Complex TFs </a:t>
            </a:r>
          </a:p>
          <a:p>
            <a:r>
              <a:rPr lang="en-US" sz="2400" dirty="0" smtClean="0"/>
              <a:t>w/ Full IFO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91704" y="3731492"/>
            <a:ext cx="826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Times"/>
                <a:cs typeface="Times"/>
              </a:rPr>
              <a:t>A</a:t>
            </a:r>
            <a:r>
              <a:rPr lang="en-US" sz="2800" i="1" dirty="0" smtClean="0">
                <a:solidFill>
                  <a:srgbClr val="FFFFFF"/>
                </a:solidFill>
                <a:latin typeface="Times"/>
                <a:cs typeface="Times"/>
              </a:rPr>
              <a:t> = </a:t>
            </a:r>
            <a:endParaRPr lang="en-US" sz="2800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37643" y="3488136"/>
            <a:ext cx="754729" cy="985604"/>
            <a:chOff x="7282405" y="3703225"/>
            <a:chExt cx="754729" cy="985604"/>
          </a:xfrm>
        </p:grpSpPr>
        <p:sp>
          <p:nvSpPr>
            <p:cNvPr id="25" name="Rectangle 24"/>
            <p:cNvSpPr/>
            <p:nvPr/>
          </p:nvSpPr>
          <p:spPr>
            <a:xfrm>
              <a:off x="7311079" y="4165609"/>
              <a:ext cx="726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err="1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exc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29418" y="397342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</a:rPr>
                <a:t>____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82405" y="3703225"/>
              <a:ext cx="700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err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7816" y="3492603"/>
            <a:ext cx="802999" cy="980491"/>
            <a:chOff x="8021320" y="3701182"/>
            <a:chExt cx="802999" cy="980491"/>
          </a:xfrm>
        </p:grpSpPr>
        <p:sp>
          <p:nvSpPr>
            <p:cNvPr id="29" name="Rectangle 28"/>
            <p:cNvSpPr/>
            <p:nvPr/>
          </p:nvSpPr>
          <p:spPr>
            <a:xfrm>
              <a:off x="8021320" y="3701182"/>
              <a:ext cx="802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baseline="-25000" dirty="0">
                <a:solidFill>
                  <a:srgbClr val="7F7F7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94709" y="39891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47696" y="4158453"/>
              <a:ext cx="700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smtClean="0">
                  <a:solidFill>
                    <a:srgbClr val="7F7F7F"/>
                  </a:solidFill>
                  <a:latin typeface="Times"/>
                  <a:cs typeface="Times"/>
                </a:rPr>
                <a:t>err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34068" y="3496727"/>
            <a:ext cx="1008184" cy="995978"/>
            <a:chOff x="8101925" y="5079926"/>
            <a:chExt cx="1008184" cy="995978"/>
          </a:xfrm>
        </p:grpSpPr>
        <p:sp>
          <p:nvSpPr>
            <p:cNvPr id="33" name="Rectangle 32"/>
            <p:cNvSpPr/>
            <p:nvPr/>
          </p:nvSpPr>
          <p:spPr>
            <a:xfrm>
              <a:off x="8101925" y="5079926"/>
              <a:ext cx="1008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pd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baseline="-25000" dirty="0">
                <a:solidFill>
                  <a:srgbClr val="7F7F7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13882" y="533589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66869" y="5552684"/>
              <a:ext cx="802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72709" y="382105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836175" y="380670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6076583" y="1970181"/>
            <a:ext cx="136785" cy="288784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147285" y="1970181"/>
            <a:ext cx="201328" cy="274827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7" idx="0"/>
          </p:cNvCxnSpPr>
          <p:nvPr/>
        </p:nvCxnSpPr>
        <p:spPr>
          <a:xfrm flipH="1">
            <a:off x="5987847" y="3150795"/>
            <a:ext cx="168574" cy="33734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9" idx="0"/>
          </p:cNvCxnSpPr>
          <p:nvPr/>
        </p:nvCxnSpPr>
        <p:spPr>
          <a:xfrm>
            <a:off x="7011205" y="3150795"/>
            <a:ext cx="328111" cy="341808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550352" y="3262451"/>
            <a:ext cx="34303" cy="206362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630344" y="1817780"/>
            <a:ext cx="0" cy="231830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77296" y="4796172"/>
            <a:ext cx="34358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b="1" dirty="0" smtClean="0"/>
              <a:t>AND OF COURSE,</a:t>
            </a:r>
            <a:endParaRPr lang="is-IS" sz="2000" b="1" dirty="0" smtClean="0"/>
          </a:p>
          <a:p>
            <a:r>
              <a:rPr lang="is-IS" sz="2000" dirty="0" smtClean="0">
                <a:solidFill>
                  <a:srgbClr val="7F7F7F"/>
                </a:solidFill>
              </a:rPr>
              <a:t>… patience</a:t>
            </a:r>
          </a:p>
          <a:p>
            <a:r>
              <a:rPr lang="is-IS" sz="2000" dirty="0" smtClean="0">
                <a:solidFill>
                  <a:srgbClr val="7F7F7F"/>
                </a:solidFill>
              </a:rPr>
              <a:t>... person power</a:t>
            </a:r>
          </a:p>
          <a:p>
            <a:r>
              <a:rPr lang="is-IS" sz="2000" dirty="0" smtClean="0">
                <a:solidFill>
                  <a:srgbClr val="7F7F7F"/>
                </a:solidFill>
              </a:rPr>
              <a:t>... interferometer </a:t>
            </a:r>
            <a:r>
              <a:rPr lang="is-IS" sz="2000" dirty="0" smtClean="0">
                <a:solidFill>
                  <a:srgbClr val="7F7F7F"/>
                </a:solidFill>
              </a:rPr>
              <a:t>time</a:t>
            </a:r>
          </a:p>
          <a:p>
            <a:r>
              <a:rPr lang="is-IS" sz="2000" dirty="0" smtClean="0">
                <a:solidFill>
                  <a:srgbClr val="7F7F7F"/>
                </a:solidFill>
              </a:rPr>
              <a:t>(see last year’s talk, G1700810)</a:t>
            </a: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1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International Reference Exchange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NIST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4" y="773339"/>
            <a:ext cx="2453022" cy="8301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659108" y="1966583"/>
            <a:ext cx="619932" cy="801267"/>
            <a:chOff x="4384886" y="2389892"/>
            <a:chExt cx="619932" cy="801267"/>
          </a:xfrm>
        </p:grpSpPr>
        <p:sp>
          <p:nvSpPr>
            <p:cNvPr id="8" name="Snip Same Side Corner Rectangle 7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43676" y="977725"/>
            <a:ext cx="1316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“GOLD” </a:t>
            </a:r>
          </a:p>
          <a:p>
            <a:r>
              <a:rPr lang="en-US" sz="2400" dirty="0" smtClean="0"/>
              <a:t>Standard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50353" y="1489512"/>
            <a:ext cx="619932" cy="801267"/>
            <a:chOff x="4384886" y="2389892"/>
            <a:chExt cx="619932" cy="801267"/>
          </a:xfrm>
        </p:grpSpPr>
        <p:sp>
          <p:nvSpPr>
            <p:cNvPr id="20" name="Snip Same Side Corner Rectangle 19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9063" y="2533514"/>
            <a:ext cx="619932" cy="801267"/>
            <a:chOff x="4384886" y="2389892"/>
            <a:chExt cx="619932" cy="801267"/>
          </a:xfrm>
        </p:grpSpPr>
        <p:sp>
          <p:nvSpPr>
            <p:cNvPr id="23" name="Snip Same Side Corner Rectangle 22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66670" y="3607287"/>
            <a:ext cx="619932" cy="801267"/>
            <a:chOff x="4384886" y="2389892"/>
            <a:chExt cx="619932" cy="801267"/>
          </a:xfrm>
        </p:grpSpPr>
        <p:sp>
          <p:nvSpPr>
            <p:cNvPr id="26" name="Snip Same Side Corner Rectangle 25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74229" y="4952810"/>
            <a:ext cx="619932" cy="801267"/>
            <a:chOff x="4384886" y="2389892"/>
            <a:chExt cx="619932" cy="801267"/>
          </a:xfrm>
        </p:grpSpPr>
        <p:sp>
          <p:nvSpPr>
            <p:cNvPr id="29" name="Snip Same Side Corner Rectangle 28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Elbow Connector 31"/>
          <p:cNvCxnSpPr/>
          <p:nvPr/>
        </p:nvCxnSpPr>
        <p:spPr>
          <a:xfrm>
            <a:off x="1542270" y="1825749"/>
            <a:ext cx="1781290" cy="416600"/>
          </a:xfrm>
          <a:prstGeom prst="bentConnector3">
            <a:avLst>
              <a:gd name="adj1" fmla="val -930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369766" y="1756546"/>
            <a:ext cx="1028180" cy="58799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369766" y="2631783"/>
            <a:ext cx="1028180" cy="19654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69766" y="2828323"/>
            <a:ext cx="1028180" cy="108972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279040" y="2971944"/>
            <a:ext cx="1118906" cy="2233119"/>
          </a:xfrm>
          <a:prstGeom prst="straightConnector1">
            <a:avLst/>
          </a:prstGeom>
          <a:ln w="762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8256616" y="1026442"/>
            <a:ext cx="619932" cy="801267"/>
            <a:chOff x="4384886" y="2389892"/>
            <a:chExt cx="619932" cy="801267"/>
          </a:xfrm>
        </p:grpSpPr>
        <p:sp>
          <p:nvSpPr>
            <p:cNvPr id="51" name="Snip Same Side Corner Rectangle 50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272933" y="1663375"/>
            <a:ext cx="619932" cy="801267"/>
            <a:chOff x="4384886" y="2389892"/>
            <a:chExt cx="619932" cy="801267"/>
          </a:xfrm>
        </p:grpSpPr>
        <p:sp>
          <p:nvSpPr>
            <p:cNvPr id="54" name="Snip Same Side Corner Rectangle 53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41984" y="2495712"/>
            <a:ext cx="619932" cy="801267"/>
            <a:chOff x="4384886" y="2389892"/>
            <a:chExt cx="619932" cy="801267"/>
          </a:xfrm>
        </p:grpSpPr>
        <p:sp>
          <p:nvSpPr>
            <p:cNvPr id="57" name="Snip Same Side Corner Rectangle 56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258301" y="3116778"/>
            <a:ext cx="619932" cy="801267"/>
            <a:chOff x="4384886" y="2389892"/>
            <a:chExt cx="619932" cy="801267"/>
          </a:xfrm>
        </p:grpSpPr>
        <p:sp>
          <p:nvSpPr>
            <p:cNvPr id="60" name="Snip Same Side Corner Rectangle 59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373329" y="3949033"/>
            <a:ext cx="619932" cy="801267"/>
            <a:chOff x="4384886" y="2389892"/>
            <a:chExt cx="619932" cy="801267"/>
          </a:xfrm>
        </p:grpSpPr>
        <p:sp>
          <p:nvSpPr>
            <p:cNvPr id="63" name="Snip Same Side Corner Rectangle 62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73329" y="4600335"/>
            <a:ext cx="619932" cy="801267"/>
            <a:chOff x="4384886" y="2389892"/>
            <a:chExt cx="619932" cy="801267"/>
          </a:xfrm>
        </p:grpSpPr>
        <p:sp>
          <p:nvSpPr>
            <p:cNvPr id="66" name="Snip Same Side Corner Rectangle 65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129597" y="641066"/>
            <a:ext cx="149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“Working” </a:t>
            </a:r>
          </a:p>
          <a:p>
            <a:r>
              <a:rPr lang="en-US" sz="2400" dirty="0" smtClean="0"/>
              <a:t>Standards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5674094" y="1525714"/>
            <a:ext cx="37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5721461" y="2577469"/>
            <a:ext cx="3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5695190" y="3668797"/>
            <a:ext cx="34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5710310" y="500516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endParaRPr lang="en-US" sz="2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7398073" y="5406010"/>
            <a:ext cx="619932" cy="801267"/>
            <a:chOff x="4384886" y="2389892"/>
            <a:chExt cx="619932" cy="801267"/>
          </a:xfrm>
        </p:grpSpPr>
        <p:sp>
          <p:nvSpPr>
            <p:cNvPr id="77" name="Snip Same Side Corner Rectangle 76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398073" y="6027076"/>
            <a:ext cx="619932" cy="801267"/>
            <a:chOff x="4384886" y="2389892"/>
            <a:chExt cx="619932" cy="801267"/>
          </a:xfrm>
        </p:grpSpPr>
        <p:sp>
          <p:nvSpPr>
            <p:cNvPr id="80" name="Snip Same Side Corner Rectangle 79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622776" y="1027662"/>
            <a:ext cx="619932" cy="801267"/>
            <a:chOff x="4384886" y="2389892"/>
            <a:chExt cx="619932" cy="801267"/>
          </a:xfrm>
        </p:grpSpPr>
        <p:sp>
          <p:nvSpPr>
            <p:cNvPr id="83" name="Snip Same Side Corner Rectangle 82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639093" y="1664595"/>
            <a:ext cx="619932" cy="801267"/>
            <a:chOff x="4384886" y="2389892"/>
            <a:chExt cx="619932" cy="801267"/>
          </a:xfrm>
        </p:grpSpPr>
        <p:sp>
          <p:nvSpPr>
            <p:cNvPr id="86" name="Snip Same Side Corner Rectangle 85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683258" y="1077263"/>
            <a:ext cx="51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RX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7699578" y="1713439"/>
            <a:ext cx="51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RX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8353109" y="1701172"/>
            <a:ext cx="49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TX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8337989" y="1055868"/>
            <a:ext cx="494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TX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6831739" y="1771145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ETMX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6835152" y="106301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ETMY</a:t>
            </a:r>
            <a:endParaRPr lang="en-US" sz="20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7862852" y="2496098"/>
            <a:ext cx="619932" cy="801267"/>
            <a:chOff x="4384886" y="2389892"/>
            <a:chExt cx="619932" cy="801267"/>
          </a:xfrm>
        </p:grpSpPr>
        <p:sp>
          <p:nvSpPr>
            <p:cNvPr id="95" name="Snip Same Side Corner Rectangle 94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879169" y="3117164"/>
            <a:ext cx="619932" cy="801267"/>
            <a:chOff x="4384886" y="2389892"/>
            <a:chExt cx="619932" cy="801267"/>
          </a:xfrm>
        </p:grpSpPr>
        <p:sp>
          <p:nvSpPr>
            <p:cNvPr id="98" name="Snip Same Side Corner Rectangle 97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728616" y="3958174"/>
            <a:ext cx="619932" cy="801267"/>
            <a:chOff x="4384886" y="2389892"/>
            <a:chExt cx="619932" cy="801267"/>
          </a:xfrm>
        </p:grpSpPr>
        <p:sp>
          <p:nvSpPr>
            <p:cNvPr id="101" name="Snip Same Side Corner Rectangle 100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728616" y="4609476"/>
            <a:ext cx="619932" cy="801267"/>
            <a:chOff x="4384886" y="2389892"/>
            <a:chExt cx="619932" cy="801267"/>
          </a:xfrm>
        </p:grpSpPr>
        <p:sp>
          <p:nvSpPr>
            <p:cNvPr id="104" name="Snip Same Side Corner Rectangle 103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>
            <a:off x="6804134" y="1632390"/>
            <a:ext cx="74514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-53719" y="2355584"/>
            <a:ext cx="39849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“Propagation of reference” program, with over ~10 years of experience, led by Rick Savage at LHO.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KAGRA has already joined the reference comparison program. VIRGO has begun discussions of doing so.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Mitigates differential scale error between detectors (single event: Sky Position)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Still leaves vulnerability to common scale error (single event: Distance)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966177" y="5866891"/>
            <a:ext cx="371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LIGO: </a:t>
            </a:r>
            <a:r>
              <a:rPr lang="en-US" i="1" dirty="0" smtClean="0">
                <a:solidFill>
                  <a:srgbClr val="7F7F7F"/>
                </a:solidFill>
              </a:rPr>
              <a:t>CQG 26.24 (2009): 245011.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aLIGO: </a:t>
            </a:r>
            <a:r>
              <a:rPr lang="en-US" i="1" dirty="0" smtClean="0">
                <a:solidFill>
                  <a:srgbClr val="7F7F7F"/>
                </a:solidFill>
              </a:rPr>
              <a:t>RSI 87.11 (2016): 114503</a:t>
            </a:r>
            <a:r>
              <a:rPr lang="en-US" b="1" i="1" dirty="0" smtClean="0">
                <a:solidFill>
                  <a:srgbClr val="7F7F7F"/>
                </a:solidFill>
              </a:rPr>
              <a:t>, </a:t>
            </a:r>
            <a:r>
              <a:rPr lang="is-IS" b="1" i="1" dirty="0" smtClean="0">
                <a:solidFill>
                  <a:srgbClr val="7F7F7F"/>
                </a:solidFill>
              </a:rPr>
              <a:t>T1800046</a:t>
            </a:r>
            <a:r>
              <a:rPr lang="en-US" i="1" dirty="0" smtClean="0">
                <a:solidFill>
                  <a:srgbClr val="7F7F7F"/>
                </a:solidFill>
              </a:rPr>
              <a:t>, </a:t>
            </a:r>
            <a:r>
              <a:rPr lang="is-IS" i="1" dirty="0" smtClean="0">
                <a:solidFill>
                  <a:srgbClr val="7F7F7F"/>
                </a:solidFill>
              </a:rPr>
              <a:t>T1800207,</a:t>
            </a:r>
            <a:r>
              <a:rPr lang="en-US" i="1" dirty="0" smtClean="0">
                <a:solidFill>
                  <a:srgbClr val="7F7F7F"/>
                </a:solidFill>
              </a:rPr>
              <a:t> </a:t>
            </a:r>
            <a:r>
              <a:rPr lang="is-IS" i="1" dirty="0">
                <a:solidFill>
                  <a:srgbClr val="7F7F7F"/>
                </a:solidFill>
              </a:rPr>
              <a:t>G1800505</a:t>
            </a:r>
            <a:endParaRPr lang="is-IS" b="1" i="1" dirty="0" smtClean="0">
              <a:solidFill>
                <a:srgbClr val="7F7F7F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>
            <a:off x="6360396" y="2990224"/>
            <a:ext cx="74514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6342385" y="4020199"/>
            <a:ext cx="1206889" cy="58013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360396" y="5406010"/>
            <a:ext cx="881588" cy="348068"/>
          </a:xfrm>
          <a:prstGeom prst="straightConnector1">
            <a:avLst/>
          </a:prstGeom>
          <a:ln w="762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35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lmethodcomp_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45" y="820442"/>
            <a:ext cx="4757769" cy="378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In-House PCAL Reference Check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calmethodcomp_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42" y="839288"/>
            <a:ext cx="4700558" cy="3762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9081" y="4607238"/>
            <a:ext cx="11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32596" y="4609932"/>
            <a:ext cx="11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291941"/>
            <a:ext cx="3898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Abbott, B. P., et al. </a:t>
            </a:r>
            <a:r>
              <a:rPr lang="en-US" sz="1600" i="1" dirty="0" smtClean="0">
                <a:solidFill>
                  <a:srgbClr val="7F7F7F"/>
                </a:solidFill>
              </a:rPr>
              <a:t>PRD</a:t>
            </a:r>
            <a:r>
              <a:rPr lang="en-US" sz="1600" dirty="0" smtClean="0">
                <a:solidFill>
                  <a:srgbClr val="7F7F7F"/>
                </a:solidFill>
              </a:rPr>
              <a:t> 95.6 (2017): 062003.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420" y="4911733"/>
            <a:ext cx="5325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E5E1"/>
                </a:solidFill>
              </a:rPr>
              <a:t>Free-swinging Michelson </a:t>
            </a:r>
            <a:r>
              <a:rPr lang="en-US" dirty="0" smtClean="0"/>
              <a:t>doesn’t work well for </a:t>
            </a:r>
            <a:r>
              <a:rPr lang="en-US" dirty="0" smtClean="0"/>
              <a:t>LIGO</a:t>
            </a:r>
            <a:r>
              <a:rPr lang="en-US" dirty="0" smtClean="0"/>
              <a:t>. ITM must drive at PUM, too weak a drive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DF83F7"/>
                </a:solidFill>
              </a:rPr>
              <a:t>Arm Length Stabilization </a:t>
            </a:r>
            <a:r>
              <a:rPr lang="en-US" dirty="0" smtClean="0"/>
              <a:t>is too noisy, and electronics weren’t well </a:t>
            </a:r>
            <a:r>
              <a:rPr lang="en-US" dirty="0" smtClean="0"/>
              <a:t>understood at the time.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80044" y="4852012"/>
            <a:ext cx="3475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Checks are not (yet?) precise.</a:t>
            </a:r>
          </a:p>
          <a:p>
            <a:endParaRPr lang="en-US" sz="2400" dirty="0" smtClean="0"/>
          </a:p>
          <a:p>
            <a:r>
              <a:rPr lang="en-US" sz="2400" dirty="0" smtClean="0"/>
              <a:t>Plans are to revisit this for O3.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0095" y="3676616"/>
            <a:ext cx="61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L1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48881" y="3681671"/>
            <a:ext cx="70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H1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68945" y="2744659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PCAL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1506" y="2327688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PCAL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354" y="3497005"/>
            <a:ext cx="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F83F7"/>
                </a:solidFill>
              </a:rPr>
              <a:t>ALS</a:t>
            </a:r>
            <a:endParaRPr lang="en-US" b="1" dirty="0">
              <a:solidFill>
                <a:srgbClr val="DF83F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2283" y="3649405"/>
            <a:ext cx="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F83F7"/>
                </a:solidFill>
              </a:rPr>
              <a:t>ALS</a:t>
            </a:r>
            <a:endParaRPr lang="en-US" b="1" dirty="0">
              <a:solidFill>
                <a:srgbClr val="DF83F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4775" y="1173940"/>
            <a:ext cx="60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E5E1"/>
                </a:solidFill>
              </a:rPr>
              <a:t>FSM</a:t>
            </a:r>
            <a:endParaRPr lang="en-US" b="1" dirty="0">
              <a:solidFill>
                <a:srgbClr val="00E5E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913" y="1173940"/>
            <a:ext cx="60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E5E1"/>
                </a:solidFill>
              </a:rPr>
              <a:t>FSM</a:t>
            </a:r>
            <a:endParaRPr lang="en-US" b="1" dirty="0">
              <a:solidFill>
                <a:srgbClr val="00E5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6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7" y="4119577"/>
            <a:ext cx="3101685" cy="2087297"/>
          </a:xfrm>
          <a:prstGeom prst="rect">
            <a:avLst/>
          </a:prstGeom>
        </p:spPr>
      </p:pic>
      <p:pic>
        <p:nvPicPr>
          <p:cNvPr id="8" name="Picture 7" descr="aLIGON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96" y="3346983"/>
            <a:ext cx="3641598" cy="3166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Terrestrial Detectors: The Next “New” Idea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1" y="650470"/>
            <a:ext cx="410119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Newtonian Gravitational Calibrators (NCAL, GCAL) have recently (re)-picked up steam</a:t>
            </a:r>
          </a:p>
          <a:p>
            <a:endParaRPr lang="en-US" sz="2000" dirty="0" smtClean="0"/>
          </a:p>
          <a:p>
            <a:r>
              <a:rPr lang="en-US" sz="2000" dirty="0" smtClean="0"/>
              <a:t>In-theory a ~0.1% level reference</a:t>
            </a:r>
            <a:endParaRPr lang="en-US" sz="2000" dirty="0"/>
          </a:p>
          <a:p>
            <a:pPr lvl="1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PCAL starts at ~0.5%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May be ready to </a:t>
            </a:r>
            <a:r>
              <a:rPr lang="en-US" sz="2000" i="1" dirty="0" smtClean="0"/>
              <a:t>corroborate </a:t>
            </a:r>
            <a:r>
              <a:rPr lang="en-US" sz="2000" dirty="0" smtClean="0"/>
              <a:t>PCAL by O3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95" y="5983981"/>
            <a:ext cx="2544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F7F7F"/>
                </a:solidFill>
              </a:rPr>
              <a:t>KAGRA -</a:t>
            </a:r>
          </a:p>
          <a:p>
            <a:r>
              <a:rPr lang="hr-HR" dirty="0" smtClean="0">
                <a:solidFill>
                  <a:srgbClr val="7F7F7F"/>
                </a:solidFill>
              </a:rPr>
              <a:t>arXiv</a:t>
            </a:r>
            <a:r>
              <a:rPr lang="hr-HR" dirty="0">
                <a:solidFill>
                  <a:srgbClr val="7F7F7F"/>
                </a:solidFill>
              </a:rPr>
              <a:t>:1804.08249 (2018).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01584" y="650781"/>
            <a:ext cx="4452379" cy="2238928"/>
            <a:chOff x="4801584" y="1497389"/>
            <a:chExt cx="4452379" cy="2238928"/>
          </a:xfrm>
        </p:grpSpPr>
        <p:sp>
          <p:nvSpPr>
            <p:cNvPr id="10" name="TextBox 9"/>
            <p:cNvSpPr txBox="1"/>
            <p:nvPr/>
          </p:nvSpPr>
          <p:spPr>
            <a:xfrm>
              <a:off x="8441259" y="2929529"/>
              <a:ext cx="430088" cy="41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40859" y="1660089"/>
              <a:ext cx="964271" cy="41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Mirror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4921674" y="2267084"/>
              <a:ext cx="732151" cy="33166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292720" y="2419357"/>
              <a:ext cx="2989059" cy="0"/>
            </a:xfrm>
            <a:prstGeom prst="straightConnector1">
              <a:avLst/>
            </a:prstGeom>
            <a:ln w="9525" cmpd="sng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4549" y="2066840"/>
              <a:ext cx="2761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96378" y="1904140"/>
              <a:ext cx="409800" cy="347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2r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69369" y="1497389"/>
              <a:ext cx="430088" cy="41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17757" y="2709133"/>
              <a:ext cx="219014" cy="41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 rot="20456200">
              <a:off x="7673476" y="1830547"/>
              <a:ext cx="1299661" cy="1156655"/>
              <a:chOff x="7580623" y="1545641"/>
              <a:chExt cx="1095833" cy="102382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8100392" y="1561356"/>
                <a:ext cx="0" cy="1008112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oval" w="lg" len="lg"/>
                <a:tailEnd type="oval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8172400" y="1561356"/>
                <a:ext cx="0" cy="1008112"/>
              </a:xfrm>
              <a:prstGeom prst="straightConnector1">
                <a:avLst/>
              </a:prstGeom>
              <a:ln w="6350" cmpd="sng">
                <a:solidFill>
                  <a:schemeClr val="tx1"/>
                </a:solidFill>
                <a:headEnd type="triangle" w="med" len="sm"/>
                <a:tailEnd type="triangle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 rot="433948">
                <a:off x="7668344" y="1561356"/>
                <a:ext cx="1008112" cy="1008112"/>
                <a:chOff x="6660232" y="2425452"/>
                <a:chExt cx="1008112" cy="1008112"/>
              </a:xfrm>
            </p:grpSpPr>
            <p:sp>
              <p:nvSpPr>
                <p:cNvPr id="25" name="Arc 24"/>
                <p:cNvSpPr/>
                <p:nvPr/>
              </p:nvSpPr>
              <p:spPr>
                <a:xfrm>
                  <a:off x="6660232" y="2425452"/>
                  <a:ext cx="1008112" cy="1008112"/>
                </a:xfrm>
                <a:prstGeom prst="arc">
                  <a:avLst>
                    <a:gd name="adj1" fmla="val 16200000"/>
                    <a:gd name="adj2" fmla="val 1489762"/>
                  </a:avLst>
                </a:prstGeom>
                <a:ln>
                  <a:prstDash val="sysDash"/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Arc 25"/>
                <p:cNvSpPr/>
                <p:nvPr/>
              </p:nvSpPr>
              <p:spPr>
                <a:xfrm>
                  <a:off x="6660232" y="2425452"/>
                  <a:ext cx="1008112" cy="1008112"/>
                </a:xfrm>
                <a:prstGeom prst="arc">
                  <a:avLst>
                    <a:gd name="adj1" fmla="val 16200000"/>
                    <a:gd name="adj2" fmla="val 19814433"/>
                  </a:avLst>
                </a:prstGeom>
                <a:ln>
                  <a:prstDash val="solid"/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rot="409232" flipH="1" flipV="1">
                <a:off x="7580623" y="1545641"/>
                <a:ext cx="1008112" cy="1008112"/>
                <a:chOff x="6660232" y="2425452"/>
                <a:chExt cx="1008112" cy="1008112"/>
              </a:xfrm>
            </p:grpSpPr>
            <p:sp>
              <p:nvSpPr>
                <p:cNvPr id="23" name="Arc 22"/>
                <p:cNvSpPr/>
                <p:nvPr/>
              </p:nvSpPr>
              <p:spPr>
                <a:xfrm>
                  <a:off x="6660232" y="2425452"/>
                  <a:ext cx="1008112" cy="1008112"/>
                </a:xfrm>
                <a:prstGeom prst="arc">
                  <a:avLst>
                    <a:gd name="adj1" fmla="val 16200000"/>
                    <a:gd name="adj2" fmla="val 1489762"/>
                  </a:avLst>
                </a:prstGeom>
                <a:ln>
                  <a:prstDash val="sysDash"/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Arc 23"/>
                <p:cNvSpPr/>
                <p:nvPr/>
              </p:nvSpPr>
              <p:spPr>
                <a:xfrm>
                  <a:off x="6660232" y="2425452"/>
                  <a:ext cx="1008112" cy="1008112"/>
                </a:xfrm>
                <a:prstGeom prst="arc">
                  <a:avLst>
                    <a:gd name="adj1" fmla="val 16200000"/>
                    <a:gd name="adj2" fmla="val 19814433"/>
                  </a:avLst>
                </a:prstGeom>
                <a:ln>
                  <a:prstDash val="solid"/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4801584" y="3039409"/>
              <a:ext cx="2974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/>
              <a:r>
                <a:rPr lang="en-US" dirty="0"/>
                <a:t>x(t) = C</a:t>
              </a:r>
              <a:r>
                <a:rPr lang="en-US" baseline="-25000" dirty="0"/>
                <a:t> </a:t>
              </a:r>
              <a:r>
                <a:rPr lang="en-US" dirty="0" err="1"/>
                <a:t>cos</a:t>
              </a:r>
              <a:r>
                <a:rPr lang="en-US" dirty="0"/>
                <a:t>(4</a:t>
              </a:r>
              <a:r>
                <a:rPr lang="en-US" dirty="0">
                  <a:latin typeface="Symbol" charset="2"/>
                  <a:cs typeface="Symbol" charset="2"/>
                </a:rPr>
                <a:t>p</a:t>
              </a:r>
              <a:r>
                <a:rPr lang="en-US" dirty="0"/>
                <a:t>f</a:t>
              </a:r>
              <a:r>
                <a:rPr lang="en-US" baseline="-25000" dirty="0"/>
                <a:t>rotor</a:t>
              </a:r>
              <a:r>
                <a:rPr lang="en-US" dirty="0"/>
                <a:t>t)/(</a:t>
              </a:r>
              <a:r>
                <a:rPr lang="en-US" dirty="0" smtClean="0"/>
                <a:t>d</a:t>
              </a:r>
              <a:r>
                <a:rPr lang="en-US" baseline="30000" dirty="0" smtClean="0"/>
                <a:t>4 </a:t>
              </a:r>
              <a:r>
                <a:rPr lang="en-US" dirty="0" smtClean="0"/>
                <a:t>f</a:t>
              </a:r>
              <a:r>
                <a:rPr lang="en-US" baseline="-25000" dirty="0" smtClean="0"/>
                <a:t>rotor</a:t>
              </a:r>
              <a:r>
                <a:rPr lang="en-US" baseline="30000" dirty="0" smtClean="0"/>
                <a:t>2</a:t>
              </a:r>
              <a:r>
                <a:rPr lang="en-US" dirty="0"/>
                <a:t>)</a:t>
              </a:r>
              <a:r>
                <a:rPr lang="fr-FR" dirty="0"/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52726" y="2670077"/>
              <a:ext cx="1527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Basic Principle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56523" y="3397763"/>
              <a:ext cx="39974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where C </a:t>
              </a:r>
              <a:r>
                <a:rPr lang="en-US" sz="1600" dirty="0">
                  <a:solidFill>
                    <a:srgbClr val="7F7F7F"/>
                  </a:solidFill>
                </a:rPr>
                <a:t>= (9G/32</a:t>
              </a:r>
              <a:r>
                <a:rPr lang="en-US" sz="1600" dirty="0">
                  <a:solidFill>
                    <a:srgbClr val="7F7F7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1600" baseline="30000" dirty="0">
                  <a:solidFill>
                    <a:srgbClr val="7F7F7F"/>
                  </a:solidFill>
                </a:rPr>
                <a:t>2</a:t>
              </a:r>
              <a:r>
                <a:rPr lang="en-US" sz="1600" dirty="0">
                  <a:solidFill>
                    <a:srgbClr val="7F7F7F"/>
                  </a:solidFill>
                </a:rPr>
                <a:t>)(z </a:t>
              </a:r>
              <a:r>
                <a:rPr lang="en-US" sz="1600" dirty="0">
                  <a:solidFill>
                    <a:srgbClr val="7F7F7F"/>
                  </a:solidFill>
                  <a:latin typeface="Symbol" charset="2"/>
                  <a:cs typeface="Symbol" charset="2"/>
                </a:rPr>
                <a:t>r</a:t>
              </a:r>
              <a:r>
                <a:rPr lang="en-US" sz="1600" dirty="0">
                  <a:solidFill>
                    <a:srgbClr val="7F7F7F"/>
                  </a:solidFill>
                </a:rPr>
                <a:t> sin(</a:t>
              </a:r>
              <a:r>
                <a:rPr lang="en-US" sz="1600" dirty="0">
                  <a:solidFill>
                    <a:srgbClr val="7F7F7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1600" dirty="0">
                  <a:solidFill>
                    <a:srgbClr val="7F7F7F"/>
                  </a:solidFill>
                </a:rPr>
                <a:t>)</a:t>
              </a:r>
              <a:r>
                <a:rPr lang="en-US" sz="1600" dirty="0" smtClean="0">
                  <a:solidFill>
                    <a:srgbClr val="7F7F7F"/>
                  </a:solidFill>
                </a:rPr>
                <a:t>(</a:t>
              </a:r>
              <a:r>
                <a:rPr lang="en-US" sz="1600" dirty="0">
                  <a:solidFill>
                    <a:srgbClr val="7F7F7F"/>
                  </a:solidFill>
                </a:rPr>
                <a:t>r</a:t>
              </a:r>
              <a:r>
                <a:rPr lang="en-US" sz="1600" baseline="-25000" dirty="0">
                  <a:solidFill>
                    <a:srgbClr val="7F7F7F"/>
                  </a:solidFill>
                </a:rPr>
                <a:t>max</a:t>
              </a:r>
              <a:r>
                <a:rPr lang="en-US" sz="1600" baseline="30000" dirty="0" smtClean="0">
                  <a:solidFill>
                    <a:srgbClr val="7F7F7F"/>
                  </a:solidFill>
                </a:rPr>
                <a:t>4</a:t>
              </a:r>
              <a:r>
                <a:rPr lang="en-US" sz="1600" dirty="0">
                  <a:solidFill>
                    <a:srgbClr val="7F7F7F"/>
                  </a:solidFill>
                </a:rPr>
                <a:t>- r</a:t>
              </a:r>
              <a:r>
                <a:rPr lang="en-US" sz="1600" baseline="-25000" dirty="0">
                  <a:solidFill>
                    <a:srgbClr val="7F7F7F"/>
                  </a:solidFill>
                </a:rPr>
                <a:t>min</a:t>
              </a:r>
              <a:r>
                <a:rPr lang="en-US" sz="1600" baseline="30000" dirty="0">
                  <a:solidFill>
                    <a:srgbClr val="7F7F7F"/>
                  </a:solidFill>
                </a:rPr>
                <a:t>4</a:t>
              </a:r>
              <a:r>
                <a:rPr lang="en-US" sz="1600" dirty="0">
                  <a:solidFill>
                    <a:srgbClr val="7F7F7F"/>
                  </a:solidFill>
                </a:rPr>
                <a:t>)/4)</a:t>
              </a:r>
              <a:r>
                <a:rPr lang="fr-FR" sz="1600" dirty="0">
                  <a:solidFill>
                    <a:srgbClr val="7F7F7F"/>
                  </a:solidFill>
                </a:rPr>
                <a:t> 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</p:grpSp>
      <p:sp>
        <p:nvSpPr>
          <p:cNvPr id="30" name="Block Arc 29"/>
          <p:cNvSpPr/>
          <p:nvPr/>
        </p:nvSpPr>
        <p:spPr>
          <a:xfrm>
            <a:off x="4096798" y="2472258"/>
            <a:ext cx="1235796" cy="1217657"/>
          </a:xfrm>
          <a:prstGeom prst="blockArc">
            <a:avLst>
              <a:gd name="adj1" fmla="val 13082288"/>
              <a:gd name="adj2" fmla="val 16195344"/>
              <a:gd name="adj3" fmla="val 287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10800000">
            <a:off x="4296025" y="2897635"/>
            <a:ext cx="1235796" cy="1217657"/>
          </a:xfrm>
          <a:prstGeom prst="blockArc">
            <a:avLst>
              <a:gd name="adj1" fmla="val 13082288"/>
              <a:gd name="adj2" fmla="val 16195344"/>
              <a:gd name="adj3" fmla="val 287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138363" y="2733389"/>
            <a:ext cx="677696" cy="5954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816058" y="2802049"/>
            <a:ext cx="0" cy="526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78267" y="2733389"/>
            <a:ext cx="330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a</a:t>
            </a:r>
            <a:endParaRPr lang="en-US" dirty="0"/>
          </a:p>
        </p:txBody>
      </p:sp>
      <p:sp>
        <p:nvSpPr>
          <p:cNvPr id="35" name="Arc 34"/>
          <p:cNvSpPr/>
          <p:nvPr/>
        </p:nvSpPr>
        <p:spPr>
          <a:xfrm rot="18130789">
            <a:off x="4490390" y="3094540"/>
            <a:ext cx="459497" cy="282767"/>
          </a:xfrm>
          <a:prstGeom prst="arc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30567" y="2931667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max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848141" y="2955417"/>
            <a:ext cx="504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min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67919" y="6163077"/>
            <a:ext cx="193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rgbClr val="7F7F7F"/>
                </a:solidFill>
              </a:rPr>
              <a:t>VIRGO - G1800442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41" name="Picture 40" descr="VIRGONC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15" y="4531460"/>
            <a:ext cx="2072640" cy="159715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803423" y="6468687"/>
            <a:ext cx="1769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rgbClr val="7F7F7F"/>
                </a:solidFill>
              </a:rPr>
              <a:t>LIGO – “in prep.”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4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tureGWDetectors.png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3" y="2103416"/>
            <a:ext cx="7870205" cy="27920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89" y="899826"/>
            <a:ext cx="8547360" cy="604875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Pulsar Timing </a:t>
            </a:r>
            <a:r>
              <a:rPr lang="en-US" sz="2800" dirty="0" smtClean="0"/>
              <a:t>Arrays </a:t>
            </a:r>
            <a:r>
              <a:rPr lang="en-US" sz="2800" dirty="0" smtClean="0">
                <a:solidFill>
                  <a:srgbClr val="7F7F7F"/>
                </a:solidFill>
              </a:rPr>
              <a:t>(timing systems</a:t>
            </a:r>
            <a:r>
              <a:rPr lang="en-US" sz="2800" dirty="0" smtClean="0">
                <a:solidFill>
                  <a:srgbClr val="7F7F7F"/>
                </a:solidFill>
              </a:rPr>
              <a:t>)</a:t>
            </a:r>
          </a:p>
          <a:p>
            <a:pPr lvl="1"/>
            <a:r>
              <a:rPr lang="en-US" sz="2400" dirty="0" smtClean="0"/>
              <a:t>Limited by diverse Timing Systems in Array, over Decades?</a:t>
            </a:r>
          </a:p>
          <a:p>
            <a:pPr lvl="1"/>
            <a:r>
              <a:rPr lang="en-US" sz="2400" dirty="0" smtClean="0"/>
              <a:t>Everyone uses TEMPO2</a:t>
            </a:r>
            <a:r>
              <a:rPr lang="is-IS" sz="2400" dirty="0" smtClean="0"/>
              <a:t>…</a:t>
            </a:r>
            <a:r>
              <a:rPr lang="en-US" sz="2400" dirty="0" smtClean="0"/>
              <a:t> (</a:t>
            </a:r>
            <a:r>
              <a:rPr lang="en-US" sz="2400" i="1" dirty="0" smtClean="0">
                <a:solidFill>
                  <a:schemeClr val="tx1">
                    <a:lumMod val="50000"/>
                  </a:schemeClr>
                </a:solidFill>
              </a:rPr>
              <a:t>Hobbs et. al 2006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LISA </a:t>
            </a:r>
            <a:r>
              <a:rPr lang="en-US" sz="2800" dirty="0" smtClean="0">
                <a:solidFill>
                  <a:srgbClr val="7F7F7F"/>
                </a:solidFill>
              </a:rPr>
              <a:t>(phase meters and </a:t>
            </a:r>
            <a:r>
              <a:rPr lang="en-US" sz="2800" dirty="0" err="1" smtClean="0">
                <a:solidFill>
                  <a:srgbClr val="7F7F7F"/>
                </a:solidFill>
              </a:rPr>
              <a:t>microthrusters</a:t>
            </a:r>
            <a:r>
              <a:rPr lang="en-US" sz="2800" dirty="0" smtClean="0">
                <a:solidFill>
                  <a:srgbClr val="7F7F7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Time Delay Interferometry – More clocks and Frequency Refs.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needs to measure individual, ~1e6 m arm lengths to ~10m precision 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needs clocks synchronized at the ~50 </a:t>
            </a:r>
            <a:r>
              <a:rPr lang="en-US" sz="2000" dirty="0" err="1" smtClean="0">
                <a:solidFill>
                  <a:srgbClr val="FFFFFF"/>
                </a:solidFill>
              </a:rPr>
              <a:t>nsec</a:t>
            </a:r>
            <a:r>
              <a:rPr lang="en-US" sz="2000" dirty="0" smtClean="0">
                <a:solidFill>
                  <a:srgbClr val="FFFFFF"/>
                </a:solidFill>
              </a:rPr>
              <a:t> level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7F7F7F"/>
                </a:solidFill>
              </a:rPr>
              <a:t>                       </a:t>
            </a: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about </a:t>
            </a:r>
            <a:r>
              <a:rPr lang="en-US" sz="3600" dirty="0" smtClean="0"/>
              <a:t>Space and </a:t>
            </a:r>
            <a:r>
              <a:rPr lang="en-US" sz="3600" dirty="0" smtClean="0"/>
              <a:t>Galactic</a:t>
            </a:r>
            <a:r>
              <a:rPr lang="en-US" sz="3600" dirty="0" smtClean="0"/>
              <a:t> </a:t>
            </a:r>
            <a:r>
              <a:rPr lang="en-US" sz="3600" dirty="0" smtClean="0"/>
              <a:t>Detectors?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7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bbs2012_PulsarBasedTimeSystem_Fi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5" y="721939"/>
            <a:ext cx="7767170" cy="548711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61982" y="5708833"/>
            <a:ext cx="2321127" cy="41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Timing System Systematics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33656"/>
            <a:ext cx="2795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dirty="0" smtClean="0">
                <a:solidFill>
                  <a:srgbClr val="7F7F7F"/>
                </a:solidFill>
              </a:rPr>
              <a:t>MNRAS </a:t>
            </a:r>
            <a:r>
              <a:rPr lang="is-IS" sz="1600" b="1" dirty="0">
                <a:solidFill>
                  <a:srgbClr val="7F7F7F"/>
                </a:solidFill>
              </a:rPr>
              <a:t>427, </a:t>
            </a:r>
            <a:r>
              <a:rPr lang="is-IS" sz="1600" dirty="0">
                <a:solidFill>
                  <a:srgbClr val="7F7F7F"/>
                </a:solidFill>
              </a:rPr>
              <a:t>2780–2787 (2012) </a:t>
            </a:r>
            <a:endParaRPr lang="is-IS" sz="16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2634" y="5759814"/>
            <a:ext cx="4842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TT = </a:t>
            </a:r>
            <a:r>
              <a:rPr lang="en-US" sz="1600" dirty="0"/>
              <a:t>Terrestrial Time </a:t>
            </a:r>
            <a:endParaRPr lang="en-US" sz="1600" dirty="0" smtClean="0"/>
          </a:p>
          <a:p>
            <a:r>
              <a:rPr lang="en-US" sz="1600" dirty="0" smtClean="0"/>
              <a:t>BIPM = </a:t>
            </a:r>
            <a:r>
              <a:rPr lang="en-US" sz="1600" dirty="0"/>
              <a:t>Bureau International des </a:t>
            </a:r>
            <a:r>
              <a:rPr lang="en-US" sz="1600" dirty="0" err="1"/>
              <a:t>Poids</a:t>
            </a:r>
            <a:r>
              <a:rPr lang="en-US" sz="1600" dirty="0"/>
              <a:t> et </a:t>
            </a:r>
            <a:r>
              <a:rPr lang="en-US" sz="1600" dirty="0" err="1"/>
              <a:t>Mesures</a:t>
            </a:r>
            <a:r>
              <a:rPr lang="en-US" sz="1600" dirty="0"/>
              <a:t> </a:t>
            </a:r>
          </a:p>
          <a:p>
            <a:r>
              <a:rPr lang="en-US" sz="1600" dirty="0" smtClean="0"/>
              <a:t>TT(TAI) = </a:t>
            </a:r>
            <a:r>
              <a:rPr lang="en-US" sz="1600" dirty="0"/>
              <a:t>International Atomic Time </a:t>
            </a:r>
            <a:r>
              <a:rPr lang="en-US" sz="1600" i="1" dirty="0"/>
              <a:t>-</a:t>
            </a:r>
            <a:r>
              <a:rPr lang="en-US" sz="1600" i="1" dirty="0" smtClean="0"/>
              <a:t>&gt; Basis for UTC</a:t>
            </a:r>
          </a:p>
          <a:p>
            <a:r>
              <a:rPr lang="en-US" sz="1600" dirty="0" smtClean="0"/>
              <a:t>TT(</a:t>
            </a:r>
            <a:r>
              <a:rPr lang="en-US" sz="1600" dirty="0" err="1" smtClean="0"/>
              <a:t>BIPMyy</a:t>
            </a:r>
            <a:r>
              <a:rPr lang="en-US" sz="1600" dirty="0" smtClean="0"/>
              <a:t>) --  updates / corrections, released over time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249105" y="2627201"/>
            <a:ext cx="3119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TT(</a:t>
            </a:r>
            <a:r>
              <a:rPr lang="en-US" dirty="0" err="1"/>
              <a:t>BIPMyy</a:t>
            </a:r>
            <a:r>
              <a:rPr lang="en-US" dirty="0" smtClean="0"/>
              <a:t>)  - TT(TAI) , </a:t>
            </a:r>
          </a:p>
          <a:p>
            <a:r>
              <a:rPr lang="en-US" dirty="0" smtClean="0"/>
              <a:t>quadratic polynomial  removed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43646" y="3273532"/>
            <a:ext cx="873070" cy="303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129902" y="1518324"/>
            <a:ext cx="1119204" cy="1211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43646" y="871993"/>
            <a:ext cx="343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Pulsar Timing Data, Systemic Errors in Solar System Ephemeris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59983" y="4597975"/>
            <a:ext cx="413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Pulsar Timing Data, w/ modeled realization of GWB ~ 10</a:t>
            </a:r>
            <a:r>
              <a:rPr lang="en-US" baseline="30000" dirty="0" smtClean="0"/>
              <a:t>-15</a:t>
            </a:r>
            <a:r>
              <a:rPr lang="en-US" dirty="0" smtClean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5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4" y="916802"/>
            <a:ext cx="8229600" cy="560904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Calibration is  </a:t>
            </a:r>
            <a:r>
              <a:rPr lang="en-US" sz="2800" strike="sngStrike" dirty="0" smtClean="0"/>
              <a:t>service work</a:t>
            </a:r>
            <a:r>
              <a:rPr lang="en-US" sz="2800" dirty="0" smtClean="0"/>
              <a:t>  </a:t>
            </a:r>
            <a:r>
              <a:rPr lang="en-US" sz="2800" b="1" dirty="0" smtClean="0"/>
              <a:t>precision engineering</a:t>
            </a:r>
          </a:p>
          <a:p>
            <a:endParaRPr lang="en-US" sz="2800" dirty="0"/>
          </a:p>
          <a:p>
            <a:r>
              <a:rPr lang="en-US" sz="2800" dirty="0" smtClean="0"/>
              <a:t>Precision</a:t>
            </a:r>
            <a:r>
              <a:rPr lang="en-US" sz="2800" dirty="0" smtClean="0"/>
              <a:t>/accuracy will not linearly increase with </a:t>
            </a:r>
            <a:r>
              <a:rPr lang="en-US" sz="2800" dirty="0" smtClean="0"/>
              <a:t>time and costs </a:t>
            </a:r>
            <a:r>
              <a:rPr lang="en-US" sz="2800" dirty="0" smtClean="0"/>
              <a:t>real money, not </a:t>
            </a:r>
            <a:r>
              <a:rPr lang="en-US" sz="2800" dirty="0" smtClean="0"/>
              <a:t>“just” time and person power.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We’re actively working with NIST to understand the EUROMET </a:t>
            </a:r>
            <a:r>
              <a:rPr lang="en-US" sz="2800" dirty="0" smtClean="0"/>
              <a:t>study – Rick @ NIST this week! </a:t>
            </a:r>
          </a:p>
          <a:p>
            <a:pPr lvl="1"/>
            <a:r>
              <a:rPr lang="en-US" sz="2400" i="1" dirty="0" smtClean="0">
                <a:solidFill>
                  <a:srgbClr val="00E5E1"/>
                </a:solidFill>
              </a:rPr>
              <a:t>(+ </a:t>
            </a:r>
            <a:r>
              <a:rPr lang="en-US" sz="2400" i="1" dirty="0" smtClean="0">
                <a:solidFill>
                  <a:srgbClr val="00E5E1"/>
                </a:solidFill>
              </a:rPr>
              <a:t>soon </a:t>
            </a:r>
            <a:r>
              <a:rPr lang="en-US" sz="2400" i="1" dirty="0" smtClean="0">
                <a:solidFill>
                  <a:srgbClr val="00E5E1"/>
                </a:solidFill>
              </a:rPr>
              <a:t>new post-doc John </a:t>
            </a:r>
            <a:r>
              <a:rPr lang="en-US" sz="2400" i="1" dirty="0" err="1" smtClean="0">
                <a:solidFill>
                  <a:srgbClr val="00E5E1"/>
                </a:solidFill>
              </a:rPr>
              <a:t>Cripe</a:t>
            </a:r>
            <a:r>
              <a:rPr lang="en-US" sz="2400" i="1" dirty="0" smtClean="0">
                <a:solidFill>
                  <a:srgbClr val="00E5E1"/>
                </a:solidFill>
              </a:rPr>
              <a:t>!)</a:t>
            </a:r>
            <a:endParaRPr lang="en-US" sz="2400" i="1" dirty="0" smtClean="0">
              <a:solidFill>
                <a:srgbClr val="00E5E1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/>
              <a:t>Already working to make ground-based detectors internally consistent via Photon </a:t>
            </a:r>
            <a:r>
              <a:rPr lang="en-US" sz="2800" dirty="0" smtClean="0"/>
              <a:t>Calibrator, starting to think how to get past its limits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Need to begin dialogue with fundamentally different GW detectors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9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IMG_38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766357" y="5766705"/>
            <a:ext cx="20573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415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8627"/>
            <a:ext cx="8176769" cy="5354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EUROMET_Fig9_NdYAG_1W_NoLab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61" y="2218940"/>
            <a:ext cx="4937568" cy="2947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" y="5514978"/>
            <a:ext cx="340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Figure 6</a:t>
            </a:r>
          </a:p>
          <a:p>
            <a:r>
              <a:rPr lang="en-US" sz="1600" dirty="0" smtClean="0">
                <a:solidFill>
                  <a:srgbClr val="7F7F7F"/>
                </a:solidFill>
              </a:rPr>
              <a:t>CODATA 2014: Mohr, Newell, and Taylor. Phys. Chem. Ref. Data 45 (2016): 043102.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857" y="764118"/>
            <a:ext cx="329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Big G / (1e-11 m</a:t>
            </a:r>
            <a:r>
              <a:rPr lang="en-US" sz="2400" b="1" baseline="30000" dirty="0" smtClean="0"/>
              <a:t>3 </a:t>
            </a:r>
            <a:r>
              <a:rPr lang="en-US" sz="2400" b="1" dirty="0" smtClean="0"/>
              <a:t>kg</a:t>
            </a:r>
            <a:r>
              <a:rPr lang="en-US" sz="2400" b="1" baseline="30000" dirty="0" smtClean="0"/>
              <a:t>-1 </a:t>
            </a:r>
            <a:r>
              <a:rPr lang="en-US" sz="2400" b="1" dirty="0" smtClean="0"/>
              <a:t>s</a:t>
            </a:r>
            <a:r>
              <a:rPr lang="en-US" sz="2400" b="1" baseline="30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8377" y="770201"/>
            <a:ext cx="3891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Response of a </a:t>
            </a:r>
            <a:r>
              <a:rPr lang="en-US" sz="2400" b="1" dirty="0" err="1" smtClean="0"/>
              <a:t>Photodetector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67255" y="5964906"/>
            <a:ext cx="33767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Figure 9</a:t>
            </a:r>
          </a:p>
          <a:p>
            <a:pPr algn="r"/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</a:rPr>
              <a:t>Kück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tx1">
                    <a:lumMod val="50000"/>
                  </a:schemeClr>
                </a:solidFill>
              </a:rPr>
              <a:t>Metrologia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47.1A (2010): 02003.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19</a:t>
            </a:fld>
            <a:endParaRPr lang="en-US"/>
          </a:p>
        </p:txBody>
      </p:sp>
      <p:pic>
        <p:nvPicPr>
          <p:cNvPr id="16" name="Picture 15" descr="CODATA_2014_Fig6_NoAxesLabe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4" y="1549575"/>
            <a:ext cx="2777516" cy="3804816"/>
          </a:xfrm>
          <a:prstGeom prst="rect">
            <a:avLst/>
          </a:prstGeom>
        </p:spPr>
      </p:pic>
      <p:pic>
        <p:nvPicPr>
          <p:cNvPr id="17" name="Picture 16" descr="Flag_of_the_United_State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61" y="3143656"/>
            <a:ext cx="411753" cy="216855"/>
          </a:xfrm>
          <a:prstGeom prst="rect">
            <a:avLst/>
          </a:prstGeom>
        </p:spPr>
      </p:pic>
      <p:pic>
        <p:nvPicPr>
          <p:cNvPr id="18" name="Picture 17" descr="Flag_of_Germany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01" y="2956576"/>
            <a:ext cx="362014" cy="217208"/>
          </a:xfrm>
          <a:prstGeom prst="rect">
            <a:avLst/>
          </a:prstGeom>
        </p:spPr>
      </p:pic>
      <p:pic>
        <p:nvPicPr>
          <p:cNvPr id="19" name="Picture 18" descr="Flag_of_France.sv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39" y="3592017"/>
            <a:ext cx="375395" cy="251554"/>
          </a:xfrm>
          <a:prstGeom prst="rect">
            <a:avLst/>
          </a:prstGeom>
        </p:spPr>
      </p:pic>
      <p:pic>
        <p:nvPicPr>
          <p:cNvPr id="20" name="Picture 19" descr="Flag_of_the_South_Africa.sv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75" y="2864188"/>
            <a:ext cx="377065" cy="251377"/>
          </a:xfrm>
          <a:prstGeom prst="rect">
            <a:avLst/>
          </a:prstGeom>
        </p:spPr>
      </p:pic>
      <p:pic>
        <p:nvPicPr>
          <p:cNvPr id="21" name="Picture 20" descr="Flag_of_the_Japan.svg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13" y="3865269"/>
            <a:ext cx="381668" cy="259338"/>
          </a:xfrm>
          <a:prstGeom prst="rect">
            <a:avLst/>
          </a:prstGeom>
        </p:spPr>
      </p:pic>
      <p:pic>
        <p:nvPicPr>
          <p:cNvPr id="22" name="Picture 21" descr="Flag_of_the_UK.sv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02" y="3400568"/>
            <a:ext cx="381402" cy="191449"/>
          </a:xfrm>
          <a:prstGeom prst="rect">
            <a:avLst/>
          </a:prstGeom>
        </p:spPr>
      </p:pic>
      <p:pic>
        <p:nvPicPr>
          <p:cNvPr id="23" name="Picture 22" descr="Flag_of_the_Australia.svg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798" y="3357089"/>
            <a:ext cx="494938" cy="248291"/>
          </a:xfrm>
          <a:prstGeom prst="rect">
            <a:avLst/>
          </a:prstGeom>
        </p:spPr>
      </p:pic>
      <p:pic>
        <p:nvPicPr>
          <p:cNvPr id="24" name="Picture 23" descr="RomanianFla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15" y="4365751"/>
            <a:ext cx="362705" cy="24240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6098" y="1403126"/>
            <a:ext cx="71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6.670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2472" y="4658343"/>
            <a:ext cx="71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6.676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31834" y="3528319"/>
            <a:ext cx="71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6.674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51390" y="2488567"/>
            <a:ext cx="710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6.672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07902" y="1610407"/>
            <a:ext cx="471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Percent Difference from Weighted Mean Response of </a:t>
            </a:r>
            <a:r>
              <a:rPr lang="en-US" b="1" dirty="0" smtClean="0"/>
              <a:t>a Reference </a:t>
            </a:r>
            <a:r>
              <a:rPr lang="en-US" b="1" dirty="0" err="1"/>
              <a:t>P</a:t>
            </a:r>
            <a:r>
              <a:rPr lang="en-US" b="1" dirty="0" err="1" smtClean="0"/>
              <a:t>hotodetector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3847618" y="205681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3%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47618" y="245346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49813" y="2878960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849116" y="328925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193" y="371126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-1%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795193" y="410791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-2%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97388" y="453341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Sesana2016_MultiBandGWAstronomy_AfterGW150914_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88" y="1698178"/>
            <a:ext cx="5353793" cy="4121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556" y="6305212"/>
            <a:ext cx="24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PRL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116.23 (2016):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231102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01" y="688605"/>
            <a:ext cx="36105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2G , 3G, Space, and PTAs</a:t>
            </a:r>
          </a:p>
          <a:p>
            <a:r>
              <a:rPr lang="en-US" sz="2400" dirty="0" smtClean="0"/>
              <a:t>will have events with SNRs of  O(~100)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1016" y="717803"/>
            <a:ext cx="4554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2800" dirty="0" smtClean="0"/>
              <a:t>…</a:t>
            </a:r>
            <a:r>
              <a:rPr lang="en-US" sz="2800" dirty="0" smtClean="0"/>
              <a:t>Detector calibration </a:t>
            </a:r>
            <a:r>
              <a:rPr lang="en-US" sz="2800" b="1" dirty="0" smtClean="0"/>
              <a:t>must</a:t>
            </a:r>
            <a:r>
              <a:rPr lang="en-US" sz="2800" dirty="0" smtClean="0"/>
              <a:t> get </a:t>
            </a:r>
            <a:r>
              <a:rPr lang="en-US" sz="2800" i="1" dirty="0" smtClean="0"/>
              <a:t>better</a:t>
            </a:r>
            <a:r>
              <a:rPr lang="en-US" sz="2800" dirty="0" smtClean="0"/>
              <a:t> than ~1%</a:t>
            </a:r>
            <a:endParaRPr lang="en-US" sz="2800" dirty="0"/>
          </a:p>
        </p:txBody>
      </p:sp>
      <p:pic>
        <p:nvPicPr>
          <p:cNvPr id="10" name="Picture 9" descr="Vitale2018_3GSN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" y="2033960"/>
            <a:ext cx="3757290" cy="3664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90613"/>
            <a:ext cx="2416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PRD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94.12 (2016):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121501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292" y="5711366"/>
            <a:ext cx="8629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And if multi-band, we must understand each other’s systematic errors.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517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Bonus Slides: Removal of Systematic Error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20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4018" y="875895"/>
            <a:ext cx="7638281" cy="5610301"/>
            <a:chOff x="64018" y="875895"/>
            <a:chExt cx="7638281" cy="5610301"/>
          </a:xfrm>
        </p:grpSpPr>
        <p:pic>
          <p:nvPicPr>
            <p:cNvPr id="6" name="Picture 5" descr="Feb-21-2018_O2_C02_20to2048Hz_TotalUncertaintyandError_99p7thPercentile_L1_croppe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450" y="1046604"/>
              <a:ext cx="6471849" cy="543959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0260" y="1423337"/>
              <a:ext cx="593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1.10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9193" y="1970782"/>
              <a:ext cx="593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1.00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7536" y="4329429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3754" y="4528052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7536" y="4754589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9464" y="4953212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1716" y="5175139"/>
              <a:ext cx="372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3644" y="5383890"/>
              <a:ext cx="372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-2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1729" y="5610427"/>
              <a:ext cx="372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-3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6517" y="3903162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2735" y="4101785"/>
              <a:ext cx="301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41697" y="5795093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-4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5684" y="5979515"/>
              <a:ext cx="3723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-5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729" y="875895"/>
              <a:ext cx="593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1.20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4133" y="2527935"/>
              <a:ext cx="593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0.90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3028" y="3057174"/>
              <a:ext cx="5939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0.80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481188" y="2061322"/>
              <a:ext cx="1552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Magnitude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-526268" y="4893089"/>
              <a:ext cx="16422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Phase (</a:t>
              </a:r>
              <a:r>
                <a:rPr lang="en-US" sz="2400" dirty="0" err="1" smtClean="0"/>
                <a:t>deg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189350" y="3426506"/>
            <a:ext cx="3553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No More Cavity Pole Error!</a:t>
            </a:r>
            <a:endParaRPr lang="en-US" sz="2400" dirty="0">
              <a:solidFill>
                <a:srgbClr val="7F7F7F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5707586" y="2527935"/>
            <a:ext cx="111640" cy="937166"/>
          </a:xfrm>
          <a:prstGeom prst="straightConnector1">
            <a:avLst/>
          </a:prstGeom>
          <a:ln w="57150" cmpd="sng">
            <a:solidFill>
              <a:schemeClr val="tx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512218" y="3888171"/>
            <a:ext cx="307008" cy="1009213"/>
          </a:xfrm>
          <a:prstGeom prst="straightConnector1">
            <a:avLst/>
          </a:prstGeom>
          <a:ln w="57150" cmpd="sng"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13113" y="1131796"/>
            <a:ext cx="517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908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ore2014_P1400129_SensitivityComparison_Fig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86165"/>
            <a:ext cx="9087873" cy="5800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Sensitivity Plot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166467"/>
            <a:ext cx="261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CQG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>
                <a:solidFill>
                  <a:srgbClr val="7F7F7F"/>
                </a:solidFill>
              </a:rPr>
              <a:t>32.1 (2014): 015014.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5817" y="956803"/>
            <a:ext cx="2844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We’ve figured out how to speak the same language in terms of *noise*</a:t>
            </a:r>
            <a:r>
              <a:rPr lang="is-IS" sz="2000" dirty="0" smtClean="0"/>
              <a:t>…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649392" y="6116864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http://</a:t>
            </a:r>
            <a:r>
              <a:rPr lang="en-US" dirty="0" err="1">
                <a:solidFill>
                  <a:srgbClr val="7F7F7F"/>
                </a:solidFill>
              </a:rPr>
              <a:t>rhcole.com</a:t>
            </a:r>
            <a:r>
              <a:rPr lang="en-US" dirty="0">
                <a:solidFill>
                  <a:srgbClr val="7F7F7F"/>
                </a:solidFill>
              </a:rPr>
              <a:t>/apps/</a:t>
            </a:r>
            <a:r>
              <a:rPr lang="en-US" dirty="0" err="1">
                <a:solidFill>
                  <a:srgbClr val="7F7F7F"/>
                </a:solidFill>
              </a:rPr>
              <a:t>GWplotter</a:t>
            </a:r>
            <a:r>
              <a:rPr lang="en-US" dirty="0">
                <a:solidFill>
                  <a:srgbClr val="7F7F7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4930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921" y="70848"/>
            <a:ext cx="8380236" cy="535441"/>
          </a:xfrm>
        </p:spPr>
        <p:txBody>
          <a:bodyPr>
            <a:noAutofit/>
          </a:bodyPr>
          <a:lstStyle/>
          <a:p>
            <a:r>
              <a:rPr lang="en-US" sz="3200" dirty="0" smtClean="0"/>
              <a:t>PTA Resolved Signal Parameter Estimation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235"/>
            <a:ext cx="8229600" cy="54553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Current IPTA is at 49 Pulsars 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MNRAS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458.2 (2016): 1267-1288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smtClean="0"/>
              <a:t>7 parameters – 3 for Sky Location, Amplitude, Source Inclination, Polarization Angle, Rotation Frequency</a:t>
            </a:r>
          </a:p>
          <a:p>
            <a:r>
              <a:rPr lang="en-US" dirty="0" smtClean="0"/>
              <a:t>( Distance and Mass are degenerate </a:t>
            </a:r>
            <a:r>
              <a:rPr lang="en-US" dirty="0" smtClean="0">
                <a:sym typeface="Wingdings"/>
              </a:rPr>
              <a:t> )</a:t>
            </a:r>
            <a:endParaRPr lang="en-US" dirty="0" smtClean="0"/>
          </a:p>
          <a:p>
            <a:r>
              <a:rPr lang="en-US" dirty="0" smtClean="0"/>
              <a:t>For SNR = 10, sky location uncertainty typically simulate (Fisher Matrix) to ~40 deg</a:t>
            </a:r>
            <a:r>
              <a:rPr lang="en-US" baseline="30000" dirty="0" smtClean="0"/>
              <a:t>2</a:t>
            </a:r>
            <a:r>
              <a:rPr lang="en-US" dirty="0" smtClean="0"/>
              <a:t> and 30% in amplitude </a:t>
            </a:r>
          </a:p>
          <a:p>
            <a:pPr lvl="1"/>
            <a:r>
              <a:rPr lang="en-US" i="1" dirty="0">
                <a:solidFill>
                  <a:srgbClr val="7F7F7F"/>
                </a:solidFill>
              </a:rPr>
              <a:t>PRD</a:t>
            </a:r>
            <a:r>
              <a:rPr lang="en-US" dirty="0">
                <a:solidFill>
                  <a:srgbClr val="7F7F7F"/>
                </a:solidFill>
              </a:rPr>
              <a:t> 81.10 (2010): 104008</a:t>
            </a:r>
            <a:r>
              <a:rPr lang="en-US" dirty="0"/>
              <a:t>.</a:t>
            </a:r>
          </a:p>
          <a:p>
            <a:r>
              <a:rPr lang="en-US" dirty="0" smtClean="0"/>
              <a:t>Amplitude uncertainty scales with SNR, sky </a:t>
            </a:r>
            <a:r>
              <a:rPr lang="en-US" dirty="0"/>
              <a:t>l</a:t>
            </a:r>
            <a:r>
              <a:rPr lang="en-US" dirty="0" smtClean="0"/>
              <a:t>ocation scales with SNR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Pulsar Timing Array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220"/>
            <a:ext cx="8476950" cy="4881869"/>
          </a:xfrm>
        </p:spPr>
        <p:txBody>
          <a:bodyPr>
            <a:noAutofit/>
          </a:bodyPr>
          <a:lstStyle/>
          <a:p>
            <a:r>
              <a:rPr lang="en-US" sz="1600" dirty="0" err="1"/>
              <a:t>Verbiest</a:t>
            </a:r>
            <a:r>
              <a:rPr lang="en-US" sz="1600" dirty="0"/>
              <a:t>, J. P. W., et al. "Status update of the </a:t>
            </a:r>
            <a:r>
              <a:rPr lang="en-US" sz="1600" dirty="0" err="1"/>
              <a:t>Parkes</a:t>
            </a:r>
            <a:r>
              <a:rPr lang="en-US" sz="1600" dirty="0"/>
              <a:t> pulsar timing array." </a:t>
            </a:r>
            <a:r>
              <a:rPr lang="en-US" sz="1600" i="1" dirty="0"/>
              <a:t>Classical and Quantum Gravity</a:t>
            </a:r>
            <a:r>
              <a:rPr lang="en-US" sz="1600" dirty="0"/>
              <a:t> 27.8 (2010): 084015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Sesana</a:t>
            </a:r>
            <a:r>
              <a:rPr lang="en-US" sz="1600" dirty="0"/>
              <a:t>, Alberto, and Alberto </a:t>
            </a:r>
            <a:r>
              <a:rPr lang="en-US" sz="1600" dirty="0" err="1"/>
              <a:t>Vecchio</a:t>
            </a:r>
            <a:r>
              <a:rPr lang="en-US" sz="1600" dirty="0"/>
              <a:t>. "Measuring the parameters of massive black hole binary systems with pulsar timing array observations of gravitational waves." </a:t>
            </a:r>
            <a:r>
              <a:rPr lang="en-US" sz="1600" i="1" dirty="0"/>
              <a:t>Physical Review D</a:t>
            </a:r>
            <a:r>
              <a:rPr lang="en-US" sz="1600" dirty="0"/>
              <a:t> 81.10 (2010): 104008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err="1"/>
              <a:t>Arzoumanian</a:t>
            </a:r>
            <a:r>
              <a:rPr lang="en-US" sz="1600" dirty="0"/>
              <a:t>, Z., et al. "Gravitational waves from individual supermassive black hole binaries in circular orbits: Limits from the North American </a:t>
            </a:r>
            <a:r>
              <a:rPr lang="en-US" sz="1600" dirty="0" err="1"/>
              <a:t>Nanohertz</a:t>
            </a:r>
            <a:r>
              <a:rPr lang="en-US" sz="1600" dirty="0"/>
              <a:t> Observatory for Gravitational Waves." </a:t>
            </a:r>
            <a:r>
              <a:rPr lang="en-US" sz="1600" i="1" dirty="0"/>
              <a:t>The Astrophysical Journal</a:t>
            </a:r>
            <a:r>
              <a:rPr lang="en-US" sz="1600" dirty="0"/>
              <a:t> 794.2 (2014): 141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err="1"/>
              <a:t>Verbiest</a:t>
            </a:r>
            <a:r>
              <a:rPr lang="en-US" sz="1600" dirty="0"/>
              <a:t>, J. P. W., et al. "The international pulsar timing array: first data release." </a:t>
            </a:r>
            <a:r>
              <a:rPr lang="en-US" sz="1600" i="1" dirty="0"/>
              <a:t>Monthly Notices of the Royal Astronomical Society</a:t>
            </a:r>
            <a:r>
              <a:rPr lang="en-US" sz="1600" dirty="0"/>
              <a:t> 458.2 (2016): 1267-1288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/>
              <a:t>Hobbs, G., et al. "Development of a pulsar-based time-scale." </a:t>
            </a:r>
            <a:r>
              <a:rPr lang="en-US" sz="1600" i="1" dirty="0"/>
              <a:t>Monthly Notices of the Royal Astronomical Society</a:t>
            </a:r>
            <a:r>
              <a:rPr lang="en-US" sz="1600" dirty="0"/>
              <a:t> 427.4 (2012): 2780-2787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Becker, Werner, Michael Kramer, and Alberto </a:t>
            </a:r>
            <a:r>
              <a:rPr lang="en-US" sz="1600" dirty="0" err="1"/>
              <a:t>Sesana</a:t>
            </a:r>
            <a:r>
              <a:rPr lang="en-US" sz="1600" dirty="0"/>
              <a:t>. "Pulsar Timing and Its Application for Navigation and Gravitational Wave Detection." </a:t>
            </a:r>
            <a:r>
              <a:rPr lang="en-US" sz="1600" i="1" dirty="0"/>
              <a:t>Space Science Reviews</a:t>
            </a:r>
            <a:r>
              <a:rPr lang="en-US" sz="1600" dirty="0"/>
              <a:t> 214.1 (2018): 30.</a:t>
            </a:r>
          </a:p>
        </p:txBody>
      </p:sp>
    </p:spTree>
    <p:extLst>
      <p:ext uri="{BB962C8B-B14F-4D97-AF65-F5344CB8AC3E}">
        <p14:creationId xmlns:p14="http://schemas.microsoft.com/office/powerpoint/2010/main" val="1571020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Time Delay Interferometry Papers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Tinto, Massimo, and </a:t>
            </a:r>
            <a:r>
              <a:rPr lang="en-US" dirty="0" err="1"/>
              <a:t>Sanjeev</a:t>
            </a:r>
            <a:r>
              <a:rPr lang="en-US" dirty="0"/>
              <a:t> V. </a:t>
            </a:r>
            <a:r>
              <a:rPr lang="en-US" dirty="0" err="1"/>
              <a:t>Dhurandhar</a:t>
            </a:r>
            <a:r>
              <a:rPr lang="en-US" dirty="0"/>
              <a:t>. "Time-delay interferometry." </a:t>
            </a:r>
            <a:r>
              <a:rPr lang="en-US" i="1" dirty="0"/>
              <a:t>Living reviews in relativity</a:t>
            </a:r>
            <a:r>
              <a:rPr lang="en-US" dirty="0"/>
              <a:t> 17.1 (2014): 6</a:t>
            </a:r>
            <a:r>
              <a:rPr lang="en-US" dirty="0" smtClean="0"/>
              <a:t>.</a:t>
            </a:r>
          </a:p>
          <a:p>
            <a:r>
              <a:rPr lang="en-US" dirty="0" err="1"/>
              <a:t>Hellings</a:t>
            </a:r>
            <a:r>
              <a:rPr lang="en-US" dirty="0"/>
              <a:t>, Ronald W. "Elimination of clock jitter noise in </a:t>
            </a:r>
            <a:r>
              <a:rPr lang="en-US" dirty="0" err="1"/>
              <a:t>spaceborne</a:t>
            </a:r>
            <a:r>
              <a:rPr lang="en-US" dirty="0"/>
              <a:t> laser interferometers." </a:t>
            </a:r>
            <a:r>
              <a:rPr lang="en-US" i="1" dirty="0"/>
              <a:t>Physical Review D</a:t>
            </a:r>
            <a:r>
              <a:rPr lang="en-US" dirty="0"/>
              <a:t> 64.2 (2001): 022002.</a:t>
            </a:r>
          </a:p>
          <a:p>
            <a:r>
              <a:rPr lang="en-US" dirty="0" smtClean="0"/>
              <a:t>Armstrong</a:t>
            </a:r>
            <a:r>
              <a:rPr lang="en-US" dirty="0"/>
              <a:t>, J. W., F. B. </a:t>
            </a:r>
            <a:r>
              <a:rPr lang="en-US" dirty="0" err="1"/>
              <a:t>Estabrook</a:t>
            </a:r>
            <a:r>
              <a:rPr lang="en-US" dirty="0"/>
              <a:t>, and Massimo Tinto. "Time delay interferometry." </a:t>
            </a:r>
            <a:r>
              <a:rPr lang="en-US" i="1" dirty="0"/>
              <a:t>Classical and Quantum Gravity</a:t>
            </a:r>
            <a:r>
              <a:rPr lang="en-US" dirty="0"/>
              <a:t> 20.10 (2003): S283</a:t>
            </a:r>
            <a:r>
              <a:rPr lang="en-US" dirty="0" smtClean="0"/>
              <a:t>.</a:t>
            </a:r>
          </a:p>
          <a:p>
            <a:r>
              <a:rPr lang="en-US" dirty="0"/>
              <a:t>Tinto, Massimo, Frank B. </a:t>
            </a:r>
            <a:r>
              <a:rPr lang="en-US" dirty="0" err="1"/>
              <a:t>Estabrook</a:t>
            </a:r>
            <a:r>
              <a:rPr lang="en-US" dirty="0"/>
              <a:t>, and J. W. Armstrong. "Time-delay interferometry for LISA." </a:t>
            </a:r>
            <a:r>
              <a:rPr lang="en-US" i="1" dirty="0"/>
              <a:t>Physical Review D</a:t>
            </a:r>
            <a:r>
              <a:rPr lang="en-US" dirty="0"/>
              <a:t> 65.8 (2002): 082003.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2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 smtClean="0"/>
              <a:t>Contributes Where?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RelativeUncertaintyContrb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88" y="661316"/>
            <a:ext cx="6562099" cy="511113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5975" y="5705698"/>
            <a:ext cx="7647896" cy="1042291"/>
            <a:chOff x="1027390" y="5761526"/>
            <a:chExt cx="7647896" cy="1042291"/>
          </a:xfrm>
        </p:grpSpPr>
        <p:sp>
          <p:nvSpPr>
            <p:cNvPr id="8" name="Rectangle 7"/>
            <p:cNvSpPr/>
            <p:nvPr/>
          </p:nvSpPr>
          <p:spPr>
            <a:xfrm>
              <a:off x="1027390" y="5977294"/>
              <a:ext cx="13159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latin typeface="Times"/>
                  <a:cs typeface="Times"/>
                </a:rPr>
                <a:t>dR</a:t>
              </a:r>
              <a:r>
                <a:rPr lang="en-US" sz="2800" i="1" dirty="0" smtClean="0">
                  <a:latin typeface="Times"/>
                  <a:cs typeface="Times"/>
                </a:rPr>
                <a:t> </a:t>
              </a:r>
              <a:r>
                <a:rPr lang="en-US" sz="2800" i="1" baseline="30000" dirty="0" smtClean="0">
                  <a:latin typeface="Times"/>
                  <a:cs typeface="Times"/>
                </a:rPr>
                <a:t>2</a:t>
              </a:r>
              <a:r>
                <a:rPr lang="en-US" sz="2800" i="1" dirty="0" smtClean="0">
                  <a:latin typeface="Times"/>
                  <a:cs typeface="Times"/>
                </a:rPr>
                <a:t>  = </a:t>
              </a:r>
              <a:endParaRPr lang="en-US" sz="2800" i="1" dirty="0">
                <a:latin typeface="Times"/>
                <a:cs typeface="Time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9112" y="5778880"/>
              <a:ext cx="6797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latin typeface="Times"/>
                  <a:cs typeface="Times"/>
                </a:rPr>
                <a:t>dA</a:t>
              </a:r>
              <a:endParaRPr lang="en-US" sz="2800" i="1" dirty="0" smtClean="0">
                <a:latin typeface="Times"/>
                <a:cs typeface="Time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73602" y="6280597"/>
              <a:ext cx="5002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latin typeface="Times"/>
                  <a:cs typeface="Times"/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658" y="603687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____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1410" y="6229644"/>
              <a:ext cx="111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"/>
                  <a:cs typeface="Times"/>
                </a:rPr>
                <a:t>1 </a:t>
              </a:r>
              <a:r>
                <a:rPr lang="en-US" sz="2800" i="1" dirty="0" smtClean="0">
                  <a:latin typeface="Times"/>
                  <a:cs typeface="Times"/>
                </a:rPr>
                <a:t>+ G</a:t>
              </a:r>
              <a:endParaRPr lang="en-US" sz="2800" i="1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5916" y="6006451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_________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46317" y="576152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Times"/>
                  <a:cs typeface="Times"/>
                </a:rPr>
                <a:t>1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9322" y="5783139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Times New Roman"/>
                  <a:cs typeface="Times New Roman"/>
                </a:rPr>
                <a:t>(</a:t>
              </a:r>
              <a:endParaRPr lang="en-US" sz="4400" dirty="0">
                <a:latin typeface="Times New Roman"/>
                <a:cs typeface="Times New Roman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78" y="5783549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)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901800" y="5768648"/>
              <a:ext cx="1153039" cy="991338"/>
              <a:chOff x="6767839" y="5759156"/>
              <a:chExt cx="1153039" cy="99133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803333" y="6227274"/>
                <a:ext cx="1117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Times"/>
                    <a:cs typeface="Times"/>
                  </a:rPr>
                  <a:t>1 </a:t>
                </a:r>
                <a:r>
                  <a:rPr lang="en-US" sz="2800" i="1" dirty="0" smtClean="0">
                    <a:latin typeface="Times"/>
                    <a:cs typeface="Times"/>
                  </a:rPr>
                  <a:t>+ G</a:t>
                </a:r>
                <a:endParaRPr lang="en-US" sz="2800" i="1" dirty="0">
                  <a:latin typeface="Times"/>
                  <a:cs typeface="Time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767839" y="6004081"/>
                <a:ext cx="1107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_________</a:t>
                </a:r>
                <a:endParaRPr lang="en-US" sz="16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56375" y="5759156"/>
                <a:ext cx="4439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G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734314" y="5828280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Times New Roman"/>
                  <a:cs typeface="Times New Roman"/>
                </a:rPr>
                <a:t>(</a:t>
              </a:r>
              <a:endParaRPr lang="en-US" sz="4400" dirty="0">
                <a:latin typeface="Times New Roman"/>
                <a:cs typeface="Times New Roman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44705" y="5842647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25373" y="5857776"/>
              <a:ext cx="304357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29727" y="5777679"/>
              <a:ext cx="69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latin typeface="Times"/>
                  <a:cs typeface="Times"/>
                </a:rPr>
                <a:t>dC</a:t>
              </a:r>
              <a:endParaRPr lang="en-US" sz="2800" i="1" dirty="0" smtClean="0">
                <a:latin typeface="Times"/>
                <a:cs typeface="Time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08969" y="6247055"/>
              <a:ext cx="520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latin typeface="Times"/>
                  <a:cs typeface="Times"/>
                </a:rPr>
                <a:t>C</a:t>
              </a:r>
              <a:endParaRPr lang="en-US" sz="2800" i="1" dirty="0" smtClean="0">
                <a:latin typeface="Times"/>
                <a:cs typeface="Time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15772" y="602201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____</a:t>
              </a:r>
              <a:endParaRPr lang="en-US" sz="16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2547" y="5787134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91469" y="5883956"/>
              <a:ext cx="304357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78878" y="5782433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Times New Roman"/>
                  <a:cs typeface="Times New Roman"/>
                </a:rPr>
                <a:t>(</a:t>
              </a:r>
              <a:endParaRPr lang="en-US" sz="4400" dirty="0"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79312" y="5991251"/>
              <a:ext cx="4510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white"/>
                  </a:solidFill>
                  <a:latin typeface="Times"/>
                  <a:cs typeface="Times"/>
                </a:rPr>
                <a:t>+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32287" y="5925827"/>
              <a:ext cx="304357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90130" y="5854183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Times New Roman"/>
                  <a:cs typeface="Times New Roman"/>
                </a:rPr>
                <a:t>(</a:t>
              </a:r>
              <a:endParaRPr lang="en-US" sz="4400" dirty="0">
                <a:latin typeface="Times New Roman"/>
                <a:cs typeface="Times New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63475" y="5856604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370929" y="5923741"/>
              <a:ext cx="304357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598351" y="878052"/>
            <a:ext cx="169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From G1800273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760653" y="2666913"/>
            <a:ext cx="2878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Fractional Contribution to </a:t>
            </a:r>
          </a:p>
          <a:p>
            <a:pPr algn="ctr"/>
            <a:r>
              <a:rPr lang="en-US" sz="2000" dirty="0" smtClean="0"/>
              <a:t>Uncertainty in Response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3640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2018-03-17_PCAL_NIST_absresul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2" y="1807877"/>
            <a:ext cx="5912570" cy="4990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Years of aLIGO NIST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7482" y="2962743"/>
            <a:ext cx="22224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~$8k per calibration </a:t>
            </a:r>
            <a:r>
              <a:rPr lang="is-IS" sz="2400" b="1" dirty="0" smtClean="0">
                <a:solidFill>
                  <a:srgbClr val="7F7F7F"/>
                </a:solidFill>
              </a:rPr>
              <a:t>T1100068</a:t>
            </a:r>
            <a:endParaRPr lang="en-US" sz="2400" dirty="0">
              <a:solidFill>
                <a:srgbClr val="7F7F7F"/>
              </a:solidFill>
            </a:endParaRPr>
          </a:p>
        </p:txBody>
      </p:sp>
      <p:pic>
        <p:nvPicPr>
          <p:cNvPr id="10" name="Picture 9" descr="NIS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34" y="977725"/>
            <a:ext cx="2453022" cy="8301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9108" y="1966583"/>
            <a:ext cx="619932" cy="801267"/>
            <a:chOff x="4384886" y="2389892"/>
            <a:chExt cx="619932" cy="801267"/>
          </a:xfrm>
        </p:grpSpPr>
        <p:sp>
          <p:nvSpPr>
            <p:cNvPr id="13" name="Snip Same Side Corner Rectangle 12"/>
            <p:cNvSpPr/>
            <p:nvPr/>
          </p:nvSpPr>
          <p:spPr>
            <a:xfrm rot="10800000">
              <a:off x="4536088" y="2828322"/>
              <a:ext cx="332647" cy="362837"/>
            </a:xfrm>
            <a:prstGeom prst="snip2SameRect">
              <a:avLst/>
            </a:prstGeom>
            <a:gradFill>
              <a:gsLst>
                <a:gs pos="0">
                  <a:schemeClr val="tx1"/>
                </a:gs>
                <a:gs pos="80000">
                  <a:schemeClr val="tx1">
                    <a:lumMod val="50000"/>
                  </a:schemeClr>
                </a:gs>
                <a:gs pos="100000">
                  <a:schemeClr val="tx1">
                    <a:lumMod val="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84886" y="2389892"/>
              <a:ext cx="619932" cy="604728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97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2148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02068" y="977725"/>
            <a:ext cx="1316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“GOLD” </a:t>
            </a:r>
          </a:p>
          <a:p>
            <a:r>
              <a:rPr lang="en-US" sz="2400" dirty="0" smtClean="0"/>
              <a:t>Standard</a:t>
            </a:r>
            <a:endParaRPr lang="en-US" sz="2400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1542270" y="1927942"/>
            <a:ext cx="1781290" cy="416600"/>
          </a:xfrm>
          <a:prstGeom prst="bentConnector3">
            <a:avLst>
              <a:gd name="adj1" fmla="val -930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54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un-29-2017_O2_LLO_KappasPape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43" y="2817242"/>
            <a:ext cx="5525917" cy="40351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Jun-17-2017_O2_LLO_SensingPaperPlot_MagOn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" y="661206"/>
            <a:ext cx="3982650" cy="265984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294107" y="1570274"/>
            <a:ext cx="50525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20585" y="750999"/>
            <a:ext cx="1" cy="6008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0031" y="3831491"/>
            <a:ext cx="2881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Alignment Drifts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Thermal Equilibrium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Charge on the Test Mass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Distance between Reaction Chain and Test Mass Chain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96203" cy="535441"/>
          </a:xfrm>
        </p:spPr>
        <p:txBody>
          <a:bodyPr>
            <a:noAutofit/>
          </a:bodyPr>
          <a:lstStyle/>
          <a:p>
            <a:r>
              <a:rPr lang="en-US" sz="3200" dirty="0" smtClean="0"/>
              <a:t>Systematic Error vs. Statistical Uncertainty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072262" y="758791"/>
            <a:ext cx="4694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Interferometer parameters vary as a function of time.</a:t>
            </a:r>
          </a:p>
          <a:p>
            <a:endParaRPr lang="en-US" sz="2000" dirty="0"/>
          </a:p>
          <a:p>
            <a:r>
              <a:rPr lang="en-US" sz="2000" dirty="0" smtClean="0"/>
              <a:t>Calibration Lines &gt; Constantly Measuring C and A at single frequencies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6655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96203" cy="535441"/>
          </a:xfrm>
        </p:spPr>
        <p:txBody>
          <a:bodyPr>
            <a:noAutofit/>
          </a:bodyPr>
          <a:lstStyle/>
          <a:p>
            <a:r>
              <a:rPr lang="en-US" sz="3200" dirty="0" smtClean="0"/>
              <a:t>Systematic Error vs. Statistical Uncertainty</a:t>
            </a:r>
            <a:endParaRPr lang="en-US" sz="3200" dirty="0"/>
          </a:p>
        </p:txBody>
      </p:sp>
      <p:pic>
        <p:nvPicPr>
          <p:cNvPr id="7" name="Picture 6" descr="11894_20170809172440_O2_RxPD_TxPD_factor_plot_dcsread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4270"/>
            <a:ext cx="9144000" cy="2191926"/>
          </a:xfrm>
          <a:prstGeom prst="rect">
            <a:avLst/>
          </a:prstGeom>
        </p:spPr>
      </p:pic>
      <p:pic>
        <p:nvPicPr>
          <p:cNvPr id="8" name="Picture 7" descr="P1500249_Fig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5" y="794004"/>
            <a:ext cx="8317168" cy="2390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933" y="5806009"/>
            <a:ext cx="3332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These are real laser systems!!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6560" y="3288662"/>
            <a:ext cx="4689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O2 – the response of the receiver reference dropped compared the the transmitter reference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4782" y="3274787"/>
            <a:ext cx="3382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Temperature dependence of </a:t>
            </a:r>
          </a:p>
          <a:p>
            <a:r>
              <a:rPr lang="en-US" sz="2000" b="1" dirty="0" smtClean="0"/>
              <a:t>Beam Relay Periscope.</a:t>
            </a:r>
          </a:p>
          <a:p>
            <a:r>
              <a:rPr lang="en-US" sz="2000" b="1" dirty="0" smtClean="0"/>
              <a:t>Systematic error of reference!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805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commandments.jpg"/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206500"/>
            <a:ext cx="7322599" cy="5105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 </a:t>
            </a:r>
            <a:r>
              <a:rPr lang="en-US" sz="3200" dirty="0" smtClean="0"/>
              <a:t>summary (From </a:t>
            </a:r>
            <a:r>
              <a:rPr lang="en-US" sz="3200" b="1" dirty="0" smtClean="0"/>
              <a:t>G1700810</a:t>
            </a:r>
            <a:r>
              <a:rPr lang="en-US" sz="3200" dirty="0" smtClean="0"/>
              <a:t> 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241154"/>
            <a:ext cx="8359414" cy="407114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Your </a:t>
            </a:r>
            <a:r>
              <a:rPr lang="en-US" sz="2000" b="1" dirty="0" smtClean="0"/>
              <a:t>GW response </a:t>
            </a:r>
            <a:r>
              <a:rPr lang="en-US" sz="2000" dirty="0" smtClean="0"/>
              <a:t>will be more complicated than you want it to be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You’ll need to invert </a:t>
            </a:r>
            <a:r>
              <a:rPr lang="en-US" sz="2000" b="1" dirty="0" smtClean="0"/>
              <a:t>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 </a:t>
            </a:r>
            <a:r>
              <a:rPr lang="en-US" sz="2000" b="1" dirty="0" smtClean="0"/>
              <a:t>It</a:t>
            </a:r>
            <a:r>
              <a:rPr lang="en-US" sz="2000" dirty="0" smtClean="0"/>
              <a:t> will be time dependent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You’ll be fighting your awesome isolators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Your reference will not be perfect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Your calibration will change between runs, even with the same detector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1%/1 </a:t>
            </a:r>
            <a:r>
              <a:rPr lang="en-US" sz="2000" dirty="0" err="1" smtClean="0"/>
              <a:t>deg</a:t>
            </a:r>
            <a:r>
              <a:rPr lang="en-US" sz="2000" dirty="0" smtClean="0"/>
              <a:t> will be a bookkeeping nightmare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endParaRPr lang="en-US" sz="2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72C1-292A-C54D-B055-6565B074885E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5073" y="791001"/>
            <a:ext cx="7561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Any one can build a calibration to within a factor of 2 once.</a:t>
            </a:r>
          </a:p>
          <a:p>
            <a:pPr algn="ctr"/>
            <a:r>
              <a:rPr lang="en-US" sz="2400" dirty="0" smtClean="0"/>
              <a:t>But can you build a 1% / 1 </a:t>
            </a:r>
            <a:r>
              <a:rPr lang="en-US" sz="2400" dirty="0" err="1" smtClean="0"/>
              <a:t>deg</a:t>
            </a:r>
            <a:r>
              <a:rPr lang="en-US" sz="2400" dirty="0" smtClean="0"/>
              <a:t> calibration over ~1 year?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14681" y="1779488"/>
            <a:ext cx="4937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Seven Commandments of Calibration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41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Cosmology and Correlated Systematic Errors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G1800504_SystematicCALErrorEffect_on_H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5" y="761999"/>
            <a:ext cx="8273636" cy="560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88" y="6175451"/>
            <a:ext cx="173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From </a:t>
            </a:r>
            <a:r>
              <a:rPr lang="en-US" i="1" dirty="0" smtClean="0">
                <a:solidFill>
                  <a:srgbClr val="7F7F7F"/>
                </a:solidFill>
              </a:rPr>
              <a:t>G1800504</a:t>
            </a:r>
            <a:endParaRPr lang="en-US" i="1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900" y="1655227"/>
            <a:ext cx="3738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Toy Future BNS Detections</a:t>
            </a:r>
            <a:r>
              <a:rPr lang="is-IS" sz="2400" dirty="0" smtClean="0"/>
              <a:t>…</a:t>
            </a:r>
          </a:p>
          <a:p>
            <a:endParaRPr lang="is-IS" sz="2400" dirty="0" smtClean="0"/>
          </a:p>
          <a:p>
            <a:r>
              <a:rPr lang="is-IS" sz="2400" dirty="0" smtClean="0"/>
              <a:t>Correlated Systematic </a:t>
            </a:r>
          </a:p>
          <a:p>
            <a:r>
              <a:rPr lang="is-IS" sz="2400" dirty="0" smtClean="0"/>
              <a:t>Error...</a:t>
            </a:r>
          </a:p>
        </p:txBody>
      </p:sp>
      <p:sp>
        <p:nvSpPr>
          <p:cNvPr id="9" name="TextBox 8"/>
          <p:cNvSpPr txBox="1"/>
          <p:nvPr/>
        </p:nvSpPr>
        <p:spPr>
          <a:xfrm rot="20083673">
            <a:off x="6763528" y="2653117"/>
            <a:ext cx="1278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E5E1"/>
                </a:solidFill>
              </a:rPr>
              <a:t>True H</a:t>
            </a:r>
            <a:r>
              <a:rPr lang="en-US" sz="2800" baseline="-25000" dirty="0" smtClean="0">
                <a:solidFill>
                  <a:srgbClr val="00E5E1"/>
                </a:solidFill>
              </a:rPr>
              <a:t>0</a:t>
            </a:r>
            <a:endParaRPr lang="en-US" sz="2800" dirty="0">
              <a:solidFill>
                <a:srgbClr val="00E5E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641189">
            <a:off x="6081144" y="1666777"/>
            <a:ext cx="197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Reported H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0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4225" y="4952446"/>
            <a:ext cx="328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2800" dirty="0"/>
              <a:t>Could get H</a:t>
            </a:r>
            <a:r>
              <a:rPr lang="is-IS" sz="2800" baseline="-25000" dirty="0"/>
              <a:t>0</a:t>
            </a:r>
            <a:r>
              <a:rPr lang="is-IS" sz="2800" dirty="0"/>
              <a:t> wrong...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508521" y="6211981"/>
            <a:ext cx="3003758" cy="30658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hosh2018_SystematicCALErrorEffect_on_TestsOfG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36" y="3154523"/>
            <a:ext cx="5736669" cy="3743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Tests of GR and Correlated Systematic Errors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871936"/>
            <a:ext cx="336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CQG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>
                <a:solidFill>
                  <a:srgbClr val="7F7F7F"/>
                </a:solidFill>
              </a:rPr>
              <a:t>35.1 (2017): 014002</a:t>
            </a:r>
            <a:r>
              <a:rPr lang="en-US" dirty="0" smtClean="0">
                <a:solidFill>
                  <a:srgbClr val="7F7F7F"/>
                </a:solidFill>
              </a:rPr>
              <a:t>.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(and from yesterday; </a:t>
            </a:r>
            <a:r>
              <a:rPr lang="is-IS" dirty="0" smtClean="0">
                <a:solidFill>
                  <a:srgbClr val="7F7F7F"/>
                </a:solidFill>
              </a:rPr>
              <a:t>G1800976</a:t>
            </a:r>
            <a:r>
              <a:rPr lang="en-US" dirty="0" smtClean="0">
                <a:solidFill>
                  <a:srgbClr val="7F7F7F"/>
                </a:solidFill>
              </a:rPr>
              <a:t>)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9" name="Picture 8" descr="Ghosh2018_SystematicCALErrorEffect_on_IMRConsistenc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4" y="764588"/>
            <a:ext cx="3352575" cy="3245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4750" y="764588"/>
            <a:ext cx="5319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Similar systematic error across events may lead you astray in GR consistency checks</a:t>
            </a:r>
          </a:p>
          <a:p>
            <a:endParaRPr lang="en-US" sz="2000" dirty="0"/>
          </a:p>
          <a:p>
            <a:r>
              <a:rPr lang="en-US" sz="2000" dirty="0"/>
              <a:t>W</a:t>
            </a:r>
            <a:r>
              <a:rPr lang="en-US" sz="2000" dirty="0" smtClean="0"/>
              <a:t>ill not get SQRT(N) improvement, because calibration’s systematic errors (biases) are correlated b/w events.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1262" y="4230590"/>
            <a:ext cx="3322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need to consider calibration uncertainty and systematic error over several events, several observation runs as the detector hardware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4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opcontroldiagram_si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01" y="693194"/>
            <a:ext cx="6175684" cy="3508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of the Art Example: LIGO 2G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14343" y="4496627"/>
            <a:ext cx="1847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7F7F7F"/>
                </a:solidFill>
                <a:latin typeface="Times"/>
                <a:cs typeface="Times"/>
              </a:rPr>
              <a:t>G = A D C</a:t>
            </a:r>
            <a:endParaRPr lang="en-US" sz="2800" i="1" dirty="0">
              <a:solidFill>
                <a:srgbClr val="7F7F7F"/>
              </a:solidFill>
              <a:latin typeface="Times"/>
              <a:cs typeface="Time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3815" y="4163117"/>
            <a:ext cx="2503653" cy="1248511"/>
            <a:chOff x="743313" y="5049603"/>
            <a:chExt cx="2265504" cy="1042081"/>
          </a:xfrm>
        </p:grpSpPr>
        <p:sp>
          <p:nvSpPr>
            <p:cNvPr id="9" name="TextBox 8"/>
            <p:cNvSpPr txBox="1"/>
            <p:nvPr/>
          </p:nvSpPr>
          <p:spPr>
            <a:xfrm>
              <a:off x="743313" y="5276076"/>
              <a:ext cx="832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R =</a:t>
              </a:r>
              <a:endParaRPr lang="en-US" sz="2800" i="1" dirty="0">
                <a:solidFill>
                  <a:srgbClr val="7F7F7F"/>
                </a:solidFill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91272" y="5066303"/>
              <a:ext cx="111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7F7F7F"/>
                  </a:solidFill>
                  <a:latin typeface="Times"/>
                  <a:cs typeface="Times"/>
                </a:rPr>
                <a:t>1 </a:t>
              </a:r>
              <a:r>
                <a:rPr lang="en-US" sz="28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+ G</a:t>
              </a:r>
              <a:endParaRPr lang="en-US" sz="2800" i="1" dirty="0">
                <a:solidFill>
                  <a:srgbClr val="7F7F7F"/>
                </a:solidFill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15027" y="5552255"/>
              <a:ext cx="520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rgbClr val="7F7F7F"/>
                  </a:solidFill>
                  <a:latin typeface="Times"/>
                  <a:cs typeface="Times"/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3362" y="5309660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_________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0012" y="5568464"/>
              <a:ext cx="4806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7F7F7F"/>
                  </a:solidFill>
                  <a:latin typeface="Times"/>
                  <a:cs typeface="Times"/>
                </a:rPr>
                <a:t>L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92862" y="5049603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7F7F7F"/>
                  </a:solidFill>
                  <a:latin typeface="Times"/>
                  <a:cs typeface="Times"/>
                </a:rPr>
                <a:t>1</a:t>
              </a:r>
              <a:endParaRPr lang="en-US" sz="2800" dirty="0">
                <a:solidFill>
                  <a:srgbClr val="7F7F7F"/>
                </a:solidFill>
                <a:latin typeface="Times"/>
                <a:cs typeface="Time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7214" y="532797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F7F7F"/>
                  </a:solidFill>
                </a:rPr>
                <a:t>__</a:t>
              </a:r>
              <a:endParaRPr lang="en-US" sz="1600" b="1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0155" y="5248625"/>
            <a:ext cx="7660720" cy="1042291"/>
            <a:chOff x="1027390" y="5761526"/>
            <a:chExt cx="7660720" cy="1042291"/>
          </a:xfrm>
        </p:grpSpPr>
        <p:sp>
          <p:nvSpPr>
            <p:cNvPr id="19" name="Rectangle 18"/>
            <p:cNvSpPr/>
            <p:nvPr/>
          </p:nvSpPr>
          <p:spPr>
            <a:xfrm>
              <a:off x="1027390" y="5977294"/>
              <a:ext cx="12983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err="1" smtClean="0">
                  <a:latin typeface="Times"/>
                  <a:cs typeface="Times"/>
                </a:rPr>
                <a:t>dR</a:t>
              </a:r>
              <a:r>
                <a:rPr lang="en-US" sz="2800" b="1" i="1" dirty="0" smtClean="0">
                  <a:latin typeface="Times"/>
                  <a:cs typeface="Times"/>
                </a:rPr>
                <a:t> </a:t>
              </a:r>
              <a:r>
                <a:rPr lang="en-US" sz="2800" b="1" i="1" baseline="30000" dirty="0" smtClean="0">
                  <a:latin typeface="Times"/>
                  <a:cs typeface="Times"/>
                </a:rPr>
                <a:t>2</a:t>
              </a:r>
              <a:r>
                <a:rPr lang="en-US" sz="2800" b="1" i="1" dirty="0" smtClean="0">
                  <a:latin typeface="Times"/>
                  <a:cs typeface="Times"/>
                </a:rPr>
                <a:t>  </a:t>
              </a:r>
              <a:r>
                <a:rPr lang="en-US" sz="2800" b="1" i="1" dirty="0">
                  <a:latin typeface="Times"/>
                  <a:cs typeface="Times"/>
                </a:rPr>
                <a:t>=</a:t>
              </a:r>
              <a:r>
                <a:rPr lang="en-US" sz="2800" b="1" i="1" dirty="0" smtClean="0">
                  <a:latin typeface="Times"/>
                  <a:cs typeface="Times"/>
                </a:rPr>
                <a:t> </a:t>
              </a:r>
              <a:endParaRPr lang="en-US" sz="2800" b="1" i="1" dirty="0">
                <a:latin typeface="Times"/>
                <a:cs typeface="Time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49112" y="5778880"/>
              <a:ext cx="69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err="1" smtClean="0">
                  <a:latin typeface="Times"/>
                  <a:cs typeface="Times"/>
                </a:rPr>
                <a:t>dA</a:t>
              </a:r>
              <a:endParaRPr lang="en-US" sz="2800" b="1" i="1" dirty="0" smtClean="0">
                <a:latin typeface="Times"/>
                <a:cs typeface="Time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73602" y="6280597"/>
              <a:ext cx="520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"/>
                  <a:cs typeface="Time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58658" y="603687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____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51410" y="6229644"/>
              <a:ext cx="111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"/>
                  <a:cs typeface="Times"/>
                </a:rPr>
                <a:t>1 </a:t>
              </a:r>
              <a:r>
                <a:rPr lang="en-US" sz="2800" b="1" i="1" dirty="0" smtClean="0">
                  <a:latin typeface="Times"/>
                  <a:cs typeface="Times"/>
                </a:rPr>
                <a:t>+ G</a:t>
              </a:r>
              <a:endParaRPr lang="en-US" sz="2800" b="1" i="1" dirty="0">
                <a:latin typeface="Times"/>
                <a:cs typeface="Time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5916" y="6006451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_________</a:t>
              </a:r>
              <a:endParaRPr lang="en-US" sz="1600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46317" y="576152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"/>
                  <a:cs typeface="Times"/>
                </a:rPr>
                <a:t>1</a:t>
              </a:r>
              <a:endParaRPr lang="en-US" sz="2800" b="1" dirty="0">
                <a:latin typeface="Times"/>
                <a:cs typeface="Time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99322" y="5783139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/>
                  <a:cs typeface="Times New Roman"/>
                </a:rPr>
                <a:t>(</a:t>
              </a:r>
              <a:endParaRPr lang="en-US" sz="4400" b="1" dirty="0">
                <a:latin typeface="Times New Roman"/>
                <a:cs typeface="Times New Roman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51578" y="5783549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/>
                  <a:cs typeface="Times New Roman"/>
                </a:rPr>
                <a:t>)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901800" y="5768648"/>
              <a:ext cx="1205112" cy="991338"/>
              <a:chOff x="6767839" y="5759156"/>
              <a:chExt cx="1205112" cy="99133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803333" y="6227274"/>
                <a:ext cx="11696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"/>
                    <a:cs typeface="Times"/>
                  </a:rPr>
                  <a:t> 1 </a:t>
                </a:r>
                <a:r>
                  <a:rPr lang="en-US" sz="2800" b="1" dirty="0" smtClean="0">
                    <a:latin typeface="Times"/>
                    <a:cs typeface="Times"/>
                  </a:rPr>
                  <a:t>+</a:t>
                </a:r>
                <a:r>
                  <a:rPr lang="en-US" sz="2800" b="1" i="1" dirty="0" smtClean="0">
                    <a:latin typeface="Times"/>
                    <a:cs typeface="Times"/>
                  </a:rPr>
                  <a:t> G</a:t>
                </a:r>
                <a:endParaRPr lang="en-US" sz="2800" b="1" i="1" dirty="0">
                  <a:latin typeface="Times"/>
                  <a:cs typeface="Time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767839" y="6004081"/>
                <a:ext cx="1107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_________</a:t>
                </a:r>
                <a:endParaRPr lang="en-US" sz="1600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156375" y="5759156"/>
                <a:ext cx="4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"/>
                    <a:cs typeface="Times"/>
                  </a:rPr>
                  <a:t>G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734314" y="5828280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/>
                  <a:cs typeface="Times New Roman"/>
                </a:rPr>
                <a:t>(</a:t>
              </a:r>
              <a:endParaRPr lang="en-US" sz="4400" b="1" dirty="0">
                <a:latin typeface="Times New Roman"/>
                <a:cs typeface="Times New Roman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44705" y="5842647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25373" y="5857776"/>
              <a:ext cx="31718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b="1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29727" y="5777679"/>
              <a:ext cx="69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err="1" smtClean="0">
                  <a:latin typeface="Times"/>
                  <a:cs typeface="Times"/>
                </a:rPr>
                <a:t>dC</a:t>
              </a:r>
              <a:endParaRPr lang="en-US" sz="2800" b="1" i="1" dirty="0" smtClean="0">
                <a:latin typeface="Times"/>
                <a:cs typeface="Time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08969" y="6247055"/>
              <a:ext cx="520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latin typeface="Times"/>
                  <a:cs typeface="Times"/>
                </a:rPr>
                <a:t>C</a:t>
              </a:r>
              <a:endParaRPr lang="en-US" sz="2800" b="1" i="1" dirty="0" smtClean="0">
                <a:latin typeface="Times"/>
                <a:cs typeface="Time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15772" y="602201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____</a:t>
              </a:r>
              <a:endParaRPr lang="en-US" sz="16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62547" y="5787134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91469" y="5883956"/>
              <a:ext cx="31718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78878" y="5782433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/>
                  <a:cs typeface="Times New Roman"/>
                </a:rPr>
                <a:t>(</a:t>
              </a:r>
              <a:endParaRPr lang="en-US" sz="4400" b="1" dirty="0">
                <a:latin typeface="Times New Roman"/>
                <a:cs typeface="Times New Roman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79312" y="5991251"/>
              <a:ext cx="4139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prstClr val="white"/>
                  </a:solidFill>
                  <a:latin typeface="Times"/>
                  <a:cs typeface="Times"/>
                </a:rPr>
                <a:t>+</a:t>
              </a:r>
              <a:endParaRPr lang="en-US" sz="1600" b="1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32287" y="5925827"/>
              <a:ext cx="31718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90130" y="5854183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/>
                  <a:cs typeface="Times New Roman"/>
                </a:rPr>
                <a:t>(</a:t>
              </a:r>
              <a:endParaRPr lang="en-US" sz="4400" b="1" dirty="0"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63475" y="5856604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370929" y="5923741"/>
              <a:ext cx="31718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29008" y="4294393"/>
            <a:ext cx="3358920" cy="972075"/>
            <a:chOff x="5526608" y="4506045"/>
            <a:chExt cx="3358920" cy="972075"/>
          </a:xfrm>
        </p:grpSpPr>
        <p:sp>
          <p:nvSpPr>
            <p:cNvPr id="58" name="Rectangle 57"/>
            <p:cNvSpPr/>
            <p:nvPr/>
          </p:nvSpPr>
          <p:spPr>
            <a:xfrm>
              <a:off x="6421569" y="4506045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7F7F7F"/>
                  </a:solidFill>
                  <a:latin typeface="Times"/>
                  <a:cs typeface="Times"/>
                </a:rPr>
                <a:t>1</a:t>
              </a:r>
              <a:endParaRPr lang="en-US" sz="2800" dirty="0">
                <a:solidFill>
                  <a:srgbClr val="7F7F7F"/>
                </a:solidFill>
                <a:latin typeface="Times"/>
                <a:cs typeface="Time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526608" y="4728420"/>
              <a:ext cx="9483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h L = </a:t>
              </a:r>
              <a:endParaRPr lang="en-US" sz="2400" i="1" dirty="0">
                <a:solidFill>
                  <a:srgbClr val="7F7F7F"/>
                </a:solidFill>
                <a:latin typeface="Times"/>
                <a:cs typeface="Time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69561" y="4954900"/>
              <a:ext cx="520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7F7F7F"/>
                  </a:solidFill>
                  <a:latin typeface="Times"/>
                  <a:cs typeface="Times"/>
                </a:rPr>
                <a:t>C</a:t>
              </a:r>
              <a:endParaRPr lang="en-US" sz="2800" i="1" dirty="0" smtClean="0">
                <a:solidFill>
                  <a:srgbClr val="7F7F7F"/>
                </a:solidFill>
                <a:latin typeface="Times"/>
                <a:cs typeface="Time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21238" y="472842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7F7F7F"/>
                  </a:solidFill>
                </a:rPr>
                <a:t>____</a:t>
              </a:r>
              <a:endParaRPr lang="en-US" sz="1600" b="1" dirty="0">
                <a:solidFill>
                  <a:srgbClr val="7F7F7F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69884" y="4724068"/>
              <a:ext cx="6237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d</a:t>
              </a:r>
              <a:r>
                <a:rPr lang="en-US" sz="2400" i="1" baseline="-25000" dirty="0" smtClean="0">
                  <a:solidFill>
                    <a:srgbClr val="7F7F7F"/>
                  </a:solidFill>
                  <a:latin typeface="Times"/>
                  <a:cs typeface="Times"/>
                </a:rPr>
                <a:t>err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27663" y="4738443"/>
              <a:ext cx="6578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d</a:t>
              </a:r>
              <a:r>
                <a:rPr lang="en-US" sz="2400" i="1" baseline="-25000" dirty="0" smtClean="0">
                  <a:solidFill>
                    <a:srgbClr val="7F7F7F"/>
                  </a:solidFill>
                  <a:latin typeface="Times"/>
                  <a:cs typeface="Times"/>
                </a:rPr>
                <a:t>ctrl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84277" y="4693240"/>
              <a:ext cx="8260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+ A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06385" y="1900724"/>
            <a:ext cx="1919055" cy="526743"/>
            <a:chOff x="4157681" y="4888963"/>
            <a:chExt cx="1919055" cy="526743"/>
          </a:xfrm>
        </p:grpSpPr>
        <p:sp>
          <p:nvSpPr>
            <p:cNvPr id="73" name="Rectangle 72"/>
            <p:cNvSpPr/>
            <p:nvPr/>
          </p:nvSpPr>
          <p:spPr>
            <a:xfrm>
              <a:off x="4157681" y="4927666"/>
              <a:ext cx="7056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rgbClr val="7F7F7F"/>
                  </a:solidFill>
                  <a:latin typeface="Times"/>
                  <a:cs typeface="Times"/>
                </a:rPr>
                <a:t>h</a:t>
              </a:r>
              <a:r>
                <a:rPr lang="en-US" sz="24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 = </a:t>
              </a:r>
              <a:endParaRPr lang="en-US" sz="2400" i="1" dirty="0">
                <a:solidFill>
                  <a:srgbClr val="7F7F7F"/>
                </a:solidFill>
                <a:latin typeface="Times"/>
                <a:cs typeface="Time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33174" y="4888963"/>
              <a:ext cx="5002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R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29031" y="4955580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b="1" dirty="0">
                <a:solidFill>
                  <a:srgbClr val="7F7F7F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277677" y="4923314"/>
              <a:ext cx="6237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d</a:t>
              </a:r>
              <a:r>
                <a:rPr lang="en-US" sz="2400" i="1" baseline="-25000" dirty="0" smtClean="0">
                  <a:solidFill>
                    <a:srgbClr val="7F7F7F"/>
                  </a:solidFill>
                  <a:latin typeface="Times"/>
                  <a:cs typeface="Times"/>
                </a:rPr>
                <a:t>err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92070" y="4892486"/>
              <a:ext cx="1846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800" i="1" dirty="0" smtClean="0">
                <a:solidFill>
                  <a:srgbClr val="7F7F7F"/>
                </a:solidFill>
                <a:latin typeface="Times"/>
                <a:cs typeface="Times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0" y="6291941"/>
            <a:ext cx="2312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7F7F7F"/>
                </a:solidFill>
              </a:rPr>
              <a:t>PRD</a:t>
            </a:r>
            <a:r>
              <a:rPr lang="en-US" sz="1600" dirty="0" smtClean="0">
                <a:solidFill>
                  <a:srgbClr val="7F7F7F"/>
                </a:solidFill>
              </a:rPr>
              <a:t> 95.6 (2017): 062003.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51869" y="6218448"/>
            <a:ext cx="3017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prstClr val="white"/>
                </a:solidFill>
                <a:latin typeface="Times"/>
                <a:cs typeface="Times"/>
              </a:rPr>
              <a:t>+ Systematic Error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2284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500249_Fig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2" y="4203640"/>
            <a:ext cx="8805613" cy="25311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Absolute Reference: Radiation Pressure</a:t>
            </a:r>
            <a:endParaRPr lang="en-US" sz="3600" dirty="0"/>
          </a:p>
        </p:txBody>
      </p:sp>
      <p:pic>
        <p:nvPicPr>
          <p:cNvPr id="9" name="Picture 8" descr="loopcontroldiagram_si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01" y="693194"/>
            <a:ext cx="6175684" cy="35081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63794" y="4613912"/>
            <a:ext cx="253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RSI 87.11 (2016): 114503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3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un-17-2017_O2_LLO_SensingPaperPlot_Mag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47" y="2172433"/>
            <a:ext cx="4418424" cy="2950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52"/>
            <a:ext cx="8176769" cy="535441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does LIGO Determine </a:t>
            </a:r>
            <a:r>
              <a:rPr lang="en-US" sz="3600" dirty="0" err="1" smtClean="0"/>
              <a:t>dC</a:t>
            </a:r>
            <a:r>
              <a:rPr lang="en-US" sz="3600" dirty="0" smtClean="0"/>
              <a:t> and </a:t>
            </a:r>
            <a:r>
              <a:rPr lang="en-US" sz="3600" dirty="0" err="1" smtClean="0"/>
              <a:t>dA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281403" y="4328469"/>
            <a:ext cx="153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Absolute Scale Factor</a:t>
            </a:r>
            <a:endParaRPr lang="en-US" sz="20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99" y="3188980"/>
            <a:ext cx="8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FFFFFF"/>
                </a:solidFill>
                <a:latin typeface="Times"/>
                <a:cs typeface="Times"/>
              </a:rPr>
              <a:t>C = </a:t>
            </a:r>
            <a:endParaRPr lang="en-US" sz="2800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85638" y="2945624"/>
            <a:ext cx="793201" cy="985604"/>
            <a:chOff x="7282405" y="3703225"/>
            <a:chExt cx="793201" cy="985604"/>
          </a:xfrm>
        </p:grpSpPr>
        <p:sp>
          <p:nvSpPr>
            <p:cNvPr id="18" name="Rectangle 17"/>
            <p:cNvSpPr/>
            <p:nvPr/>
          </p:nvSpPr>
          <p:spPr>
            <a:xfrm>
              <a:off x="7311079" y="4165609"/>
              <a:ext cx="7645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IN2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29418" y="397342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</a:rPr>
                <a:t>____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82405" y="3703225"/>
              <a:ext cx="726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err="1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exc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12187" y="2967884"/>
            <a:ext cx="831673" cy="985604"/>
            <a:chOff x="8047696" y="3718975"/>
            <a:chExt cx="831673" cy="985604"/>
          </a:xfrm>
        </p:grpSpPr>
        <p:sp>
          <p:nvSpPr>
            <p:cNvPr id="22" name="Rectangle 21"/>
            <p:cNvSpPr/>
            <p:nvPr/>
          </p:nvSpPr>
          <p:spPr>
            <a:xfrm>
              <a:off x="8076370" y="4181359"/>
              <a:ext cx="802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baseline="-25000" dirty="0">
                <a:solidFill>
                  <a:srgbClr val="7F7F7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94709" y="39891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47696" y="3718975"/>
              <a:ext cx="700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smtClean="0">
                  <a:solidFill>
                    <a:srgbClr val="7F7F7F"/>
                  </a:solidFill>
                  <a:latin typeface="Times"/>
                  <a:cs typeface="Times"/>
                </a:rPr>
                <a:t>err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36131" y="2939985"/>
            <a:ext cx="1008184" cy="985604"/>
            <a:chOff x="8055993" y="5065696"/>
            <a:chExt cx="1008184" cy="985604"/>
          </a:xfrm>
        </p:grpSpPr>
        <p:sp>
          <p:nvSpPr>
            <p:cNvPr id="25" name="Rectangle 24"/>
            <p:cNvSpPr/>
            <p:nvPr/>
          </p:nvSpPr>
          <p:spPr>
            <a:xfrm>
              <a:off x="8055993" y="5528080"/>
              <a:ext cx="1008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pd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baseline="-25000" dirty="0">
                <a:solidFill>
                  <a:srgbClr val="7F7F7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13882" y="533589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66869" y="5065696"/>
              <a:ext cx="802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20704" y="3278539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84170" y="326419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325115" y="4316917"/>
            <a:ext cx="1494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Complex TFs </a:t>
            </a:r>
          </a:p>
          <a:p>
            <a:r>
              <a:rPr lang="en-US" sz="2000" dirty="0" smtClean="0"/>
              <a:t>w/ Full IFO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2969" y="5560146"/>
            <a:ext cx="826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Times"/>
                <a:cs typeface="Times"/>
              </a:rPr>
              <a:t>A</a:t>
            </a:r>
            <a:r>
              <a:rPr lang="en-US" sz="2800" i="1" dirty="0" smtClean="0">
                <a:solidFill>
                  <a:srgbClr val="FFFFFF"/>
                </a:solidFill>
                <a:latin typeface="Times"/>
                <a:cs typeface="Times"/>
              </a:rPr>
              <a:t> = </a:t>
            </a:r>
            <a:endParaRPr lang="en-US" sz="2800" i="1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08908" y="5316790"/>
            <a:ext cx="754729" cy="985604"/>
            <a:chOff x="7282405" y="3703225"/>
            <a:chExt cx="754729" cy="985604"/>
          </a:xfrm>
        </p:grpSpPr>
        <p:sp>
          <p:nvSpPr>
            <p:cNvPr id="36" name="Rectangle 35"/>
            <p:cNvSpPr/>
            <p:nvPr/>
          </p:nvSpPr>
          <p:spPr>
            <a:xfrm>
              <a:off x="7311079" y="4165609"/>
              <a:ext cx="726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err="1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exc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29418" y="397342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50000"/>
                    </a:schemeClr>
                  </a:solidFill>
                </a:rPr>
                <a:t>____</a:t>
              </a:r>
              <a:endParaRPr lang="en-US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82405" y="3703225"/>
              <a:ext cx="700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smtClean="0">
                  <a:solidFill>
                    <a:schemeClr val="tx1">
                      <a:lumMod val="50000"/>
                    </a:schemeClr>
                  </a:solidFill>
                  <a:latin typeface="Times"/>
                  <a:cs typeface="Times"/>
                </a:rPr>
                <a:t>err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09081" y="5321257"/>
            <a:ext cx="802999" cy="980491"/>
            <a:chOff x="8021320" y="3701182"/>
            <a:chExt cx="802999" cy="980491"/>
          </a:xfrm>
        </p:grpSpPr>
        <p:sp>
          <p:nvSpPr>
            <p:cNvPr id="40" name="Rectangle 39"/>
            <p:cNvSpPr/>
            <p:nvPr/>
          </p:nvSpPr>
          <p:spPr>
            <a:xfrm>
              <a:off x="8021320" y="3701182"/>
              <a:ext cx="802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baseline="-25000" dirty="0">
                <a:solidFill>
                  <a:srgbClr val="7F7F7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94709" y="39891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47696" y="4158453"/>
              <a:ext cx="700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srgbClr val="7F7F7F"/>
                  </a:solidFill>
                  <a:latin typeface="Times"/>
                  <a:cs typeface="Times"/>
                </a:rPr>
                <a:t>d</a:t>
              </a:r>
              <a:r>
                <a:rPr lang="en-US" sz="2800" i="1" baseline="-25000" dirty="0" smtClean="0">
                  <a:solidFill>
                    <a:srgbClr val="7F7F7F"/>
                  </a:solidFill>
                  <a:latin typeface="Times"/>
                  <a:cs typeface="Times"/>
                </a:rPr>
                <a:t>err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05333" y="5325381"/>
            <a:ext cx="1008184" cy="995978"/>
            <a:chOff x="8101925" y="5079926"/>
            <a:chExt cx="1008184" cy="995978"/>
          </a:xfrm>
        </p:grpSpPr>
        <p:sp>
          <p:nvSpPr>
            <p:cNvPr id="44" name="Rectangle 43"/>
            <p:cNvSpPr/>
            <p:nvPr/>
          </p:nvSpPr>
          <p:spPr>
            <a:xfrm>
              <a:off x="8101925" y="5079926"/>
              <a:ext cx="10081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pd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baseline="-25000" dirty="0">
                <a:solidFill>
                  <a:srgbClr val="7F7F7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13882" y="533589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F7F7F"/>
                  </a:solidFill>
                </a:rPr>
                <a:t>____</a:t>
              </a:r>
              <a:endParaRPr lang="en-US" sz="1600" dirty="0">
                <a:solidFill>
                  <a:srgbClr val="7F7F7F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166869" y="5552684"/>
              <a:ext cx="8029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x</a:t>
              </a:r>
              <a:r>
                <a:rPr lang="en-US" sz="2800" i="1" baseline="-25000" dirty="0" err="1" smtClean="0">
                  <a:solidFill>
                    <a:srgbClr val="7F7F7F"/>
                  </a:solidFill>
                  <a:latin typeface="Times"/>
                  <a:cs typeface="Times"/>
                </a:rPr>
                <a:t>pcal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843974" y="564970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207440" y="563536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131055" y="5668299"/>
            <a:ext cx="3803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Phase </a:t>
            </a:r>
            <a:r>
              <a:rPr lang="en-US" sz="2000" b="1" dirty="0" smtClean="0"/>
              <a:t>uncertainty is entirely from Full IFO transfer functions, not set by absolute </a:t>
            </a:r>
            <a:r>
              <a:rPr lang="en-US" sz="2000" b="1" dirty="0" smtClean="0"/>
              <a:t>scale.</a:t>
            </a:r>
            <a:endParaRPr lang="en-US" sz="2000" b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1311768" y="4105889"/>
            <a:ext cx="136785" cy="288784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382470" y="4105889"/>
            <a:ext cx="201328" cy="274827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8" idx="0"/>
          </p:cNvCxnSpPr>
          <p:nvPr/>
        </p:nvCxnSpPr>
        <p:spPr>
          <a:xfrm flipH="1">
            <a:off x="1359112" y="4979449"/>
            <a:ext cx="168574" cy="337341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0" idx="0"/>
          </p:cNvCxnSpPr>
          <p:nvPr/>
        </p:nvCxnSpPr>
        <p:spPr>
          <a:xfrm>
            <a:off x="2382470" y="4979449"/>
            <a:ext cx="328111" cy="341808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921617" y="5091105"/>
            <a:ext cx="34303" cy="206362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865529" y="3953488"/>
            <a:ext cx="0" cy="231830"/>
          </a:xfrm>
          <a:prstGeom prst="straightConnector1">
            <a:avLst/>
          </a:prstGeom>
          <a:ln>
            <a:solidFill>
              <a:srgbClr val="BFBFB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789" y="6303013"/>
            <a:ext cx="2364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</a:schemeClr>
                </a:solidFill>
              </a:rPr>
              <a:t>PRD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 96.10 (2017): 102001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9" name="Picture 48" descr="loopcontroldiagram_si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6" y="685237"/>
            <a:ext cx="4212312" cy="23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6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ul-05-2017_O2_H1_MeasDate=Jan_04_2017_PaperSensingFunctionCorner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2418024"/>
            <a:ext cx="4050936" cy="4122476"/>
          </a:xfrm>
          <a:prstGeom prst="rect">
            <a:avLst/>
          </a:prstGeom>
        </p:spPr>
      </p:pic>
      <p:pic>
        <p:nvPicPr>
          <p:cNvPr id="5" name="Picture 4" descr="Jun-15-2017_O2_LHO_SensingPaper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44" y="864443"/>
            <a:ext cx="5933122" cy="4381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96203" cy="535441"/>
          </a:xfrm>
        </p:spPr>
        <p:txBody>
          <a:bodyPr>
            <a:noAutofit/>
          </a:bodyPr>
          <a:lstStyle/>
          <a:p>
            <a:r>
              <a:rPr lang="en-US" sz="3200" dirty="0" smtClean="0"/>
              <a:t>Systematic Error vs. Statistical Uncertainty</a:t>
            </a:r>
            <a:endParaRPr lang="en-US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3055" y="864443"/>
            <a:ext cx="27491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Statistical uncertainty: </a:t>
            </a:r>
            <a:r>
              <a:rPr lang="en-US" dirty="0" smtClean="0"/>
              <a:t>MCMC posteriors to the model parameters sampled to form a sample response function.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2848" y="5318736"/>
            <a:ext cx="4791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Systematic Error: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Any residual, statistically significant, frequency dependence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/>
              <a:t>F</a:t>
            </a:r>
            <a:r>
              <a:rPr lang="en-US" sz="2000" b="1" dirty="0" smtClean="0"/>
              <a:t>undamental reference </a:t>
            </a:r>
            <a:r>
              <a:rPr lang="en-US" sz="2000" b="1" dirty="0" smtClean="0"/>
              <a:t>error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12761" y="6456998"/>
            <a:ext cx="358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1" dirty="0" smtClean="0">
                <a:solidFill>
                  <a:schemeClr val="tx1">
                    <a:lumMod val="50000"/>
                  </a:schemeClr>
                </a:solidFill>
              </a:rPr>
              <a:t>For the Latest IFO Model: T1800115</a:t>
            </a:r>
            <a:endParaRPr lang="en-US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4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1800319_O2_ResponseUncertain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35" y="734178"/>
            <a:ext cx="6463728" cy="4930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7101" y="1727838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E5E1"/>
                </a:solidFill>
              </a:rPr>
              <a:t>H1</a:t>
            </a:r>
            <a:endParaRPr lang="en-US" b="1" dirty="0">
              <a:solidFill>
                <a:srgbClr val="00E5E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6928" y="432780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E5E1"/>
                </a:solidFill>
              </a:rPr>
              <a:t>H1</a:t>
            </a:r>
            <a:endParaRPr lang="en-US" b="1" dirty="0">
              <a:solidFill>
                <a:srgbClr val="00E5E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9430" y="2295424"/>
            <a:ext cx="39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841" y="4851590"/>
            <a:ext cx="39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6333" y="2143534"/>
            <a:ext cx="43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V1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7503" y="4807793"/>
            <a:ext cx="43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V1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6" y="12452"/>
            <a:ext cx="8176769" cy="535441"/>
          </a:xfrm>
        </p:spPr>
        <p:txBody>
          <a:bodyPr>
            <a:noAutofit/>
          </a:bodyPr>
          <a:lstStyle/>
          <a:p>
            <a:r>
              <a:rPr lang="en-US" sz="3200" dirty="0" smtClean="0"/>
              <a:t>2G Detector (Known) Error and Uncertainty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G1800393-v2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5B32-3C13-C84A-8A56-2CC85742E38C}" type="slidenum">
              <a:rPr lang="en-US" smtClean="0"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23378" y="5555688"/>
            <a:ext cx="7660720" cy="1042291"/>
            <a:chOff x="1027390" y="5761526"/>
            <a:chExt cx="7660720" cy="1042291"/>
          </a:xfrm>
        </p:grpSpPr>
        <p:sp>
          <p:nvSpPr>
            <p:cNvPr id="15" name="Rectangle 14"/>
            <p:cNvSpPr/>
            <p:nvPr/>
          </p:nvSpPr>
          <p:spPr>
            <a:xfrm>
              <a:off x="1027390" y="5977294"/>
              <a:ext cx="12908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err="1" smtClean="0">
                  <a:latin typeface="Times"/>
                  <a:cs typeface="Times"/>
                </a:rPr>
                <a:t>dR</a:t>
              </a:r>
              <a:r>
                <a:rPr lang="en-US" sz="2800" b="1" i="1" dirty="0" smtClean="0">
                  <a:latin typeface="Times"/>
                  <a:cs typeface="Times"/>
                </a:rPr>
                <a:t> </a:t>
              </a:r>
              <a:r>
                <a:rPr lang="en-US" sz="2800" b="1" i="1" baseline="30000" dirty="0" smtClean="0">
                  <a:latin typeface="Times"/>
                  <a:cs typeface="Times"/>
                </a:rPr>
                <a:t>2</a:t>
              </a:r>
              <a:r>
                <a:rPr lang="en-US" sz="2800" b="1" i="1" dirty="0" smtClean="0">
                  <a:latin typeface="Times"/>
                  <a:cs typeface="Times"/>
                </a:rPr>
                <a:t>  </a:t>
              </a:r>
              <a:r>
                <a:rPr lang="en-US" sz="2800" b="1" i="1" dirty="0" smtClean="0">
                  <a:latin typeface="Times"/>
                  <a:cs typeface="Times"/>
                </a:rPr>
                <a:t>≈ </a:t>
              </a:r>
              <a:endParaRPr lang="en-US" sz="2800" b="1" i="1" dirty="0">
                <a:latin typeface="Times"/>
                <a:cs typeface="Time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49112" y="5778880"/>
              <a:ext cx="69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err="1" smtClean="0">
                  <a:latin typeface="Times"/>
                  <a:cs typeface="Times"/>
                </a:rPr>
                <a:t>dA</a:t>
              </a:r>
              <a:endParaRPr lang="en-US" sz="2800" b="1" i="1" dirty="0" smtClean="0">
                <a:latin typeface="Times"/>
                <a:cs typeface="Time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73602" y="6280597"/>
              <a:ext cx="520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"/>
                  <a:cs typeface="Times"/>
                </a:rPr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58658" y="603687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____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410" y="6229644"/>
              <a:ext cx="111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"/>
                  <a:cs typeface="Times"/>
                </a:rPr>
                <a:t>1 </a:t>
              </a:r>
              <a:r>
                <a:rPr lang="en-US" sz="2800" b="1" i="1" dirty="0" smtClean="0">
                  <a:latin typeface="Times"/>
                  <a:cs typeface="Times"/>
                </a:rPr>
                <a:t>+ G</a:t>
              </a:r>
              <a:endParaRPr lang="en-US" sz="2800" b="1" i="1" dirty="0">
                <a:latin typeface="Times"/>
                <a:cs typeface="Time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5916" y="6006451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_________</a:t>
              </a:r>
              <a:endParaRPr lang="en-US" sz="16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46317" y="576152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Times"/>
                  <a:cs typeface="Times"/>
                </a:rPr>
                <a:t>1</a:t>
              </a:r>
              <a:endParaRPr lang="en-US" sz="2800" b="1" dirty="0">
                <a:latin typeface="Times"/>
                <a:cs typeface="Time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99322" y="5783139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/>
                  <a:cs typeface="Times New Roman"/>
                </a:rPr>
                <a:t>(</a:t>
              </a:r>
              <a:endParaRPr lang="en-US" sz="4400" b="1" dirty="0">
                <a:latin typeface="Times New Roman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51578" y="5783549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/>
                  <a:cs typeface="Times New Roman"/>
                </a:rPr>
                <a:t>)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01800" y="5768648"/>
              <a:ext cx="1205112" cy="991338"/>
              <a:chOff x="6767839" y="5759156"/>
              <a:chExt cx="1205112" cy="99133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803333" y="6227274"/>
                <a:ext cx="11696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"/>
                    <a:cs typeface="Times"/>
                  </a:rPr>
                  <a:t> 1 </a:t>
                </a:r>
                <a:r>
                  <a:rPr lang="en-US" sz="2800" b="1" dirty="0" smtClean="0">
                    <a:latin typeface="Times"/>
                    <a:cs typeface="Times"/>
                  </a:rPr>
                  <a:t>+</a:t>
                </a:r>
                <a:r>
                  <a:rPr lang="en-US" sz="2800" b="1" i="1" dirty="0" smtClean="0">
                    <a:latin typeface="Times"/>
                    <a:cs typeface="Times"/>
                  </a:rPr>
                  <a:t> G</a:t>
                </a:r>
                <a:endParaRPr lang="en-US" sz="2800" b="1" i="1" dirty="0">
                  <a:latin typeface="Times"/>
                  <a:cs typeface="Times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67839" y="6004081"/>
                <a:ext cx="1107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_________</a:t>
                </a:r>
                <a:endParaRPr lang="en-US" sz="1600" b="1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56375" y="5759156"/>
                <a:ext cx="463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"/>
                    <a:cs typeface="Times"/>
                  </a:rPr>
                  <a:t>G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734314" y="5828280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/>
                  <a:cs typeface="Times New Roman"/>
                </a:rPr>
                <a:t>(</a:t>
              </a:r>
              <a:endParaRPr lang="en-US" sz="4400" b="1" dirty="0"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44705" y="5842647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25373" y="5857776"/>
              <a:ext cx="31718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29727" y="5777679"/>
              <a:ext cx="699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err="1" smtClean="0">
                  <a:latin typeface="Times"/>
                  <a:cs typeface="Times"/>
                </a:rPr>
                <a:t>dC</a:t>
              </a:r>
              <a:endParaRPr lang="en-US" sz="2800" b="1" i="1" dirty="0" smtClean="0">
                <a:latin typeface="Times"/>
                <a:cs typeface="Time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08969" y="6247055"/>
              <a:ext cx="520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latin typeface="Times"/>
                  <a:cs typeface="Times"/>
                </a:rPr>
                <a:t>C</a:t>
              </a:r>
              <a:endParaRPr lang="en-US" sz="2800" b="1" i="1" dirty="0" smtClean="0">
                <a:latin typeface="Times"/>
                <a:cs typeface="Time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15772" y="602201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____</a:t>
              </a:r>
              <a:endParaRPr lang="en-US" sz="1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62547" y="5787134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891469" y="5883956"/>
              <a:ext cx="31718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8878" y="5782433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/>
                  <a:cs typeface="Times New Roman"/>
                </a:rPr>
                <a:t>(</a:t>
              </a:r>
              <a:endParaRPr lang="en-US" sz="4400" b="1" dirty="0">
                <a:latin typeface="Times New Roman"/>
                <a:cs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79312" y="5991251"/>
              <a:ext cx="4139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prstClr val="white"/>
                  </a:solidFill>
                  <a:latin typeface="Times"/>
                  <a:cs typeface="Times"/>
                </a:rPr>
                <a:t>+</a:t>
              </a:r>
              <a:endParaRPr lang="en-US" sz="16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32287" y="5925827"/>
              <a:ext cx="31718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90130" y="5854183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Times New Roman"/>
                  <a:cs typeface="Times New Roman"/>
                </a:rPr>
                <a:t>(</a:t>
              </a:r>
              <a:endParaRPr lang="en-US" sz="4400" b="1" dirty="0">
                <a:latin typeface="Times New Roman"/>
                <a:cs typeface="Times New Roman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63475" y="5856604"/>
              <a:ext cx="3725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70929" y="5923741"/>
              <a:ext cx="317181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baseline="30000" dirty="0">
                  <a:solidFill>
                    <a:prstClr val="white"/>
                  </a:solidFill>
                  <a:latin typeface="Times"/>
                  <a:cs typeface="Times"/>
                </a:rPr>
                <a:t>2</a:t>
              </a:r>
              <a:endParaRPr lang="en-US" sz="1600" b="1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3276693" y="6393636"/>
            <a:ext cx="3017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prstClr val="white"/>
                </a:solidFill>
                <a:latin typeface="Times"/>
                <a:cs typeface="Times"/>
              </a:rPr>
              <a:t>+ Systematic Error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1236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11981</TotalTime>
  <Words>2108</Words>
  <Application>Microsoft Macintosh PowerPoint</Application>
  <PresentationFormat>On-screen Show (4:3)</PresentationFormat>
  <Paragraphs>484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Black</vt:lpstr>
      <vt:lpstr>Absolute Calibration of A Gravitational Wave Detector Network</vt:lpstr>
      <vt:lpstr>Inspiration</vt:lpstr>
      <vt:lpstr>Cosmology and Correlated Systematic Errors</vt:lpstr>
      <vt:lpstr>Tests of GR and Correlated Systematic Errors</vt:lpstr>
      <vt:lpstr>State of the Art Example: LIGO 2G</vt:lpstr>
      <vt:lpstr>Absolute Reference: Radiation Pressure</vt:lpstr>
      <vt:lpstr>How does LIGO Determine dC and dA</vt:lpstr>
      <vt:lpstr>Systematic Error vs. Statistical Uncertainty</vt:lpstr>
      <vt:lpstr>2G Detector (Known) Error and Uncertainty</vt:lpstr>
      <vt:lpstr>What are the 2G limits?</vt:lpstr>
      <vt:lpstr>The International Reference Exchange</vt:lpstr>
      <vt:lpstr>In-House PCAL Reference Check</vt:lpstr>
      <vt:lpstr>Terrestrial Detectors: The Next “New” Idea</vt:lpstr>
      <vt:lpstr>What about Space and Galactic Detectors?</vt:lpstr>
      <vt:lpstr>Example Timing System Systematics</vt:lpstr>
      <vt:lpstr>Discussion &amp; Questions</vt:lpstr>
      <vt:lpstr>PowerPoint Presentation</vt:lpstr>
      <vt:lpstr>Bonus Slides</vt:lpstr>
      <vt:lpstr>Primer</vt:lpstr>
      <vt:lpstr>Bonus Slides: Removal of Systematic Error</vt:lpstr>
      <vt:lpstr>Common Sensitivity Plot</vt:lpstr>
      <vt:lpstr>PTA Resolved Signal Parameter Estimation</vt:lpstr>
      <vt:lpstr>Pulsar Timing Array Papers</vt:lpstr>
      <vt:lpstr>Time Delay Interferometry Papers</vt:lpstr>
      <vt:lpstr>What Contributes Where?</vt:lpstr>
      <vt:lpstr>4 Years of aLIGO NIST Data</vt:lpstr>
      <vt:lpstr>Systematic Error vs. Statistical Uncertainty</vt:lpstr>
      <vt:lpstr>Systematic Error vs. Statistical Uncertainty</vt:lpstr>
      <vt:lpstr>In summary (From G1700810 )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Calibration of A Gravitational Wave Detector Network</dc:title>
  <dc:creator>Jeff Kissel</dc:creator>
  <cp:lastModifiedBy>Jeff Kissel</cp:lastModifiedBy>
  <cp:revision>95</cp:revision>
  <dcterms:created xsi:type="dcterms:W3CDTF">2018-03-13T23:52:02Z</dcterms:created>
  <dcterms:modified xsi:type="dcterms:W3CDTF">2018-05-13T09:43:38Z</dcterms:modified>
</cp:coreProperties>
</file>