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60" r:id="rId7"/>
    <p:sldId id="273" r:id="rId8"/>
    <p:sldId id="274" r:id="rId9"/>
    <p:sldId id="276" r:id="rId10"/>
    <p:sldId id="286" r:id="rId11"/>
    <p:sldId id="277" r:id="rId12"/>
    <p:sldId id="284" r:id="rId13"/>
    <p:sldId id="278" r:id="rId14"/>
    <p:sldId id="279" r:id="rId15"/>
    <p:sldId id="285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EA1B-1F16-49D3-B415-792FDECE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2989A-1ACA-4137-9F29-67F3E6F82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4C24-869C-4EF7-8525-B2536409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429E-DD1C-4642-AEC8-EC119C89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93BB-3FBB-41CE-9D10-92CA9442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99B8-409E-4B31-AA07-6A8DA83F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E92E3-4BE9-4539-A746-EED117F40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F16A-900C-413A-A549-91DB887E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5259C-BA8C-425B-85A5-C266618D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B09A8-B604-4E24-B85A-C3D867C5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C5DB3-313D-4BC6-BC20-96704E4D5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CF1AB-3D1D-4662-8672-D10BD6990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DC82C-CC5E-4729-9FD6-67D30793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A016E-DD74-42D8-B820-B520652A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05449-A41B-46E1-8E47-0B983784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D657-261E-4330-8582-F9DD433E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F7F7-C980-42DC-9C11-2C68D24C5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314CB-1030-493E-8C60-486445C5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39F8D-0EE3-4B59-98D6-1B3A61E5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04ED-6D69-4181-AB3C-618F3D13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C27-8FAC-4F58-9DC5-CE2EA09A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A2FF7-230E-4CD6-ADEF-C78032DF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120D5-2DDA-4211-B585-1112589F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D5A1E-C47B-487B-9D36-0D6E6DEB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AD8F3-BD96-4FFA-B50C-4F998725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500C-96C8-40CC-AE87-02C5C5A5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9F5-2695-4553-A2DA-317A2C9CE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635F7-818A-46B6-A827-1678E8A98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C499D-759C-4F3C-A6F2-BE584FBA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71C02-E2F1-4AC9-B32B-C693D076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83F2E-1BC3-4FD2-BCA9-A759B99E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5AA8-5865-4F41-8957-8EFB6795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8851F-B887-423E-89F8-3B0CCF0B5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A5DA8-3F1B-43C5-9AAE-761E32BA2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7BB6D-ED6A-4B4F-97F8-5F3353F77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09D9A-D7F7-4020-A963-60AC409C0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6FD62-1482-4602-88E1-DFC2F9D5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3A2AF-722E-44C1-8154-6487B180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7DF1E-2B87-4E79-8980-F985433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224C-016D-4404-9922-7B324866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1E4E-D8B0-4C52-8BDD-7D81D7FA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1EDF1-0DEC-4154-BB6B-868D9292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17B1A-411E-439A-A1AE-DC1EF0FF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DF8C9-A1AB-4DE2-82FE-3361A326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E27BF-C027-4AC5-95FB-AC18A893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640C7-C2B3-4B3D-B44E-B687D48F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0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1D55-49A2-47DE-B55F-5071A134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4A4F-886C-4737-88BF-972020C9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410C7-3CDA-496F-915C-FFB1EACBE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F169F-EE92-4A3C-9F19-49BD862A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C413C-B2C4-47BC-A496-C3F6E00F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55A1D-63BA-488E-AA91-FF33F18F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43F4-1C4F-4919-9241-1360B144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BC47D-87F8-4AE7-803F-84BC4F816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83065-8D66-40BD-8914-14432475D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72BE-995C-4FE1-A7F4-2FE1732A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B7F91-9D00-45DE-90A7-7323B702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4F3D-3B70-4AD3-A63A-9BFE841E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6AFAF-3414-40E2-9249-AD036BF6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FEE22-6312-4A0B-A85B-7B7CE3F2E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08302-AFE4-4955-8E12-4EE2212FB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F051-C26D-4778-9CE0-92D74067D13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FC3BC-3800-4E2A-AF07-2BC26D72B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C283-8A56-4381-9F4C-1B67340D8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F0DE8-EE6C-4B31-BF39-60DB813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A1E331-ED79-49E4-85A3-F3B092FBB0D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61950" y="1041400"/>
                <a:ext cx="11468100" cy="2387600"/>
              </a:xfrm>
            </p:spPr>
            <p:txBody>
              <a:bodyPr>
                <a:normAutofit/>
              </a:bodyPr>
              <a:lstStyle/>
              <a:p>
                <a:r>
                  <a:rPr lang="en-US" sz="4800" b="1" dirty="0"/>
                  <a:t>Stabilization of 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/>
                  <a:t> Laser using an all fiber delay-line Mach-Zehnder Interferometer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A1E331-ED79-49E4-85A3-F3B092FBB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61950" y="1041400"/>
                <a:ext cx="11468100" cy="2387600"/>
              </a:xfrm>
              <a:blipFill>
                <a:blip r:embed="rId2"/>
                <a:stretch>
                  <a:fillRect l="-638" r="-1647" b="-1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0FC955B4-261E-482D-AE9E-92C858AB6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Vinicius Wagner</a:t>
            </a:r>
          </a:p>
          <a:p>
            <a:r>
              <a:rPr lang="en-US" sz="1800" dirty="0"/>
              <a:t>Mentors: Andrew Wade, Aidan Brooks</a:t>
            </a:r>
          </a:p>
          <a:p>
            <a:r>
              <a:rPr lang="en-US" sz="1800" dirty="0"/>
              <a:t>LIGO SURF - Summer 2018</a:t>
            </a:r>
          </a:p>
        </p:txBody>
      </p:sp>
    </p:spTree>
    <p:extLst>
      <p:ext uri="{BB962C8B-B14F-4D97-AF65-F5344CB8AC3E}">
        <p14:creationId xmlns:p14="http://schemas.microsoft.com/office/powerpoint/2010/main" val="142759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54AB9-9C5C-4EDB-9C90-65A723CA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59" y="2013439"/>
            <a:ext cx="5040923" cy="3780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D2EF01-29DF-42CC-AA51-D6A4D801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002" y="0"/>
            <a:ext cx="1909030" cy="1190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B2BD3-551B-4DFB-828F-0C0D5668E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" y="2300885"/>
            <a:ext cx="5579488" cy="3493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149C10-ED5D-4D8F-A33A-1C6EAD782549}"/>
              </a:ext>
            </a:extLst>
          </p:cNvPr>
          <p:cNvSpPr txBox="1"/>
          <p:nvPr/>
        </p:nvSpPr>
        <p:spPr>
          <a:xfrm>
            <a:off x="3603380" y="5794130"/>
            <a:ext cx="498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this optimization, ideal path length would be roughly 136m.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3BA27-061C-4F73-BFE8-2F4ADBA30B3A}"/>
                  </a:ext>
                </a:extLst>
              </p:cNvPr>
              <p:cNvSpPr txBox="1"/>
              <p:nvPr/>
            </p:nvSpPr>
            <p:spPr>
              <a:xfrm>
                <a:off x="2900568" y="1419338"/>
                <a:ext cx="811376" cy="765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3BA27-061C-4F73-BFE8-2F4ADBA30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68" y="1419338"/>
                <a:ext cx="811376" cy="765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BCB638-021A-4134-A13D-0311A4CA9BA3}"/>
                  </a:ext>
                </a:extLst>
              </p:cNvPr>
              <p:cNvSpPr txBox="1"/>
              <p:nvPr/>
            </p:nvSpPr>
            <p:spPr>
              <a:xfrm>
                <a:off x="8746228" y="1467748"/>
                <a:ext cx="2016578" cy="669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𝑑𝑓</m:t>
                        </m:r>
                      </m:den>
                    </m:f>
                  </m:oMath>
                </a14:m>
                <a:r>
                  <a:rPr lang="en-US" sz="2800" dirty="0"/>
                  <a:t>/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BCB638-021A-4134-A13D-0311A4CA9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28" y="1467748"/>
                <a:ext cx="2016578" cy="669158"/>
              </a:xfrm>
              <a:prstGeom prst="rect">
                <a:avLst/>
              </a:prstGeom>
              <a:blipFill>
                <a:blip r:embed="rId6"/>
                <a:stretch>
                  <a:fillRect l="-302" t="-90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59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Stabilization, </a:t>
            </a:r>
            <a:r>
              <a:rPr lang="en-US" i="1" dirty="0"/>
              <a:t>How?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1615D-CFFF-4D76-B565-A6AF137C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6893169" cy="340176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Achieved by </a:t>
            </a:r>
            <a:r>
              <a:rPr lang="en-US" sz="3200" i="1" dirty="0"/>
              <a:t>locking </a:t>
            </a:r>
            <a:r>
              <a:rPr lang="en-US" sz="3200" dirty="0"/>
              <a:t>the photodetector’s output to mid-fringe, and subsequently creating a closed feedback loop with its current controller.</a:t>
            </a:r>
          </a:p>
          <a:p>
            <a:r>
              <a:rPr lang="en-US" sz="3200" dirty="0"/>
              <a:t>The feedback loop is a PI (Proportional – Integration) control system because of its servo’s integer gain and bandpass filter capabilities, respectively.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BC8DEB-D5D3-487C-B1BB-526CF0FD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215" y="79187"/>
            <a:ext cx="633541" cy="10031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31E32D-A1C1-40D7-B0DA-F8541BCA2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756" y="0"/>
            <a:ext cx="1299063" cy="3697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E8453F-35F5-4D58-9234-AE02B958F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819" y="150107"/>
            <a:ext cx="1071562" cy="6941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85AF42-64D6-4FA5-8E27-B4C79145C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8126" y="2159419"/>
            <a:ext cx="5064369" cy="3798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53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Stabilization, </a:t>
            </a:r>
            <a:r>
              <a:rPr lang="en-US" i="1" dirty="0"/>
              <a:t>How?</a:t>
            </a:r>
            <a:r>
              <a:rPr lang="en-US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79606B-5FAC-4F27-A1F7-52EBB391C852}"/>
              </a:ext>
            </a:extLst>
          </p:cNvPr>
          <p:cNvSpPr/>
          <p:nvPr/>
        </p:nvSpPr>
        <p:spPr>
          <a:xfrm rot="14446156">
            <a:off x="3076364" y="3078773"/>
            <a:ext cx="838200" cy="733425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0B9DD2-D18A-4097-BB25-670534C1E319}"/>
              </a:ext>
            </a:extLst>
          </p:cNvPr>
          <p:cNvCxnSpPr>
            <a:cxnSpLocks/>
          </p:cNvCxnSpPr>
          <p:nvPr/>
        </p:nvCxnSpPr>
        <p:spPr>
          <a:xfrm rot="14446156" flipH="1" flipV="1">
            <a:off x="3288911" y="3110229"/>
            <a:ext cx="413106" cy="6705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FE85FA-1AD8-4A4C-83D5-875C19E2526C}"/>
              </a:ext>
            </a:extLst>
          </p:cNvPr>
          <p:cNvCxnSpPr/>
          <p:nvPr/>
        </p:nvCxnSpPr>
        <p:spPr>
          <a:xfrm>
            <a:off x="1863758" y="3429000"/>
            <a:ext cx="1238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3DDB06-E6A6-404D-AAFC-7CD6FABD3964}"/>
              </a:ext>
            </a:extLst>
          </p:cNvPr>
          <p:cNvCxnSpPr/>
          <p:nvPr/>
        </p:nvCxnSpPr>
        <p:spPr>
          <a:xfrm>
            <a:off x="3888895" y="3429000"/>
            <a:ext cx="1238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Image result for sr560">
            <a:extLst>
              <a:ext uri="{FF2B5EF4-FFF2-40B4-BE49-F238E27FC236}">
                <a16:creationId xmlns:a16="http://schemas.microsoft.com/office/drawing/2014/main" id="{6F1A8530-7ECA-4C2E-9B13-BA63FB43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412" r="95588">
                        <a14:foregroundMark x1="8824" y1="37708" x2="4412" y2="60208"/>
                        <a14:foregroundMark x1="4412" y1="60208" x2="7353" y2="63958"/>
                        <a14:foregroundMark x1="88529" y1="62083" x2="95588" y2="41042"/>
                        <a14:foregroundMark x1="95588" y1="41042" x2="94118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0" y="2554923"/>
            <a:ext cx="1238275" cy="17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9352CD-C57B-4F20-B068-C8C46A1E05FF}"/>
              </a:ext>
            </a:extLst>
          </p:cNvPr>
          <p:cNvCxnSpPr/>
          <p:nvPr/>
        </p:nvCxnSpPr>
        <p:spPr>
          <a:xfrm>
            <a:off x="6365445" y="3414345"/>
            <a:ext cx="1238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4" descr="Image result for ldc201c">
            <a:extLst>
              <a:ext uri="{FF2B5EF4-FFF2-40B4-BE49-F238E27FC236}">
                <a16:creationId xmlns:a16="http://schemas.microsoft.com/office/drawing/2014/main" id="{012CAC44-98A3-4D3B-A806-1B13CBE5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538" r="95769">
                        <a14:foregroundMark x1="95897" y1="54615" x2="89359" y2="33333"/>
                        <a14:foregroundMark x1="89359" y1="33333" x2="89872" y2="30897"/>
                        <a14:foregroundMark x1="6538" y1="42179" x2="8462" y2="25513"/>
                        <a14:foregroundMark x1="15385" y1="50769" x2="15769" y2="51538"/>
                        <a14:foregroundMark x1="15769" y1="51538" x2="16667" y2="5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3720" y="2565991"/>
            <a:ext cx="1491738" cy="176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98C158-52CC-4465-987F-9D5002B80443}"/>
              </a:ext>
            </a:extLst>
          </p:cNvPr>
          <p:cNvCxnSpPr/>
          <p:nvPr/>
        </p:nvCxnSpPr>
        <p:spPr>
          <a:xfrm>
            <a:off x="9095458" y="3393829"/>
            <a:ext cx="1238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9CF-0D5F-4B76-8EC2-F16ABF8A21FE}"/>
              </a:ext>
            </a:extLst>
          </p:cNvPr>
          <p:cNvCxnSpPr/>
          <p:nvPr/>
        </p:nvCxnSpPr>
        <p:spPr>
          <a:xfrm>
            <a:off x="10017158" y="3393829"/>
            <a:ext cx="0" cy="21980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70463F-ACDB-4B20-B7E7-07220357D91B}"/>
              </a:ext>
            </a:extLst>
          </p:cNvPr>
          <p:cNvCxnSpPr>
            <a:cxnSpLocks/>
          </p:cNvCxnSpPr>
          <p:nvPr/>
        </p:nvCxnSpPr>
        <p:spPr>
          <a:xfrm flipH="1" flipV="1">
            <a:off x="7221204" y="5549412"/>
            <a:ext cx="2795955" cy="42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AF84338-D49F-4E7F-981F-CEB01F5197BB}"/>
              </a:ext>
            </a:extLst>
          </p:cNvPr>
          <p:cNvSpPr/>
          <p:nvPr/>
        </p:nvSpPr>
        <p:spPr>
          <a:xfrm>
            <a:off x="4803320" y="4989390"/>
            <a:ext cx="2417884" cy="10256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Sensor (MZI)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23D874-B0AD-47D3-B312-792EDAD4C13B}"/>
              </a:ext>
            </a:extLst>
          </p:cNvPr>
          <p:cNvCxnSpPr>
            <a:cxnSpLocks/>
          </p:cNvCxnSpPr>
          <p:nvPr/>
        </p:nvCxnSpPr>
        <p:spPr>
          <a:xfrm flipH="1">
            <a:off x="3495464" y="5502207"/>
            <a:ext cx="13078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2C3C1B4-A897-40EF-9ECA-4F6ED2523A25}"/>
              </a:ext>
            </a:extLst>
          </p:cNvPr>
          <p:cNvCxnSpPr>
            <a:cxnSpLocks/>
          </p:cNvCxnSpPr>
          <p:nvPr/>
        </p:nvCxnSpPr>
        <p:spPr>
          <a:xfrm flipV="1">
            <a:off x="3495464" y="3877406"/>
            <a:ext cx="0" cy="16248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33F622-8AA1-4D22-BC1D-9373EF7E18DC}"/>
                  </a:ext>
                </a:extLst>
              </p:cNvPr>
              <p:cNvSpPr txBox="1"/>
              <p:nvPr/>
            </p:nvSpPr>
            <p:spPr>
              <a:xfrm>
                <a:off x="3223848" y="3198860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33F622-8AA1-4D22-BC1D-9373EF7E1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48" y="3198860"/>
                <a:ext cx="226023" cy="276999"/>
              </a:xfrm>
              <a:prstGeom prst="rect">
                <a:avLst/>
              </a:prstGeom>
              <a:blipFill>
                <a:blip r:embed="rId6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7FDA77-2971-4553-B2A3-BD6667D96B69}"/>
                  </a:ext>
                </a:extLst>
              </p:cNvPr>
              <p:cNvSpPr txBox="1"/>
              <p:nvPr/>
            </p:nvSpPr>
            <p:spPr>
              <a:xfrm>
                <a:off x="3516871" y="342899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7FDA77-2971-4553-B2A3-BD6667D9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871" y="3428999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9BCFF48E-0D11-4B57-A214-51439EAFF1DD}"/>
              </a:ext>
            </a:extLst>
          </p:cNvPr>
          <p:cNvCxnSpPr/>
          <p:nvPr/>
        </p:nvCxnSpPr>
        <p:spPr>
          <a:xfrm rot="5400000" flipH="1" flipV="1">
            <a:off x="8669004" y="3575538"/>
            <a:ext cx="1078523" cy="75613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B07FEF4-BCE2-4C93-A9C0-F8D50C3BC98A}"/>
                  </a:ext>
                </a:extLst>
              </p:cNvPr>
              <p:cNvSpPr txBox="1"/>
              <p:nvPr/>
            </p:nvSpPr>
            <p:spPr>
              <a:xfrm>
                <a:off x="8188385" y="4403052"/>
                <a:ext cx="1283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𝑒𝑛𝑣𝑖𝑟𝑜𝑛𝑚𝑒𝑛𝑡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B07FEF4-BCE2-4C93-A9C0-F8D50C3BC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385" y="4403052"/>
                <a:ext cx="1283621" cy="276999"/>
              </a:xfrm>
              <a:prstGeom prst="rect">
                <a:avLst/>
              </a:prstGeom>
              <a:blipFill>
                <a:blip r:embed="rId8"/>
                <a:stretch>
                  <a:fillRect l="-2370" r="-189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6F2560C-A068-46B6-B73B-4BBE84A03325}"/>
                  </a:ext>
                </a:extLst>
              </p:cNvPr>
              <p:cNvSpPr txBox="1"/>
              <p:nvPr/>
            </p:nvSpPr>
            <p:spPr>
              <a:xfrm>
                <a:off x="3772461" y="5453407"/>
                <a:ext cx="753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𝑠𝑒𝑛𝑠𝑜𝑟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6F2560C-A068-46B6-B73B-4BBE84A0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461" y="5453407"/>
                <a:ext cx="753861" cy="276999"/>
              </a:xfrm>
              <a:prstGeom prst="rect">
                <a:avLst/>
              </a:prstGeom>
              <a:blipFill>
                <a:blip r:embed="rId9"/>
                <a:stretch>
                  <a:fillRect l="-403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2A492DB-9045-493A-BF9E-C4A646E6DE90}"/>
                  </a:ext>
                </a:extLst>
              </p:cNvPr>
              <p:cNvSpPr txBox="1"/>
              <p:nvPr/>
            </p:nvSpPr>
            <p:spPr>
              <a:xfrm>
                <a:off x="5613657" y="3815827"/>
                <a:ext cx="30707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2A492DB-9045-493A-BF9E-C4A646E6D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657" y="3815827"/>
                <a:ext cx="307072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B45C639-BF92-4834-982D-7BC9F95D015B}"/>
                  </a:ext>
                </a:extLst>
              </p:cNvPr>
              <p:cNvSpPr txBox="1"/>
              <p:nvPr/>
            </p:nvSpPr>
            <p:spPr>
              <a:xfrm>
                <a:off x="7947644" y="3886307"/>
                <a:ext cx="33740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B45C639-BF92-4834-982D-7BC9F95D0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644" y="3886307"/>
                <a:ext cx="337400" cy="5167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81A612-FD4D-4BC6-AA1E-E517E51204DC}"/>
                  </a:ext>
                </a:extLst>
              </p:cNvPr>
              <p:cNvSpPr txBox="1"/>
              <p:nvPr/>
            </p:nvSpPr>
            <p:spPr>
              <a:xfrm>
                <a:off x="8661495" y="4719766"/>
                <a:ext cx="3374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81A612-FD4D-4BC6-AA1E-E517E512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495" y="4719766"/>
                <a:ext cx="337400" cy="276999"/>
              </a:xfrm>
              <a:prstGeom prst="rect">
                <a:avLst/>
              </a:prstGeom>
              <a:blipFill>
                <a:blip r:embed="rId12"/>
                <a:stretch>
                  <a:fillRect l="-18182" r="-1454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BB0DDB1-B845-430B-A008-02B9610D84CB}"/>
                  </a:ext>
                </a:extLst>
              </p:cNvPr>
              <p:cNvSpPr txBox="1"/>
              <p:nvPr/>
            </p:nvSpPr>
            <p:spPr>
              <a:xfrm>
                <a:off x="5749843" y="6019461"/>
                <a:ext cx="33740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BB0DDB1-B845-430B-A008-02B9610D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843" y="6019461"/>
                <a:ext cx="337400" cy="5167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430EB1FD-CDCF-4CA6-806C-50380176664F}"/>
              </a:ext>
            </a:extLst>
          </p:cNvPr>
          <p:cNvSpPr txBox="1"/>
          <p:nvPr/>
        </p:nvSpPr>
        <p:spPr>
          <a:xfrm flipH="1">
            <a:off x="466101" y="3260819"/>
            <a:ext cx="158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point (SP)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2E92DE-6006-4595-B4B8-DB1BBE6EBDD4}"/>
              </a:ext>
            </a:extLst>
          </p:cNvPr>
          <p:cNvSpPr txBox="1"/>
          <p:nvPr/>
        </p:nvSpPr>
        <p:spPr>
          <a:xfrm>
            <a:off x="9342868" y="2996481"/>
            <a:ext cx="1897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Plant Variable (PV)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066AFE-930F-4F72-84BB-57CD287B103C}"/>
              </a:ext>
            </a:extLst>
          </p:cNvPr>
          <p:cNvSpPr txBox="1"/>
          <p:nvPr/>
        </p:nvSpPr>
        <p:spPr>
          <a:xfrm>
            <a:off x="4013998" y="3419905"/>
            <a:ext cx="104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Error signal = SP-PV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425A81-F8D6-4801-B069-D344A349D8A0}"/>
              </a:ext>
            </a:extLst>
          </p:cNvPr>
          <p:cNvSpPr txBox="1"/>
          <p:nvPr/>
        </p:nvSpPr>
        <p:spPr>
          <a:xfrm>
            <a:off x="5291934" y="2424857"/>
            <a:ext cx="116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P.I. Servo (SR560)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2B1173-E6B0-414B-BD90-B884FA145CEB}"/>
              </a:ext>
            </a:extLst>
          </p:cNvPr>
          <p:cNvSpPr txBox="1"/>
          <p:nvPr/>
        </p:nvSpPr>
        <p:spPr>
          <a:xfrm>
            <a:off x="7111346" y="2528317"/>
            <a:ext cx="359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(Laser current controller)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473005A-23D7-4748-BCC8-3EFC4B68F7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7215" y="79187"/>
            <a:ext cx="633541" cy="100314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8760DB6-FD94-4F11-82F2-210BCE5CAF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0756" y="0"/>
            <a:ext cx="1299063" cy="36970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7C349DE-4DE8-43A7-956B-70F54B1C53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79819" y="154115"/>
            <a:ext cx="1071562" cy="6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F9C2-9690-4496-BCEC-39383559B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540486"/>
            <a:ext cx="5157787" cy="823912"/>
          </a:xfrm>
        </p:spPr>
        <p:txBody>
          <a:bodyPr/>
          <a:lstStyle/>
          <a:p>
            <a:r>
              <a:rPr lang="en-US" dirty="0"/>
              <a:t>Open loop signal output, mid-fringe locked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9EDF30-C913-4DD6-970C-352CDE387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6838" y="1286792"/>
            <a:ext cx="5183188" cy="823912"/>
          </a:xfrm>
        </p:spPr>
        <p:txBody>
          <a:bodyPr/>
          <a:lstStyle/>
          <a:p>
            <a:r>
              <a:rPr lang="en-US" dirty="0"/>
              <a:t>Closed loop stability regime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890632-EEE3-4B82-95AE-F9623BAEA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62" y="2198580"/>
            <a:ext cx="9284677" cy="4659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CB087-D0C2-4ACD-8E69-EDAAF171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19" y="150107"/>
            <a:ext cx="1071562" cy="694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A8B4CE-357C-4A8B-AC4E-7AC336817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215" y="79187"/>
            <a:ext cx="633541" cy="1003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79EAA-2B34-4C0C-B51E-8920A1E49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756" y="0"/>
            <a:ext cx="1299063" cy="369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4F396B-6507-45A7-86C2-A1EC013E5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19" y="154115"/>
            <a:ext cx="1071562" cy="6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Stabilization, </a:t>
            </a:r>
            <a:r>
              <a:rPr lang="en-US" i="1" dirty="0"/>
              <a:t>Why?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1615D-CFFF-4D76-B565-A6AF137CF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506661"/>
                <a:ext cx="10515600" cy="35864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Stabilization is crucial in the characterization of our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200" dirty="0"/>
                  <a:t> laser.</a:t>
                </a:r>
              </a:p>
              <a:p>
                <a:pPr lvl="1"/>
                <a:r>
                  <a:rPr lang="en-US" sz="2800" dirty="0"/>
                  <a:t>Observing residual fluctuations inherent within the laser under testing.</a:t>
                </a:r>
              </a:p>
              <a:p>
                <a:r>
                  <a:rPr lang="en-US" sz="3200" dirty="0"/>
                  <a:t>Witness interferometer acts as a reference to in-loop interferometer.</a:t>
                </a:r>
              </a:p>
              <a:p>
                <a:pPr lvl="1"/>
                <a:r>
                  <a:rPr lang="en-US" sz="2800" dirty="0"/>
                  <a:t>It has its own closed feedback loop with a thermally actuating pair of plates.</a:t>
                </a:r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1615D-CFFF-4D76-B565-A6AF137CF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06661"/>
                <a:ext cx="10515600" cy="3586407"/>
              </a:xfrm>
              <a:blipFill>
                <a:blip r:embed="rId2"/>
                <a:stretch>
                  <a:fillRect l="-1333" t="-4584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06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Stabilization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35CE6-BFA5-47A6-8B11-58B294666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13" y="2246748"/>
            <a:ext cx="6030474" cy="43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Noise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F4555-0E7C-423B-B104-FF02670A5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8" y="1533536"/>
            <a:ext cx="7232268" cy="5133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6AA83-0381-47A6-A652-7E9E131CA8E9}"/>
              </a:ext>
            </a:extLst>
          </p:cNvPr>
          <p:cNvSpPr txBox="1"/>
          <p:nvPr/>
        </p:nvSpPr>
        <p:spPr>
          <a:xfrm>
            <a:off x="200024" y="57441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Speculated LIGO Voyager requirement (based of Advanced LIGO’s)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A6EC0-3E02-4E2E-909A-B4E76DCAEC08}"/>
              </a:ext>
            </a:extLst>
          </p:cNvPr>
          <p:cNvCxnSpPr>
            <a:cxnSpLocks/>
          </p:cNvCxnSpPr>
          <p:nvPr/>
        </p:nvCxnSpPr>
        <p:spPr>
          <a:xfrm>
            <a:off x="6831623" y="3112477"/>
            <a:ext cx="3956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CB0658-0E4C-4BEB-A11B-5161A90A0925}"/>
              </a:ext>
            </a:extLst>
          </p:cNvPr>
          <p:cNvCxnSpPr>
            <a:cxnSpLocks/>
          </p:cNvCxnSpPr>
          <p:nvPr/>
        </p:nvCxnSpPr>
        <p:spPr>
          <a:xfrm>
            <a:off x="7227277" y="3112477"/>
            <a:ext cx="2162908" cy="40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D0E91A-F589-4C10-91E8-2760F7B19BEC}"/>
              </a:ext>
            </a:extLst>
          </p:cNvPr>
          <p:cNvCxnSpPr>
            <a:cxnSpLocks/>
          </p:cNvCxnSpPr>
          <p:nvPr/>
        </p:nvCxnSpPr>
        <p:spPr>
          <a:xfrm>
            <a:off x="9390185" y="3516923"/>
            <a:ext cx="12397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0445F6-CD95-4BE0-9832-98472D595DCA}"/>
              </a:ext>
            </a:extLst>
          </p:cNvPr>
          <p:cNvSpPr txBox="1"/>
          <p:nvPr/>
        </p:nvSpPr>
        <p:spPr>
          <a:xfrm>
            <a:off x="131885" y="2532184"/>
            <a:ext cx="42203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Shot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Fundamental limit to optical intensity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loop frequency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Intensity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arm signal, including electronics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 current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From powered photodetector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 Noise of stabilized laser</a:t>
            </a:r>
          </a:p>
        </p:txBody>
      </p:sp>
    </p:spTree>
    <p:extLst>
      <p:ext uri="{BB962C8B-B14F-4D97-AF65-F5344CB8AC3E}">
        <p14:creationId xmlns:p14="http://schemas.microsoft.com/office/powerpoint/2010/main" val="40564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1615D-CFFF-4D76-B565-A6AF137C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200379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Acoustic sensitivity measurements within optic fibers</a:t>
            </a:r>
            <a:endParaRPr lang="en-US" sz="2800" dirty="0"/>
          </a:p>
          <a:p>
            <a:r>
              <a:rPr lang="en-US" sz="3200" dirty="0"/>
              <a:t>Incorporate thermal sensors within and around TMTF</a:t>
            </a:r>
          </a:p>
          <a:p>
            <a:endParaRPr lang="en-US" sz="2800" dirty="0"/>
          </a:p>
          <a:p>
            <a:r>
              <a:rPr lang="en-US" sz="3200" dirty="0"/>
              <a:t>Characterize potential sources of noise in stabilized laser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BBD2F-B667-455D-B74B-78E88249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41673" y="2669013"/>
            <a:ext cx="2686050" cy="201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304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1615D-CFFF-4D76-B565-A6AF137C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2522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Andrew Wade, Aidan Brooks</a:t>
            </a:r>
          </a:p>
          <a:p>
            <a:pPr marL="0" indent="0" algn="ctr">
              <a:buNone/>
            </a:pPr>
            <a:r>
              <a:rPr lang="en-US" dirty="0"/>
              <a:t>LIGO, Caltech SFP</a:t>
            </a:r>
          </a:p>
          <a:p>
            <a:pPr marL="0" indent="0" algn="ctr">
              <a:buNone/>
            </a:pPr>
            <a:r>
              <a:rPr lang="en-US" dirty="0"/>
              <a:t>Laser Safety Guidelines</a:t>
            </a:r>
          </a:p>
          <a:p>
            <a:pPr marL="0" indent="0" algn="ctr">
              <a:buNone/>
            </a:pPr>
            <a:r>
              <a:rPr lang="en-US" dirty="0" err="1"/>
              <a:t>SURFers</a:t>
            </a:r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959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E1FC-A649-471A-8648-E2494BB3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350169"/>
            <a:ext cx="10515600" cy="1325563"/>
          </a:xfrm>
        </p:spPr>
        <p:txBody>
          <a:bodyPr/>
          <a:lstStyle/>
          <a:p>
            <a:r>
              <a:rPr lang="en-US" dirty="0"/>
              <a:t>Motivations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AA897-CFA7-48FC-BC68-0025AE02B2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725" y="2526263"/>
                <a:ext cx="10515600" cy="158194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Current stage of LIGO Voyager R&amp;D</a:t>
                </a:r>
              </a:p>
              <a:p>
                <a:r>
                  <a:rPr lang="en-US" sz="2000" dirty="0"/>
                  <a:t>Not much is known about the effectiveness of a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dirty="0"/>
                  <a:t> laser in this interferometric context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AA897-CFA7-48FC-BC68-0025AE02B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" y="2526263"/>
                <a:ext cx="10515600" cy="1581943"/>
              </a:xfrm>
              <a:blipFill>
                <a:blip r:embed="rId2"/>
                <a:stretch>
                  <a:fillRect l="-52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6F3316-6986-4BD8-AB8A-62F4D74E0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245" y="3317234"/>
            <a:ext cx="4352559" cy="331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09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18D6-BAD6-4802-8B6E-45D4BA4A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351"/>
            <a:ext cx="10515600" cy="1325563"/>
          </a:xfrm>
        </p:spPr>
        <p:txBody>
          <a:bodyPr/>
          <a:lstStyle/>
          <a:p>
            <a:r>
              <a:rPr lang="en-US" dirty="0"/>
              <a:t>The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6F3F-1158-491F-AF21-B2486724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91914"/>
            <a:ext cx="10515600" cy="4142994"/>
          </a:xfrm>
        </p:spPr>
        <p:txBody>
          <a:bodyPr>
            <a:normAutofit/>
          </a:bodyPr>
          <a:lstStyle/>
          <a:p>
            <a:r>
              <a:rPr lang="en-US" dirty="0"/>
              <a:t>Fibered Mach-Zehnder Interferometer (MZI)</a:t>
            </a:r>
          </a:p>
          <a:p>
            <a:pPr lvl="1"/>
            <a:r>
              <a:rPr lang="en-US" dirty="0"/>
              <a:t>Fibered set-up provides greater flexibility in </a:t>
            </a:r>
          </a:p>
          <a:p>
            <a:pPr marL="457200" lvl="1" indent="0">
              <a:buNone/>
            </a:pPr>
            <a:r>
              <a:rPr lang="en-US" dirty="0"/>
              <a:t>    experiment adjustments</a:t>
            </a:r>
          </a:p>
          <a:p>
            <a:r>
              <a:rPr lang="en-US" dirty="0"/>
              <a:t>The delay-line, arm length mismatch</a:t>
            </a:r>
          </a:p>
          <a:p>
            <a:pPr lvl="1"/>
            <a:r>
              <a:rPr lang="en-US" dirty="0"/>
              <a:t>Frequency Discriminator</a:t>
            </a:r>
          </a:p>
          <a:p>
            <a:r>
              <a:rPr lang="en-US" dirty="0"/>
              <a:t>The nearby “Witness” Interferometer</a:t>
            </a:r>
          </a:p>
          <a:p>
            <a:pPr lvl="1"/>
            <a:r>
              <a:rPr lang="en-US" dirty="0"/>
              <a:t>Provide a reference for the purpose of prolonged stability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0431C-78C4-4649-BB14-E143FD761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15" y="2423794"/>
            <a:ext cx="4185435" cy="1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4674-50DF-48FE-90ED-DF9CB619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6607"/>
            <a:ext cx="10515600" cy="1325563"/>
          </a:xfrm>
        </p:spPr>
        <p:txBody>
          <a:bodyPr/>
          <a:lstStyle/>
          <a:p>
            <a:r>
              <a:rPr lang="en-US" dirty="0"/>
              <a:t>The Experiment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25D97-9EC1-480A-B8EB-89F3D409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1552574"/>
            <a:ext cx="6743700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96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731-15AB-413A-AA58-11277D27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684"/>
            <a:ext cx="10515600" cy="1325563"/>
          </a:xfrm>
        </p:spPr>
        <p:txBody>
          <a:bodyPr/>
          <a:lstStyle/>
          <a:p>
            <a:r>
              <a:rPr lang="en-US" dirty="0"/>
              <a:t>The Experiment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B07CE1-1F32-409D-8596-E1AFDA7C8CDE}"/>
              </a:ext>
            </a:extLst>
          </p:cNvPr>
          <p:cNvSpPr/>
          <p:nvPr/>
        </p:nvSpPr>
        <p:spPr>
          <a:xfrm>
            <a:off x="281354" y="4360985"/>
            <a:ext cx="738554" cy="184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FF81B7-E1E4-44A5-A372-89D6501679B0}"/>
              </a:ext>
            </a:extLst>
          </p:cNvPr>
          <p:cNvCxnSpPr>
            <a:stCxn id="4" idx="3"/>
          </p:cNvCxnSpPr>
          <p:nvPr/>
        </p:nvCxnSpPr>
        <p:spPr>
          <a:xfrm>
            <a:off x="1019908" y="4453304"/>
            <a:ext cx="826477" cy="43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FEDD950-7CAA-4B1F-B7C8-94F059E1F161}"/>
              </a:ext>
            </a:extLst>
          </p:cNvPr>
          <p:cNvSpPr/>
          <p:nvPr/>
        </p:nvSpPr>
        <p:spPr>
          <a:xfrm>
            <a:off x="1846385" y="4360985"/>
            <a:ext cx="975946" cy="1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D7A9F2-79D8-41D3-8E3A-40E9F4FA366C}"/>
              </a:ext>
            </a:extLst>
          </p:cNvPr>
          <p:cNvCxnSpPr>
            <a:stCxn id="7" idx="3"/>
          </p:cNvCxnSpPr>
          <p:nvPr/>
        </p:nvCxnSpPr>
        <p:spPr>
          <a:xfrm>
            <a:off x="2822331" y="4453304"/>
            <a:ext cx="764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B1AB6E-4259-43C0-8EFF-A647F9AE8E5B}"/>
              </a:ext>
            </a:extLst>
          </p:cNvPr>
          <p:cNvSpPr/>
          <p:nvPr/>
        </p:nvSpPr>
        <p:spPr>
          <a:xfrm>
            <a:off x="3587262" y="4387421"/>
            <a:ext cx="975946" cy="158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9E5CD6-55B7-4B61-B728-0D3ECCEE8A36}"/>
              </a:ext>
            </a:extLst>
          </p:cNvPr>
          <p:cNvSpPr/>
          <p:nvPr/>
        </p:nvSpPr>
        <p:spPr>
          <a:xfrm>
            <a:off x="4563208" y="4008858"/>
            <a:ext cx="852854" cy="369711"/>
          </a:xfrm>
          <a:custGeom>
            <a:avLst/>
            <a:gdLst>
              <a:gd name="connsiteX0" fmla="*/ 0 w 852854"/>
              <a:gd name="connsiteY0" fmla="*/ 369711 h 369711"/>
              <a:gd name="connsiteX1" fmla="*/ 334107 w 852854"/>
              <a:gd name="connsiteY1" fmla="*/ 53188 h 369711"/>
              <a:gd name="connsiteX2" fmla="*/ 852854 w 852854"/>
              <a:gd name="connsiteY2" fmla="*/ 434 h 369711"/>
              <a:gd name="connsiteX3" fmla="*/ 852854 w 852854"/>
              <a:gd name="connsiteY3" fmla="*/ 434 h 369711"/>
              <a:gd name="connsiteX4" fmla="*/ 852854 w 852854"/>
              <a:gd name="connsiteY4" fmla="*/ 434 h 369711"/>
              <a:gd name="connsiteX5" fmla="*/ 852854 w 852854"/>
              <a:gd name="connsiteY5" fmla="*/ 434 h 36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854" h="369711">
                <a:moveTo>
                  <a:pt x="0" y="369711"/>
                </a:moveTo>
                <a:cubicBezTo>
                  <a:pt x="95982" y="242222"/>
                  <a:pt x="191965" y="114734"/>
                  <a:pt x="334107" y="53188"/>
                </a:cubicBezTo>
                <a:cubicBezTo>
                  <a:pt x="476249" y="-8358"/>
                  <a:pt x="852854" y="434"/>
                  <a:pt x="852854" y="434"/>
                </a:cubicBezTo>
                <a:lnTo>
                  <a:pt x="852854" y="434"/>
                </a:lnTo>
                <a:lnTo>
                  <a:pt x="852854" y="434"/>
                </a:lnTo>
                <a:lnTo>
                  <a:pt x="852854" y="4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B6B4A7-FBA3-4056-8ADB-A0A711A94951}"/>
              </a:ext>
            </a:extLst>
          </p:cNvPr>
          <p:cNvSpPr/>
          <p:nvPr/>
        </p:nvSpPr>
        <p:spPr>
          <a:xfrm>
            <a:off x="4563207" y="4492869"/>
            <a:ext cx="988361" cy="902754"/>
          </a:xfrm>
          <a:custGeom>
            <a:avLst/>
            <a:gdLst>
              <a:gd name="connsiteX0" fmla="*/ 0 w 817684"/>
              <a:gd name="connsiteY0" fmla="*/ 0 h 334134"/>
              <a:gd name="connsiteX1" fmla="*/ 483577 w 817684"/>
              <a:gd name="connsiteY1" fmla="*/ 281354 h 334134"/>
              <a:gd name="connsiteX2" fmla="*/ 817684 w 817684"/>
              <a:gd name="connsiteY2" fmla="*/ 334108 h 334134"/>
              <a:gd name="connsiteX3" fmla="*/ 817684 w 817684"/>
              <a:gd name="connsiteY3" fmla="*/ 334108 h 33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684" h="334134">
                <a:moveTo>
                  <a:pt x="0" y="0"/>
                </a:moveTo>
                <a:cubicBezTo>
                  <a:pt x="173648" y="112834"/>
                  <a:pt x="347296" y="225669"/>
                  <a:pt x="483577" y="281354"/>
                </a:cubicBezTo>
                <a:cubicBezTo>
                  <a:pt x="619858" y="337039"/>
                  <a:pt x="817684" y="334108"/>
                  <a:pt x="817684" y="334108"/>
                </a:cubicBezTo>
                <a:lnTo>
                  <a:pt x="817684" y="3341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604813-35EF-4F66-8ED0-0C3688FFFD8D}"/>
              </a:ext>
            </a:extLst>
          </p:cNvPr>
          <p:cNvSpPr/>
          <p:nvPr/>
        </p:nvSpPr>
        <p:spPr>
          <a:xfrm>
            <a:off x="5416062" y="3886029"/>
            <a:ext cx="975946" cy="158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7088F-2816-4E7D-88C2-EE3168950619}"/>
              </a:ext>
            </a:extLst>
          </p:cNvPr>
          <p:cNvSpPr/>
          <p:nvPr/>
        </p:nvSpPr>
        <p:spPr>
          <a:xfrm>
            <a:off x="6392008" y="3507466"/>
            <a:ext cx="852854" cy="369711"/>
          </a:xfrm>
          <a:custGeom>
            <a:avLst/>
            <a:gdLst>
              <a:gd name="connsiteX0" fmla="*/ 0 w 852854"/>
              <a:gd name="connsiteY0" fmla="*/ 369711 h 369711"/>
              <a:gd name="connsiteX1" fmla="*/ 334107 w 852854"/>
              <a:gd name="connsiteY1" fmla="*/ 53188 h 369711"/>
              <a:gd name="connsiteX2" fmla="*/ 852854 w 852854"/>
              <a:gd name="connsiteY2" fmla="*/ 434 h 369711"/>
              <a:gd name="connsiteX3" fmla="*/ 852854 w 852854"/>
              <a:gd name="connsiteY3" fmla="*/ 434 h 369711"/>
              <a:gd name="connsiteX4" fmla="*/ 852854 w 852854"/>
              <a:gd name="connsiteY4" fmla="*/ 434 h 369711"/>
              <a:gd name="connsiteX5" fmla="*/ 852854 w 852854"/>
              <a:gd name="connsiteY5" fmla="*/ 434 h 36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854" h="369711">
                <a:moveTo>
                  <a:pt x="0" y="369711"/>
                </a:moveTo>
                <a:cubicBezTo>
                  <a:pt x="95982" y="242222"/>
                  <a:pt x="191965" y="114734"/>
                  <a:pt x="334107" y="53188"/>
                </a:cubicBezTo>
                <a:cubicBezTo>
                  <a:pt x="476249" y="-8358"/>
                  <a:pt x="852854" y="434"/>
                  <a:pt x="852854" y="434"/>
                </a:cubicBezTo>
                <a:lnTo>
                  <a:pt x="852854" y="434"/>
                </a:lnTo>
                <a:lnTo>
                  <a:pt x="852854" y="434"/>
                </a:lnTo>
                <a:lnTo>
                  <a:pt x="852854" y="4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3F8EB16-8446-40F3-B69D-B712ACBFA0FD}"/>
              </a:ext>
            </a:extLst>
          </p:cNvPr>
          <p:cNvSpPr/>
          <p:nvPr/>
        </p:nvSpPr>
        <p:spPr>
          <a:xfrm>
            <a:off x="6392008" y="4009062"/>
            <a:ext cx="817684" cy="334134"/>
          </a:xfrm>
          <a:custGeom>
            <a:avLst/>
            <a:gdLst>
              <a:gd name="connsiteX0" fmla="*/ 0 w 817684"/>
              <a:gd name="connsiteY0" fmla="*/ 0 h 334134"/>
              <a:gd name="connsiteX1" fmla="*/ 483577 w 817684"/>
              <a:gd name="connsiteY1" fmla="*/ 281354 h 334134"/>
              <a:gd name="connsiteX2" fmla="*/ 817684 w 817684"/>
              <a:gd name="connsiteY2" fmla="*/ 334108 h 334134"/>
              <a:gd name="connsiteX3" fmla="*/ 817684 w 817684"/>
              <a:gd name="connsiteY3" fmla="*/ 334108 h 33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684" h="334134">
                <a:moveTo>
                  <a:pt x="0" y="0"/>
                </a:moveTo>
                <a:cubicBezTo>
                  <a:pt x="173648" y="112834"/>
                  <a:pt x="347296" y="225669"/>
                  <a:pt x="483577" y="281354"/>
                </a:cubicBezTo>
                <a:cubicBezTo>
                  <a:pt x="619858" y="337039"/>
                  <a:pt x="817684" y="334108"/>
                  <a:pt x="817684" y="334108"/>
                </a:cubicBezTo>
                <a:lnTo>
                  <a:pt x="817684" y="3341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938FB9-64F5-47EB-A6F7-58C4FCADF548}"/>
              </a:ext>
            </a:extLst>
          </p:cNvPr>
          <p:cNvSpPr/>
          <p:nvPr/>
        </p:nvSpPr>
        <p:spPr>
          <a:xfrm>
            <a:off x="5556739" y="5360250"/>
            <a:ext cx="975946" cy="158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2D03E3-014D-4214-9BEE-90CAB8044916}"/>
              </a:ext>
            </a:extLst>
          </p:cNvPr>
          <p:cNvSpPr/>
          <p:nvPr/>
        </p:nvSpPr>
        <p:spPr>
          <a:xfrm>
            <a:off x="6532685" y="4981687"/>
            <a:ext cx="852854" cy="369711"/>
          </a:xfrm>
          <a:custGeom>
            <a:avLst/>
            <a:gdLst>
              <a:gd name="connsiteX0" fmla="*/ 0 w 852854"/>
              <a:gd name="connsiteY0" fmla="*/ 369711 h 369711"/>
              <a:gd name="connsiteX1" fmla="*/ 334107 w 852854"/>
              <a:gd name="connsiteY1" fmla="*/ 53188 h 369711"/>
              <a:gd name="connsiteX2" fmla="*/ 852854 w 852854"/>
              <a:gd name="connsiteY2" fmla="*/ 434 h 369711"/>
              <a:gd name="connsiteX3" fmla="*/ 852854 w 852854"/>
              <a:gd name="connsiteY3" fmla="*/ 434 h 369711"/>
              <a:gd name="connsiteX4" fmla="*/ 852854 w 852854"/>
              <a:gd name="connsiteY4" fmla="*/ 434 h 369711"/>
              <a:gd name="connsiteX5" fmla="*/ 852854 w 852854"/>
              <a:gd name="connsiteY5" fmla="*/ 434 h 36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854" h="369711">
                <a:moveTo>
                  <a:pt x="0" y="369711"/>
                </a:moveTo>
                <a:cubicBezTo>
                  <a:pt x="95982" y="242222"/>
                  <a:pt x="191965" y="114734"/>
                  <a:pt x="334107" y="53188"/>
                </a:cubicBezTo>
                <a:cubicBezTo>
                  <a:pt x="476249" y="-8358"/>
                  <a:pt x="852854" y="434"/>
                  <a:pt x="852854" y="434"/>
                </a:cubicBezTo>
                <a:lnTo>
                  <a:pt x="852854" y="434"/>
                </a:lnTo>
                <a:lnTo>
                  <a:pt x="852854" y="434"/>
                </a:lnTo>
                <a:lnTo>
                  <a:pt x="852854" y="4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6D1185E-9BD7-4B28-961E-9E2BB53C8A5E}"/>
              </a:ext>
            </a:extLst>
          </p:cNvPr>
          <p:cNvSpPr/>
          <p:nvPr/>
        </p:nvSpPr>
        <p:spPr>
          <a:xfrm>
            <a:off x="6532685" y="5483283"/>
            <a:ext cx="817684" cy="334134"/>
          </a:xfrm>
          <a:custGeom>
            <a:avLst/>
            <a:gdLst>
              <a:gd name="connsiteX0" fmla="*/ 0 w 817684"/>
              <a:gd name="connsiteY0" fmla="*/ 0 h 334134"/>
              <a:gd name="connsiteX1" fmla="*/ 483577 w 817684"/>
              <a:gd name="connsiteY1" fmla="*/ 281354 h 334134"/>
              <a:gd name="connsiteX2" fmla="*/ 817684 w 817684"/>
              <a:gd name="connsiteY2" fmla="*/ 334108 h 334134"/>
              <a:gd name="connsiteX3" fmla="*/ 817684 w 817684"/>
              <a:gd name="connsiteY3" fmla="*/ 334108 h 33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684" h="334134">
                <a:moveTo>
                  <a:pt x="0" y="0"/>
                </a:moveTo>
                <a:cubicBezTo>
                  <a:pt x="173648" y="112834"/>
                  <a:pt x="347296" y="225669"/>
                  <a:pt x="483577" y="281354"/>
                </a:cubicBezTo>
                <a:cubicBezTo>
                  <a:pt x="619858" y="337039"/>
                  <a:pt x="817684" y="334108"/>
                  <a:pt x="817684" y="334108"/>
                </a:cubicBezTo>
                <a:lnTo>
                  <a:pt x="817684" y="3341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F43B35-4F5D-4652-A813-89CF3C319A20}"/>
              </a:ext>
            </a:extLst>
          </p:cNvPr>
          <p:cNvCxnSpPr/>
          <p:nvPr/>
        </p:nvCxnSpPr>
        <p:spPr>
          <a:xfrm>
            <a:off x="7244862" y="3507466"/>
            <a:ext cx="6330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85342C-DC00-4552-A60B-D2EEE16838AE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209692" y="4343170"/>
            <a:ext cx="668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F1D00E-76AD-4E10-B898-80CE1340303B}"/>
              </a:ext>
            </a:extLst>
          </p:cNvPr>
          <p:cNvSpPr/>
          <p:nvPr/>
        </p:nvSpPr>
        <p:spPr>
          <a:xfrm rot="273920">
            <a:off x="7816362" y="3526240"/>
            <a:ext cx="1019907" cy="478160"/>
          </a:xfrm>
          <a:custGeom>
            <a:avLst/>
            <a:gdLst>
              <a:gd name="connsiteX0" fmla="*/ 0 w 1019907"/>
              <a:gd name="connsiteY0" fmla="*/ 29737 h 478160"/>
              <a:gd name="connsiteX1" fmla="*/ 518746 w 1019907"/>
              <a:gd name="connsiteY1" fmla="*/ 38529 h 478160"/>
              <a:gd name="connsiteX2" fmla="*/ 764930 w 1019907"/>
              <a:gd name="connsiteY2" fmla="*/ 407806 h 478160"/>
              <a:gd name="connsiteX3" fmla="*/ 1019907 w 1019907"/>
              <a:gd name="connsiteY3" fmla="*/ 478144 h 478160"/>
              <a:gd name="connsiteX4" fmla="*/ 1019907 w 1019907"/>
              <a:gd name="connsiteY4" fmla="*/ 478144 h 47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07" h="478160">
                <a:moveTo>
                  <a:pt x="0" y="29737"/>
                </a:moveTo>
                <a:cubicBezTo>
                  <a:pt x="195629" y="2627"/>
                  <a:pt x="391258" y="-24482"/>
                  <a:pt x="518746" y="38529"/>
                </a:cubicBezTo>
                <a:cubicBezTo>
                  <a:pt x="646234" y="101540"/>
                  <a:pt x="681403" y="334537"/>
                  <a:pt x="764930" y="407806"/>
                </a:cubicBezTo>
                <a:cubicBezTo>
                  <a:pt x="848457" y="481075"/>
                  <a:pt x="1019907" y="478144"/>
                  <a:pt x="1019907" y="478144"/>
                </a:cubicBezTo>
                <a:lnTo>
                  <a:pt x="1019907" y="4781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3642032-FF67-4858-A25F-3FEE49E772AC}"/>
              </a:ext>
            </a:extLst>
          </p:cNvPr>
          <p:cNvSpPr/>
          <p:nvPr/>
        </p:nvSpPr>
        <p:spPr>
          <a:xfrm flipV="1">
            <a:off x="7842565" y="4110372"/>
            <a:ext cx="1019907" cy="250613"/>
          </a:xfrm>
          <a:custGeom>
            <a:avLst/>
            <a:gdLst>
              <a:gd name="connsiteX0" fmla="*/ 0 w 1019907"/>
              <a:gd name="connsiteY0" fmla="*/ 29737 h 478160"/>
              <a:gd name="connsiteX1" fmla="*/ 518746 w 1019907"/>
              <a:gd name="connsiteY1" fmla="*/ 38529 h 478160"/>
              <a:gd name="connsiteX2" fmla="*/ 764930 w 1019907"/>
              <a:gd name="connsiteY2" fmla="*/ 407806 h 478160"/>
              <a:gd name="connsiteX3" fmla="*/ 1019907 w 1019907"/>
              <a:gd name="connsiteY3" fmla="*/ 478144 h 478160"/>
              <a:gd name="connsiteX4" fmla="*/ 1019907 w 1019907"/>
              <a:gd name="connsiteY4" fmla="*/ 478144 h 47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07" h="478160">
                <a:moveTo>
                  <a:pt x="0" y="29737"/>
                </a:moveTo>
                <a:cubicBezTo>
                  <a:pt x="195629" y="2627"/>
                  <a:pt x="391258" y="-24482"/>
                  <a:pt x="518746" y="38529"/>
                </a:cubicBezTo>
                <a:cubicBezTo>
                  <a:pt x="646234" y="101540"/>
                  <a:pt x="681403" y="334537"/>
                  <a:pt x="764930" y="407806"/>
                </a:cubicBezTo>
                <a:cubicBezTo>
                  <a:pt x="848457" y="481075"/>
                  <a:pt x="1019907" y="478144"/>
                  <a:pt x="1019907" y="478144"/>
                </a:cubicBezTo>
                <a:lnTo>
                  <a:pt x="1019907" y="4781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AD40E72-DB3C-4819-94D3-8B3124A9E6DD}"/>
              </a:ext>
            </a:extLst>
          </p:cNvPr>
          <p:cNvSpPr/>
          <p:nvPr/>
        </p:nvSpPr>
        <p:spPr>
          <a:xfrm>
            <a:off x="8742485" y="3975441"/>
            <a:ext cx="975946" cy="158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8A8E09A-CB3E-4EA3-AE99-E79EB7E7C34C}"/>
              </a:ext>
            </a:extLst>
          </p:cNvPr>
          <p:cNvSpPr/>
          <p:nvPr/>
        </p:nvSpPr>
        <p:spPr>
          <a:xfrm>
            <a:off x="9724292" y="3402415"/>
            <a:ext cx="1037493" cy="630841"/>
          </a:xfrm>
          <a:custGeom>
            <a:avLst/>
            <a:gdLst>
              <a:gd name="connsiteX0" fmla="*/ 0 w 1037493"/>
              <a:gd name="connsiteY0" fmla="*/ 589293 h 630841"/>
              <a:gd name="connsiteX1" fmla="*/ 562708 w 1037493"/>
              <a:gd name="connsiteY1" fmla="*/ 580500 h 630841"/>
              <a:gd name="connsiteX2" fmla="*/ 641839 w 1037493"/>
              <a:gd name="connsiteY2" fmla="*/ 88131 h 630841"/>
              <a:gd name="connsiteX3" fmla="*/ 1037493 w 1037493"/>
              <a:gd name="connsiteY3" fmla="*/ 208 h 630841"/>
              <a:gd name="connsiteX4" fmla="*/ 1037493 w 1037493"/>
              <a:gd name="connsiteY4" fmla="*/ 208 h 6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493" h="630841">
                <a:moveTo>
                  <a:pt x="0" y="589293"/>
                </a:moveTo>
                <a:cubicBezTo>
                  <a:pt x="227867" y="626660"/>
                  <a:pt x="455735" y="664027"/>
                  <a:pt x="562708" y="580500"/>
                </a:cubicBezTo>
                <a:cubicBezTo>
                  <a:pt x="669681" y="496973"/>
                  <a:pt x="562708" y="184846"/>
                  <a:pt x="641839" y="88131"/>
                </a:cubicBezTo>
                <a:cubicBezTo>
                  <a:pt x="720970" y="-8584"/>
                  <a:pt x="1037493" y="208"/>
                  <a:pt x="1037493" y="208"/>
                </a:cubicBezTo>
                <a:lnTo>
                  <a:pt x="1037493" y="2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41A6D0-F672-445F-BA42-AC30BAC525C2}"/>
              </a:ext>
            </a:extLst>
          </p:cNvPr>
          <p:cNvCxnSpPr>
            <a:cxnSpLocks/>
            <a:stCxn id="17" idx="2"/>
          </p:cNvCxnSpPr>
          <p:nvPr/>
        </p:nvCxnSpPr>
        <p:spPr>
          <a:xfrm flipV="1">
            <a:off x="7385539" y="4972473"/>
            <a:ext cx="674076" cy="9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ADBFE8-709C-4025-84BC-ACED35410C1D}"/>
              </a:ext>
            </a:extLst>
          </p:cNvPr>
          <p:cNvCxnSpPr>
            <a:cxnSpLocks/>
            <a:stCxn id="18" idx="2"/>
          </p:cNvCxnSpPr>
          <p:nvPr/>
        </p:nvCxnSpPr>
        <p:spPr>
          <a:xfrm flipV="1">
            <a:off x="7350369" y="5808177"/>
            <a:ext cx="709246" cy="9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0CB8187-196E-49B7-ACCD-7A36B5EADA4B}"/>
              </a:ext>
            </a:extLst>
          </p:cNvPr>
          <p:cNvSpPr/>
          <p:nvPr/>
        </p:nvSpPr>
        <p:spPr>
          <a:xfrm rot="273920">
            <a:off x="7998069" y="4991247"/>
            <a:ext cx="1019907" cy="478160"/>
          </a:xfrm>
          <a:custGeom>
            <a:avLst/>
            <a:gdLst>
              <a:gd name="connsiteX0" fmla="*/ 0 w 1019907"/>
              <a:gd name="connsiteY0" fmla="*/ 29737 h 478160"/>
              <a:gd name="connsiteX1" fmla="*/ 518746 w 1019907"/>
              <a:gd name="connsiteY1" fmla="*/ 38529 h 478160"/>
              <a:gd name="connsiteX2" fmla="*/ 764930 w 1019907"/>
              <a:gd name="connsiteY2" fmla="*/ 407806 h 478160"/>
              <a:gd name="connsiteX3" fmla="*/ 1019907 w 1019907"/>
              <a:gd name="connsiteY3" fmla="*/ 478144 h 478160"/>
              <a:gd name="connsiteX4" fmla="*/ 1019907 w 1019907"/>
              <a:gd name="connsiteY4" fmla="*/ 478144 h 47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07" h="478160">
                <a:moveTo>
                  <a:pt x="0" y="29737"/>
                </a:moveTo>
                <a:cubicBezTo>
                  <a:pt x="195629" y="2627"/>
                  <a:pt x="391258" y="-24482"/>
                  <a:pt x="518746" y="38529"/>
                </a:cubicBezTo>
                <a:cubicBezTo>
                  <a:pt x="646234" y="101540"/>
                  <a:pt x="681403" y="334537"/>
                  <a:pt x="764930" y="407806"/>
                </a:cubicBezTo>
                <a:cubicBezTo>
                  <a:pt x="848457" y="481075"/>
                  <a:pt x="1019907" y="478144"/>
                  <a:pt x="1019907" y="478144"/>
                </a:cubicBezTo>
                <a:lnTo>
                  <a:pt x="1019907" y="4781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648FB6F-F7A7-492E-841D-252DA5199008}"/>
              </a:ext>
            </a:extLst>
          </p:cNvPr>
          <p:cNvSpPr/>
          <p:nvPr/>
        </p:nvSpPr>
        <p:spPr>
          <a:xfrm flipV="1">
            <a:off x="8024272" y="5575379"/>
            <a:ext cx="1019907" cy="250613"/>
          </a:xfrm>
          <a:custGeom>
            <a:avLst/>
            <a:gdLst>
              <a:gd name="connsiteX0" fmla="*/ 0 w 1019907"/>
              <a:gd name="connsiteY0" fmla="*/ 29737 h 478160"/>
              <a:gd name="connsiteX1" fmla="*/ 518746 w 1019907"/>
              <a:gd name="connsiteY1" fmla="*/ 38529 h 478160"/>
              <a:gd name="connsiteX2" fmla="*/ 764930 w 1019907"/>
              <a:gd name="connsiteY2" fmla="*/ 407806 h 478160"/>
              <a:gd name="connsiteX3" fmla="*/ 1019907 w 1019907"/>
              <a:gd name="connsiteY3" fmla="*/ 478144 h 478160"/>
              <a:gd name="connsiteX4" fmla="*/ 1019907 w 1019907"/>
              <a:gd name="connsiteY4" fmla="*/ 478144 h 47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07" h="478160">
                <a:moveTo>
                  <a:pt x="0" y="29737"/>
                </a:moveTo>
                <a:cubicBezTo>
                  <a:pt x="195629" y="2627"/>
                  <a:pt x="391258" y="-24482"/>
                  <a:pt x="518746" y="38529"/>
                </a:cubicBezTo>
                <a:cubicBezTo>
                  <a:pt x="646234" y="101540"/>
                  <a:pt x="681403" y="334537"/>
                  <a:pt x="764930" y="407806"/>
                </a:cubicBezTo>
                <a:cubicBezTo>
                  <a:pt x="848457" y="481075"/>
                  <a:pt x="1019907" y="478144"/>
                  <a:pt x="1019907" y="478144"/>
                </a:cubicBezTo>
                <a:lnTo>
                  <a:pt x="1019907" y="4781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3B1D0DB-0A38-4A90-AF7D-63E88F180E81}"/>
              </a:ext>
            </a:extLst>
          </p:cNvPr>
          <p:cNvSpPr/>
          <p:nvPr/>
        </p:nvSpPr>
        <p:spPr>
          <a:xfrm>
            <a:off x="8924192" y="5440448"/>
            <a:ext cx="975946" cy="158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FA4CE0E-FA66-4C82-9420-813DAAD13078}"/>
              </a:ext>
            </a:extLst>
          </p:cNvPr>
          <p:cNvSpPr/>
          <p:nvPr/>
        </p:nvSpPr>
        <p:spPr>
          <a:xfrm rot="454167" flipV="1">
            <a:off x="9844453" y="5577152"/>
            <a:ext cx="1037493" cy="589420"/>
          </a:xfrm>
          <a:custGeom>
            <a:avLst/>
            <a:gdLst>
              <a:gd name="connsiteX0" fmla="*/ 0 w 1037493"/>
              <a:gd name="connsiteY0" fmla="*/ 589293 h 630841"/>
              <a:gd name="connsiteX1" fmla="*/ 562708 w 1037493"/>
              <a:gd name="connsiteY1" fmla="*/ 580500 h 630841"/>
              <a:gd name="connsiteX2" fmla="*/ 641839 w 1037493"/>
              <a:gd name="connsiteY2" fmla="*/ 88131 h 630841"/>
              <a:gd name="connsiteX3" fmla="*/ 1037493 w 1037493"/>
              <a:gd name="connsiteY3" fmla="*/ 208 h 630841"/>
              <a:gd name="connsiteX4" fmla="*/ 1037493 w 1037493"/>
              <a:gd name="connsiteY4" fmla="*/ 208 h 6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493" h="630841">
                <a:moveTo>
                  <a:pt x="0" y="589293"/>
                </a:moveTo>
                <a:cubicBezTo>
                  <a:pt x="227867" y="626660"/>
                  <a:pt x="455735" y="664027"/>
                  <a:pt x="562708" y="580500"/>
                </a:cubicBezTo>
                <a:cubicBezTo>
                  <a:pt x="669681" y="496973"/>
                  <a:pt x="562708" y="184846"/>
                  <a:pt x="641839" y="88131"/>
                </a:cubicBezTo>
                <a:cubicBezTo>
                  <a:pt x="720970" y="-8584"/>
                  <a:pt x="1037493" y="208"/>
                  <a:pt x="1037493" y="208"/>
                </a:cubicBezTo>
                <a:lnTo>
                  <a:pt x="1037493" y="2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F16C38AB-CD26-48A7-BCF2-5EFCB2EA9D21}"/>
              </a:ext>
            </a:extLst>
          </p:cNvPr>
          <p:cNvSpPr/>
          <p:nvPr/>
        </p:nvSpPr>
        <p:spPr>
          <a:xfrm>
            <a:off x="9230458" y="4065089"/>
            <a:ext cx="914400" cy="914400"/>
          </a:xfrm>
          <a:prstGeom prst="arc">
            <a:avLst>
              <a:gd name="adj1" fmla="val 16200000"/>
              <a:gd name="adj2" fmla="val 18848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EC037FD-0B4F-4D6A-8F17-144C4C486EA8}"/>
              </a:ext>
            </a:extLst>
          </p:cNvPr>
          <p:cNvSpPr/>
          <p:nvPr/>
        </p:nvSpPr>
        <p:spPr>
          <a:xfrm flipV="1">
            <a:off x="9442938" y="4668209"/>
            <a:ext cx="914400" cy="815074"/>
          </a:xfrm>
          <a:prstGeom prst="arc">
            <a:avLst>
              <a:gd name="adj1" fmla="val 16200000"/>
              <a:gd name="adj2" fmla="val 195649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C4C985BA-9D5C-4410-ADDE-5C586C8CBCE2}"/>
              </a:ext>
            </a:extLst>
          </p:cNvPr>
          <p:cNvSpPr/>
          <p:nvPr/>
        </p:nvSpPr>
        <p:spPr>
          <a:xfrm flipH="1" flipV="1">
            <a:off x="5147897" y="2628189"/>
            <a:ext cx="633046" cy="1325563"/>
          </a:xfrm>
          <a:prstGeom prst="arc">
            <a:avLst>
              <a:gd name="adj1" fmla="val 16200000"/>
              <a:gd name="adj2" fmla="val 18848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357AB7D3-B7EC-4695-AE93-B3C89A2B4308}"/>
              </a:ext>
            </a:extLst>
          </p:cNvPr>
          <p:cNvSpPr/>
          <p:nvPr/>
        </p:nvSpPr>
        <p:spPr>
          <a:xfrm flipH="1" flipV="1">
            <a:off x="3307288" y="3079919"/>
            <a:ext cx="633046" cy="1325563"/>
          </a:xfrm>
          <a:prstGeom prst="arc">
            <a:avLst>
              <a:gd name="adj1" fmla="val 16200000"/>
              <a:gd name="adj2" fmla="val 18848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8A24E62-9EB5-4D47-B550-72C9D0A46330}"/>
              </a:ext>
            </a:extLst>
          </p:cNvPr>
          <p:cNvSpPr/>
          <p:nvPr/>
        </p:nvSpPr>
        <p:spPr>
          <a:xfrm flipH="1">
            <a:off x="5285557" y="5461468"/>
            <a:ext cx="633046" cy="1105822"/>
          </a:xfrm>
          <a:prstGeom prst="arc">
            <a:avLst>
              <a:gd name="adj1" fmla="val 16200000"/>
              <a:gd name="adj2" fmla="val 18848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EF5A150-8801-4736-95C1-C742DE3E526D}"/>
              </a:ext>
            </a:extLst>
          </p:cNvPr>
          <p:cNvCxnSpPr>
            <a:cxnSpLocks/>
          </p:cNvCxnSpPr>
          <p:nvPr/>
        </p:nvCxnSpPr>
        <p:spPr>
          <a:xfrm flipV="1">
            <a:off x="7077808" y="3506362"/>
            <a:ext cx="967153" cy="4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B6287241-E82D-4314-AFB7-BFE3A7841202}"/>
              </a:ext>
            </a:extLst>
          </p:cNvPr>
          <p:cNvSpPr/>
          <p:nvPr/>
        </p:nvSpPr>
        <p:spPr>
          <a:xfrm>
            <a:off x="7176852" y="3034301"/>
            <a:ext cx="483577" cy="4632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6DDF651-4487-4B51-AA44-AFA7E1C5B4F0}"/>
              </a:ext>
            </a:extLst>
          </p:cNvPr>
          <p:cNvSpPr/>
          <p:nvPr/>
        </p:nvSpPr>
        <p:spPr>
          <a:xfrm>
            <a:off x="7238483" y="3038175"/>
            <a:ext cx="483577" cy="4632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5A7DEFD-DC42-474B-BB2E-DB30C0F03050}"/>
              </a:ext>
            </a:extLst>
          </p:cNvPr>
          <p:cNvSpPr/>
          <p:nvPr/>
        </p:nvSpPr>
        <p:spPr>
          <a:xfrm>
            <a:off x="7300114" y="3032093"/>
            <a:ext cx="483577" cy="4632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70AEC56-BE98-4E8F-988A-30C606EC0F06}"/>
              </a:ext>
            </a:extLst>
          </p:cNvPr>
          <p:cNvSpPr/>
          <p:nvPr/>
        </p:nvSpPr>
        <p:spPr>
          <a:xfrm>
            <a:off x="7365799" y="3043169"/>
            <a:ext cx="483577" cy="4632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C7CA137-CA5A-4B74-984F-1726697E75A2}"/>
              </a:ext>
            </a:extLst>
          </p:cNvPr>
          <p:cNvSpPr/>
          <p:nvPr/>
        </p:nvSpPr>
        <p:spPr>
          <a:xfrm>
            <a:off x="7347524" y="5804303"/>
            <a:ext cx="483577" cy="4632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3A3F85E-16C0-4980-BCBB-EC185EF53A29}"/>
              </a:ext>
            </a:extLst>
          </p:cNvPr>
          <p:cNvSpPr/>
          <p:nvPr/>
        </p:nvSpPr>
        <p:spPr>
          <a:xfrm>
            <a:off x="7409155" y="5808177"/>
            <a:ext cx="483577" cy="4632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D8B1F8B-14D1-467A-99E2-E41621DD92AB}"/>
              </a:ext>
            </a:extLst>
          </p:cNvPr>
          <p:cNvSpPr/>
          <p:nvPr/>
        </p:nvSpPr>
        <p:spPr>
          <a:xfrm>
            <a:off x="7470786" y="5802095"/>
            <a:ext cx="483577" cy="4632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000693D-A3D2-4CDC-BF8C-5808342CE2C9}"/>
              </a:ext>
            </a:extLst>
          </p:cNvPr>
          <p:cNvSpPr/>
          <p:nvPr/>
        </p:nvSpPr>
        <p:spPr>
          <a:xfrm>
            <a:off x="7536471" y="5813171"/>
            <a:ext cx="483577" cy="4632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>
            <a:extLst>
              <a:ext uri="{FF2B5EF4-FFF2-40B4-BE49-F238E27FC236}">
                <a16:creationId xmlns:a16="http://schemas.microsoft.com/office/drawing/2014/main" id="{9366143A-7443-479C-B9F1-89F198610E20}"/>
              </a:ext>
            </a:extLst>
          </p:cNvPr>
          <p:cNvSpPr/>
          <p:nvPr/>
        </p:nvSpPr>
        <p:spPr>
          <a:xfrm rot="12224014">
            <a:off x="10572838" y="3166535"/>
            <a:ext cx="553915" cy="524927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>
            <a:extLst>
              <a:ext uri="{FF2B5EF4-FFF2-40B4-BE49-F238E27FC236}">
                <a16:creationId xmlns:a16="http://schemas.microsoft.com/office/drawing/2014/main" id="{ADC2C88C-3D9F-47E1-B858-872F5AFC71D2}"/>
              </a:ext>
            </a:extLst>
          </p:cNvPr>
          <p:cNvSpPr/>
          <p:nvPr/>
        </p:nvSpPr>
        <p:spPr>
          <a:xfrm rot="12224014">
            <a:off x="10639290" y="5953089"/>
            <a:ext cx="553915" cy="524927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F455090-96F7-4F88-976E-912FB96A8E21}"/>
              </a:ext>
            </a:extLst>
          </p:cNvPr>
          <p:cNvCxnSpPr>
            <a:cxnSpLocks/>
          </p:cNvCxnSpPr>
          <p:nvPr/>
        </p:nvCxnSpPr>
        <p:spPr>
          <a:xfrm>
            <a:off x="11113477" y="3428998"/>
            <a:ext cx="414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562614-16DE-48DA-A42A-89A6F18A648E}"/>
              </a:ext>
            </a:extLst>
          </p:cNvPr>
          <p:cNvCxnSpPr>
            <a:cxnSpLocks/>
          </p:cNvCxnSpPr>
          <p:nvPr/>
        </p:nvCxnSpPr>
        <p:spPr>
          <a:xfrm flipH="1" flipV="1">
            <a:off x="11528116" y="2778369"/>
            <a:ext cx="2" cy="650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5BC5A6F-2487-457C-85A7-1F081D40C0AB}"/>
              </a:ext>
            </a:extLst>
          </p:cNvPr>
          <p:cNvCxnSpPr/>
          <p:nvPr/>
        </p:nvCxnSpPr>
        <p:spPr>
          <a:xfrm flipH="1">
            <a:off x="11526715" y="2813538"/>
            <a:ext cx="1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F1B401F-5207-4E73-86B6-87AEF4D00D00}"/>
              </a:ext>
            </a:extLst>
          </p:cNvPr>
          <p:cNvCxnSpPr/>
          <p:nvPr/>
        </p:nvCxnSpPr>
        <p:spPr>
          <a:xfrm flipH="1">
            <a:off x="580292" y="2778369"/>
            <a:ext cx="10947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8407D1-4D2F-4864-96F5-F7DC1DE90577}"/>
              </a:ext>
            </a:extLst>
          </p:cNvPr>
          <p:cNvCxnSpPr>
            <a:cxnSpLocks/>
          </p:cNvCxnSpPr>
          <p:nvPr/>
        </p:nvCxnSpPr>
        <p:spPr>
          <a:xfrm>
            <a:off x="571500" y="2778369"/>
            <a:ext cx="0" cy="156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F5C53945-16E6-4225-A175-42CFA10F3F06}"/>
              </a:ext>
            </a:extLst>
          </p:cNvPr>
          <p:cNvSpPr/>
          <p:nvPr/>
        </p:nvSpPr>
        <p:spPr>
          <a:xfrm rot="16200000">
            <a:off x="5441420" y="2436442"/>
            <a:ext cx="647754" cy="6801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BDA206A-4EA5-4BF7-BD1C-9D6A30A1AE1E}"/>
              </a:ext>
            </a:extLst>
          </p:cNvPr>
          <p:cNvSpPr/>
          <p:nvPr/>
        </p:nvSpPr>
        <p:spPr>
          <a:xfrm>
            <a:off x="6744221" y="5556658"/>
            <a:ext cx="477561" cy="3649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BDE37FA1-A00D-4556-BFCB-EB133375D39D}"/>
              </a:ext>
            </a:extLst>
          </p:cNvPr>
          <p:cNvCxnSpPr/>
          <p:nvPr/>
        </p:nvCxnSpPr>
        <p:spPr>
          <a:xfrm rot="16200000" flipV="1">
            <a:off x="11192301" y="6198885"/>
            <a:ext cx="16975" cy="1636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30AABA4-0E67-41F6-976C-39394C1836DF}"/>
              </a:ext>
            </a:extLst>
          </p:cNvPr>
          <p:cNvCxnSpPr/>
          <p:nvPr/>
        </p:nvCxnSpPr>
        <p:spPr>
          <a:xfrm>
            <a:off x="11192608" y="6198577"/>
            <a:ext cx="430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FD5EBB2-B9CA-442A-8CC7-400FBB351709}"/>
              </a:ext>
            </a:extLst>
          </p:cNvPr>
          <p:cNvCxnSpPr/>
          <p:nvPr/>
        </p:nvCxnSpPr>
        <p:spPr>
          <a:xfrm>
            <a:off x="11614638" y="6198577"/>
            <a:ext cx="0" cy="430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15E70F5-816D-43B8-AC44-62D973FE25D3}"/>
              </a:ext>
            </a:extLst>
          </p:cNvPr>
          <p:cNvCxnSpPr/>
          <p:nvPr/>
        </p:nvCxnSpPr>
        <p:spPr>
          <a:xfrm flipH="1">
            <a:off x="6983001" y="6629400"/>
            <a:ext cx="4640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31D944B-087E-472F-80AF-B3625B342311}"/>
              </a:ext>
            </a:extLst>
          </p:cNvPr>
          <p:cNvCxnSpPr>
            <a:endCxn id="93" idx="2"/>
          </p:cNvCxnSpPr>
          <p:nvPr/>
        </p:nvCxnSpPr>
        <p:spPr>
          <a:xfrm flipV="1">
            <a:off x="6983001" y="5921564"/>
            <a:ext cx="1" cy="70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B16A6A6F-532C-4021-B0DF-52B2B1038A93}"/>
              </a:ext>
            </a:extLst>
          </p:cNvPr>
          <p:cNvSpPr/>
          <p:nvPr/>
        </p:nvSpPr>
        <p:spPr>
          <a:xfrm rot="16200000">
            <a:off x="9020760" y="6401741"/>
            <a:ext cx="327493" cy="4553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659054F-847C-4A04-84E1-102894217F3F}"/>
                  </a:ext>
                </a:extLst>
              </p:cNvPr>
              <p:cNvSpPr txBox="1"/>
              <p:nvPr/>
            </p:nvSpPr>
            <p:spPr>
              <a:xfrm>
                <a:off x="397773" y="4563609"/>
                <a:ext cx="505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659054F-847C-4A04-84E1-10289421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73" y="4563609"/>
                <a:ext cx="505716" cy="276999"/>
              </a:xfrm>
              <a:prstGeom prst="rect">
                <a:avLst/>
              </a:prstGeom>
              <a:blipFill>
                <a:blip r:embed="rId2"/>
                <a:stretch>
                  <a:fillRect l="-14458" r="-15663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E1BA28B-40F2-47DB-B75F-BCE32192422B}"/>
                  </a:ext>
                </a:extLst>
              </p:cNvPr>
              <p:cNvSpPr txBox="1"/>
              <p:nvPr/>
            </p:nvSpPr>
            <p:spPr>
              <a:xfrm>
                <a:off x="3915144" y="4554475"/>
                <a:ext cx="313956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E1BA28B-40F2-47DB-B75F-BCE321924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44" y="4554475"/>
                <a:ext cx="313956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FC37E7-E79E-4A24-BC51-6D07F654EB59}"/>
                  </a:ext>
                </a:extLst>
              </p:cNvPr>
              <p:cNvSpPr txBox="1"/>
              <p:nvPr/>
            </p:nvSpPr>
            <p:spPr>
              <a:xfrm>
                <a:off x="5677008" y="4028434"/>
                <a:ext cx="313956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FC37E7-E79E-4A24-BC51-6D07F654E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008" y="4028434"/>
                <a:ext cx="313956" cy="526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F359147-9D52-4E00-AE44-8C938FF2160C}"/>
                  </a:ext>
                </a:extLst>
              </p:cNvPr>
              <p:cNvSpPr txBox="1"/>
              <p:nvPr/>
            </p:nvSpPr>
            <p:spPr>
              <a:xfrm>
                <a:off x="9146238" y="4110372"/>
                <a:ext cx="313956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F359147-9D52-4E00-AE44-8C938FF2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238" y="4110372"/>
                <a:ext cx="313956" cy="526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05DB05E-DFAC-4603-A55A-551C5E4D5984}"/>
                  </a:ext>
                </a:extLst>
              </p:cNvPr>
              <p:cNvSpPr txBox="1"/>
              <p:nvPr/>
            </p:nvSpPr>
            <p:spPr>
              <a:xfrm>
                <a:off x="5791018" y="5539074"/>
                <a:ext cx="313956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05DB05E-DFAC-4603-A55A-551C5E4D5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018" y="5539074"/>
                <a:ext cx="313956" cy="5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7E6E081-A150-4AD5-8931-CBFF94570C3C}"/>
                  </a:ext>
                </a:extLst>
              </p:cNvPr>
              <p:cNvSpPr txBox="1"/>
              <p:nvPr/>
            </p:nvSpPr>
            <p:spPr>
              <a:xfrm>
                <a:off x="9219835" y="5617746"/>
                <a:ext cx="313956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7E6E081-A150-4AD5-8931-CBFF9457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835" y="5617746"/>
                <a:ext cx="313956" cy="526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6312A54-70B7-43AF-990F-E5DE6F8866C4}"/>
                  </a:ext>
                </a:extLst>
              </p:cNvPr>
              <p:cNvSpPr txBox="1"/>
              <p:nvPr/>
            </p:nvSpPr>
            <p:spPr>
              <a:xfrm>
                <a:off x="7252967" y="2786439"/>
                <a:ext cx="4998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6312A54-70B7-43AF-990F-E5DE6F886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967" y="2786439"/>
                <a:ext cx="499863" cy="27699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F126734-D52F-4F6D-88E4-63E7923E0A0D}"/>
                  </a:ext>
                </a:extLst>
              </p:cNvPr>
              <p:cNvSpPr txBox="1"/>
              <p:nvPr/>
            </p:nvSpPr>
            <p:spPr>
              <a:xfrm>
                <a:off x="7455708" y="6289256"/>
                <a:ext cx="4998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F126734-D52F-4F6D-88E4-63E7923E0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08" y="6289256"/>
                <a:ext cx="499863" cy="276999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C955EEE3-B975-48DE-A941-A3018C30F991}"/>
              </a:ext>
            </a:extLst>
          </p:cNvPr>
          <p:cNvSpPr txBox="1"/>
          <p:nvPr/>
        </p:nvSpPr>
        <p:spPr>
          <a:xfrm>
            <a:off x="1624490" y="4636413"/>
            <a:ext cx="1338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Faraday Isolator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5152E58-D90F-4A25-9C85-E14F665E8EA4}"/>
              </a:ext>
            </a:extLst>
          </p:cNvPr>
          <p:cNvSpPr txBox="1"/>
          <p:nvPr/>
        </p:nvSpPr>
        <p:spPr>
          <a:xfrm>
            <a:off x="9866507" y="2838297"/>
            <a:ext cx="152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Photodetector #1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B122B0E-75A7-4EA3-B1D9-2A31E4DE7265}"/>
              </a:ext>
            </a:extLst>
          </p:cNvPr>
          <p:cNvSpPr txBox="1"/>
          <p:nvPr/>
        </p:nvSpPr>
        <p:spPr>
          <a:xfrm>
            <a:off x="10515600" y="5638684"/>
            <a:ext cx="152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Photodetector #2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58BD58B-6790-48B7-942C-A1318C5D412D}"/>
              </a:ext>
            </a:extLst>
          </p:cNvPr>
          <p:cNvSpPr txBox="1"/>
          <p:nvPr/>
        </p:nvSpPr>
        <p:spPr>
          <a:xfrm>
            <a:off x="7176852" y="4982754"/>
            <a:ext cx="152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Witness Interferometer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A50D0D-A436-444C-BF95-1A28F3CDF3A5}"/>
              </a:ext>
            </a:extLst>
          </p:cNvPr>
          <p:cNvSpPr txBox="1"/>
          <p:nvPr/>
        </p:nvSpPr>
        <p:spPr>
          <a:xfrm>
            <a:off x="6847396" y="3666251"/>
            <a:ext cx="152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In-loop interferometer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B5B0BF1-92A6-4F2B-80DA-66F1ABB1A0B3}"/>
              </a:ext>
            </a:extLst>
          </p:cNvPr>
          <p:cNvSpPr txBox="1"/>
          <p:nvPr/>
        </p:nvSpPr>
        <p:spPr>
          <a:xfrm>
            <a:off x="6735601" y="5575474"/>
            <a:ext cx="1196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TEC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2273142-7F4C-4DD6-9564-081FDEE85434}"/>
              </a:ext>
            </a:extLst>
          </p:cNvPr>
          <p:cNvSpPr txBox="1"/>
          <p:nvPr/>
        </p:nvSpPr>
        <p:spPr>
          <a:xfrm>
            <a:off x="5650866" y="2107544"/>
            <a:ext cx="68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Servo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197B415-767B-4FDA-8EB6-EA12CBB7DF96}"/>
              </a:ext>
            </a:extLst>
          </p:cNvPr>
          <p:cNvSpPr txBox="1"/>
          <p:nvPr/>
        </p:nvSpPr>
        <p:spPr>
          <a:xfrm>
            <a:off x="8466042" y="6597678"/>
            <a:ext cx="68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Servo</a:t>
            </a:r>
          </a:p>
        </p:txBody>
      </p:sp>
    </p:spTree>
    <p:extLst>
      <p:ext uri="{BB962C8B-B14F-4D97-AF65-F5344CB8AC3E}">
        <p14:creationId xmlns:p14="http://schemas.microsoft.com/office/powerpoint/2010/main" val="367238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Frequency Noise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1615D-CFFF-4D76-B565-A6AF137CF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506662"/>
                <a:ext cx="10515600" cy="14938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Random fluctuations in the instantaneous frequency of an oscillating signal.</a:t>
                </a:r>
              </a:p>
              <a:p>
                <a:pPr lvl="1"/>
                <a:r>
                  <a:rPr lang="en-US" dirty="0"/>
                  <a:t>Where </a:t>
                </a:r>
                <a:r>
                  <a:rPr lang="en-US" i="1" dirty="0"/>
                  <a:t>instantaneous frequency is expressed as: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/>
              </a:p>
              <a:p>
                <a:pPr marL="914400" lvl="2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1615D-CFFF-4D76-B565-A6AF137CF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06662"/>
                <a:ext cx="10515600" cy="1493838"/>
              </a:xfrm>
              <a:blipFill>
                <a:blip r:embed="rId4"/>
                <a:stretch>
                  <a:fillRect l="-754" t="-7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52552C9-63A3-4E27-BF04-CC9B98E50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02" y="0"/>
            <a:ext cx="1909030" cy="1190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D39F26-ABEB-4F04-9AF7-0F45DB145C08}"/>
                  </a:ext>
                </a:extLst>
              </p:cNvPr>
              <p:cNvSpPr txBox="1"/>
              <p:nvPr/>
            </p:nvSpPr>
            <p:spPr>
              <a:xfrm>
                <a:off x="6096000" y="3170657"/>
                <a:ext cx="276428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D39F26-ABEB-4F04-9AF7-0F45DB145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70657"/>
                <a:ext cx="2764283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Screen Recording 13">
            <a:hlinkClick r:id="" action="ppaction://media"/>
            <a:extLst>
              <a:ext uri="{FF2B5EF4-FFF2-40B4-BE49-F238E27FC236}">
                <a16:creationId xmlns:a16="http://schemas.microsoft.com/office/drawing/2014/main" id="{AC8C0A42-93C4-45B1-B2B4-0A1D30A98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8469" y="4059482"/>
            <a:ext cx="7777407" cy="24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Frequency Noise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1615D-CFFF-4D76-B565-A6AF137CF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506662"/>
                <a:ext cx="10515600" cy="200379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Frequency noise is directly related to the change and, in our delay line, the accumulation of phase.</a:t>
                </a:r>
              </a:p>
              <a:p>
                <a:r>
                  <a:rPr lang="en-US" sz="3200" dirty="0"/>
                  <a:t>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3200" b="0" dirty="0"/>
                  <a:t> will ultimatel</a:t>
                </a:r>
                <a:r>
                  <a:rPr lang="en-US" sz="3200" dirty="0"/>
                  <a:t>y be read as fluctuations in intensity (signal amplitude) in our oscilloscope.</a:t>
                </a:r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1615D-CFFF-4D76-B565-A6AF137CF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06662"/>
                <a:ext cx="10515600" cy="2003792"/>
              </a:xfrm>
              <a:blipFill>
                <a:blip r:embed="rId2"/>
                <a:stretch>
                  <a:fillRect l="-1333" t="-6383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EAEBA5-BFB8-402F-BC68-C10D3160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002" y="0"/>
            <a:ext cx="1909030" cy="11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65A2-B8F8-4085-9045-A30FB5AE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317"/>
            <a:ext cx="10515600" cy="1325563"/>
          </a:xfrm>
        </p:spPr>
        <p:txBody>
          <a:bodyPr/>
          <a:lstStyle/>
          <a:p>
            <a:r>
              <a:rPr lang="en-US" dirty="0"/>
              <a:t>Delay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1615D-CFFF-4D76-B565-A6AF137C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200379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Manifested through the MZI arm-mismatch.</a:t>
            </a:r>
          </a:p>
          <a:p>
            <a:r>
              <a:rPr lang="en-US" sz="3200" dirty="0"/>
              <a:t>Phase accumulation in longer arm is converted to power fluctuations. </a:t>
            </a:r>
          </a:p>
          <a:p>
            <a:r>
              <a:rPr lang="en-US" sz="3200" dirty="0"/>
              <a:t>The longer arm acts as a frequency discriminator.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DC947-63CA-44D1-80E2-37D17CCB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002" y="0"/>
            <a:ext cx="1909030" cy="11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D065A2-B8F8-4085-9045-A30FB5AEF1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28831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Delay Line,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D065A2-B8F8-4085-9045-A30FB5AEF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288317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1615D-CFFF-4D76-B565-A6AF137CF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506234"/>
                <a:ext cx="11931162" cy="4263843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Various routes of optimization exist when choosing the ideal path length difference:</a:t>
                </a:r>
              </a:p>
              <a:p>
                <a:pPr lvl="1"/>
                <a:r>
                  <a:rPr lang="en-US" sz="2800" dirty="0"/>
                  <a:t>Acoustic sensitivity</a:t>
                </a:r>
              </a:p>
              <a:p>
                <a:pPr lvl="1"/>
                <a:r>
                  <a:rPr lang="en-US" sz="2800" dirty="0"/>
                  <a:t>Power loss*</a:t>
                </a:r>
                <a:endParaRPr lang="en-US" dirty="0"/>
              </a:p>
              <a:p>
                <a:pPr lvl="1"/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2800" b="0" dirty="0"/>
              </a:p>
              <a:p>
                <a:pPr marL="457200" lvl="1" indent="0">
                  <a:buNone/>
                </a:pPr>
                <a:endParaRPr lang="en-US" sz="2800" b="0" dirty="0"/>
              </a:p>
              <a:p>
                <a:pPr lvl="1"/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1615D-CFFF-4D76-B565-A6AF137CF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06234"/>
                <a:ext cx="11931162" cy="4263843"/>
              </a:xfrm>
              <a:blipFill>
                <a:blip r:embed="rId3"/>
                <a:stretch>
                  <a:fillRect l="-1175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1D2EF01-29DF-42CC-AA51-D6A4D801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002" y="0"/>
            <a:ext cx="1909030" cy="11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3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522</Words>
  <Application>Microsoft Office PowerPoint</Application>
  <PresentationFormat>Widescreen</PresentationFormat>
  <Paragraphs>104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Stabilization of a 2μm Laser using an all fiber delay-line Mach-Zehnder Interferometer</vt:lpstr>
      <vt:lpstr>Motivations</vt:lpstr>
      <vt:lpstr>The Experiment</vt:lpstr>
      <vt:lpstr>The Experiment</vt:lpstr>
      <vt:lpstr>The Experiment</vt:lpstr>
      <vt:lpstr>Frequency Noise </vt:lpstr>
      <vt:lpstr>Frequency Noise </vt:lpstr>
      <vt:lpstr>Delay Line</vt:lpstr>
      <vt:lpstr>Delay Line, the ΔL</vt:lpstr>
      <vt:lpstr>PowerPoint Presentation</vt:lpstr>
      <vt:lpstr>Stabilization, How? </vt:lpstr>
      <vt:lpstr>Stabilization, How? </vt:lpstr>
      <vt:lpstr>PowerPoint Presentation</vt:lpstr>
      <vt:lpstr>Stabilization, Why?</vt:lpstr>
      <vt:lpstr>Stabilization </vt:lpstr>
      <vt:lpstr>Noise Budget</vt:lpstr>
      <vt:lpstr>Further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Stabilization of a 2um Laser using an all-fiber delay-line Mach Zehnder Interferometer</dc:title>
  <dc:creator>Vinicius Wagner</dc:creator>
  <cp:lastModifiedBy>Vinicius Wagner</cp:lastModifiedBy>
  <cp:revision>55</cp:revision>
  <dcterms:created xsi:type="dcterms:W3CDTF">2018-08-20T06:46:43Z</dcterms:created>
  <dcterms:modified xsi:type="dcterms:W3CDTF">2018-08-23T10:43:24Z</dcterms:modified>
</cp:coreProperties>
</file>