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embeddings/oleObject2.bin" ContentType="application/vnd.openxmlformats-officedocument.oleObject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8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9.xml" ContentType="application/vnd.openxmlformats-officedocument.presentationml.notesSlide+xml"/>
  <Override PartName="/ppt/embeddings/oleObject19.bin" ContentType="application/vnd.openxmlformats-officedocument.oleObject"/>
  <Override PartName="/ppt/notesSlides/notesSlide10.xml" ContentType="application/vnd.openxmlformats-officedocument.presentationml.notesSlide+xml"/>
  <Override PartName="/ppt/embeddings/oleObject20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21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709" r:id="rId3"/>
  </p:sldMasterIdLst>
  <p:notesMasterIdLst>
    <p:notesMasterId r:id="rId27"/>
  </p:notesMasterIdLst>
  <p:sldIdLst>
    <p:sldId id="256" r:id="rId4"/>
    <p:sldId id="314" r:id="rId5"/>
    <p:sldId id="315" r:id="rId6"/>
    <p:sldId id="320" r:id="rId7"/>
    <p:sldId id="356" r:id="rId8"/>
    <p:sldId id="359" r:id="rId9"/>
    <p:sldId id="318" r:id="rId10"/>
    <p:sldId id="306" r:id="rId11"/>
    <p:sldId id="309" r:id="rId12"/>
    <p:sldId id="358" r:id="rId13"/>
    <p:sldId id="310" r:id="rId14"/>
    <p:sldId id="312" r:id="rId15"/>
    <p:sldId id="319" r:id="rId16"/>
    <p:sldId id="343" r:id="rId17"/>
    <p:sldId id="363" r:id="rId18"/>
    <p:sldId id="326" r:id="rId19"/>
    <p:sldId id="329" r:id="rId20"/>
    <p:sldId id="360" r:id="rId21"/>
    <p:sldId id="355" r:id="rId22"/>
    <p:sldId id="357" r:id="rId23"/>
    <p:sldId id="308" r:id="rId24"/>
    <p:sldId id="354" r:id="rId25"/>
    <p:sldId id="362" r:id="rId26"/>
  </p:sldIdLst>
  <p:sldSz cx="9144000" cy="6858000" type="screen4x3"/>
  <p:notesSz cx="6858000" cy="9144000"/>
  <p:defaultTextStyle>
    <a:defPPr>
      <a:defRPr lang="en-GB"/>
    </a:defPPr>
    <a:lvl1pPr algn="l" defTabSz="457200" rtl="0" fontAlgn="base">
      <a:lnSpc>
        <a:spcPct val="6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defTabSz="457200" rtl="0" fontAlgn="base">
      <a:lnSpc>
        <a:spcPct val="6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defTabSz="457200" rtl="0" fontAlgn="base">
      <a:lnSpc>
        <a:spcPct val="6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defTabSz="457200" rtl="0" fontAlgn="base">
      <a:lnSpc>
        <a:spcPct val="6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defTabSz="457200" rtl="0" fontAlgn="base">
      <a:lnSpc>
        <a:spcPct val="68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96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wmf"/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0" y="0"/>
            <a:ext cx="2968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3886200" y="0"/>
            <a:ext cx="2968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65545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1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106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5611" name="Text Box 10"/>
          <p:cNvSpPr txBox="1">
            <a:spLocks noChangeArrowheads="1"/>
          </p:cNvSpPr>
          <p:nvPr/>
        </p:nvSpPr>
        <p:spPr bwMode="auto">
          <a:xfrm>
            <a:off x="0" y="8680450"/>
            <a:ext cx="2968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mtClean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cs typeface="DejaVu LGC Sans" charset="0"/>
              </a:defRPr>
            </a:lvl1pPr>
          </a:lstStyle>
          <a:p>
            <a:pPr>
              <a:defRPr/>
            </a:pPr>
            <a:fld id="{1BD88203-37CF-1C46-9841-F33926DBD1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906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FC57295-5536-7C4B-9529-167211680CDA}" type="slidenum">
              <a:rPr lang="en-GB" sz="1200">
                <a:solidFill>
                  <a:srgbClr val="000000"/>
                </a:solidFill>
              </a:rPr>
              <a:pPr eaLnBrk="1" hangingPunct="1"/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4E12F652-CAC9-AE4D-8DE9-94BBF5C7E7D3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7588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5A0BE9F6-8642-C54A-8003-AB060FA8EAC0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7590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7975"/>
          </a:xfrm>
          <a:solidFill>
            <a:srgbClr val="00CC99"/>
          </a:solidFill>
          <a:ln w="9360">
            <a:solidFill>
              <a:srgbClr val="000000"/>
            </a:solidFill>
            <a:miter lim="800000"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6A0952-4EBE-1C44-AC02-67A9F78664FB}" type="slidenum">
              <a:rPr lang="en-GB" sz="1200">
                <a:solidFill>
                  <a:srgbClr val="000000"/>
                </a:solidFill>
              </a:rPr>
              <a:pPr eaLnBrk="1" hangingPunct="1"/>
              <a:t>11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E16A06EE-EC8C-914D-9DAD-B46C31F23607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680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D8D4B260-BD0A-094D-B598-0BE399FE1BE0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6805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6806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E3781F8-F1C2-C642-8CA0-AA526ACC5966}" type="slidenum">
              <a:rPr lang="en-GB" sz="1200">
                <a:solidFill>
                  <a:srgbClr val="000000"/>
                </a:solidFill>
              </a:rPr>
              <a:pPr eaLnBrk="1" hangingPunct="1"/>
              <a:t>12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CD560B1C-091B-9941-95E4-65D4B7081575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8852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0EF3FABF-6D63-3A42-B190-D1FB4FF28DA9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8853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8854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F00D1FF-C094-3F40-8CA3-9B9B9CF43FC7}" type="slidenum">
              <a:rPr lang="en-GB" sz="1200">
                <a:solidFill>
                  <a:srgbClr val="000000"/>
                </a:solidFill>
              </a:rPr>
              <a:pPr eaLnBrk="1" hangingPunct="1"/>
              <a:t>13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0FF8CFC3-BFB9-E940-9C79-2F1A5DBB8E85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626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F00D1FF-C094-3F40-8CA3-9B9B9CF43FC7}" type="slidenum">
              <a:rPr lang="en-GB" sz="1200">
                <a:solidFill>
                  <a:srgbClr val="000000"/>
                </a:solidFill>
              </a:rPr>
              <a:pPr eaLnBrk="1" hangingPunct="1"/>
              <a:t>15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0FF8CFC3-BFB9-E940-9C79-2F1A5DBB8E85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626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C0A5607-A65A-4B49-B052-46284D87A015}" type="slidenum">
              <a:rPr lang="en-GB" sz="1200">
                <a:solidFill>
                  <a:srgbClr val="000000"/>
                </a:solidFill>
              </a:rPr>
              <a:pPr eaLnBrk="1" hangingPunct="1"/>
              <a:t>17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C3B515A9-DC30-4D45-B152-614B6EEA9E2F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4212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23692172-5B85-3A4B-A678-2503F1132B0D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4213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4214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3B8E9B3-CCC4-8E4F-97D9-C9FE483C5617}" type="slidenum">
              <a:rPr lang="en-GB" sz="1200">
                <a:solidFill>
                  <a:srgbClr val="000000"/>
                </a:solidFill>
              </a:rPr>
              <a:pPr eaLnBrk="1" hangingPunct="1"/>
              <a:t>18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411349E4-5D8E-774E-8BCA-B99CEF9D9733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9636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9F642ADD-2767-A848-8243-0E38E997CFA1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9638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812ACDC-9223-9443-9998-0C6DD84114F0}" type="slidenum">
              <a:rPr lang="en-GB" sz="1200">
                <a:solidFill>
                  <a:srgbClr val="000000"/>
                </a:solidFill>
              </a:rPr>
              <a:pPr eaLnBrk="1" hangingPunct="1"/>
              <a:t>19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137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C13CFD85-3F8D-0A42-B5FB-E0BE77FF5CBD}" type="slidenum">
              <a:rPr lang="en-GB" sz="1200" smtClean="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19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101380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95AF06A8-3417-874D-8F4A-19A75FA03809}" type="slidenum">
              <a:rPr lang="en-GB" sz="1200" smtClean="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19</a:t>
            </a:fld>
            <a:endParaRPr lang="en-GB" sz="1200" smtClean="0">
              <a:solidFill>
                <a:srgbClr val="000000"/>
              </a:solidFill>
            </a:endParaRPr>
          </a:p>
        </p:txBody>
      </p:sp>
      <p:sp>
        <p:nvSpPr>
          <p:cNvPr id="101381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101382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E45F1B8-31CD-CF4D-9DF5-811C3FA1EF60}" type="slidenum">
              <a:rPr lang="en-GB" sz="1200">
                <a:solidFill>
                  <a:srgbClr val="000000"/>
                </a:solidFill>
              </a:rPr>
              <a:pPr eaLnBrk="1" hangingPunct="1"/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547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27BF26C3-CB61-5A4B-9846-B93B4CA6B9DB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5476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BA44417F-8AC4-4242-9EC9-FB7E0F9E534A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5477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5478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3B8E9B3-CCC4-8E4F-97D9-C9FE483C5617}" type="slidenum">
              <a:rPr lang="en-GB" sz="1200">
                <a:solidFill>
                  <a:srgbClr val="000000"/>
                </a:solidFill>
              </a:rPr>
              <a:pPr eaLnBrk="1" hangingPunct="1"/>
              <a:t>21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411349E4-5D8E-774E-8BCA-B99CEF9D9733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21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9636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9F642ADD-2767-A848-8243-0E38E997CFA1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21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9638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B165448-A7AB-8C43-8B2D-90D58A53EC22}" type="slidenum">
              <a:rPr lang="en-GB" sz="1200">
                <a:solidFill>
                  <a:srgbClr val="000000"/>
                </a:solidFill>
              </a:rPr>
              <a:pPr eaLnBrk="1" hangingPunct="1"/>
              <a:t>22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7FA338CE-3F74-504C-84F0-53BCDE69AD0C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22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668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028FCF36-4B02-8440-BCC0-EE3BBF4BD9F4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22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669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3670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E57EB23-4C22-2041-8519-2F9353E55973}" type="slidenum">
              <a:rPr lang="en-GB" sz="1200">
                <a:solidFill>
                  <a:srgbClr val="000000"/>
                </a:solidFill>
              </a:rPr>
              <a:pPr eaLnBrk="1" hangingPunct="1"/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030F3DAC-56DB-0447-9C2C-4F7BD27BE8A8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168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F1F34B05-D37B-8841-9FD9-2A746A762985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1685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1686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F00D1FF-C094-3F40-8CA3-9B9B9CF43FC7}" type="slidenum">
              <a:rPr lang="en-GB" sz="1200">
                <a:solidFill>
                  <a:srgbClr val="000000"/>
                </a:solidFill>
              </a:rPr>
              <a:pPr eaLnBrk="1" hangingPunct="1"/>
              <a:t>23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0FF8CFC3-BFB9-E940-9C79-2F1A5DBB8E85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23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6260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rgbClr val="FFFFFF"/>
              </a:solidFill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EF3DE20-1009-3247-BADE-013CCB950C3C}" type="slidenum">
              <a:rPr lang="en-GB" sz="1200">
                <a:solidFill>
                  <a:srgbClr val="000000"/>
                </a:solidFill>
              </a:rPr>
              <a:pPr eaLnBrk="1" hangingPunct="1"/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9C5CFC4F-CD12-BF4E-BCF0-42EF9E567B96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752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28BED24F-D939-7E42-B1FC-E24512E6EA31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7525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7526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2A2AC1E-73E1-D34F-B99C-E813CFBD5DAF}" type="slidenum">
              <a:rPr lang="en-GB" sz="1200">
                <a:solidFill>
                  <a:srgbClr val="000000"/>
                </a:solidFill>
              </a:rPr>
              <a:pPr eaLnBrk="1" hangingPunct="1"/>
              <a:t>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957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44F9DD26-26FF-D64F-B52C-85D8CD6673A3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9572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7CF236BD-C79A-0946-83BF-B32F20E7C193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9573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9574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75B8027-EF0F-4B40-8349-A6C3E15641A9}" type="slidenum">
              <a:rPr lang="en-GB" sz="1200">
                <a:solidFill>
                  <a:srgbClr val="000000"/>
                </a:solidFill>
              </a:rPr>
              <a:pPr eaLnBrk="1" hangingPunct="1"/>
              <a:t>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E281D674-6AE0-754E-A310-2CAF25A2C650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4756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A7A05276-AA68-7240-9062-BC4A29935415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4758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0D06031-10A3-9444-974B-A3AD79F71FC2}" type="slidenum">
              <a:rPr lang="en-GB" sz="1200">
                <a:solidFill>
                  <a:srgbClr val="000000"/>
                </a:solidFill>
              </a:rPr>
              <a:pPr eaLnBrk="1" hangingPunct="1"/>
              <a:t>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D38091C6-E3F3-C34A-BD6B-E37984ACE637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00043F-88E2-8D44-A155-6C6E41DB0D8D}" type="slidenum">
              <a:rPr lang="en-GB" sz="1200">
                <a:solidFill>
                  <a:srgbClr val="000000"/>
                </a:solidFill>
              </a:rPr>
              <a:pPr eaLnBrk="1" hangingPunct="1"/>
              <a:t>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161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7164F238-65B3-BB4F-B414-64E1A7248DDC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1620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83F6F51D-8C85-D041-88DF-0B0863F07225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1621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1622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5939E0E-EDD9-AF4C-B33E-A609CD9445F0}" type="slidenum">
              <a:rPr lang="en-GB" sz="1200">
                <a:solidFill>
                  <a:srgbClr val="000000"/>
                </a:solidFill>
              </a:rPr>
              <a:pPr eaLnBrk="1" hangingPunct="1"/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571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587AFB33-7237-BA43-8C3B-56CCF1488A41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5716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DC3BFDF0-6E39-3A48-88D1-B585E429B5CC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5717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5718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49DEFD1-18E7-9944-8704-4AE1CD1698CF}" type="slidenum">
              <a:rPr lang="en-GB" sz="1200">
                <a:solidFill>
                  <a:srgbClr val="000000"/>
                </a:solidFill>
              </a:rPr>
              <a:pPr eaLnBrk="1" hangingPunct="1"/>
              <a:t>10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776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071A8299-50B1-3F41-86F7-91A65C72565D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776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DA85616C-B822-FA4C-80F0-6301851E295F}" type="slidenum">
              <a:rPr lang="en-GB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7765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7766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13.vml"/><Relationship Id="rId2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vmlDrawing" Target="../drawings/vmlDrawing14.vml"/><Relationship Id="rId2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EF6FA-C852-184B-AD88-87D5EFE148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840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CD5C1-B032-1F46-AB14-E36970DAF7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6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609600"/>
            <a:ext cx="1939925" cy="5478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2138" cy="5478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5FF7C9-4AC3-2648-85B0-EC21A5155D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550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1E4A7-50ED-7D42-AB5A-C0D6DB883A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81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FA289-88CC-5440-87C5-676AF2E317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544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F684B-EECE-4947-80DC-291D156D7F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952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3A06D-B2B0-4B47-AA0E-0B46967068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313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1068-2619-C141-A510-32EAB6E3D4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050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2C81F-A8C6-BA42-81E4-8F225087E5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963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A9D47-0748-F145-99BC-8FE8AD29D1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533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78132-999D-D24B-BB94-32064A0D94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09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D4D4C-E1EF-A948-A687-33EAC5CE97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661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4B5D6-E859-2448-9C8F-ECD4272CC8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029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C2D57-87A8-A141-984E-361C205152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094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609600"/>
            <a:ext cx="1939925" cy="5478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2138" cy="5478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1A485-4B2C-6848-BB89-7FADFDAEA4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497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LIGO-G1600258</a:t>
            </a:r>
            <a:r>
              <a:rPr lang="en-US" sz="1400">
                <a:solidFill>
                  <a:srgbClr val="000000"/>
                </a:solidFill>
                <a:latin typeface="Helvetica" charset="0"/>
              </a:rPr>
              <a:t>			 				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38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2" descr="lsc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>
            <a:fillRect/>
          </a:stretch>
        </p:blipFill>
        <p:spPr bwMode="auto">
          <a:xfrm>
            <a:off x="7391400" y="228600"/>
            <a:ext cx="1789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15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LIGO-G1600258</a:t>
            </a:r>
            <a:r>
              <a:rPr lang="en-US" sz="1400">
                <a:solidFill>
                  <a:srgbClr val="000000"/>
                </a:solidFill>
                <a:latin typeface="Helvetica" charset="0"/>
              </a:rPr>
              <a:t>			 				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62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2" descr="lsc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>
            <a:fillRect/>
          </a:stretch>
        </p:blipFill>
        <p:spPr bwMode="auto">
          <a:xfrm>
            <a:off x="7391400" y="228600"/>
            <a:ext cx="1789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1295400" y="6248400"/>
            <a:ext cx="1905000" cy="457200"/>
          </a:xfrm>
        </p:spPr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fld id="{548ACE43-CE87-294E-AD80-FAD8E988F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12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LIGO-G1600258</a:t>
            </a:r>
            <a:r>
              <a:rPr lang="en-US" sz="1400">
                <a:solidFill>
                  <a:srgbClr val="000000"/>
                </a:solidFill>
                <a:latin typeface="Helvetica" charset="0"/>
              </a:rPr>
              <a:t>			 				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86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2" descr="lsc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>
            <a:fillRect/>
          </a:stretch>
        </p:blipFill>
        <p:spPr bwMode="auto">
          <a:xfrm>
            <a:off x="7391400" y="228600"/>
            <a:ext cx="1789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r>
              <a:rPr lang="en-US"/>
              <a:t>Raab:  Searching for GWs with aLIGO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fld id="{FE733E2D-A4E3-DA45-BBCE-0EA9A3CE16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34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LIGO-G1600258</a:t>
            </a:r>
            <a:r>
              <a:rPr lang="en-US" sz="1400">
                <a:solidFill>
                  <a:srgbClr val="000000"/>
                </a:solidFill>
                <a:latin typeface="Helvetica" charset="0"/>
              </a:rPr>
              <a:t>			 				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10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2" descr="lsc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>
            <a:fillRect/>
          </a:stretch>
        </p:blipFill>
        <p:spPr bwMode="auto">
          <a:xfrm>
            <a:off x="7391400" y="228600"/>
            <a:ext cx="1789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r>
              <a:rPr lang="en-US"/>
              <a:t>Raab:  Searching for GWs with aLIGO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fld id="{118BBEC4-DD98-8C4E-A638-7A623BFB9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75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LIGO-G1600258</a:t>
            </a:r>
            <a:r>
              <a:rPr lang="en-US" sz="1400">
                <a:solidFill>
                  <a:srgbClr val="000000"/>
                </a:solidFill>
                <a:latin typeface="Helvetica" charset="0"/>
              </a:rPr>
              <a:t>			 				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34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9" descr="lsc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>
            <a:fillRect/>
          </a:stretch>
        </p:blipFill>
        <p:spPr bwMode="auto">
          <a:xfrm>
            <a:off x="7391400" y="228600"/>
            <a:ext cx="1789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r>
              <a:rPr lang="en-US"/>
              <a:t>Raab:  Searching for GWs with aLIGO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fld id="{1298E62F-95EA-5243-B537-77751906D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39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LIGO-G1600258</a:t>
            </a:r>
            <a:r>
              <a:rPr lang="en-US" sz="1400">
                <a:solidFill>
                  <a:srgbClr val="000000"/>
                </a:solidFill>
                <a:latin typeface="Helvetica" charset="0"/>
              </a:rPr>
              <a:t>			 				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58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2" descr="lsc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>
            <a:fillRect/>
          </a:stretch>
        </p:blipFill>
        <p:spPr bwMode="auto">
          <a:xfrm>
            <a:off x="7391400" y="228600"/>
            <a:ext cx="1789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r>
              <a:rPr lang="en-US"/>
              <a:t>Raab:  Searching for GWs with aLIGO</a:t>
            </a:r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fld id="{C439363C-F912-7F44-9FF8-7DF7F688D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43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LIGO-G1600258</a:t>
            </a:r>
            <a:r>
              <a:rPr lang="en-US" sz="1400">
                <a:solidFill>
                  <a:srgbClr val="000000"/>
                </a:solidFill>
                <a:latin typeface="Helvetica" charset="0"/>
              </a:rPr>
              <a:t>			 				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82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lsc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>
            <a:fillRect/>
          </a:stretch>
        </p:blipFill>
        <p:spPr bwMode="auto">
          <a:xfrm>
            <a:off x="7391400" y="228600"/>
            <a:ext cx="1789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r>
              <a:rPr lang="en-US"/>
              <a:t>Raab:  Searching for GWs with aLIGO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fld id="{C4A83930-CEDE-7647-8CE0-8BABA37E3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3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8239B-79A3-CC4C-8B1B-ED16806210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578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LIGO-G1600258</a:t>
            </a:r>
            <a:r>
              <a:rPr lang="en-US" sz="1400">
                <a:solidFill>
                  <a:srgbClr val="000000"/>
                </a:solidFill>
                <a:latin typeface="Helvetica" charset="0"/>
              </a:rPr>
              <a:t>			 				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06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2" descr="lsc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>
            <a:fillRect/>
          </a:stretch>
        </p:blipFill>
        <p:spPr bwMode="auto">
          <a:xfrm>
            <a:off x="7391400" y="228600"/>
            <a:ext cx="1789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r>
              <a:rPr lang="en-US"/>
              <a:t>Raab:  Searching for GWs with aLIGO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fld id="{1147C109-10BC-BD4B-BE81-FA48D5DA2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93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LIGO-G1600258</a:t>
            </a:r>
            <a:r>
              <a:rPr lang="en-US" sz="1400">
                <a:solidFill>
                  <a:srgbClr val="000000"/>
                </a:solidFill>
                <a:latin typeface="Helvetica" charset="0"/>
              </a:rPr>
              <a:t>			 				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30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2" descr="lsc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>
            <a:fillRect/>
          </a:stretch>
        </p:blipFill>
        <p:spPr bwMode="auto">
          <a:xfrm>
            <a:off x="7391400" y="228600"/>
            <a:ext cx="1789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r>
              <a:rPr lang="en-US"/>
              <a:t>Raab:  Searching for GWs with aLIGO</a:t>
            </a: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fld id="{EFF36969-43FD-5147-9B66-254A39950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0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LIGO-G1600258</a:t>
            </a:r>
            <a:r>
              <a:rPr lang="en-US" sz="1400">
                <a:solidFill>
                  <a:srgbClr val="000000"/>
                </a:solidFill>
                <a:latin typeface="Helvetica" charset="0"/>
              </a:rPr>
              <a:t>			 				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4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2" descr="lsc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>
            <a:fillRect/>
          </a:stretch>
        </p:blipFill>
        <p:spPr bwMode="auto">
          <a:xfrm>
            <a:off x="7391400" y="228600"/>
            <a:ext cx="1789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r>
              <a:rPr lang="en-US"/>
              <a:t>Raab:  Searching for GWs with aLIGO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fld id="{89099B1D-1520-8348-A872-52E94D2C9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5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LIGO-G1600258</a:t>
            </a:r>
            <a:r>
              <a:rPr lang="en-US" sz="1400">
                <a:solidFill>
                  <a:srgbClr val="000000"/>
                </a:solidFill>
                <a:latin typeface="Helvetica" charset="0"/>
              </a:rPr>
              <a:t>			 				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78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2" descr="lsc_logo.gi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>
            <a:fillRect/>
          </a:stretch>
        </p:blipFill>
        <p:spPr bwMode="auto">
          <a:xfrm>
            <a:off x="7391400" y="228600"/>
            <a:ext cx="1789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r>
              <a:rPr lang="en-US"/>
              <a:t>Raab:  Searching for GWs with aLIGO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lnSpc>
                <a:spcPct val="68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lvl1pPr>
          </a:lstStyle>
          <a:p>
            <a:pPr>
              <a:defRPr/>
            </a:pPr>
            <a:fld id="{17373D40-A94F-CD4E-A49D-308A81B0F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271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682625"/>
            <a:ext cx="7634287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75172" y="89297"/>
            <a:ext cx="7134820" cy="473273"/>
          </a:xfrm>
          <a:prstGeom prst="rect">
            <a:avLst/>
          </a:prstGeom>
        </p:spPr>
        <p:txBody>
          <a:bodyPr lIns="0" tIns="0" rIns="0" bIns="0"/>
          <a:lstStyle>
            <a:lvl1pPr marL="0" marR="0" defTabSz="410751">
              <a:lnSpc>
                <a:spcPts val="3867"/>
              </a:lnSpc>
              <a:spcBef>
                <a:spcPts val="211"/>
              </a:spcBef>
              <a:tabLst>
                <a:tab pos="857220" algn="l"/>
              </a:tabLst>
              <a:defRPr sz="32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6548595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081E0-C38D-294D-B2D4-B5F6E8975E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11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30F8A-C3CE-EF49-B799-8F7EDE2B79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73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193DB-7069-BE43-BB32-6527BE1E72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5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06F00-5808-D84F-AA79-3E4AC38D1B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30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9A281-95D6-8946-962E-B3E8994EA9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0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50A02-210E-C94A-8576-B722DB27A2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26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vmlDrawing" Target="../drawings/vmlDrawing2.vml"/><Relationship Id="rId14" Type="http://schemas.openxmlformats.org/officeDocument/2006/relationships/oleObject" Target="../embeddings/oleObject2.bin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4" Type="http://schemas.openxmlformats.org/officeDocument/2006/relationships/vmlDrawing" Target="../drawings/vmlDrawing3.vml"/><Relationship Id="rId15" Type="http://schemas.openxmlformats.org/officeDocument/2006/relationships/oleObject" Target="../embeddings/oleObject3.bin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44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1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mtClean="0">
              <a:cs typeface="DejaVu LGC Sans" charset="0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2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mtClean="0">
              <a:cs typeface="DejaVu LGC Sans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solidFill>
                  <a:srgbClr val="000000"/>
                </a:solidFill>
                <a:cs typeface="DejaVu LGC Sans" charset="0"/>
              </a:defRPr>
            </a:lvl1pPr>
          </a:lstStyle>
          <a:p>
            <a:pPr>
              <a:defRPr/>
            </a:pPr>
            <a:fld id="{75192BC4-3094-AD42-9272-7B71FF626B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graphicFrame>
        <p:nvGraphicFramePr>
          <p:cNvPr id="1031" name="Object 6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r:id="rId14" imgW="4409524" imgH="3219899" progId="">
                  <p:embed/>
                </p:oleObj>
              </mc:Choice>
              <mc:Fallback>
                <p:oleObj r:id="rId14" imgW="4409524" imgH="321989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0"/>
          <a:cs typeface="DejaVu LGC Sans" charset="0"/>
        </a:defRPr>
      </a:lvl2pPr>
      <a:lvl3pPr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0"/>
          <a:cs typeface="DejaVu LGC Sans" charset="0"/>
        </a:defRPr>
      </a:lvl3pPr>
      <a:lvl4pPr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0"/>
          <a:cs typeface="DejaVu LGC Sans" charset="0"/>
        </a:defRPr>
      </a:lvl4pPr>
      <a:lvl5pPr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0"/>
          <a:cs typeface="DejaVu LGC Sans" charset="0"/>
        </a:defRPr>
      </a:lvl5pPr>
      <a:lvl6pPr marL="457200"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6pPr>
      <a:lvl7pPr marL="914400"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7pPr>
      <a:lvl8pPr marL="1371600"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8pPr>
      <a:lvl9pPr marL="1828800"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9pPr>
    </p:titleStyle>
    <p:bodyStyle>
      <a:lvl1pPr marL="334963" indent="-334963" algn="l" defTabSz="457200" rtl="0" eaLnBrk="0" fontAlgn="base" hangingPunct="0">
        <a:lnSpc>
          <a:spcPct val="68000"/>
        </a:lnSpc>
        <a:spcBef>
          <a:spcPts val="800"/>
        </a:spcBef>
        <a:spcAft>
          <a:spcPct val="0"/>
        </a:spcAft>
        <a:buClr>
          <a:srgbClr val="3333CC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35013" indent="-277813" algn="l" defTabSz="457200" rtl="0" eaLnBrk="0" fontAlgn="base" hangingPunct="0">
        <a:lnSpc>
          <a:spcPct val="68000"/>
        </a:lnSpc>
        <a:spcBef>
          <a:spcPts val="700"/>
        </a:spcBef>
        <a:spcAft>
          <a:spcPct val="0"/>
        </a:spcAft>
        <a:buClr>
          <a:srgbClr val="FF0000"/>
        </a:buClr>
        <a:buSzPct val="100000"/>
        <a:buFont typeface="Wingdings" charset="0"/>
        <a:buChar char="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68000"/>
        </a:lnSpc>
        <a:spcBef>
          <a:spcPts val="600"/>
        </a:spcBef>
        <a:spcAft>
          <a:spcPct val="0"/>
        </a:spcAft>
        <a:buClr>
          <a:srgbClr val="00CC00"/>
        </a:buClr>
        <a:buSzPct val="75000"/>
        <a:buFont typeface="Wingdings" charset="0"/>
        <a:buChar char="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6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6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6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6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6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6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4463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18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FFFFFF"/>
              </a:solidFill>
              <a:cs typeface="DejaVu LGC Sans" charset="0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2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FFFFFF"/>
              </a:solidFill>
              <a:cs typeface="DejaVu LGC Sans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400">
                <a:solidFill>
                  <a:srgbClr val="000000"/>
                </a:solidFill>
                <a:cs typeface="DejaVu LGC Sans" charset="0"/>
              </a:defRPr>
            </a:lvl1pPr>
          </a:lstStyle>
          <a:p>
            <a:pPr>
              <a:defRPr/>
            </a:pPr>
            <a:fld id="{E55EE051-892C-3F4F-B585-BAEBFAE031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graphicFrame>
        <p:nvGraphicFramePr>
          <p:cNvPr id="13319" name="Object 6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3" r:id="rId14" imgW="4409524" imgH="3219899" progId="">
                  <p:embed/>
                </p:oleObj>
              </mc:Choice>
              <mc:Fallback>
                <p:oleObj r:id="rId14" imgW="4409524" imgH="3219899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0"/>
          <a:cs typeface="DejaVu LGC Sans" charset="0"/>
        </a:defRPr>
      </a:lvl2pPr>
      <a:lvl3pPr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0"/>
          <a:cs typeface="DejaVu LGC Sans" charset="0"/>
        </a:defRPr>
      </a:lvl3pPr>
      <a:lvl4pPr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0"/>
          <a:cs typeface="DejaVu LGC Sans" charset="0"/>
        </a:defRPr>
      </a:lvl4pPr>
      <a:lvl5pPr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0"/>
          <a:cs typeface="DejaVu LGC Sans" charset="0"/>
        </a:defRPr>
      </a:lvl5pPr>
      <a:lvl6pPr marL="457200"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6pPr>
      <a:lvl7pPr marL="914400"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7pPr>
      <a:lvl8pPr marL="1371600"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8pPr>
      <a:lvl9pPr marL="1828800" algn="ctr" defTabSz="457200" rtl="0" eaLnBrk="0" fontAlgn="base" hangingPunct="0">
        <a:lnSpc>
          <a:spcPct val="6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DejaVu LGC Sans" charset="0"/>
          <a:cs typeface="DejaVu LGC Sans" charset="0"/>
        </a:defRPr>
      </a:lvl9pPr>
    </p:titleStyle>
    <p:bodyStyle>
      <a:lvl1pPr marL="334963" indent="-334963" algn="l" defTabSz="457200" rtl="0" eaLnBrk="0" fontAlgn="base" hangingPunct="0">
        <a:lnSpc>
          <a:spcPct val="68000"/>
        </a:lnSpc>
        <a:spcBef>
          <a:spcPts val="800"/>
        </a:spcBef>
        <a:spcAft>
          <a:spcPct val="0"/>
        </a:spcAft>
        <a:buClr>
          <a:srgbClr val="3333CC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35013" indent="-277813" algn="l" defTabSz="457200" rtl="0" eaLnBrk="0" fontAlgn="base" hangingPunct="0">
        <a:lnSpc>
          <a:spcPct val="68000"/>
        </a:lnSpc>
        <a:spcBef>
          <a:spcPts val="700"/>
        </a:spcBef>
        <a:spcAft>
          <a:spcPct val="0"/>
        </a:spcAft>
        <a:buClr>
          <a:srgbClr val="FF0000"/>
        </a:buClr>
        <a:buSzPct val="100000"/>
        <a:buFont typeface="Wingdings" charset="0"/>
        <a:buChar char="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68000"/>
        </a:lnSpc>
        <a:spcBef>
          <a:spcPts val="600"/>
        </a:spcBef>
        <a:spcAft>
          <a:spcPct val="0"/>
        </a:spcAft>
        <a:buClr>
          <a:srgbClr val="00CC00"/>
        </a:buClr>
        <a:buSzPct val="75000"/>
        <a:buFont typeface="Wingdings" charset="0"/>
        <a:buChar char="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6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6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6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6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6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68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defTabSz="914400" eaLnBrk="0" hangingPunct="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114FFB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defTabSz="914400" eaLnBrk="0" hangingPunct="0">
              <a:lnSpc>
                <a:spcPct val="100000"/>
              </a:lnSpc>
              <a:buClrTx/>
              <a:buSzTx/>
              <a:buFontTx/>
              <a:buNone/>
              <a:defRPr sz="1400" b="1" i="1">
                <a:solidFill>
                  <a:srgbClr val="114FFB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Raab:  Searching for GWs with aLIGO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defTabSz="914400" eaLnBrk="0" hangingPunct="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114FFB"/>
                </a:solidFill>
                <a:latin typeface="Helvetica" charset="0"/>
              </a:defRPr>
            </a:lvl1pPr>
          </a:lstStyle>
          <a:p>
            <a:pPr>
              <a:defRPr/>
            </a:pPr>
            <a:fld id="{44F226D5-4EBF-E742-91A4-4F3D15D83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762000" y="6323013"/>
            <a:ext cx="665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900">
                <a:solidFill>
                  <a:srgbClr val="000000"/>
                </a:solidFill>
                <a:latin typeface="Helvetica" charset="0"/>
              </a:rPr>
              <a:t>LIGO-G1600258</a:t>
            </a:r>
            <a:r>
              <a:rPr lang="en-US" sz="1400">
                <a:solidFill>
                  <a:srgbClr val="000000"/>
                </a:solidFill>
                <a:latin typeface="Helvetica" charset="0"/>
              </a:rPr>
              <a:t>			 				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22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>
              <a:solidFill>
                <a:srgbClr val="114FFB"/>
              </a:solidFill>
            </a:endParaRPr>
          </a:p>
        </p:txBody>
      </p:sp>
      <p:graphicFrame>
        <p:nvGraphicFramePr>
          <p:cNvPr id="5223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1" name="Photo Editor Photo" r:id="rId15" imgW="4409524" imgH="3219899" progId="MSPhotoEd.3">
                  <p:embed/>
                </p:oleObj>
              </mc:Choice>
              <mc:Fallback>
                <p:oleObj name="Photo Editor Photo" r:id="rId15" imgW="4409524" imgH="3219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37" name="Picture 12" descr="lsc_logo.gif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3" b="26346"/>
          <a:stretch>
            <a:fillRect/>
          </a:stretch>
        </p:blipFill>
        <p:spPr bwMode="auto">
          <a:xfrm>
            <a:off x="7391400" y="228600"/>
            <a:ext cx="1789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2.jpeg"/><Relationship Id="rId5" Type="http://schemas.openxmlformats.org/officeDocument/2006/relationships/image" Target="../media/image23.png"/><Relationship Id="rId6" Type="http://schemas.openxmlformats.org/officeDocument/2006/relationships/oleObject" Target="../embeddings/oleObject19.bin"/><Relationship Id="rId7" Type="http://schemas.openxmlformats.org/officeDocument/2006/relationships/image" Target="../media/image22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5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24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image" Target="../media/image2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32.w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5.bin"/><Relationship Id="rId12" Type="http://schemas.openxmlformats.org/officeDocument/2006/relationships/image" Target="../media/image36.w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33.wmf"/><Relationship Id="rId6" Type="http://schemas.openxmlformats.org/officeDocument/2006/relationships/image" Target="../media/image37.gi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34.wmf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3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4" Type="http://schemas.openxmlformats.org/officeDocument/2006/relationships/image" Target="../media/image29.gi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9.png"/><Relationship Id="rId6" Type="http://schemas.openxmlformats.org/officeDocument/2006/relationships/image" Target="../media/image7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hyperlink" Target="http://en.wikipedia.org/wiki/Motorcycle_racing" TargetMode="External"/><Relationship Id="rId1" Type="http://schemas.microsoft.com/office/2007/relationships/media" Target="file://localhost/Users/gregory.mendell/gmendell/talks/BlackHolesAndLIGO2012/desmosedici_short20.wav" TargetMode="External"/><Relationship Id="rId2" Type="http://schemas.openxmlformats.org/officeDocument/2006/relationships/audio" Target="file://localhost/Users/gregory.mendell/gmendell/talks/BlackHolesAndLIGO2012/desmosedici_short20.wav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4.w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15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19.w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20.wmf"/><Relationship Id="rId8" Type="http://schemas.openxmlformats.org/officeDocument/2006/relationships/image" Target="../media/image21.jpeg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twoBH_SXSLensing_ligo20160211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54225"/>
            <a:ext cx="31242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400" dirty="0">
                <a:solidFill>
                  <a:srgbClr val="000000"/>
                </a:solidFill>
              </a:rPr>
              <a:t>LIGO-</a:t>
            </a:r>
            <a:r>
              <a:rPr lang="en-GB" sz="1400" dirty="0" smtClean="0">
                <a:solidFill>
                  <a:srgbClr val="000000"/>
                </a:solidFill>
              </a:rPr>
              <a:t>G1801389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533400" y="5029200"/>
            <a:ext cx="853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lvl="1" algn="ctr" eaLnBrk="1" hangingPunct="1">
              <a:lnSpc>
                <a:spcPct val="90000"/>
              </a:lnSpc>
              <a:spcBef>
                <a:spcPts val="800"/>
              </a:spcBef>
              <a:buClr>
                <a:srgbClr val="FF0000"/>
              </a:buClr>
              <a:buFont typeface="Wingdings" charset="0"/>
              <a:buNone/>
            </a:pPr>
            <a:r>
              <a:rPr lang="en-GB" dirty="0">
                <a:solidFill>
                  <a:schemeClr val="tx1"/>
                </a:solidFill>
              </a:rPr>
              <a:t>Gregory Mendell, LIGO Hanford </a:t>
            </a:r>
            <a:r>
              <a:rPr lang="en-GB" dirty="0" smtClean="0">
                <a:solidFill>
                  <a:schemeClr val="tx1"/>
                </a:solidFill>
              </a:rPr>
              <a:t>Observatory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04800" y="0"/>
            <a:ext cx="8610600" cy="18013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LGC Sans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defRPr/>
            </a:pPr>
            <a:r>
              <a:rPr lang="en-GB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General Relativity</a:t>
            </a:r>
          </a:p>
          <a:p>
            <a:pPr algn="ctr" eaLnBrk="1" hangingPunct="1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defRPr/>
            </a:pPr>
            <a:r>
              <a:rPr lang="en-GB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 Basics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533400" y="4173538"/>
            <a:ext cx="79248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875"/>
              </a:spcBef>
              <a:buClr>
                <a:srgbClr val="3333CC"/>
              </a:buClr>
            </a:pPr>
            <a:r>
              <a:rPr lang="en-GB" sz="2000" i="1">
                <a:solidFill>
                  <a:schemeClr val="tx1"/>
                </a:solidFill>
              </a:rPr>
              <a:t>The Laser Interferometer Gravitational-wave Observatory: a Caltech/MIT collaboration supported by the National Science Foundation</a:t>
            </a:r>
          </a:p>
        </p:txBody>
      </p:sp>
      <p:pic>
        <p:nvPicPr>
          <p:cNvPr id="66568" name="Picture 10" descr="ha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47875"/>
            <a:ext cx="25146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1" descr="airPicLLO0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7400"/>
            <a:ext cx="2514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0" name="Text Box 2"/>
          <p:cNvSpPr txBox="1">
            <a:spLocks noChangeArrowheads="1"/>
          </p:cNvSpPr>
          <p:nvPr/>
        </p:nvSpPr>
        <p:spPr bwMode="auto">
          <a:xfrm>
            <a:off x="2971800" y="3810000"/>
            <a:ext cx="32766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i="1">
                <a:solidFill>
                  <a:srgbClr val="000000"/>
                </a:solidFill>
              </a:rPr>
              <a:t>Credit: SXS Lensing; http://www.black-holes.org/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LIGO-G0900422-v1</a:t>
            </a:r>
          </a:p>
        </p:txBody>
      </p:sp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7620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33CC"/>
              </a:buClr>
            </a:pPr>
            <a:r>
              <a:rPr lang="en-GB" sz="3200" b="1">
                <a:solidFill>
                  <a:schemeClr val="tx1"/>
                </a:solidFill>
                <a:latin typeface="Helvetica" charset="0"/>
                <a:cs typeface="Helvetica" charset="0"/>
              </a:rPr>
              <a:t>Gravitational Time Dilation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4893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1"/>
          <a:stretch>
            <a:fillRect/>
          </a:stretch>
        </p:blipFill>
        <p:spPr bwMode="auto">
          <a:xfrm>
            <a:off x="3962400" y="1524000"/>
            <a:ext cx="7413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0"/>
          <a:stretch>
            <a:fillRect/>
          </a:stretch>
        </p:blipFill>
        <p:spPr bwMode="auto">
          <a:xfrm>
            <a:off x="4019550" y="4953000"/>
            <a:ext cx="704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16742" name="Object 6"/>
          <p:cNvGraphicFramePr>
            <a:graphicFrameLocks noChangeAspect="1"/>
          </p:cNvGraphicFramePr>
          <p:nvPr/>
        </p:nvGraphicFramePr>
        <p:xfrm>
          <a:off x="4311650" y="2362200"/>
          <a:ext cx="4330700" cy="159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91" name="Equation" r:id="rId6" imgW="1206206" imgH="444390" progId="Equation.3">
                  <p:embed/>
                </p:oleObj>
              </mc:Choice>
              <mc:Fallback>
                <p:oleObj name="Equation" r:id="rId6" imgW="1206206" imgH="4443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1650" y="2362200"/>
                        <a:ext cx="4330700" cy="159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685800" y="6035675"/>
            <a:ext cx="29718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</a:pPr>
            <a:r>
              <a:rPr lang="en-GB" sz="1400" i="1">
                <a:solidFill>
                  <a:srgbClr val="000000"/>
                </a:solidFill>
              </a:rPr>
              <a:t>Photo:http://en.wikipedia.org/wiki/Leaning_Tower_of_Pisa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5562600" y="4038600"/>
            <a:ext cx="2590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250"/>
              </a:spcBef>
              <a:buClr>
                <a:srgbClr val="3333CC"/>
              </a:buClr>
            </a:pPr>
            <a:r>
              <a:rPr lang="en-GB" sz="3600">
                <a:solidFill>
                  <a:srgbClr val="3333CC"/>
                </a:solidFill>
              </a:rPr>
              <a:t>Gravity slows time down!</a:t>
            </a:r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5257800" y="6019800"/>
            <a:ext cx="3200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</a:pPr>
            <a:r>
              <a:rPr lang="en-GB" sz="1400" i="1">
                <a:solidFill>
                  <a:srgbClr val="000000"/>
                </a:solidFill>
              </a:rPr>
              <a:t>Clock_Photos:http://en.wikipedia.org/wiki/Cuckoo_clock</a:t>
            </a:r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3429000" y="6278563"/>
            <a:ext cx="198120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452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7" descr="ERBridgeSparse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660775"/>
            <a:ext cx="50292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LIGO-G0900422-v1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LGC Sans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0000"/>
              </a:buClr>
              <a:defRPr/>
            </a:pP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Black Hole Embedding Diagram</a:t>
            </a:r>
          </a:p>
        </p:txBody>
      </p:sp>
      <p:graphicFrame>
        <p:nvGraphicFramePr>
          <p:cNvPr id="75780" name="Object 3"/>
          <p:cNvGraphicFramePr>
            <a:graphicFrameLocks noChangeAspect="1"/>
          </p:cNvGraphicFramePr>
          <p:nvPr/>
        </p:nvGraphicFramePr>
        <p:xfrm>
          <a:off x="533400" y="2057400"/>
          <a:ext cx="4149725" cy="142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08" name="Equation" r:id="rId5" imgW="1778000" imgH="609600" progId="Equation.3">
                  <p:embed/>
                </p:oleObj>
              </mc:Choice>
              <mc:Fallback>
                <p:oleObj name="Equation" r:id="rId5" imgW="1778000" imgH="609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057400"/>
                        <a:ext cx="4149725" cy="142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1" name="Text Box 4"/>
          <p:cNvSpPr txBox="1">
            <a:spLocks noChangeArrowheads="1"/>
          </p:cNvSpPr>
          <p:nvPr/>
        </p:nvSpPr>
        <p:spPr bwMode="auto">
          <a:xfrm>
            <a:off x="3505200" y="6248400"/>
            <a:ext cx="19812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5782" name="Text Box 5"/>
          <p:cNvSpPr txBox="1">
            <a:spLocks noChangeArrowheads="1"/>
          </p:cNvSpPr>
          <p:nvPr/>
        </p:nvSpPr>
        <p:spPr bwMode="auto">
          <a:xfrm>
            <a:off x="228600" y="1219200"/>
            <a:ext cx="4572000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</a:pPr>
            <a:r>
              <a:rPr lang="en-GB" dirty="0">
                <a:solidFill>
                  <a:srgbClr val="000000"/>
                </a:solidFill>
              </a:rPr>
              <a:t>Schwarzschild solution to General Relativity for t = constant, </a:t>
            </a:r>
            <a:r>
              <a:rPr lang="en-GB" dirty="0">
                <a:solidFill>
                  <a:srgbClr val="000000"/>
                </a:solidFill>
                <a:latin typeface="Symbol" charset="0"/>
              </a:rPr>
              <a:t></a:t>
            </a:r>
            <a:r>
              <a:rPr lang="en-GB" dirty="0">
                <a:solidFill>
                  <a:srgbClr val="000000"/>
                </a:solidFill>
              </a:rPr>
              <a:t> = </a:t>
            </a:r>
            <a:r>
              <a:rPr lang="en-GB" dirty="0">
                <a:solidFill>
                  <a:srgbClr val="000000"/>
                </a:solidFill>
                <a:latin typeface="Symbol" charset="0"/>
              </a:rPr>
              <a:t></a:t>
            </a:r>
            <a:r>
              <a:rPr lang="en-GB" dirty="0">
                <a:solidFill>
                  <a:srgbClr val="000000"/>
                </a:solidFill>
              </a:rPr>
              <a:t>/2: </a:t>
            </a:r>
          </a:p>
        </p:txBody>
      </p:sp>
      <p:grpSp>
        <p:nvGrpSpPr>
          <p:cNvPr id="75783" name="Group 19"/>
          <p:cNvGrpSpPr>
            <a:grpSpLocks/>
          </p:cNvGrpSpPr>
          <p:nvPr/>
        </p:nvGrpSpPr>
        <p:grpSpPr bwMode="auto">
          <a:xfrm>
            <a:off x="4953000" y="1600200"/>
            <a:ext cx="3046413" cy="1293813"/>
            <a:chOff x="4953000" y="1600200"/>
            <a:chExt cx="3046413" cy="1293813"/>
          </a:xfrm>
        </p:grpSpPr>
        <p:sp>
          <p:nvSpPr>
            <p:cNvPr id="75792" name="Oval 7"/>
            <p:cNvSpPr>
              <a:spLocks noChangeArrowheads="1"/>
            </p:cNvSpPr>
            <p:nvPr/>
          </p:nvSpPr>
          <p:spPr bwMode="auto">
            <a:xfrm>
              <a:off x="5715000" y="1600200"/>
              <a:ext cx="1447800" cy="1293813"/>
            </a:xfrm>
            <a:prstGeom prst="ellips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3" name="Oval 8"/>
            <p:cNvSpPr>
              <a:spLocks noChangeArrowheads="1"/>
            </p:cNvSpPr>
            <p:nvPr/>
          </p:nvSpPr>
          <p:spPr bwMode="auto">
            <a:xfrm>
              <a:off x="5715000" y="1979613"/>
              <a:ext cx="1447800" cy="457200"/>
            </a:xfrm>
            <a:prstGeom prst="ellipse">
              <a:avLst/>
            </a:prstGeom>
            <a:noFill/>
            <a:ln w="2556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5794" name="AutoShape 9"/>
            <p:cNvSpPr>
              <a:spLocks noChangeArrowheads="1"/>
            </p:cNvSpPr>
            <p:nvPr/>
          </p:nvSpPr>
          <p:spPr bwMode="auto">
            <a:xfrm>
              <a:off x="4953000" y="1905000"/>
              <a:ext cx="3046413" cy="608013"/>
            </a:xfrm>
            <a:prstGeom prst="parallelogram">
              <a:avLst>
                <a:gd name="adj" fmla="val 25052"/>
              </a:avLst>
            </a:prstGeom>
            <a:noFill/>
            <a:ln w="255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4" name="Line 10"/>
          <p:cNvSpPr>
            <a:spLocks noChangeShapeType="1"/>
          </p:cNvSpPr>
          <p:nvPr/>
        </p:nvSpPr>
        <p:spPr bwMode="auto">
          <a:xfrm flipH="1">
            <a:off x="6470650" y="3814763"/>
            <a:ext cx="12700" cy="1219200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5" name="Line 11"/>
          <p:cNvSpPr>
            <a:spLocks noChangeShapeType="1"/>
          </p:cNvSpPr>
          <p:nvPr/>
        </p:nvSpPr>
        <p:spPr bwMode="auto">
          <a:xfrm flipH="1">
            <a:off x="6015038" y="5032375"/>
            <a:ext cx="466725" cy="685800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6" name="Line 12"/>
          <p:cNvSpPr>
            <a:spLocks noChangeShapeType="1"/>
          </p:cNvSpPr>
          <p:nvPr/>
        </p:nvSpPr>
        <p:spPr bwMode="auto">
          <a:xfrm>
            <a:off x="6477000" y="5032375"/>
            <a:ext cx="762000" cy="1588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75787" name="AutoShape 13"/>
          <p:cNvCxnSpPr>
            <a:cxnSpLocks noChangeShapeType="1"/>
          </p:cNvCxnSpPr>
          <p:nvPr/>
        </p:nvCxnSpPr>
        <p:spPr bwMode="auto">
          <a:xfrm flipH="1">
            <a:off x="6858000" y="2514600"/>
            <a:ext cx="609600" cy="99060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8" name="Text Box 14"/>
          <p:cNvSpPr txBox="1">
            <a:spLocks noChangeArrowheads="1"/>
          </p:cNvSpPr>
          <p:nvPr/>
        </p:nvSpPr>
        <p:spPr bwMode="auto">
          <a:xfrm>
            <a:off x="6096000" y="3660775"/>
            <a:ext cx="3810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6000"/>
              </a:lnSpc>
            </a:pPr>
            <a:r>
              <a:rPr lang="en-GB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75789" name="Text Box 15"/>
          <p:cNvSpPr txBox="1">
            <a:spLocks noChangeArrowheads="1"/>
          </p:cNvSpPr>
          <p:nvPr/>
        </p:nvSpPr>
        <p:spPr bwMode="auto">
          <a:xfrm>
            <a:off x="5715000" y="5489575"/>
            <a:ext cx="3810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6000"/>
              </a:lnSpc>
            </a:pPr>
            <a:r>
              <a:rPr lang="en-GB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75790" name="Text Box 16"/>
          <p:cNvSpPr txBox="1">
            <a:spLocks noChangeArrowheads="1"/>
          </p:cNvSpPr>
          <p:nvPr/>
        </p:nvSpPr>
        <p:spPr bwMode="auto">
          <a:xfrm>
            <a:off x="7010400" y="5156200"/>
            <a:ext cx="3810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6000"/>
              </a:lnSpc>
            </a:pPr>
            <a:r>
              <a:rPr lang="en-GB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75791" name="Text Box 7"/>
          <p:cNvSpPr txBox="1">
            <a:spLocks noChangeArrowheads="1"/>
          </p:cNvSpPr>
          <p:nvPr/>
        </p:nvSpPr>
        <p:spPr bwMode="auto">
          <a:xfrm>
            <a:off x="533400" y="3970160"/>
            <a:ext cx="3276600" cy="212584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</a:pPr>
            <a:r>
              <a:rPr lang="en-GB" sz="2000" dirty="0" smtClean="0">
                <a:solidFill>
                  <a:srgbClr val="000000"/>
                </a:solidFill>
              </a:rPr>
              <a:t>The Schwarzschild Wormhole or Einstein-Rosen Bridge (</a:t>
            </a:r>
            <a:r>
              <a:rPr lang="en-GB" sz="1800" dirty="0" err="1" smtClean="0">
                <a:solidFill>
                  <a:srgbClr val="000000"/>
                </a:solidFill>
              </a:rPr>
              <a:t>Flamm</a:t>
            </a:r>
            <a:r>
              <a:rPr lang="en-GB" sz="1800" dirty="0" smtClean="0">
                <a:solidFill>
                  <a:srgbClr val="000000"/>
                </a:solidFill>
              </a:rPr>
              <a:t> 1916</a:t>
            </a:r>
            <a:r>
              <a:rPr lang="en-GB" sz="1800" dirty="0">
                <a:solidFill>
                  <a:srgbClr val="000000"/>
                </a:solidFill>
              </a:rPr>
              <a:t>, </a:t>
            </a:r>
            <a:r>
              <a:rPr lang="en-GB" sz="1800" i="1" dirty="0" err="1">
                <a:solidFill>
                  <a:srgbClr val="000000"/>
                </a:solidFill>
              </a:rPr>
              <a:t>Physikalische</a:t>
            </a:r>
            <a:r>
              <a:rPr lang="en-GB" sz="1800" i="1" dirty="0">
                <a:solidFill>
                  <a:srgbClr val="000000"/>
                </a:solidFill>
              </a:rPr>
              <a:t> </a:t>
            </a:r>
            <a:r>
              <a:rPr lang="en-GB" sz="1800" i="1" dirty="0" err="1">
                <a:solidFill>
                  <a:srgbClr val="000000"/>
                </a:solidFill>
              </a:rPr>
              <a:t>Zeitschrift</a:t>
            </a:r>
            <a:r>
              <a:rPr lang="en-GB" sz="1800" i="1" dirty="0">
                <a:solidFill>
                  <a:srgbClr val="000000"/>
                </a:solidFill>
              </a:rPr>
              <a:t>. XVII: </a:t>
            </a:r>
            <a:r>
              <a:rPr lang="en-GB" sz="1800" i="1" dirty="0" smtClean="0">
                <a:solidFill>
                  <a:srgbClr val="000000"/>
                </a:solidFill>
              </a:rPr>
              <a:t>448</a:t>
            </a:r>
            <a:r>
              <a:rPr lang="en-GB" sz="1800" dirty="0" smtClean="0">
                <a:solidFill>
                  <a:srgbClr val="000000"/>
                </a:solidFill>
              </a:rPr>
              <a:t>; Einstein </a:t>
            </a:r>
            <a:r>
              <a:rPr lang="en-GB" sz="1800" dirty="0">
                <a:solidFill>
                  <a:srgbClr val="000000"/>
                </a:solidFill>
              </a:rPr>
              <a:t>&amp; Rosen </a:t>
            </a:r>
            <a:r>
              <a:rPr lang="en-GB" sz="1800" dirty="0" smtClean="0">
                <a:solidFill>
                  <a:srgbClr val="000000"/>
                </a:solidFill>
              </a:rPr>
              <a:t>1935,</a:t>
            </a:r>
            <a:r>
              <a:rPr lang="en-GB" sz="1800" i="1" dirty="0" smtClean="0">
                <a:solidFill>
                  <a:srgbClr val="000000"/>
                </a:solidFill>
              </a:rPr>
              <a:t> </a:t>
            </a:r>
            <a:r>
              <a:rPr lang="is-IS" sz="1800" i="1" dirty="0">
                <a:solidFill>
                  <a:srgbClr val="000000"/>
                </a:solidFill>
              </a:rPr>
              <a:t>Phys. Rev. </a:t>
            </a:r>
            <a:r>
              <a:rPr lang="is-IS" sz="1800" i="1" dirty="0" smtClean="0">
                <a:solidFill>
                  <a:srgbClr val="000000"/>
                </a:solidFill>
              </a:rPr>
              <a:t>48 73; </a:t>
            </a:r>
            <a:r>
              <a:rPr lang="en-US" sz="1800" dirty="0" err="1" smtClean="0">
                <a:solidFill>
                  <a:srgbClr val="000000"/>
                </a:solidFill>
              </a:rPr>
              <a:t>Misner</a:t>
            </a:r>
            <a:r>
              <a:rPr lang="en-US" sz="1800" dirty="0" smtClean="0">
                <a:solidFill>
                  <a:srgbClr val="000000"/>
                </a:solidFill>
              </a:rPr>
              <a:t> &amp; Wheeler 1957</a:t>
            </a:r>
            <a:r>
              <a:rPr lang="en-US" sz="1800" i="1" dirty="0" smtClean="0">
                <a:solidFill>
                  <a:srgbClr val="000000"/>
                </a:solidFill>
              </a:rPr>
              <a:t>, Ann</a:t>
            </a:r>
            <a:r>
              <a:rPr lang="en-US" sz="1800" i="1" dirty="0">
                <a:solidFill>
                  <a:srgbClr val="000000"/>
                </a:solidFill>
              </a:rPr>
              <a:t>. Phys. 2: 525</a:t>
            </a:r>
            <a:r>
              <a:rPr lang="is-IS" sz="1800" dirty="0" smtClean="0">
                <a:solidFill>
                  <a:srgbClr val="000000"/>
                </a:solidFill>
              </a:rPr>
              <a:t>)</a:t>
            </a:r>
            <a:endParaRPr lang="en-GB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717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LIGO-G0900422-v1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19812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81000" y="45720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LGC Sans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0000"/>
              </a:buClr>
              <a:defRPr/>
            </a:pP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Non-traversable Wormhole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581400" y="1520825"/>
            <a:ext cx="1981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Clr>
                <a:srgbClr val="3333CC"/>
              </a:buClr>
            </a:pPr>
            <a:r>
              <a:rPr lang="en-GB">
                <a:solidFill>
                  <a:srgbClr val="3333CC"/>
                </a:solidFill>
              </a:rPr>
              <a:t>Our Universe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3429000" y="5940425"/>
            <a:ext cx="2590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Clr>
                <a:srgbClr val="B2B2B2"/>
              </a:buClr>
            </a:pPr>
            <a:r>
              <a:rPr lang="en-GB">
                <a:solidFill>
                  <a:srgbClr val="3333CC"/>
                </a:solidFill>
              </a:rPr>
              <a:t>Another Universe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56213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3333CC"/>
              </a:buClr>
            </a:pPr>
            <a:r>
              <a:rPr lang="en-GB" sz="3200" b="1">
                <a:solidFill>
                  <a:schemeClr val="tx1"/>
                </a:solidFill>
                <a:latin typeface="Helvetica" charset="0"/>
                <a:cs typeface="Helvetica" charset="0"/>
              </a:rPr>
              <a:t>Gravitational Waves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533400" y="1600200"/>
            <a:ext cx="8153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000"/>
              </a:spcBef>
              <a:buClr>
                <a:srgbClr val="3333CC"/>
              </a:buClr>
            </a:pPr>
            <a:r>
              <a:rPr lang="en-GB" dirty="0">
                <a:solidFill>
                  <a:srgbClr val="FF0000"/>
                </a:solidFill>
              </a:rPr>
              <a:t>Gravitational waves are ripples in the fabric of </a:t>
            </a:r>
            <a:r>
              <a:rPr lang="en-GB" dirty="0" err="1">
                <a:solidFill>
                  <a:srgbClr val="FF0000"/>
                </a:solidFill>
              </a:rPr>
              <a:t>spacetime</a:t>
            </a:r>
            <a:r>
              <a:rPr lang="en-GB" dirty="0">
                <a:solidFill>
                  <a:srgbClr val="FF0000"/>
                </a:solidFill>
              </a:rPr>
              <a:t>, stirred up by the changing motions of matter and energy.  </a:t>
            </a:r>
            <a:endParaRPr lang="en-GB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3000"/>
              </a:lnSpc>
              <a:spcBef>
                <a:spcPts val="1000"/>
              </a:spcBef>
              <a:buClr>
                <a:srgbClr val="3333CC"/>
              </a:buClr>
            </a:pPr>
            <a:r>
              <a:rPr lang="en-GB" sz="3200" b="1" dirty="0" smtClean="0">
                <a:solidFill>
                  <a:srgbClr val="3333CC"/>
                </a:solidFill>
              </a:rPr>
              <a:t> </a:t>
            </a:r>
            <a:endParaRPr lang="en-GB" sz="3200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1447800" y="152400"/>
            <a:ext cx="7696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Binary Black Hole Merger Simulation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00200" y="914400"/>
            <a:ext cx="7315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i="1" dirty="0">
                <a:solidFill>
                  <a:srgbClr val="000000"/>
                </a:solidFill>
              </a:rPr>
              <a:t>Credit: SXS Collaboration/Canadian Institute for Theoretical Astrophysics/</a:t>
            </a:r>
            <a:r>
              <a:rPr lang="en-GB" sz="1000" i="1" dirty="0" err="1" smtClean="0">
                <a:solidFill>
                  <a:srgbClr val="000000"/>
                </a:solidFill>
              </a:rPr>
              <a:t>SciNet</a:t>
            </a:r>
            <a:r>
              <a:rPr lang="en-GB" sz="1000" i="1" dirty="0" smtClean="0">
                <a:solidFill>
                  <a:srgbClr val="000000"/>
                </a:solidFill>
              </a:rPr>
              <a:t>; </a:t>
            </a:r>
            <a:r>
              <a:rPr lang="en-GB" sz="1000" i="1" dirty="0">
                <a:solidFill>
                  <a:srgbClr val="000000"/>
                </a:solidFill>
              </a:rPr>
              <a:t>http://</a:t>
            </a:r>
            <a:r>
              <a:rPr lang="en-GB" sz="1000" i="1" dirty="0" err="1">
                <a:solidFill>
                  <a:srgbClr val="000000"/>
                </a:solidFill>
              </a:rPr>
              <a:t>www.black-holes.org</a:t>
            </a:r>
            <a:r>
              <a:rPr lang="en-GB" sz="1000" i="1" dirty="0">
                <a:solidFill>
                  <a:srgbClr val="000000"/>
                </a:solidFill>
              </a:rPr>
              <a:t>/ </a:t>
            </a:r>
          </a:p>
        </p:txBody>
      </p:sp>
      <p:pic>
        <p:nvPicPr>
          <p:cNvPr id="2" name="Warped_Spacetime_Horizons_Long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8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3333CC"/>
              </a:buClr>
            </a:pPr>
            <a:r>
              <a:rPr lang="en-GB" sz="3200" b="1">
                <a:solidFill>
                  <a:schemeClr val="tx1"/>
                </a:solidFill>
                <a:latin typeface="Helvetica" charset="0"/>
                <a:cs typeface="Helvetica" charset="0"/>
              </a:rPr>
              <a:t>Gravitational Waves</a:t>
            </a: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05000" y="2819400"/>
            <a:ext cx="1600200" cy="1295400"/>
            <a:chOff x="922" y="2906"/>
            <a:chExt cx="671" cy="677"/>
          </a:xfrm>
        </p:grpSpPr>
        <p:sp>
          <p:nvSpPr>
            <p:cNvPr id="95238" name="Line 9"/>
            <p:cNvSpPr>
              <a:spLocks noChangeShapeType="1"/>
            </p:cNvSpPr>
            <p:nvPr/>
          </p:nvSpPr>
          <p:spPr bwMode="auto">
            <a:xfrm>
              <a:off x="922" y="3413"/>
              <a:ext cx="672" cy="1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39" name="Line 10"/>
            <p:cNvSpPr>
              <a:spLocks noChangeShapeType="1"/>
            </p:cNvSpPr>
            <p:nvPr/>
          </p:nvSpPr>
          <p:spPr bwMode="auto">
            <a:xfrm flipV="1">
              <a:off x="1090" y="2905"/>
              <a:ext cx="1" cy="680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3865">
            <a:off x="4953000" y="22098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0" name="Group 8"/>
          <p:cNvGrpSpPr>
            <a:grpSpLocks/>
          </p:cNvGrpSpPr>
          <p:nvPr/>
        </p:nvGrpSpPr>
        <p:grpSpPr bwMode="auto">
          <a:xfrm rot="2643865">
            <a:off x="6175527" y="3117354"/>
            <a:ext cx="1600200" cy="1295400"/>
            <a:chOff x="922" y="2906"/>
            <a:chExt cx="671" cy="677"/>
          </a:xfrm>
        </p:grpSpPr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922" y="3413"/>
              <a:ext cx="672" cy="1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1090" y="2905"/>
              <a:ext cx="1" cy="680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0790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ctrTitle"/>
          </p:nvPr>
        </p:nvSpPr>
        <p:spPr>
          <a:xfrm>
            <a:off x="1371600" y="457200"/>
            <a:ext cx="6042025" cy="696913"/>
          </a:xfrm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  <a:latin typeface="Helvetica" charset="0"/>
                <a:cs typeface="Helvetica" charset="0"/>
              </a:rPr>
              <a:t>The LIGO Detectors</a:t>
            </a:r>
          </a:p>
        </p:txBody>
      </p:sp>
      <p:pic>
        <p:nvPicPr>
          <p:cNvPr id="819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800100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 descr="FirstDetectionNoisecurve_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533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010400" y="4191000"/>
            <a:ext cx="212428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eaLnBrk="1" hangingPunct="1">
              <a:lnSpc>
                <a:spcPct val="93000"/>
              </a:lnSpc>
              <a:spcBef>
                <a:spcPts val="0"/>
              </a:spcBef>
              <a:buClr>
                <a:srgbClr val="3333CC"/>
              </a:buClr>
            </a:pPr>
            <a:r>
              <a:rPr lang="en-GB" b="1" dirty="0" smtClean="0">
                <a:solidFill>
                  <a:srgbClr val="3333CC"/>
                </a:solidFill>
              </a:rPr>
              <a:t>The </a:t>
            </a:r>
            <a:r>
              <a:rPr lang="en-GB" b="1" dirty="0">
                <a:solidFill>
                  <a:srgbClr val="3333CC"/>
                </a:solidFill>
              </a:rPr>
              <a:t>waves are extremely weak by the </a:t>
            </a:r>
            <a:r>
              <a:rPr lang="en-GB" b="1" dirty="0" smtClean="0">
                <a:solidFill>
                  <a:srgbClr val="3333CC"/>
                </a:solidFill>
              </a:rPr>
              <a:t>time </a:t>
            </a:r>
            <a:r>
              <a:rPr lang="en-GB" b="1" dirty="0">
                <a:solidFill>
                  <a:srgbClr val="3333CC"/>
                </a:solidFill>
              </a:rPr>
              <a:t>they reach </a:t>
            </a:r>
            <a:r>
              <a:rPr lang="en-GB" b="1" dirty="0" smtClean="0">
                <a:solidFill>
                  <a:srgbClr val="3333CC"/>
                </a:solidFill>
              </a:rPr>
              <a:t>Earth:</a:t>
            </a:r>
          </a:p>
          <a:p>
            <a:pPr marL="0" eaLnBrk="1" hangingPunct="1">
              <a:lnSpc>
                <a:spcPct val="93000"/>
              </a:lnSpc>
              <a:spcBef>
                <a:spcPts val="0"/>
              </a:spcBef>
              <a:buClr>
                <a:srgbClr val="3333CC"/>
              </a:buClr>
            </a:pPr>
            <a:r>
              <a:rPr lang="en-GB" b="1" dirty="0" smtClean="0">
                <a:solidFill>
                  <a:srgbClr val="3333CC"/>
                </a:solidFill>
              </a:rPr>
              <a:t> </a:t>
            </a:r>
            <a:r>
              <a:rPr lang="en-GB" b="1" dirty="0" smtClean="0">
                <a:solidFill>
                  <a:schemeClr val="accent2"/>
                </a:solidFill>
                <a:latin typeface="Symbol" charset="0"/>
              </a:rPr>
              <a:t></a:t>
            </a:r>
            <a:r>
              <a:rPr lang="en-GB" b="1" dirty="0">
                <a:solidFill>
                  <a:schemeClr val="accent2"/>
                </a:solidFill>
                <a:latin typeface="Arial" charset="0"/>
              </a:rPr>
              <a:t>L</a:t>
            </a:r>
            <a:r>
              <a:rPr lang="en-GB" b="1" dirty="0" smtClean="0">
                <a:solidFill>
                  <a:schemeClr val="accent2"/>
                </a:solidFill>
                <a:latin typeface="Arial" charset="0"/>
              </a:rPr>
              <a:t>/L ~ 10</a:t>
            </a:r>
            <a:r>
              <a:rPr lang="en-GB" b="1" baseline="30000" dirty="0" smtClean="0">
                <a:solidFill>
                  <a:schemeClr val="accent2"/>
                </a:solidFill>
                <a:latin typeface="Arial" charset="0"/>
              </a:rPr>
              <a:t>-21</a:t>
            </a:r>
            <a:r>
              <a:rPr lang="en-GB" b="1" dirty="0" smtClean="0">
                <a:solidFill>
                  <a:schemeClr val="accent2"/>
                </a:solidFill>
              </a:rPr>
              <a:t> </a:t>
            </a:r>
            <a:endParaRPr lang="en-GB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304800" y="2286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33CC"/>
              </a:buClr>
            </a:pPr>
            <a:r>
              <a:rPr lang="en-GB" sz="4400" b="1">
                <a:solidFill>
                  <a:schemeClr val="tx1"/>
                </a:solidFill>
              </a:rPr>
              <a:t>The End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6629400" y="2667000"/>
            <a:ext cx="762000" cy="2590800"/>
          </a:xfrm>
          <a:prstGeom prst="ellips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6705600" y="2667000"/>
            <a:ext cx="762000" cy="2590800"/>
          </a:xfrm>
          <a:prstGeom prst="ellips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6934200" y="3124200"/>
            <a:ext cx="2286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6934200" y="3276600"/>
            <a:ext cx="2286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6934200" y="2971800"/>
            <a:ext cx="2286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 rot="2227077">
            <a:off x="3429000" y="2667000"/>
            <a:ext cx="762000" cy="2590800"/>
          </a:xfrm>
          <a:prstGeom prst="ellips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 rot="2227077">
            <a:off x="3505200" y="2667000"/>
            <a:ext cx="762000" cy="2590800"/>
          </a:xfrm>
          <a:prstGeom prst="ellips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4"/>
          <p:cNvSpPr>
            <a:spLocks noChangeArrowheads="1"/>
          </p:cNvSpPr>
          <p:nvPr/>
        </p:nvSpPr>
        <p:spPr bwMode="auto">
          <a:xfrm rot="5400000">
            <a:off x="3505200" y="-190500"/>
            <a:ext cx="762000" cy="2590800"/>
          </a:xfrm>
          <a:prstGeom prst="ellips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 rot="5400000">
            <a:off x="3581400" y="-190500"/>
            <a:ext cx="762000" cy="2590800"/>
          </a:xfrm>
          <a:prstGeom prst="ellips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rot="5400000">
            <a:off x="4229100" y="952500"/>
            <a:ext cx="2286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rot="5400000">
            <a:off x="4229100" y="1104900"/>
            <a:ext cx="2286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rot="5400000">
            <a:off x="4229100" y="800100"/>
            <a:ext cx="2286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rot="5400000">
            <a:off x="4152900" y="3162300"/>
            <a:ext cx="2286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rot="5400000">
            <a:off x="4152900" y="3314700"/>
            <a:ext cx="2286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rot="5400000">
            <a:off x="4152900" y="3467100"/>
            <a:ext cx="2286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 bwMode="auto">
          <a:xfrm>
            <a:off x="685800" y="3657600"/>
            <a:ext cx="1143000" cy="457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828800" y="3810000"/>
            <a:ext cx="228600" cy="152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590800" y="3733800"/>
            <a:ext cx="228600" cy="2286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2514600" y="3733800"/>
            <a:ext cx="228600" cy="2286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609600" y="3736975"/>
            <a:ext cx="1219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400" dirty="0" smtClean="0">
                <a:solidFill>
                  <a:srgbClr val="000000"/>
                </a:solidFill>
              </a:rPr>
              <a:t>LASER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7" name="Block Arc 6"/>
          <p:cNvSpPr/>
          <p:nvPr/>
        </p:nvSpPr>
        <p:spPr bwMode="auto">
          <a:xfrm rot="10800000">
            <a:off x="3352800" y="5410200"/>
            <a:ext cx="914400" cy="914400"/>
          </a:xfrm>
          <a:prstGeom prst="block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 rot="5400000">
            <a:off x="3657600" y="6477000"/>
            <a:ext cx="304800" cy="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3657600" y="6327775"/>
            <a:ext cx="16764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400" dirty="0" smtClean="0">
                <a:solidFill>
                  <a:srgbClr val="000000"/>
                </a:solidFill>
              </a:rPr>
              <a:t>PHOTODIODE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551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3044E-6 1.12089E-6 C 0.01301 0.0044 0.02672 0.00579 0.04025 0.00787 C 0.15304 0.00672 0.25438 0.00371 0.3656 0.00208 C 0.39198 0.00255 0.41835 0.00232 0.44473 0.00394 C 0.4482 0.00394 0.43762 0.00509 0.43432 0.00602 C 0.43172 0.00648 0.42929 0.00718 0.42686 0.00787 C 0.41731 0.01019 0.40794 0.01227 0.3984 0.0139 C 0.33021 0.01274 0.20753 0.00973 0.1402 0.0139 C 0.1369 0.0139 0.13812 0.02177 0.13725 0.02594 C 0.13534 0.06623 0.1343 0.10468 0.13725 0.14544 C 0.13777 0.16072 0.13795 0.17601 0.13881 0.19129 C 0.14176 0.24433 0.14176 0.23529 0.14176 0.22302 " pathEditMode="relative" ptsTypes="fffffffffffA">
                                      <p:cBhvr>
                                        <p:cTn id="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2478E-7 2.42705E-6 C 0.01405 -0.00209 0.02776 -0.00556 0.04182 -0.00788 C 0.06455 -0.00625 0.08624 -0.00741 0.10897 -0.00996 C 0.11001 -0.02617 0.11192 -0.04169 0.11348 -0.05767 C 0.11157 -0.39 0.13257 -0.24989 0.10897 -0.35248 C 0.10723 0.21769 0.10741 0.02316 0.10741 0.23089 " pathEditMode="relative" ptsTypes="fffff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40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0354" name="Text Box 2"/>
          <p:cNvSpPr txBox="1">
            <a:spLocks noChangeArrowheads="1"/>
          </p:cNvSpPr>
          <p:nvPr/>
        </p:nvSpPr>
        <p:spPr bwMode="auto">
          <a:xfrm>
            <a:off x="914400" y="76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33CC"/>
              </a:buClr>
            </a:pPr>
            <a:r>
              <a:rPr lang="en-GB" sz="4400" dirty="0" smtClean="0">
                <a:solidFill>
                  <a:srgbClr val="000000"/>
                </a:solidFill>
              </a:rPr>
              <a:t>Detector Response</a:t>
            </a:r>
          </a:p>
        </p:txBody>
      </p:sp>
      <p:graphicFrame>
        <p:nvGraphicFramePr>
          <p:cNvPr id="100355" name="Object 3"/>
          <p:cNvGraphicFramePr>
            <a:graphicFrameLocks noChangeAspect="1"/>
          </p:cNvGraphicFramePr>
          <p:nvPr/>
        </p:nvGraphicFramePr>
        <p:xfrm>
          <a:off x="1066800" y="1031875"/>
          <a:ext cx="7064375" cy="548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743" name="Equation" r:id="rId4" imgW="3263850" imgH="2514600" progId="Equation.3">
                  <p:embed/>
                </p:oleObj>
              </mc:Choice>
              <mc:Fallback>
                <p:oleObj name="Equation" r:id="rId4" imgW="3263850" imgH="2514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31875"/>
                        <a:ext cx="7064375" cy="548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3276600" y="1060450"/>
            <a:ext cx="4648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</a:pPr>
            <a:r>
              <a:rPr lang="en-GB" smtClean="0">
                <a:solidFill>
                  <a:srgbClr val="000000"/>
                </a:solidFill>
              </a:rPr>
              <a:t>(Light Travels On Null Geodesics)</a:t>
            </a:r>
            <a:r>
              <a:rPr lang="ar-sa" smtClean="0">
                <a:solidFill>
                  <a:srgbClr val="000000"/>
                </a:solidFill>
                <a:cs typeface="Times New Roman" charset="0"/>
              </a:rPr>
              <a:t>‏</a:t>
            </a:r>
            <a:endParaRPr lang="en-GB" smtClean="0">
              <a:solidFill>
                <a:srgbClr val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385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295400" y="6096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LGC Sans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0000"/>
              </a:buClr>
              <a:defRPr/>
            </a:pPr>
            <a:r>
              <a:rPr lang="en-GB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Einstein Wondered:</a:t>
            </a:r>
          </a:p>
        </p:txBody>
      </p:sp>
      <p:sp>
        <p:nvSpPr>
          <p:cNvPr id="70659" name="Oval 4"/>
          <p:cNvSpPr>
            <a:spLocks noChangeArrowheads="1"/>
          </p:cNvSpPr>
          <p:nvPr/>
        </p:nvSpPr>
        <p:spPr bwMode="auto">
          <a:xfrm>
            <a:off x="6781800" y="1447800"/>
            <a:ext cx="762000" cy="2590800"/>
          </a:xfrm>
          <a:prstGeom prst="ellips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0" name="Line 5"/>
          <p:cNvSpPr>
            <a:spLocks noChangeShapeType="1"/>
          </p:cNvSpPr>
          <p:nvPr/>
        </p:nvSpPr>
        <p:spPr bwMode="auto">
          <a:xfrm>
            <a:off x="7162800" y="4038600"/>
            <a:ext cx="1588" cy="7620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1" name="Oval 6"/>
          <p:cNvSpPr>
            <a:spLocks noChangeArrowheads="1"/>
          </p:cNvSpPr>
          <p:nvPr/>
        </p:nvSpPr>
        <p:spPr bwMode="auto">
          <a:xfrm>
            <a:off x="6858000" y="1447800"/>
            <a:ext cx="762000" cy="2590800"/>
          </a:xfrm>
          <a:prstGeom prst="ellips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Line 7"/>
          <p:cNvSpPr>
            <a:spLocks noChangeShapeType="1"/>
          </p:cNvSpPr>
          <p:nvPr/>
        </p:nvSpPr>
        <p:spPr bwMode="auto">
          <a:xfrm>
            <a:off x="7239000" y="4038600"/>
            <a:ext cx="1588" cy="7620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3" name="Line 8"/>
          <p:cNvSpPr>
            <a:spLocks noChangeShapeType="1"/>
          </p:cNvSpPr>
          <p:nvPr/>
        </p:nvSpPr>
        <p:spPr bwMode="auto">
          <a:xfrm>
            <a:off x="7162800" y="4800600"/>
            <a:ext cx="76200" cy="1588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4" name="Line 9"/>
          <p:cNvSpPr>
            <a:spLocks noChangeShapeType="1"/>
          </p:cNvSpPr>
          <p:nvPr/>
        </p:nvSpPr>
        <p:spPr bwMode="auto">
          <a:xfrm>
            <a:off x="7086600" y="1905000"/>
            <a:ext cx="2286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066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3" t="5583" r="18674" b="55516"/>
          <a:stretch>
            <a:fillRect/>
          </a:stretch>
        </p:blipFill>
        <p:spPr bwMode="auto">
          <a:xfrm>
            <a:off x="6934200" y="2438400"/>
            <a:ext cx="5445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0666" name="Line 11"/>
          <p:cNvSpPr>
            <a:spLocks noChangeShapeType="1"/>
          </p:cNvSpPr>
          <p:nvPr/>
        </p:nvSpPr>
        <p:spPr bwMode="auto">
          <a:xfrm>
            <a:off x="7086600" y="2057400"/>
            <a:ext cx="2286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7" name="Line 12"/>
          <p:cNvSpPr>
            <a:spLocks noChangeShapeType="1"/>
          </p:cNvSpPr>
          <p:nvPr/>
        </p:nvSpPr>
        <p:spPr bwMode="auto">
          <a:xfrm>
            <a:off x="7086600" y="1752600"/>
            <a:ext cx="2286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8" name="AutoShape 13"/>
          <p:cNvSpPr>
            <a:spLocks noChangeArrowheads="1"/>
          </p:cNvSpPr>
          <p:nvPr/>
        </p:nvSpPr>
        <p:spPr bwMode="auto">
          <a:xfrm>
            <a:off x="1905000" y="1676400"/>
            <a:ext cx="1981200" cy="76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0669" name="Group 14"/>
          <p:cNvGrpSpPr>
            <a:grpSpLocks/>
          </p:cNvGrpSpPr>
          <p:nvPr/>
        </p:nvGrpSpPr>
        <p:grpSpPr bwMode="auto">
          <a:xfrm>
            <a:off x="3352800" y="2286000"/>
            <a:ext cx="3271838" cy="909638"/>
            <a:chOff x="1728" y="1440"/>
            <a:chExt cx="2061" cy="573"/>
          </a:xfrm>
        </p:grpSpPr>
        <p:sp>
          <p:nvSpPr>
            <p:cNvPr id="70674" name="AutoShape 15"/>
            <p:cNvSpPr>
              <a:spLocks noChangeArrowheads="1"/>
            </p:cNvSpPr>
            <p:nvPr/>
          </p:nvSpPr>
          <p:spPr bwMode="auto">
            <a:xfrm>
              <a:off x="1824" y="1536"/>
              <a:ext cx="1246" cy="334"/>
            </a:xfrm>
            <a:prstGeom prst="doubleWave">
              <a:avLst>
                <a:gd name="adj1" fmla="val 6481"/>
                <a:gd name="adj2" fmla="val 0"/>
              </a:avLst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5" name="AutoShape 16"/>
            <p:cNvSpPr>
              <a:spLocks noChangeArrowheads="1"/>
            </p:cNvSpPr>
            <p:nvPr/>
          </p:nvSpPr>
          <p:spPr bwMode="auto">
            <a:xfrm>
              <a:off x="3118" y="1440"/>
              <a:ext cx="671" cy="574"/>
            </a:xfrm>
            <a:prstGeom prst="rightArrow">
              <a:avLst>
                <a:gd name="adj1" fmla="val 50000"/>
                <a:gd name="adj2" fmla="val 29225"/>
              </a:avLst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6" name="Rectangle 17"/>
            <p:cNvSpPr>
              <a:spLocks noChangeArrowheads="1"/>
            </p:cNvSpPr>
            <p:nvPr/>
          </p:nvSpPr>
          <p:spPr bwMode="auto">
            <a:xfrm>
              <a:off x="1728" y="1488"/>
              <a:ext cx="192" cy="382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7" name="Rectangle 18"/>
            <p:cNvSpPr>
              <a:spLocks noChangeArrowheads="1"/>
            </p:cNvSpPr>
            <p:nvPr/>
          </p:nvSpPr>
          <p:spPr bwMode="auto">
            <a:xfrm>
              <a:off x="2974" y="1536"/>
              <a:ext cx="192" cy="382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70" name="Text Box 19"/>
          <p:cNvSpPr txBox="1">
            <a:spLocks noChangeArrowheads="1"/>
          </p:cNvSpPr>
          <p:nvPr/>
        </p:nvSpPr>
        <p:spPr bwMode="auto">
          <a:xfrm>
            <a:off x="1447800" y="5461000"/>
            <a:ext cx="2590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</a:pPr>
            <a:r>
              <a:rPr lang="en-GB" sz="1400" i="1">
                <a:solidFill>
                  <a:srgbClr val="000000"/>
                </a:solidFill>
              </a:rPr>
              <a:t>Photo: Albert Einstein at the first Solvay Conference, 1911; Public Domain</a:t>
            </a:r>
          </a:p>
        </p:txBody>
      </p:sp>
      <p:sp>
        <p:nvSpPr>
          <p:cNvPr id="70671" name="Text Box 20"/>
          <p:cNvSpPr txBox="1">
            <a:spLocks noChangeArrowheads="1"/>
          </p:cNvSpPr>
          <p:nvPr/>
        </p:nvSpPr>
        <p:spPr bwMode="auto">
          <a:xfrm>
            <a:off x="3810000" y="3352800"/>
            <a:ext cx="28956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500"/>
              </a:spcBef>
              <a:buClr>
                <a:srgbClr val="3333CC"/>
              </a:buClr>
            </a:pPr>
            <a:r>
              <a:rPr lang="en-GB" sz="4000" dirty="0">
                <a:solidFill>
                  <a:schemeClr val="accent2"/>
                </a:solidFill>
              </a:rPr>
              <a:t>Can we catch light?</a:t>
            </a:r>
          </a:p>
        </p:txBody>
      </p:sp>
      <p:pic>
        <p:nvPicPr>
          <p:cNvPr id="7067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19256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4460" name="AutoShape 13"/>
          <p:cNvSpPr>
            <a:spLocks noChangeArrowheads="1"/>
          </p:cNvSpPr>
          <p:nvPr/>
        </p:nvSpPr>
        <p:spPr bwMode="auto">
          <a:xfrm>
            <a:off x="685800" y="1676400"/>
            <a:ext cx="1981200" cy="76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462" name="Text Box 19"/>
          <p:cNvSpPr txBox="1">
            <a:spLocks noChangeArrowheads="1"/>
          </p:cNvSpPr>
          <p:nvPr/>
        </p:nvSpPr>
        <p:spPr bwMode="auto">
          <a:xfrm>
            <a:off x="228600" y="5461000"/>
            <a:ext cx="2590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</a:pPr>
            <a:r>
              <a:rPr lang="en-GB" sz="1400" i="1">
                <a:solidFill>
                  <a:srgbClr val="000000"/>
                </a:solidFill>
              </a:rPr>
              <a:t>Photo: Albert Einstein at the first Solvay Conference, 1911; Public Domain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667000" y="1828800"/>
            <a:ext cx="61722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Special Relativity, 1905: nothing can faster than light and the faster you go the slower time goes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. Space and time become </a:t>
            </a:r>
            <a:r>
              <a:rPr lang="en-US" sz="2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spacetime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!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cs typeface="Helvetica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Einstein’s happiest thought, 1907: gravity disappears when you free fall.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General Relativity, 1915: gravity is a warping of space and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time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The Schwarzschild Solution, 1916: Black Holes!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Gravitational Waves, 1916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: the changing motion of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matter and energy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can produce ripples in the fabric of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spacetime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Helvetica"/>
              </a:rPr>
              <a:t>.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cs typeface="Helvetica"/>
            </a:endParaRPr>
          </a:p>
        </p:txBody>
      </p:sp>
      <p:pic>
        <p:nvPicPr>
          <p:cNvPr id="1044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19256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295400" y="609600"/>
            <a:ext cx="6629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LGC Sans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0000"/>
              </a:buClr>
              <a:defRPr/>
            </a:pPr>
            <a:r>
              <a:rPr lang="en-GB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910867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81000" y="1524000"/>
            <a:ext cx="8229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33CC"/>
              </a:buClr>
            </a:pPr>
            <a:r>
              <a:rPr lang="en-GB" sz="3200">
                <a:solidFill>
                  <a:srgbClr val="000000"/>
                </a:solidFill>
                <a:latin typeface="Helvetica" charset="0"/>
                <a:cs typeface="Helvetica" charset="0"/>
              </a:rPr>
              <a:t>Would you believe you could fall into hole in completely empty space, a hole from which nothing can escape, not even light?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LIGO-G0900422-v1</a:t>
            </a:r>
          </a:p>
        </p:txBody>
      </p:sp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33CC"/>
              </a:buClr>
            </a:pPr>
            <a:r>
              <a:rPr lang="en-GB" sz="3200" b="1">
                <a:solidFill>
                  <a:schemeClr val="tx1"/>
                </a:solidFill>
                <a:latin typeface="Helvetica" charset="0"/>
                <a:cs typeface="Helvetica" charset="0"/>
              </a:rPr>
              <a:t>Gravitational Waves</a:t>
            </a:r>
          </a:p>
        </p:txBody>
      </p:sp>
      <p:graphicFrame>
        <p:nvGraphicFramePr>
          <p:cNvPr id="112643" name="Object 3"/>
          <p:cNvGraphicFramePr>
            <a:graphicFrameLocks noChangeAspect="1"/>
          </p:cNvGraphicFramePr>
          <p:nvPr/>
        </p:nvGraphicFramePr>
        <p:xfrm>
          <a:off x="4537075" y="1295400"/>
          <a:ext cx="1952625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911" r:id="rId4" imgW="1066534" imgH="253948" progId="">
                  <p:embed/>
                </p:oleObj>
              </mc:Choice>
              <mc:Fallback>
                <p:oleObj r:id="rId4" imgW="1066534" imgH="2539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7075" y="1295400"/>
                        <a:ext cx="1952625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2819400"/>
            <a:ext cx="53054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12645" name="Object 5"/>
          <p:cNvGraphicFramePr>
            <a:graphicFrameLocks noChangeAspect="1"/>
          </p:cNvGraphicFramePr>
          <p:nvPr/>
        </p:nvGraphicFramePr>
        <p:xfrm>
          <a:off x="4572000" y="1676400"/>
          <a:ext cx="2743200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912" r:id="rId7" imgW="1345948" imgH="711072" progId="">
                  <p:embed/>
                </p:oleObj>
              </mc:Choice>
              <mc:Fallback>
                <p:oleObj r:id="rId7" imgW="1345948" imgH="71107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76400"/>
                        <a:ext cx="2743200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6" name="Object 6"/>
          <p:cNvGraphicFramePr>
            <a:graphicFrameLocks noChangeAspect="1"/>
          </p:cNvGraphicFramePr>
          <p:nvPr/>
        </p:nvGraphicFramePr>
        <p:xfrm>
          <a:off x="381000" y="3749675"/>
          <a:ext cx="3657600" cy="162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913" name="Equation" r:id="rId9" imgW="2057416" imgH="914400" progId="Equation.3">
                  <p:embed/>
                </p:oleObj>
              </mc:Choice>
              <mc:Fallback>
                <p:oleObj name="Equation" r:id="rId9" imgW="2057416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749675"/>
                        <a:ext cx="3657600" cy="162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7" name="Object 7"/>
          <p:cNvGraphicFramePr>
            <a:graphicFrameLocks noChangeAspect="1"/>
          </p:cNvGraphicFramePr>
          <p:nvPr/>
        </p:nvGraphicFramePr>
        <p:xfrm>
          <a:off x="4598988" y="2743200"/>
          <a:ext cx="418623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914" name="Equation" r:id="rId11" imgW="2501431" imgH="393609" progId="Equation.3">
                  <p:embed/>
                </p:oleObj>
              </mc:Choice>
              <mc:Fallback>
                <p:oleObj name="Equation" r:id="rId11" imgW="2501431" imgH="39360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8988" y="2743200"/>
                        <a:ext cx="4186237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76200" y="838200"/>
            <a:ext cx="46482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rgbClr val="3333CC"/>
              </a:buClr>
            </a:pPr>
            <a:endParaRPr lang="en-GB" sz="2800">
              <a:solidFill>
                <a:srgbClr val="3333CC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rgbClr val="3333CC"/>
              </a:buClr>
            </a:pPr>
            <a:r>
              <a:rPr lang="en-GB" sz="2800">
                <a:solidFill>
                  <a:srgbClr val="3333CC"/>
                </a:solidFill>
              </a:rPr>
              <a:t>Gravitational waves carry information about the spacetime around black holes &amp; other sources.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rgbClr val="3333CC"/>
              </a:buClr>
            </a:pPr>
            <a:endParaRPr lang="en-GB" sz="28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9895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71800"/>
            <a:ext cx="56213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3333CC"/>
              </a:buClr>
            </a:pPr>
            <a:r>
              <a:rPr lang="en-GB" sz="3200" b="1">
                <a:solidFill>
                  <a:schemeClr val="tx1"/>
                </a:solidFill>
                <a:latin typeface="Helvetica" charset="0"/>
                <a:cs typeface="Helvetica" charset="0"/>
              </a:rPr>
              <a:t>Gravitational Waves</a:t>
            </a: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533400" y="1600200"/>
            <a:ext cx="8153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4963" indent="-334963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1000"/>
              </a:spcBef>
              <a:buClr>
                <a:srgbClr val="3333CC"/>
              </a:buClr>
            </a:pPr>
            <a:r>
              <a:rPr lang="en-GB" dirty="0">
                <a:solidFill>
                  <a:srgbClr val="FF0000"/>
                </a:solidFill>
              </a:rPr>
              <a:t>Gravitational waves are ripples in the fabric of </a:t>
            </a:r>
            <a:r>
              <a:rPr lang="en-GB" dirty="0" err="1">
                <a:solidFill>
                  <a:srgbClr val="FF0000"/>
                </a:solidFill>
              </a:rPr>
              <a:t>spacetime</a:t>
            </a:r>
            <a:r>
              <a:rPr lang="en-GB" dirty="0">
                <a:solidFill>
                  <a:srgbClr val="FF0000"/>
                </a:solidFill>
              </a:rPr>
              <a:t>, stirred up by the changing motions of matter and energy.  </a:t>
            </a:r>
          </a:p>
          <a:p>
            <a:pPr eaLnBrk="1" hangingPunct="1">
              <a:lnSpc>
                <a:spcPct val="93000"/>
              </a:lnSpc>
              <a:spcBef>
                <a:spcPts val="1000"/>
              </a:spcBef>
              <a:buClr>
                <a:srgbClr val="3333CC"/>
              </a:buClr>
            </a:pPr>
            <a:r>
              <a:rPr lang="en-GB" b="1" dirty="0">
                <a:solidFill>
                  <a:srgbClr val="3333CC"/>
                </a:solidFill>
              </a:rPr>
              <a:t>The waves are extremely weak by the times they reach Earth.</a:t>
            </a:r>
            <a:r>
              <a:rPr lang="en-GB" sz="3200" b="1" dirty="0">
                <a:solidFill>
                  <a:srgbClr val="3333CC"/>
                </a:solidFill>
              </a:rPr>
              <a:t> </a:t>
            </a: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629400" y="4038600"/>
            <a:ext cx="1600200" cy="1295400"/>
            <a:chOff x="922" y="2906"/>
            <a:chExt cx="671" cy="677"/>
          </a:xfrm>
        </p:grpSpPr>
        <p:sp>
          <p:nvSpPr>
            <p:cNvPr id="95238" name="Line 9"/>
            <p:cNvSpPr>
              <a:spLocks noChangeShapeType="1"/>
            </p:cNvSpPr>
            <p:nvPr/>
          </p:nvSpPr>
          <p:spPr bwMode="auto">
            <a:xfrm>
              <a:off x="922" y="3413"/>
              <a:ext cx="672" cy="1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239" name="Line 10"/>
            <p:cNvSpPr>
              <a:spLocks noChangeShapeType="1"/>
            </p:cNvSpPr>
            <p:nvPr/>
          </p:nvSpPr>
          <p:spPr bwMode="auto">
            <a:xfrm flipV="1">
              <a:off x="1090" y="2905"/>
              <a:ext cx="1" cy="680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95687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desmosedici_short2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29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10033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6499" name="Line 2"/>
          <p:cNvSpPr>
            <a:spLocks noChangeShapeType="1"/>
          </p:cNvSpPr>
          <p:nvPr/>
        </p:nvSpPr>
        <p:spPr bwMode="auto">
          <a:xfrm>
            <a:off x="2362200" y="228600"/>
            <a:ext cx="1588" cy="6248400"/>
          </a:xfrm>
          <a:prstGeom prst="line">
            <a:avLst/>
          </a:prstGeom>
          <a:noFill/>
          <a:ln w="19080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29718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650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9718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6502" name="Text Box 5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LIGO-G0900422-v1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733800" y="76200"/>
            <a:ext cx="28194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LGC Sans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0000"/>
              </a:buClr>
              <a:defRPr/>
            </a:pPr>
            <a:r>
              <a:rPr lang="en-GB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Time Dilation</a:t>
            </a:r>
          </a:p>
        </p:txBody>
      </p:sp>
      <p:sp>
        <p:nvSpPr>
          <p:cNvPr id="106504" name="Text Box 7"/>
          <p:cNvSpPr txBox="1">
            <a:spLocks noChangeArrowheads="1"/>
          </p:cNvSpPr>
          <p:nvPr/>
        </p:nvSpPr>
        <p:spPr bwMode="auto">
          <a:xfrm>
            <a:off x="3505200" y="6248400"/>
            <a:ext cx="19812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6505" name="Line 8"/>
          <p:cNvSpPr>
            <a:spLocks noChangeShapeType="1"/>
          </p:cNvSpPr>
          <p:nvPr/>
        </p:nvSpPr>
        <p:spPr bwMode="auto">
          <a:xfrm flipV="1">
            <a:off x="2362200" y="3116263"/>
            <a:ext cx="1588" cy="1692275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6" name="Line 9"/>
          <p:cNvSpPr>
            <a:spLocks noChangeShapeType="1"/>
          </p:cNvSpPr>
          <p:nvPr/>
        </p:nvSpPr>
        <p:spPr bwMode="auto">
          <a:xfrm>
            <a:off x="2362200" y="3113088"/>
            <a:ext cx="5410200" cy="1587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7" name="Line 10"/>
          <p:cNvSpPr>
            <a:spLocks noChangeShapeType="1"/>
          </p:cNvSpPr>
          <p:nvPr/>
        </p:nvSpPr>
        <p:spPr bwMode="auto">
          <a:xfrm flipV="1">
            <a:off x="2362200" y="3105150"/>
            <a:ext cx="5410200" cy="1703388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8" name="Line 11"/>
          <p:cNvSpPr>
            <a:spLocks noChangeShapeType="1"/>
          </p:cNvSpPr>
          <p:nvPr/>
        </p:nvSpPr>
        <p:spPr bwMode="auto">
          <a:xfrm>
            <a:off x="2590800" y="3124200"/>
            <a:ext cx="1588" cy="2286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9" name="Line 12"/>
          <p:cNvSpPr>
            <a:spLocks noChangeShapeType="1"/>
          </p:cNvSpPr>
          <p:nvPr/>
        </p:nvSpPr>
        <p:spPr bwMode="auto">
          <a:xfrm flipH="1">
            <a:off x="2354263" y="3352800"/>
            <a:ext cx="244475" cy="1588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10" name="Text Box 13"/>
          <p:cNvSpPr txBox="1">
            <a:spLocks noChangeArrowheads="1"/>
          </p:cNvSpPr>
          <p:nvPr/>
        </p:nvSpPr>
        <p:spPr bwMode="auto">
          <a:xfrm>
            <a:off x="4343400" y="2514600"/>
            <a:ext cx="19812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Symbol" charset="0"/>
              <a:buNone/>
            </a:pPr>
            <a:r>
              <a:rPr lang="en-GB" sz="360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>
                <a:solidFill>
                  <a:srgbClr val="000000"/>
                </a:solidFill>
                <a:latin typeface="Arial" charset="0"/>
              </a:rPr>
              <a:t>x=v</a:t>
            </a:r>
            <a:r>
              <a:rPr lang="en-GB" sz="360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>
                <a:solidFill>
                  <a:srgbClr val="000000"/>
                </a:solidFill>
                <a:latin typeface="Arial" charset="0"/>
              </a:rPr>
              <a:t>t</a:t>
            </a:r>
          </a:p>
        </p:txBody>
      </p:sp>
      <p:sp>
        <p:nvSpPr>
          <p:cNvPr id="106511" name="Text Box 14"/>
          <p:cNvSpPr txBox="1">
            <a:spLocks noChangeArrowheads="1"/>
          </p:cNvSpPr>
          <p:nvPr/>
        </p:nvSpPr>
        <p:spPr bwMode="auto">
          <a:xfrm>
            <a:off x="5486400" y="4665663"/>
            <a:ext cx="3352800" cy="160337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  <a:buFont typeface="Symbol" charset="0"/>
              <a:buNone/>
            </a:pPr>
            <a:r>
              <a:rPr lang="en-GB" sz="140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1400">
                <a:solidFill>
                  <a:srgbClr val="000000"/>
                </a:solidFill>
                <a:latin typeface="Arial" charset="0"/>
              </a:rPr>
              <a:t> = change in</a:t>
            </a:r>
          </a:p>
          <a:p>
            <a:pPr eaLnBrk="1" hangingPunct="1">
              <a:lnSpc>
                <a:spcPct val="100000"/>
              </a:lnSpc>
              <a:spcBef>
                <a:spcPts val="875"/>
              </a:spcBef>
              <a:buFont typeface="Arial" charset="0"/>
              <a:buNone/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T = time measured by motorcycle riders</a:t>
            </a:r>
          </a:p>
          <a:p>
            <a:pPr eaLnBrk="1" hangingPunct="1">
              <a:lnSpc>
                <a:spcPct val="100000"/>
              </a:lnSpc>
              <a:spcBef>
                <a:spcPts val="875"/>
              </a:spcBef>
              <a:buFont typeface="Arial" charset="0"/>
              <a:buNone/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t = time measured by observer at </a:t>
            </a:r>
            <a:r>
              <a:rPr lang="ja-JP" altLang="en-GB" sz="140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GB" altLang="ja-JP" sz="1400">
                <a:solidFill>
                  <a:srgbClr val="000000"/>
                </a:solidFill>
                <a:latin typeface="Arial" charset="0"/>
              </a:rPr>
              <a:t>rest</a:t>
            </a:r>
            <a:r>
              <a:rPr lang="ja-JP" altLang="en-GB" sz="1400">
                <a:solidFill>
                  <a:srgbClr val="000000"/>
                </a:solidFill>
                <a:latin typeface="Arial" charset="0"/>
              </a:rPr>
              <a:t>”</a:t>
            </a:r>
            <a:endParaRPr lang="en-GB" altLang="ja-JP" sz="140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ts val="875"/>
              </a:spcBef>
              <a:buFont typeface="Arial" charset="0"/>
              <a:buNone/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v = speed of motercycles</a:t>
            </a:r>
          </a:p>
          <a:p>
            <a:pPr eaLnBrk="1" hangingPunct="1">
              <a:lnSpc>
                <a:spcPct val="100000"/>
              </a:lnSpc>
              <a:spcBef>
                <a:spcPts val="875"/>
              </a:spcBef>
              <a:buFont typeface="Arial" charset="0"/>
              <a:buNone/>
            </a:pPr>
            <a:r>
              <a:rPr lang="en-GB" sz="1400">
                <a:solidFill>
                  <a:srgbClr val="000000"/>
                </a:solidFill>
                <a:latin typeface="Arial" charset="0"/>
              </a:rPr>
              <a:t>c = speed of light</a:t>
            </a:r>
          </a:p>
        </p:txBody>
      </p:sp>
      <p:sp>
        <p:nvSpPr>
          <p:cNvPr id="106512" name="Text Box 15"/>
          <p:cNvSpPr txBox="1">
            <a:spLocks noChangeArrowheads="1"/>
          </p:cNvSpPr>
          <p:nvPr/>
        </p:nvSpPr>
        <p:spPr bwMode="auto">
          <a:xfrm rot="-1200000">
            <a:off x="4564063" y="3856038"/>
            <a:ext cx="10668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</a:pPr>
            <a:r>
              <a:rPr lang="en-GB" sz="3600">
                <a:solidFill>
                  <a:srgbClr val="000000"/>
                </a:solidFill>
                <a:latin typeface="Arial" charset="0"/>
              </a:rPr>
              <a:t>c</a:t>
            </a:r>
            <a:r>
              <a:rPr lang="en-GB" sz="360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>
                <a:solidFill>
                  <a:srgbClr val="000000"/>
                </a:solidFill>
                <a:latin typeface="Arial" charset="0"/>
              </a:rPr>
              <a:t>t</a:t>
            </a:r>
          </a:p>
        </p:txBody>
      </p:sp>
      <p:grpSp>
        <p:nvGrpSpPr>
          <p:cNvPr id="106513" name="Group 16"/>
          <p:cNvGrpSpPr>
            <a:grpSpLocks/>
          </p:cNvGrpSpPr>
          <p:nvPr/>
        </p:nvGrpSpPr>
        <p:grpSpPr bwMode="auto">
          <a:xfrm>
            <a:off x="5638800" y="4014788"/>
            <a:ext cx="3119438" cy="641350"/>
            <a:chOff x="3552" y="2529"/>
            <a:chExt cx="1965" cy="404"/>
          </a:xfrm>
        </p:grpSpPr>
        <p:sp>
          <p:nvSpPr>
            <p:cNvPr id="106525" name="Text Box 17"/>
            <p:cNvSpPr txBox="1">
              <a:spLocks noChangeArrowheads="1"/>
            </p:cNvSpPr>
            <p:nvPr/>
          </p:nvSpPr>
          <p:spPr bwMode="auto">
            <a:xfrm>
              <a:off x="3552" y="2529"/>
              <a:ext cx="1966" cy="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6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6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6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6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2000"/>
                </a:spcBef>
                <a:buFont typeface="Symbol" charset="0"/>
                <a:buNone/>
              </a:pPr>
              <a:r>
                <a:rPr lang="en-GB" sz="3600">
                  <a:solidFill>
                    <a:srgbClr val="000000"/>
                  </a:solidFill>
                  <a:latin typeface="Symbol" charset="0"/>
                </a:rPr>
                <a:t></a:t>
              </a:r>
              <a:r>
                <a:rPr lang="en-GB" sz="3600">
                  <a:solidFill>
                    <a:srgbClr val="000000"/>
                  </a:solidFill>
                  <a:latin typeface="Arial" charset="0"/>
                </a:rPr>
                <a:t>T= </a:t>
              </a:r>
              <a:r>
                <a:rPr lang="en-GB" sz="3600">
                  <a:solidFill>
                    <a:srgbClr val="000000"/>
                  </a:solidFill>
                  <a:latin typeface="Symbol" charset="0"/>
                </a:rPr>
                <a:t></a:t>
              </a:r>
              <a:r>
                <a:rPr lang="en-GB" sz="3600">
                  <a:solidFill>
                    <a:srgbClr val="000000"/>
                  </a:solidFill>
                  <a:latin typeface="Arial" charset="0"/>
                </a:rPr>
                <a:t>t 1-v</a:t>
              </a:r>
              <a:r>
                <a:rPr lang="en-GB" sz="3200" baseline="30000">
                  <a:solidFill>
                    <a:srgbClr val="000000"/>
                  </a:solidFill>
                </a:rPr>
                <a:t>2</a:t>
              </a:r>
              <a:r>
                <a:rPr lang="en-GB" sz="3600">
                  <a:solidFill>
                    <a:srgbClr val="000000"/>
                  </a:solidFill>
                  <a:latin typeface="Arial" charset="0"/>
                </a:rPr>
                <a:t>/c</a:t>
              </a:r>
              <a:r>
                <a:rPr lang="en-GB" sz="3200" baseline="30000">
                  <a:solidFill>
                    <a:srgbClr val="00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106526" name="Line 18"/>
            <p:cNvSpPr>
              <a:spLocks noChangeShapeType="1"/>
            </p:cNvSpPr>
            <p:nvPr/>
          </p:nvSpPr>
          <p:spPr bwMode="auto">
            <a:xfrm>
              <a:off x="4558" y="2597"/>
              <a:ext cx="1" cy="286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7" name="Line 19"/>
            <p:cNvSpPr>
              <a:spLocks noChangeShapeType="1"/>
            </p:cNvSpPr>
            <p:nvPr/>
          </p:nvSpPr>
          <p:spPr bwMode="auto">
            <a:xfrm>
              <a:off x="4558" y="2597"/>
              <a:ext cx="815" cy="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28" name="Line 20"/>
            <p:cNvSpPr>
              <a:spLocks noChangeShapeType="1"/>
            </p:cNvSpPr>
            <p:nvPr/>
          </p:nvSpPr>
          <p:spPr bwMode="auto">
            <a:xfrm flipH="1" flipV="1">
              <a:off x="4505" y="2830"/>
              <a:ext cx="58" cy="58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514" name="Text Box 21"/>
          <p:cNvSpPr txBox="1">
            <a:spLocks noChangeArrowheads="1"/>
          </p:cNvSpPr>
          <p:nvPr/>
        </p:nvSpPr>
        <p:spPr bwMode="auto">
          <a:xfrm>
            <a:off x="7620000" y="1203325"/>
            <a:ext cx="3810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6515" name="Text Box 22"/>
          <p:cNvSpPr txBox="1">
            <a:spLocks noChangeArrowheads="1"/>
          </p:cNvSpPr>
          <p:nvPr/>
        </p:nvSpPr>
        <p:spPr bwMode="auto">
          <a:xfrm>
            <a:off x="2286000" y="1143000"/>
            <a:ext cx="3810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6516" name="Text Box 23"/>
          <p:cNvSpPr txBox="1">
            <a:spLocks noChangeArrowheads="1"/>
          </p:cNvSpPr>
          <p:nvPr/>
        </p:nvSpPr>
        <p:spPr bwMode="auto">
          <a:xfrm>
            <a:off x="1981200" y="6324600"/>
            <a:ext cx="1219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</a:pPr>
            <a:r>
              <a:rPr lang="en-GB">
                <a:solidFill>
                  <a:srgbClr val="000000"/>
                </a:solidFill>
              </a:rPr>
              <a:t>Start</a:t>
            </a:r>
          </a:p>
        </p:txBody>
      </p:sp>
      <p:sp>
        <p:nvSpPr>
          <p:cNvPr id="6168" name="AutoShape 24"/>
          <p:cNvSpPr>
            <a:spLocks noChangeArrowheads="1"/>
          </p:cNvSpPr>
          <p:nvPr/>
        </p:nvSpPr>
        <p:spPr bwMode="auto">
          <a:xfrm>
            <a:off x="3200400" y="22860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33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18" name="AutoShape 25"/>
          <p:cNvSpPr>
            <a:spLocks noChangeArrowheads="1"/>
          </p:cNvSpPr>
          <p:nvPr/>
        </p:nvSpPr>
        <p:spPr bwMode="auto">
          <a:xfrm>
            <a:off x="3200400" y="52578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33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19" name="Text Box 26"/>
          <p:cNvSpPr txBox="1">
            <a:spLocks noChangeArrowheads="1"/>
          </p:cNvSpPr>
          <p:nvPr/>
        </p:nvSpPr>
        <p:spPr bwMode="auto">
          <a:xfrm>
            <a:off x="3048000" y="6261100"/>
            <a:ext cx="6019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ts val="875"/>
              </a:spcBef>
            </a:pPr>
            <a:r>
              <a:rPr lang="en-GB" sz="1400" i="1">
                <a:solidFill>
                  <a:srgbClr val="000000"/>
                </a:solidFill>
              </a:rPr>
              <a:t>Warning: thought experiment only; do not try this at home.</a:t>
            </a:r>
          </a:p>
        </p:txBody>
      </p:sp>
      <p:pic>
        <p:nvPicPr>
          <p:cNvPr id="106520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381000"/>
            <a:ext cx="10128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6521" name="Text Box 28"/>
          <p:cNvSpPr txBox="1">
            <a:spLocks noChangeArrowheads="1"/>
          </p:cNvSpPr>
          <p:nvPr/>
        </p:nvSpPr>
        <p:spPr bwMode="auto">
          <a:xfrm>
            <a:off x="2667000" y="76200"/>
            <a:ext cx="15240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</a:pPr>
            <a:r>
              <a:rPr lang="en-GB" sz="1400" i="1">
                <a:solidFill>
                  <a:srgbClr val="000000"/>
                </a:solidFill>
              </a:rPr>
              <a:t>Niels Bohr</a:t>
            </a:r>
          </a:p>
        </p:txBody>
      </p:sp>
      <p:sp>
        <p:nvSpPr>
          <p:cNvPr id="106522" name="Text Box 29"/>
          <p:cNvSpPr txBox="1">
            <a:spLocks noChangeArrowheads="1"/>
          </p:cNvSpPr>
          <p:nvPr/>
        </p:nvSpPr>
        <p:spPr bwMode="auto">
          <a:xfrm>
            <a:off x="6629400" y="76200"/>
            <a:ext cx="15240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</a:pPr>
            <a:r>
              <a:rPr lang="en-GB" sz="1400" i="1">
                <a:solidFill>
                  <a:srgbClr val="000000"/>
                </a:solidFill>
              </a:rPr>
              <a:t>Albert Einstein</a:t>
            </a:r>
          </a:p>
        </p:txBody>
      </p:sp>
      <p:sp>
        <p:nvSpPr>
          <p:cNvPr id="106523" name="Text Box 30"/>
          <p:cNvSpPr txBox="1">
            <a:spLocks noChangeArrowheads="1"/>
          </p:cNvSpPr>
          <p:nvPr/>
        </p:nvSpPr>
        <p:spPr bwMode="auto">
          <a:xfrm rot="-5400000">
            <a:off x="1540669" y="3640931"/>
            <a:ext cx="10668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</a:pPr>
            <a:r>
              <a:rPr lang="en-GB" sz="3600">
                <a:solidFill>
                  <a:srgbClr val="000000"/>
                </a:solidFill>
                <a:latin typeface="Arial" charset="0"/>
              </a:rPr>
              <a:t>c</a:t>
            </a:r>
            <a:r>
              <a:rPr lang="en-GB" sz="360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>
                <a:solidFill>
                  <a:srgbClr val="000000"/>
                </a:solidFill>
                <a:latin typeface="Arial" charset="0"/>
              </a:rPr>
              <a:t>T</a:t>
            </a:r>
          </a:p>
        </p:txBody>
      </p:sp>
      <p:sp>
        <p:nvSpPr>
          <p:cNvPr id="106524" name="Text Box 31"/>
          <p:cNvSpPr txBox="1">
            <a:spLocks noChangeArrowheads="1"/>
          </p:cNvSpPr>
          <p:nvPr/>
        </p:nvSpPr>
        <p:spPr bwMode="auto">
          <a:xfrm>
            <a:off x="3048000" y="6513513"/>
            <a:ext cx="60198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ts val="875"/>
              </a:spcBef>
            </a:pPr>
            <a:r>
              <a:rPr lang="en-GB" sz="1400" i="1">
                <a:solidFill>
                  <a:srgbClr val="000000"/>
                </a:solidFill>
              </a:rPr>
              <a:t>Motorcycle: </a:t>
            </a:r>
            <a:r>
              <a:rPr lang="en-GB" sz="1400" i="1">
                <a:solidFill>
                  <a:srgbClr val="CCCCFF"/>
                </a:solidFill>
                <a:hlinkClick r:id="rId9"/>
              </a:rPr>
              <a:t>http://en.wikipedia.org/wiki/Motorcycle_racing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62083 -0.000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42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0.60833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 fill="hold" nodeType="interactiveSeq">
                <p:stCondLst>
                  <p:cond delay="0"/>
                </p:stCondLst>
              </p:cTn>
            </p:par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1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endParaRPr lang="en-GB" sz="14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762000" y="363538"/>
            <a:ext cx="82296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33CC"/>
              </a:buClr>
            </a:pPr>
            <a:r>
              <a:rPr lang="en-GB" sz="3200" b="1">
                <a:solidFill>
                  <a:srgbClr val="000000"/>
                </a:solidFill>
                <a:latin typeface="Helvetica" charset="0"/>
                <a:cs typeface="Helvetica" charset="0"/>
              </a:rPr>
              <a:t>The Pythagorean Theorem Of Spacetime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362200" y="1447800"/>
            <a:ext cx="4724400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</a:pPr>
            <a:r>
              <a:rPr lang="en-GB" sz="3600" dirty="0">
                <a:solidFill>
                  <a:srgbClr val="000000"/>
                </a:solidFill>
                <a:latin typeface="Arial" charset="0"/>
              </a:rPr>
              <a:t>c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  + v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 = c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</a:pPr>
            <a:r>
              <a:rPr lang="en-GB" sz="3600" dirty="0">
                <a:solidFill>
                  <a:srgbClr val="000000"/>
                </a:solidFill>
                <a:latin typeface="Arial" charset="0"/>
              </a:rPr>
              <a:t>c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 = c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 - v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</a:pPr>
            <a:r>
              <a:rPr lang="en-GB" sz="3600" dirty="0">
                <a:solidFill>
                  <a:srgbClr val="000000"/>
                </a:solidFill>
                <a:latin typeface="Arial" charset="0"/>
              </a:rPr>
              <a:t>c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 = c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GB" sz="36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</a:pPr>
            <a:r>
              <a:rPr lang="en-GB" sz="3600" dirty="0">
                <a:solidFill>
                  <a:srgbClr val="000000"/>
                </a:solidFill>
                <a:latin typeface="Arial" charset="0"/>
              </a:rPr>
              <a:t>c = 1 light-year/year</a:t>
            </a:r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2514600" y="4876800"/>
            <a:ext cx="3810000" cy="642938"/>
          </a:xfrm>
          <a:prstGeom prst="rect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Symbol" charset="0"/>
              <a:buNone/>
            </a:pPr>
            <a:r>
              <a:rPr lang="en-GB" sz="360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3600" baseline="30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>
                <a:solidFill>
                  <a:srgbClr val="000000"/>
                </a:solidFill>
                <a:latin typeface="Arial" charset="0"/>
              </a:rPr>
              <a:t>  =  </a:t>
            </a:r>
            <a:r>
              <a:rPr lang="en-GB" sz="360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3600" baseline="30000">
                <a:solidFill>
                  <a:srgbClr val="000000"/>
                </a:solidFill>
                <a:latin typeface="Arial" charset="0"/>
              </a:rPr>
              <a:t>2 </a:t>
            </a:r>
            <a:r>
              <a:rPr lang="en-GB" sz="360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en-GB" sz="360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GB" sz="3600" baseline="3000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08563" name="Text Box 19"/>
          <p:cNvSpPr txBox="1">
            <a:spLocks noChangeArrowheads="1"/>
          </p:cNvSpPr>
          <p:nvPr/>
        </p:nvSpPr>
        <p:spPr bwMode="auto">
          <a:xfrm>
            <a:off x="1752600" y="5715000"/>
            <a:ext cx="53340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Clr>
                <a:srgbClr val="3333CC"/>
              </a:buClr>
            </a:pPr>
            <a:r>
              <a:rPr lang="en-GB" dirty="0" smtClean="0">
                <a:solidFill>
                  <a:schemeClr val="tx1"/>
                </a:solidFill>
              </a:rPr>
              <a:t>(Usually known as the </a:t>
            </a:r>
            <a:r>
              <a:rPr lang="en-GB" dirty="0" err="1" smtClean="0">
                <a:solidFill>
                  <a:schemeClr val="tx1"/>
                </a:solidFill>
              </a:rPr>
              <a:t>spacetime</a:t>
            </a:r>
            <a:r>
              <a:rPr lang="en-GB" dirty="0" smtClean="0">
                <a:solidFill>
                  <a:schemeClr val="tx1"/>
                </a:solidFill>
              </a:rPr>
              <a:t> interval)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endParaRPr lang="en-GB" sz="14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</a:pP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09600" y="457200"/>
            <a:ext cx="82296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33CC"/>
              </a:buClr>
            </a:pPr>
            <a:r>
              <a:rPr lang="en-GB" sz="3200" b="1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Example</a:t>
            </a:r>
            <a:endParaRPr lang="en-GB" sz="3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81000" y="2014538"/>
            <a:ext cx="47244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</a:pPr>
            <a:r>
              <a:rPr lang="en-GB" sz="3600">
                <a:solidFill>
                  <a:srgbClr val="000000"/>
                </a:solidFill>
                <a:latin typeface="Arial" charset="0"/>
              </a:rPr>
              <a:t>c = 1 light-year/year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609600" y="3014663"/>
            <a:ext cx="3810000" cy="642937"/>
          </a:xfrm>
          <a:prstGeom prst="rect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Symbol" charset="0"/>
              <a:buNone/>
            </a:pPr>
            <a:r>
              <a:rPr lang="en-GB" sz="36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  =  </a:t>
            </a:r>
            <a:r>
              <a:rPr lang="en-GB" sz="36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 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en-GB" sz="36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3600" dirty="0">
                <a:solidFill>
                  <a:srgbClr val="000000"/>
                </a:solidFill>
                <a:latin typeface="Arial" charset="0"/>
              </a:rPr>
              <a:t>x</a:t>
            </a:r>
            <a:r>
              <a:rPr lang="en-GB" sz="3600" baseline="30000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5410200" y="5529263"/>
            <a:ext cx="2971800" cy="1587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8153400" y="5376863"/>
            <a:ext cx="3810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</a:pPr>
            <a:r>
              <a:rPr lang="en-GB" sz="3600">
                <a:solidFill>
                  <a:srgbClr val="000000"/>
                </a:solidFill>
                <a:latin typeface="Arial" charset="0"/>
              </a:rPr>
              <a:t>x</a:t>
            </a: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flipV="1">
            <a:off x="5410200" y="3540125"/>
            <a:ext cx="1600200" cy="1997075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5410200" y="5529263"/>
            <a:ext cx="1600200" cy="1587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 flipV="1">
            <a:off x="7010400" y="3540125"/>
            <a:ext cx="1588" cy="1997075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0" name="Line 12"/>
          <p:cNvSpPr>
            <a:spLocks noChangeShapeType="1"/>
          </p:cNvSpPr>
          <p:nvPr/>
        </p:nvSpPr>
        <p:spPr bwMode="auto">
          <a:xfrm>
            <a:off x="6858000" y="5300663"/>
            <a:ext cx="1588" cy="2286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1" name="Line 13"/>
          <p:cNvSpPr>
            <a:spLocks noChangeShapeType="1"/>
          </p:cNvSpPr>
          <p:nvPr/>
        </p:nvSpPr>
        <p:spPr bwMode="auto">
          <a:xfrm>
            <a:off x="6858000" y="5300663"/>
            <a:ext cx="152400" cy="1587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5410200" y="5605463"/>
            <a:ext cx="16764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  <a:buFont typeface="Symbol" charset="0"/>
              <a:buNone/>
            </a:pPr>
            <a:r>
              <a:rPr lang="en-GB" sz="140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1400">
                <a:solidFill>
                  <a:srgbClr val="000000"/>
                </a:solidFill>
                <a:latin typeface="Arial" charset="0"/>
              </a:rPr>
              <a:t>x = 29 light-years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 rot="-5400000">
            <a:off x="6325394" y="4309269"/>
            <a:ext cx="16764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  <a:buFont typeface="Symbol" charset="0"/>
              <a:buNone/>
            </a:pPr>
            <a:r>
              <a:rPr lang="en-GB" sz="14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1400" dirty="0">
                <a:solidFill>
                  <a:srgbClr val="000000"/>
                </a:solidFill>
                <a:latin typeface="Arial" charset="0"/>
              </a:rPr>
              <a:t>t = 30 years</a:t>
            </a: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914400" y="3962400"/>
            <a:ext cx="320040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2000" dirty="0">
                <a:solidFill>
                  <a:srgbClr val="000000"/>
                </a:solidFill>
              </a:rPr>
              <a:t>t = 30 years; </a:t>
            </a:r>
            <a:r>
              <a:rPr lang="en-GB" sz="20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2000" dirty="0">
                <a:solidFill>
                  <a:srgbClr val="000000"/>
                </a:solidFill>
              </a:rPr>
              <a:t>x = 29 </a:t>
            </a:r>
            <a:r>
              <a:rPr lang="en-GB" sz="2000" dirty="0" err="1">
                <a:solidFill>
                  <a:srgbClr val="000000"/>
                </a:solidFill>
              </a:rPr>
              <a:t>lt</a:t>
            </a:r>
            <a:r>
              <a:rPr lang="en-GB" sz="2000" dirty="0">
                <a:solidFill>
                  <a:srgbClr val="000000"/>
                </a:solidFill>
              </a:rPr>
              <a:t>-yrs.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</a:pPr>
            <a:r>
              <a:rPr lang="en-GB" sz="2000" dirty="0">
                <a:solidFill>
                  <a:srgbClr val="000000"/>
                </a:solidFill>
              </a:rPr>
              <a:t>v = 96.7% the speed of light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2000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GB" sz="20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2000" dirty="0">
                <a:solidFill>
                  <a:srgbClr val="000000"/>
                </a:solidFill>
                <a:latin typeface="Arial" charset="0"/>
              </a:rPr>
              <a:t> =  30</a:t>
            </a:r>
            <a:r>
              <a:rPr lang="en-GB" sz="20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2000" dirty="0">
                <a:solidFill>
                  <a:srgbClr val="000000"/>
                </a:solidFill>
                <a:latin typeface="Arial" charset="0"/>
              </a:rPr>
              <a:t> – 29</a:t>
            </a:r>
            <a:r>
              <a:rPr lang="en-GB" sz="20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2000" dirty="0">
                <a:solidFill>
                  <a:srgbClr val="000000"/>
                </a:solidFill>
                <a:latin typeface="Arial" charset="0"/>
              </a:rPr>
              <a:t> = 59 yrs</a:t>
            </a:r>
            <a:r>
              <a:rPr lang="en-GB" sz="2000" baseline="30000" dirty="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  <a:buFont typeface="Symbol" charset="0"/>
              <a:buNone/>
            </a:pPr>
            <a:r>
              <a:rPr lang="en-GB" sz="20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2000" dirty="0">
                <a:solidFill>
                  <a:srgbClr val="000000"/>
                </a:solidFill>
              </a:rPr>
              <a:t>T = 7.7 years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</a:pP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73745" name="Text Box 17"/>
          <p:cNvSpPr txBox="1">
            <a:spLocks noChangeArrowheads="1"/>
          </p:cNvSpPr>
          <p:nvPr/>
        </p:nvSpPr>
        <p:spPr bwMode="auto">
          <a:xfrm rot="-2940000">
            <a:off x="5868194" y="4083844"/>
            <a:ext cx="6096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  <a:buFont typeface="Symbol" charset="0"/>
              <a:buNone/>
            </a:pPr>
            <a:r>
              <a:rPr lang="en-GB" sz="140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1400">
                <a:solidFill>
                  <a:srgbClr val="000000"/>
                </a:solidFill>
                <a:latin typeface="Arial" charset="0"/>
              </a:rPr>
              <a:t>T </a:t>
            </a: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6400800" y="1828800"/>
            <a:ext cx="1447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Clr>
                <a:srgbClr val="3333CC"/>
              </a:buClr>
            </a:pPr>
            <a:r>
              <a:rPr lang="en-GB" dirty="0" err="1">
                <a:solidFill>
                  <a:schemeClr val="tx1"/>
                </a:solidFill>
              </a:rPr>
              <a:t>Spacetime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Line 5"/>
          <p:cNvSpPr>
            <a:spLocks noChangeShapeType="1"/>
          </p:cNvSpPr>
          <p:nvPr/>
        </p:nvSpPr>
        <p:spPr bwMode="auto">
          <a:xfrm flipV="1">
            <a:off x="5408612" y="1863725"/>
            <a:ext cx="1588" cy="3673475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5105400" y="1643063"/>
            <a:ext cx="3810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</a:pPr>
            <a:r>
              <a:rPr lang="en-GB" sz="3600">
                <a:solidFill>
                  <a:srgbClr val="000000"/>
                </a:solidFill>
                <a:latin typeface="Arial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8819617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LIGO-G0900422-v1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505200" y="6248400"/>
            <a:ext cx="19812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9178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57200" y="5670550"/>
            <a:ext cx="29718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</a:pPr>
            <a:r>
              <a:rPr lang="en-GB" sz="1400" i="1">
                <a:solidFill>
                  <a:srgbClr val="000000"/>
                </a:solidFill>
              </a:rPr>
              <a:t>http://en.wikipedia.org/wiki/Leaning_Tower_of_Pisa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67" name="Line 7"/>
          <p:cNvSpPr>
            <a:spLocks noChangeShapeType="1"/>
          </p:cNvSpPr>
          <p:nvPr/>
        </p:nvSpPr>
        <p:spPr bwMode="auto">
          <a:xfrm>
            <a:off x="3962400" y="3505200"/>
            <a:ext cx="762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 flipH="1">
            <a:off x="4337050" y="3505200"/>
            <a:ext cx="88900" cy="304800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3657600" y="5410200"/>
            <a:ext cx="12954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</a:pPr>
            <a:r>
              <a:rPr lang="en-GB" sz="1400" i="1">
                <a:solidFill>
                  <a:srgbClr val="000000"/>
                </a:solidFill>
              </a:rPr>
              <a:t>Photo: NASA </a:t>
            </a: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>
            <a:off x="1855788" y="2743200"/>
            <a:ext cx="2078037" cy="19812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19515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4217" y="0"/>
                  <a:pt x="17432" y="1617"/>
                  <a:pt x="19470" y="4360"/>
                </a:cubicBezTo>
                <a:lnTo>
                  <a:pt x="10800" y="10800"/>
                </a:lnTo>
                <a:lnTo>
                  <a:pt x="10799" y="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4217" y="0"/>
                  <a:pt x="17432" y="1617"/>
                  <a:pt x="19470" y="4360"/>
                </a:cubicBezTo>
              </a:path>
            </a:pathLst>
          </a:cu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1101725" y="2743200"/>
            <a:ext cx="3587750" cy="19812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799 w 21600"/>
              <a:gd name="T19" fmla="*/ 0 h 21600"/>
              <a:gd name="T20" fmla="*/ 19515 w 21600"/>
              <a:gd name="T21" fmla="*/ 10799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4217" y="0"/>
                  <a:pt x="17432" y="1617"/>
                  <a:pt x="19470" y="4360"/>
                </a:cubicBezTo>
                <a:lnTo>
                  <a:pt x="10800" y="10800"/>
                </a:lnTo>
                <a:lnTo>
                  <a:pt x="10799" y="0"/>
                </a:lnTo>
                <a:close/>
              </a:path>
              <a:path w="21600" h="21600" fill="none">
                <a:moveTo>
                  <a:pt x="10799" y="0"/>
                </a:moveTo>
                <a:cubicBezTo>
                  <a:pt x="10799" y="0"/>
                  <a:pt x="10799" y="-1"/>
                  <a:pt x="10800" y="0"/>
                </a:cubicBezTo>
                <a:cubicBezTo>
                  <a:pt x="14217" y="0"/>
                  <a:pt x="17432" y="1617"/>
                  <a:pt x="19470" y="4360"/>
                </a:cubicBezTo>
              </a:path>
            </a:pathLst>
          </a:cu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152400" y="6400800"/>
            <a:ext cx="60198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</a:pPr>
            <a:r>
              <a:rPr lang="en-GB" sz="1400" i="1">
                <a:solidFill>
                  <a:srgbClr val="000000"/>
                </a:solidFill>
              </a:rPr>
              <a:t>Warning: thought experiment only; do not try this at home.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3581400" y="3124200"/>
            <a:ext cx="990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7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25"/>
              </a:spcBef>
            </a:pPr>
            <a:r>
              <a:rPr lang="en-GB" sz="1800">
                <a:solidFill>
                  <a:srgbClr val="000000"/>
                </a:solidFill>
              </a:rPr>
              <a:t> </a:t>
            </a:r>
            <a:r>
              <a:rPr lang="en-GB" sz="1800">
                <a:solidFill>
                  <a:srgbClr val="000000"/>
                </a:solidFill>
                <a:latin typeface="Wingdings" charset="0"/>
              </a:rPr>
              <a:t></a:t>
            </a:r>
            <a:r>
              <a:rPr lang="en-GB" sz="1800">
                <a:solidFill>
                  <a:srgbClr val="000000"/>
                </a:solidFill>
              </a:rPr>
              <a:t>      </a:t>
            </a:r>
            <a:r>
              <a:rPr lang="en-GB" sz="1800">
                <a:solidFill>
                  <a:srgbClr val="000000"/>
                </a:solidFill>
                <a:latin typeface="Wingdings" charset="0"/>
              </a:rPr>
              <a:t>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620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33CC"/>
              </a:buClr>
            </a:pPr>
            <a:r>
              <a:rPr lang="en-GB" sz="3200" b="1" dirty="0" smtClean="0">
                <a:solidFill>
                  <a:schemeClr val="tx1"/>
                </a:solidFill>
                <a:latin typeface="Helvetica" charset="0"/>
                <a:cs typeface="Helvetica" charset="0"/>
              </a:rPr>
              <a:t>Einstein’s Happiest Thought</a:t>
            </a:r>
            <a:endParaRPr lang="en-GB" sz="3200" b="1" dirty="0">
              <a:solidFill>
                <a:schemeClr val="tx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638800" y="2337695"/>
            <a:ext cx="2590800" cy="231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2250"/>
              </a:spcBef>
              <a:buClr>
                <a:srgbClr val="3333CC"/>
              </a:buClr>
            </a:pPr>
            <a:r>
              <a:rPr lang="en-GB" sz="3600" dirty="0" smtClean="0">
                <a:solidFill>
                  <a:srgbClr val="3333CC"/>
                </a:solidFill>
              </a:rPr>
              <a:t>Gravity disappears when you free fall!</a:t>
            </a:r>
            <a:endParaRPr lang="en-GB" sz="36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388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par>
              <p:cTn id="2" fill="hold" nodeType="interactiveSeq">
                <p:stCondLst>
                  <p:cond delay="0"/>
                </p:stCondLst>
              </p:cTn>
            </p:par>
            <p:seq concurrent="1" nextAc="seek">
              <p:cTn id="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609600" y="592138"/>
            <a:ext cx="8229600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3333CC"/>
              </a:buClr>
            </a:pPr>
            <a:r>
              <a:rPr lang="en-GB" sz="3200" b="1">
                <a:solidFill>
                  <a:srgbClr val="000000"/>
                </a:solidFill>
                <a:latin typeface="Helvetica" charset="0"/>
                <a:cs typeface="Helvetica" charset="0"/>
              </a:rPr>
              <a:t>Einstein</a:t>
            </a:r>
            <a:r>
              <a:rPr lang="ja-JP" altLang="en-GB" sz="3200" b="1">
                <a:solidFill>
                  <a:srgbClr val="000000"/>
                </a:solidFill>
                <a:latin typeface="Helvetica" charset="0"/>
                <a:cs typeface="Helvetica" charset="0"/>
              </a:rPr>
              <a:t>’</a:t>
            </a:r>
            <a:r>
              <a:rPr lang="en-GB" altLang="ja-JP" sz="3200" b="1">
                <a:solidFill>
                  <a:srgbClr val="000000"/>
                </a:solidFill>
                <a:latin typeface="Helvetica" charset="0"/>
                <a:cs typeface="Helvetica" charset="0"/>
              </a:rPr>
              <a:t>s General Theory of Relativity</a:t>
            </a:r>
            <a:endParaRPr lang="en-GB" sz="3200" b="1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304800" y="1905000"/>
            <a:ext cx="3657600" cy="2362200"/>
          </a:xfrm>
          <a:prstGeom prst="rect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750"/>
              </a:spcBef>
              <a:buFont typeface="Symbol" charset="0"/>
              <a:buNone/>
            </a:pPr>
            <a:r>
              <a:rPr lang="en-GB" sz="2800" dirty="0">
                <a:solidFill>
                  <a:srgbClr val="000000"/>
                </a:solidFill>
                <a:latin typeface="Symbol" charset="0"/>
              </a:rPr>
              <a:t></a:t>
            </a:r>
            <a:r>
              <a:rPr lang="en-GB" sz="2800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  <a:latin typeface="Wingdings" charset="0"/>
              </a:rPr>
              <a:t></a:t>
            </a:r>
            <a:r>
              <a:rPr lang="en-GB" sz="2800" dirty="0">
                <a:solidFill>
                  <a:srgbClr val="000000"/>
                </a:solidFill>
              </a:rPr>
              <a:t>d = infinitesimal change</a:t>
            </a:r>
          </a:p>
          <a:p>
            <a:pPr eaLnBrk="1" hangingPunct="1">
              <a:lnSpc>
                <a:spcPct val="100000"/>
              </a:lnSpc>
              <a:spcBef>
                <a:spcPts val="1750"/>
              </a:spcBef>
              <a:buFont typeface="Arial" charset="0"/>
              <a:buNone/>
            </a:pPr>
            <a:r>
              <a:rPr lang="en-GB" sz="2800" dirty="0">
                <a:solidFill>
                  <a:srgbClr val="000000"/>
                </a:solidFill>
                <a:latin typeface="Arial" charset="0"/>
              </a:rPr>
              <a:t>dT</a:t>
            </a:r>
            <a:r>
              <a:rPr lang="en-GB" sz="28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sz="2800" dirty="0">
                <a:solidFill>
                  <a:srgbClr val="000000"/>
                </a:solidFill>
                <a:latin typeface="Arial" charset="0"/>
              </a:rPr>
              <a:t>  = </a:t>
            </a:r>
            <a:r>
              <a:rPr lang="en-GB" sz="2800" dirty="0">
                <a:solidFill>
                  <a:srgbClr val="000000"/>
                </a:solidFill>
              </a:rPr>
              <a:t>g</a:t>
            </a:r>
            <a:r>
              <a:rPr lang="en-GB" sz="2800" baseline="-25000" dirty="0">
                <a:solidFill>
                  <a:srgbClr val="000000"/>
                </a:solidFill>
                <a:latin typeface="Arial" charset="0"/>
              </a:rPr>
              <a:t>tt</a:t>
            </a:r>
            <a:r>
              <a:rPr lang="en-GB" sz="2800" dirty="0">
                <a:solidFill>
                  <a:srgbClr val="000000"/>
                </a:solidFill>
                <a:latin typeface="Arial" charset="0"/>
              </a:rPr>
              <a:t>dt</a:t>
            </a:r>
            <a:r>
              <a:rPr lang="en-GB" sz="2800" baseline="30000" dirty="0">
                <a:solidFill>
                  <a:srgbClr val="000000"/>
                </a:solidFill>
                <a:latin typeface="Arial" charset="0"/>
              </a:rPr>
              <a:t>2 </a:t>
            </a:r>
            <a:r>
              <a:rPr lang="en-GB" sz="2800" dirty="0">
                <a:solidFill>
                  <a:srgbClr val="000000"/>
                </a:solidFill>
                <a:latin typeface="Arial" charset="0"/>
              </a:rPr>
              <a:t>+ </a:t>
            </a:r>
            <a:r>
              <a:rPr lang="en-GB" sz="2800" dirty="0">
                <a:solidFill>
                  <a:srgbClr val="000000"/>
                </a:solidFill>
              </a:rPr>
              <a:t>g</a:t>
            </a:r>
            <a:r>
              <a:rPr lang="en-GB" sz="2800" baseline="-25000" dirty="0">
                <a:solidFill>
                  <a:srgbClr val="000000"/>
                </a:solidFill>
                <a:latin typeface="Arial" charset="0"/>
              </a:rPr>
              <a:t>xx</a:t>
            </a:r>
            <a:r>
              <a:rPr lang="en-GB" sz="2800" dirty="0">
                <a:solidFill>
                  <a:srgbClr val="000000"/>
                </a:solidFill>
                <a:latin typeface="Arial" charset="0"/>
              </a:rPr>
              <a:t>dx</a:t>
            </a:r>
            <a:r>
              <a:rPr lang="en-GB" sz="2800" baseline="30000" dirty="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 eaLnBrk="1" hangingPunct="1">
              <a:lnSpc>
                <a:spcPct val="100000"/>
              </a:lnSpc>
              <a:spcBef>
                <a:spcPts val="1750"/>
              </a:spcBef>
            </a:pPr>
            <a:r>
              <a:rPr lang="en-GB" sz="2800" dirty="0">
                <a:solidFill>
                  <a:srgbClr val="000000"/>
                </a:solidFill>
              </a:rPr>
              <a:t>dT</a:t>
            </a:r>
            <a:r>
              <a:rPr lang="en-GB" sz="2800" baseline="30000" dirty="0">
                <a:solidFill>
                  <a:srgbClr val="000000"/>
                </a:solidFill>
              </a:rPr>
              <a:t>2</a:t>
            </a:r>
            <a:r>
              <a:rPr lang="en-GB" sz="2800" dirty="0">
                <a:solidFill>
                  <a:srgbClr val="000000"/>
                </a:solidFill>
              </a:rPr>
              <a:t>  = g</a:t>
            </a:r>
            <a:r>
              <a:rPr lang="en-GB" sz="2800" baseline="-25000" dirty="0">
                <a:solidFill>
                  <a:srgbClr val="000000"/>
                </a:solidFill>
                <a:latin typeface="Symbol" charset="0"/>
              </a:rPr>
              <a:t></a:t>
            </a:r>
            <a:r>
              <a:rPr lang="en-GB" sz="2800" dirty="0" err="1">
                <a:solidFill>
                  <a:srgbClr val="000000"/>
                </a:solidFill>
              </a:rPr>
              <a:t>dx</a:t>
            </a:r>
            <a:r>
              <a:rPr lang="en-GB" sz="2800" baseline="30000" dirty="0" err="1">
                <a:solidFill>
                  <a:srgbClr val="000000"/>
                </a:solidFill>
                <a:latin typeface="Symbol" charset="0"/>
              </a:rPr>
              <a:t></a:t>
            </a:r>
            <a:r>
              <a:rPr lang="en-GB" sz="2800" dirty="0" err="1">
                <a:solidFill>
                  <a:srgbClr val="000000"/>
                </a:solidFill>
              </a:rPr>
              <a:t>dx</a:t>
            </a:r>
            <a:r>
              <a:rPr lang="en-GB" sz="2800" baseline="30000" dirty="0">
                <a:solidFill>
                  <a:srgbClr val="000000"/>
                </a:solidFill>
                <a:latin typeface="Symbol" charset="0"/>
              </a:rPr>
              <a:t></a:t>
            </a:r>
          </a:p>
        </p:txBody>
      </p:sp>
      <p:graphicFrame>
        <p:nvGraphicFramePr>
          <p:cNvPr id="110596" name="Object 4"/>
          <p:cNvGraphicFramePr>
            <a:graphicFrameLocks noChangeAspect="1"/>
          </p:cNvGraphicFramePr>
          <p:nvPr/>
        </p:nvGraphicFramePr>
        <p:xfrm>
          <a:off x="4257675" y="1931988"/>
          <a:ext cx="4524375" cy="267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08" r:id="rId4" imgW="2958932" imgH="1752495" progId="">
                  <p:embed/>
                </p:oleObj>
              </mc:Choice>
              <mc:Fallback>
                <p:oleObj r:id="rId4" imgW="2958932" imgH="175249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7675" y="1931988"/>
                        <a:ext cx="4524375" cy="267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4191000" y="1905000"/>
            <a:ext cx="4648200" cy="2895600"/>
          </a:xfrm>
          <a:prstGeom prst="rect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4419600" y="4876800"/>
            <a:ext cx="434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Clr>
                <a:srgbClr val="3333CC"/>
              </a:buClr>
            </a:pPr>
            <a:r>
              <a:rPr lang="en-GB">
                <a:solidFill>
                  <a:srgbClr val="3333CC"/>
                </a:solidFill>
              </a:rPr>
              <a:t>Einstein</a:t>
            </a:r>
            <a:r>
              <a:rPr lang="ja-JP" altLang="en-GB">
                <a:solidFill>
                  <a:srgbClr val="3333CC"/>
                </a:solidFill>
              </a:rPr>
              <a:t>’</a:t>
            </a:r>
            <a:r>
              <a:rPr lang="en-GB" altLang="ja-JP">
                <a:solidFill>
                  <a:srgbClr val="3333CC"/>
                </a:solidFill>
              </a:rPr>
              <a:t>s Field Equations</a:t>
            </a:r>
            <a:endParaRPr lang="en-GB">
              <a:solidFill>
                <a:srgbClr val="3333CC"/>
              </a:solidFill>
            </a:endParaRPr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381000" y="4343400"/>
            <a:ext cx="34290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Clr>
                <a:srgbClr val="3333CC"/>
              </a:buClr>
            </a:pPr>
            <a:r>
              <a:rPr lang="en-GB">
                <a:solidFill>
                  <a:srgbClr val="3333CC"/>
                </a:solidFill>
              </a:rPr>
              <a:t>In GR the components of a 4x4 symmetric matrix called the metric tensor define the curvature of spacetime.</a:t>
            </a:r>
          </a:p>
        </p:txBody>
      </p:sp>
      <p:graphicFrame>
        <p:nvGraphicFramePr>
          <p:cNvPr id="110600" name="Object 8"/>
          <p:cNvGraphicFramePr>
            <a:graphicFrameLocks noChangeAspect="1"/>
          </p:cNvGraphicFramePr>
          <p:nvPr/>
        </p:nvGraphicFramePr>
        <p:xfrm>
          <a:off x="3848100" y="5410200"/>
          <a:ext cx="218281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09" name="Equation" r:id="rId6" imgW="1600115" imgH="838172" progId="Equation.3">
                  <p:embed/>
                </p:oleObj>
              </mc:Choice>
              <mc:Fallback>
                <p:oleObj name="Equation" r:id="rId6" imgW="1600115" imgH="83817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5410200"/>
                        <a:ext cx="2182813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601" name="Rectangle 9"/>
          <p:cNvSpPr>
            <a:spLocks noChangeArrowheads="1"/>
          </p:cNvSpPr>
          <p:nvPr/>
        </p:nvSpPr>
        <p:spPr bwMode="auto">
          <a:xfrm>
            <a:off x="3733800" y="5334000"/>
            <a:ext cx="5181600" cy="1371600"/>
          </a:xfrm>
          <a:prstGeom prst="rect">
            <a:avLst/>
          </a:prstGeom>
          <a:noFill/>
          <a:ln w="1908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6019800" y="5541963"/>
            <a:ext cx="289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Clr>
                <a:srgbClr val="3333CC"/>
              </a:buClr>
            </a:pPr>
            <a:r>
              <a:rPr lang="en-GB" sz="1800">
                <a:solidFill>
                  <a:srgbClr val="3333CC"/>
                </a:solidFill>
              </a:rPr>
              <a:t>U = 4-Vel.; T = Proper Time</a:t>
            </a:r>
          </a:p>
        </p:txBody>
      </p:sp>
      <p:sp>
        <p:nvSpPr>
          <p:cNvPr id="110603" name="Text Box 11"/>
          <p:cNvSpPr txBox="1">
            <a:spLocks noChangeArrowheads="1"/>
          </p:cNvSpPr>
          <p:nvPr/>
        </p:nvSpPr>
        <p:spPr bwMode="auto">
          <a:xfrm>
            <a:off x="6019800" y="6013450"/>
            <a:ext cx="2590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Clr>
                <a:srgbClr val="3333CC"/>
              </a:buClr>
            </a:pPr>
            <a:r>
              <a:rPr lang="en-GB">
                <a:solidFill>
                  <a:srgbClr val="3333CC"/>
                </a:solidFill>
              </a:rPr>
              <a:t>Geodesic Equation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3" descr="FancifulKruskalSzekeresPenroseTypeSpacetime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24200"/>
            <a:ext cx="4738688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142875"/>
            <a:ext cx="3903662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3330" name="Rectangle 2"/>
          <p:cNvSpPr>
            <a:spLocks noChangeArrowheads="1"/>
          </p:cNvSpPr>
          <p:nvPr/>
        </p:nvSpPr>
        <p:spPr bwMode="auto">
          <a:xfrm>
            <a:off x="304800" y="5334000"/>
            <a:ext cx="41148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1. Black</a:t>
            </a:r>
          </a:p>
        </p:txBody>
      </p:sp>
      <p:sp>
        <p:nvSpPr>
          <p:cNvPr id="74" name="Rectangle 2"/>
          <p:cNvSpPr>
            <a:spLocks noChangeArrowheads="1"/>
          </p:cNvSpPr>
          <p:nvPr/>
        </p:nvSpPr>
        <p:spPr bwMode="auto">
          <a:xfrm>
            <a:off x="3657600" y="3124200"/>
            <a:ext cx="14478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5" name="Rectangle 2"/>
          <p:cNvSpPr>
            <a:spLocks noChangeArrowheads="1"/>
          </p:cNvSpPr>
          <p:nvPr/>
        </p:nvSpPr>
        <p:spPr bwMode="auto">
          <a:xfrm>
            <a:off x="0" y="0"/>
            <a:ext cx="54102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Black Holes are:</a:t>
            </a:r>
          </a:p>
        </p:txBody>
      </p:sp>
      <p:pic>
        <p:nvPicPr>
          <p:cNvPr id="72710" name="Picture 2" descr="BH_LMC_APO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 2"/>
          <p:cNvSpPr>
            <a:spLocks noChangeArrowheads="1"/>
          </p:cNvSpPr>
          <p:nvPr/>
        </p:nvSpPr>
        <p:spPr bwMode="auto">
          <a:xfrm>
            <a:off x="5029200" y="2971800"/>
            <a:ext cx="41148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2. Holes in Space</a:t>
            </a:r>
          </a:p>
        </p:txBody>
      </p:sp>
      <p:sp>
        <p:nvSpPr>
          <p:cNvPr id="77" name="Rectangle 2"/>
          <p:cNvSpPr>
            <a:spLocks noChangeArrowheads="1"/>
          </p:cNvSpPr>
          <p:nvPr/>
        </p:nvSpPr>
        <p:spPr bwMode="auto">
          <a:xfrm>
            <a:off x="4267200" y="5257800"/>
            <a:ext cx="48768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3.  Space &amp; Time Warps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800600" y="22860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Event Horizon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934200" y="38100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Our Universe</a:t>
            </a:r>
          </a:p>
        </p:txBody>
      </p:sp>
      <p:cxnSp>
        <p:nvCxnSpPr>
          <p:cNvPr id="72715" name="Straight Arrow Connector 2"/>
          <p:cNvCxnSpPr>
            <a:cxnSpLocks noChangeShapeType="1"/>
          </p:cNvCxnSpPr>
          <p:nvPr/>
        </p:nvCxnSpPr>
        <p:spPr bwMode="auto">
          <a:xfrm>
            <a:off x="5867400" y="533400"/>
            <a:ext cx="609600" cy="533400"/>
          </a:xfrm>
          <a:prstGeom prst="straightConnector1">
            <a:avLst/>
          </a:prstGeom>
          <a:noFill/>
          <a:ln w="952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066800" y="5867400"/>
            <a:ext cx="2971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Escape Velocity = Speed of Light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953000" y="6324600"/>
            <a:ext cx="3657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Schwarzschild 1916; Einstein &amp; Rosen 1935; many others in the 1960s</a:t>
            </a:r>
          </a:p>
        </p:txBody>
      </p:sp>
      <p:sp>
        <p:nvSpPr>
          <p:cNvPr id="72718" name="Text Box 2"/>
          <p:cNvSpPr txBox="1">
            <a:spLocks noChangeArrowheads="1"/>
          </p:cNvSpPr>
          <p:nvPr/>
        </p:nvSpPr>
        <p:spPr bwMode="auto">
          <a:xfrm>
            <a:off x="990600" y="4956175"/>
            <a:ext cx="32766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000" i="1">
                <a:solidFill>
                  <a:srgbClr val="000000"/>
                </a:solidFill>
              </a:rPr>
              <a:t>Credit: Alain Riazuelo, IAP/UPMC/CNRS </a:t>
            </a:r>
          </a:p>
        </p:txBody>
      </p:sp>
      <p:sp>
        <p:nvSpPr>
          <p:cNvPr id="72719" name="Text Box 1"/>
          <p:cNvSpPr txBox="1">
            <a:spLocks noChangeArrowheads="1"/>
          </p:cNvSpPr>
          <p:nvPr/>
        </p:nvSpPr>
        <p:spPr bwMode="auto">
          <a:xfrm rot="-5400000">
            <a:off x="7585075" y="4229100"/>
            <a:ext cx="2892425" cy="225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0</a:t>
            </a:r>
          </a:p>
        </p:txBody>
      </p:sp>
      <p:cxnSp>
        <p:nvCxnSpPr>
          <p:cNvPr id="72720" name="Straight Arrow Connector 2"/>
          <p:cNvCxnSpPr>
            <a:cxnSpLocks noChangeShapeType="1"/>
          </p:cNvCxnSpPr>
          <p:nvPr/>
        </p:nvCxnSpPr>
        <p:spPr bwMode="auto">
          <a:xfrm flipV="1">
            <a:off x="8915400" y="3657600"/>
            <a:ext cx="0" cy="1447800"/>
          </a:xfrm>
          <a:prstGeom prst="straightConnector1">
            <a:avLst/>
          </a:prstGeom>
          <a:noFill/>
          <a:ln w="19050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21" name="Straight Arrow Connector 2"/>
          <p:cNvCxnSpPr>
            <a:cxnSpLocks noChangeShapeType="1"/>
          </p:cNvCxnSpPr>
          <p:nvPr/>
        </p:nvCxnSpPr>
        <p:spPr bwMode="auto">
          <a:xfrm>
            <a:off x="8534400" y="5105400"/>
            <a:ext cx="609600" cy="0"/>
          </a:xfrm>
          <a:prstGeom prst="straightConnector1">
            <a:avLst/>
          </a:prstGeom>
          <a:noFill/>
          <a:ln w="19050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8229600" y="50292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Space</a:t>
            </a: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 rot="16200000">
            <a:off x="8305800" y="4572000"/>
            <a:ext cx="990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Time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1400">
                <a:solidFill>
                  <a:srgbClr val="000000"/>
                </a:solidFill>
              </a:rPr>
              <a:t>LIGO-G0900422-v1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LGC Sans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algn="ctr" eaLnBrk="1" hangingPunct="1">
              <a:lnSpc>
                <a:spcPct val="100000"/>
              </a:lnSpc>
              <a:buClr>
                <a:srgbClr val="FF0000"/>
              </a:buClr>
              <a:defRPr/>
            </a:pP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Schwarzschild Black Hole</a:t>
            </a:r>
          </a:p>
        </p:txBody>
      </p:sp>
      <p:graphicFrame>
        <p:nvGraphicFramePr>
          <p:cNvPr id="114691" name="Object 3"/>
          <p:cNvGraphicFramePr>
            <a:graphicFrameLocks noChangeAspect="1"/>
          </p:cNvGraphicFramePr>
          <p:nvPr/>
        </p:nvGraphicFramePr>
        <p:xfrm>
          <a:off x="377825" y="1447800"/>
          <a:ext cx="6937375" cy="232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02" r:id="rId4" imgW="4013146" imgH="1346125" progId="">
                  <p:embed/>
                </p:oleObj>
              </mc:Choice>
              <mc:Fallback>
                <p:oleObj r:id="rId4" imgW="4013146" imgH="1346125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25" y="1447800"/>
                        <a:ext cx="6937375" cy="232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3505200" y="6248400"/>
            <a:ext cx="19812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114693" name="Object 5"/>
          <p:cNvGraphicFramePr>
            <a:graphicFrameLocks noChangeAspect="1"/>
          </p:cNvGraphicFramePr>
          <p:nvPr/>
        </p:nvGraphicFramePr>
        <p:xfrm>
          <a:off x="609600" y="3962400"/>
          <a:ext cx="1905000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03" name="Equation" r:id="rId6" imgW="876214" imgH="838109" progId="Equation.3">
                  <p:embed/>
                </p:oleObj>
              </mc:Choice>
              <mc:Fallback>
                <p:oleObj name="Equation" r:id="rId6" imgW="876214" imgH="83810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962400"/>
                        <a:ext cx="1905000" cy="182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2667000" y="4038600"/>
            <a:ext cx="22098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Times New Roman" charset="0"/>
              <a:buChar char="•"/>
            </a:pPr>
            <a:r>
              <a:rPr lang="en-GB">
                <a:solidFill>
                  <a:srgbClr val="000000"/>
                </a:solidFill>
              </a:rPr>
              <a:t> Escape Velocity</a:t>
            </a:r>
          </a:p>
          <a:p>
            <a:pPr eaLnBrk="1" hangingPunct="1">
              <a:lnSpc>
                <a:spcPct val="100000"/>
              </a:lnSpc>
              <a:spcBef>
                <a:spcPts val="1500"/>
              </a:spcBef>
              <a:buFont typeface="Times New Roman" charset="0"/>
              <a:buChar char="•"/>
            </a:pPr>
            <a:r>
              <a:rPr lang="en-GB">
                <a:solidFill>
                  <a:srgbClr val="000000"/>
                </a:solidFill>
              </a:rPr>
              <a:t> Schwarzschild Radius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5029200" y="3784600"/>
            <a:ext cx="3733800" cy="2422074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50"/>
              </a:spcBef>
            </a:pPr>
            <a:r>
              <a:rPr lang="en-GB" sz="2000" u="sng" dirty="0">
                <a:solidFill>
                  <a:srgbClr val="000000"/>
                </a:solidFill>
              </a:rPr>
              <a:t>Object</a:t>
            </a:r>
            <a:r>
              <a:rPr lang="en-GB" sz="2000" dirty="0">
                <a:solidFill>
                  <a:srgbClr val="000000"/>
                </a:solidFill>
              </a:rPr>
              <a:t>	 </a:t>
            </a:r>
            <a:r>
              <a:rPr lang="en-GB" sz="2000" u="sng" dirty="0">
                <a:solidFill>
                  <a:srgbClr val="000000"/>
                </a:solidFill>
              </a:rPr>
              <a:t>Schwarzschild Radius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</a:pPr>
            <a:r>
              <a:rPr lang="en-GB" sz="2000" dirty="0">
                <a:solidFill>
                  <a:srgbClr val="000000"/>
                </a:solidFill>
              </a:rPr>
              <a:t>You	1 thousand, million, 	million, millionth the 	thickness of a human hair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</a:pPr>
            <a:r>
              <a:rPr lang="en-GB" sz="2000" dirty="0">
                <a:solidFill>
                  <a:srgbClr val="000000"/>
                </a:solidFill>
              </a:rPr>
              <a:t>Earth	1 cm (size of marble)   </a:t>
            </a:r>
          </a:p>
          <a:p>
            <a:pPr eaLnBrk="1" hangingPunct="1">
              <a:lnSpc>
                <a:spcPct val="100000"/>
              </a:lnSpc>
              <a:spcBef>
                <a:spcPts val="1250"/>
              </a:spcBef>
            </a:pPr>
            <a:r>
              <a:rPr lang="en-GB" sz="2000" dirty="0">
                <a:solidFill>
                  <a:srgbClr val="000000"/>
                </a:solidFill>
              </a:rPr>
              <a:t>Sun	3 km (2 miles</a:t>
            </a:r>
            <a:r>
              <a:rPr lang="en-GB" sz="2000" dirty="0" smtClean="0">
                <a:solidFill>
                  <a:srgbClr val="000000"/>
                </a:solidFill>
              </a:rPr>
              <a:t>)</a:t>
            </a:r>
            <a:r>
              <a:rPr lang="ar-sa" sz="2000" dirty="0" smtClean="0">
                <a:solidFill>
                  <a:srgbClr val="000000"/>
                </a:solidFill>
                <a:cs typeface="Times New Roman" charset="0"/>
              </a:rPr>
              <a:t>‏</a:t>
            </a:r>
            <a:endParaRPr lang="en-GB" sz="2000" dirty="0">
              <a:solidFill>
                <a:srgbClr val="000000"/>
              </a:solidFill>
              <a:cs typeface="Times New Roman" charset="0"/>
            </a:endParaRPr>
          </a:p>
        </p:txBody>
      </p:sp>
      <p:pic>
        <p:nvPicPr>
          <p:cNvPr id="1146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1752600"/>
            <a:ext cx="13573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4697" name="Text Box 9"/>
          <p:cNvSpPr txBox="1">
            <a:spLocks noChangeArrowheads="1"/>
          </p:cNvSpPr>
          <p:nvPr/>
        </p:nvSpPr>
        <p:spPr bwMode="auto">
          <a:xfrm>
            <a:off x="7315200" y="3352800"/>
            <a:ext cx="16764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875"/>
              </a:spcBef>
            </a:pPr>
            <a:r>
              <a:rPr lang="en-GB" sz="1400" i="1">
                <a:solidFill>
                  <a:srgbClr val="000000"/>
                </a:solidFill>
              </a:rPr>
              <a:t>Karl Schwarzschild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DejaVu LGC Sans"/>
        <a:cs typeface="DejaVu LGC Sans"/>
      </a:majorFont>
      <a:minorFont>
        <a:latin typeface="Times New Roman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6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6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DejaVu LGC Sans"/>
        <a:cs typeface="DejaVu LGC Sans"/>
      </a:majorFont>
      <a:minorFont>
        <a:latin typeface="Times New Roman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6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68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908</Words>
  <Application>Microsoft Macintosh PowerPoint</Application>
  <PresentationFormat>On-screen Show (4:3)</PresentationFormat>
  <Paragraphs>184</Paragraphs>
  <Slides>23</Slides>
  <Notes>20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Office Theme</vt:lpstr>
      <vt:lpstr>1_Office Theme</vt:lpstr>
      <vt:lpstr>2_LIGO_II</vt:lpstr>
      <vt:lpstr>Photo Editor Photo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LIGO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R-modes: New Theoretical Results</dc:title>
  <dc:creator>Gregory Mendell</dc:creator>
  <cp:lastModifiedBy>Gregory Mendell</cp:lastModifiedBy>
  <cp:revision>269</cp:revision>
  <dcterms:modified xsi:type="dcterms:W3CDTF">2018-07-16T16:55:23Z</dcterms:modified>
</cp:coreProperties>
</file>