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6" r:id="rId3"/>
    <p:sldId id="266" r:id="rId4"/>
    <p:sldId id="260" r:id="rId5"/>
    <p:sldId id="259" r:id="rId6"/>
    <p:sldId id="289" r:id="rId7"/>
    <p:sldId id="290" r:id="rId8"/>
    <p:sldId id="284" r:id="rId9"/>
    <p:sldId id="287" r:id="rId10"/>
    <p:sldId id="288" r:id="rId11"/>
    <p:sldId id="273" r:id="rId12"/>
    <p:sldId id="275" r:id="rId13"/>
    <p:sldId id="277" r:id="rId14"/>
    <p:sldId id="271" r:id="rId15"/>
    <p:sldId id="276" r:id="rId16"/>
    <p:sldId id="278" r:id="rId17"/>
    <p:sldId id="281" r:id="rId18"/>
    <p:sldId id="279" r:id="rId19"/>
    <p:sldId id="282" r:id="rId20"/>
    <p:sldId id="270" r:id="rId21"/>
    <p:sldId id="293" r:id="rId22"/>
    <p:sldId id="263" r:id="rId23"/>
    <p:sldId id="291" r:id="rId24"/>
    <p:sldId id="265" r:id="rId25"/>
    <p:sldId id="283" r:id="rId26"/>
    <p:sldId id="292" r:id="rId27"/>
    <p:sldId id="269" r:id="rId28"/>
    <p:sldId id="280" r:id="rId29"/>
    <p:sldId id="285" r:id="rId30"/>
    <p:sldId id="286" r:id="rId31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1"/>
    <p:restoredTop sz="83304"/>
  </p:normalViewPr>
  <p:slideViewPr>
    <p:cSldViewPr>
      <p:cViewPr>
        <p:scale>
          <a:sx n="83" d="100"/>
          <a:sy n="83" d="100"/>
        </p:scale>
        <p:origin x="14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9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A309D-182B-D547-B3F0-2D47C51982DE}" type="datetimeFigureOut">
              <a:rPr lang="en-US" smtClean="0"/>
              <a:t>8/24/18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AA37E-A93F-1847-AFA7-D0718E547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1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B14288-8A0F-CC4E-ABEB-385B7F995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12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89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6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743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29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11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582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55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66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55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aseline="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8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576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673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76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617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85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16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142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377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624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01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78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7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4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3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44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9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4288-8A0F-CC4E-ABEB-385B7F99566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26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12752E-98EF-7B40-8F79-B30E1C8A8C90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1F33E-AF95-4243-A2FA-C3DB864C7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64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E5CE6-CD0B-A441-BBDF-2DDEAFE98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29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6AA29-9624-E440-A2F1-75A2BA49F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8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291DB-4AE5-3B43-A07A-EBD0746E7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2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FC509-D446-5F4D-9BD4-7E3BB4453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69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953B8-EC7E-C649-A246-8640DBB44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86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E8F9B-F520-FE4D-8162-EECD15620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0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0AACB-AAA1-E140-8D9E-C801FC018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7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35885-94A2-3441-BF82-ED1D0B116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3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9D7B7-C4E9-9A43-AFB4-92F0F1CE0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2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0D5AC-9F41-4045-BC30-BE4FB64B9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LIGO Laboratory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charset="0"/>
              </a:defRPr>
            </a:lvl1pPr>
          </a:lstStyle>
          <a:p>
            <a:fld id="{F726C711-869E-8747-AD24-0DD389A9B0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232046"/>
            <a:ext cx="14035894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LIGO-T1800281v2</a:t>
            </a:r>
            <a:endParaRPr lang="en-US" sz="1200" dirty="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sz="12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sz="1200" dirty="0" smtClean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219200"/>
            <a:ext cx="9132888" cy="274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aphicFrame>
        <p:nvGraphicFramePr>
          <p:cNvPr id="103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2"/>
        <a:buChar char="l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2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057400"/>
          </a:xfrm>
        </p:spPr>
        <p:txBody>
          <a:bodyPr/>
          <a:lstStyle/>
          <a:p>
            <a:r>
              <a:rPr lang="en-US" sz="4400" dirty="0" smtClean="0">
                <a:latin typeface="Calibri Light" charset="0"/>
                <a:ea typeface="Calibri Light" charset="0"/>
                <a:cs typeface="Calibri Light" charset="0"/>
              </a:rPr>
              <a:t>Searching for Signs of a Galactic Excess of Gravitational-Wave Bursts</a:t>
            </a:r>
            <a:endParaRPr lang="en-US" sz="44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8382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Serena Moseley</a:t>
            </a:r>
          </a:p>
          <a:p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Mentor: Tom Callister</a:t>
            </a:r>
          </a:p>
          <a:p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LIGO SURF 2018</a:t>
            </a:r>
            <a:endParaRPr lang="en-US" sz="2200" dirty="0">
              <a:solidFill>
                <a:schemeClr val="tx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Injected Signal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873"/>
            <a:ext cx="9144000" cy="32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Injection Sets</a:t>
            </a:r>
            <a:endParaRPr lang="en-US" sz="40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2 sets: isotropic and galactic sky distribution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Generated 2000 random sky locations according to given distribution model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Created simulated GW burst events associated with each generated location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Sine-Gaussian signals, low quality factor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2000 injections, total duration spanning the length of a sidereal day</a:t>
            </a:r>
          </a:p>
        </p:txBody>
      </p:sp>
    </p:spTree>
    <p:extLst>
      <p:ext uri="{BB962C8B-B14F-4D97-AF65-F5344CB8AC3E}">
        <p14:creationId xmlns:p14="http://schemas.microsoft.com/office/powerpoint/2010/main" val="19108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Galactic Distribution Model</a:t>
            </a:r>
            <a:endParaRPr lang="en-US" sz="40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7700" y="182086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Empirical stellar number density function: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607331" y="2483218"/>
            <a:ext cx="5967438" cy="457200"/>
            <a:chOff x="1115189" y="2617839"/>
            <a:chExt cx="6962011" cy="53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7" b="10638"/>
            <a:stretch/>
          </p:blipFill>
          <p:spPr>
            <a:xfrm>
              <a:off x="1115189" y="2617839"/>
              <a:ext cx="6951721" cy="533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 flipH="1" flipV="1">
              <a:off x="7961671" y="2971800"/>
              <a:ext cx="115529" cy="1350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90" y="3429000"/>
            <a:ext cx="5658700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5" y="4764325"/>
            <a:ext cx="7840982" cy="118872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 flipV="1">
            <a:off x="4571142" y="3429000"/>
            <a:ext cx="1981200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447800" y="3602774"/>
            <a:ext cx="1452490" cy="1576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943600" y="3986993"/>
            <a:ext cx="1631169" cy="2040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524458" y="3234303"/>
            <a:ext cx="139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Galactic bulge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4769" y="4075212"/>
            <a:ext cx="1393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Galactic thin disk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1" y="3388191"/>
            <a:ext cx="149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Galactic thick disk</a:t>
            </a:r>
            <a:endParaRPr lang="en-US" sz="14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Galactic Distribution</a:t>
            </a:r>
            <a:endParaRPr lang="en-US" sz="40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05678" y="1752600"/>
            <a:ext cx="7961244" cy="3749040"/>
            <a:chOff x="705678" y="1905000"/>
            <a:chExt cx="7961244" cy="3886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5"/>
            <a:stretch/>
          </p:blipFill>
          <p:spPr>
            <a:xfrm>
              <a:off x="705678" y="1905000"/>
              <a:ext cx="7961244" cy="3886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3124200" y="1905000"/>
              <a:ext cx="3581400" cy="457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810000" y="1950719"/>
              <a:ext cx="533400" cy="457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6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Galactic Distribution - </a:t>
            </a:r>
            <a:r>
              <a:rPr lang="en-US" sz="4000" dirty="0" err="1" smtClean="0">
                <a:latin typeface="Calibri Light" charset="0"/>
                <a:ea typeface="Calibri Light" charset="0"/>
                <a:cs typeface="Calibri Light" charset="0"/>
              </a:rPr>
              <a:t>HEALPix</a:t>
            </a:r>
            <a:endParaRPr lang="en-US" sz="40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94886" y="2362200"/>
            <a:ext cx="7582827" cy="3657600"/>
            <a:chOff x="1219200" y="1904999"/>
            <a:chExt cx="6477000" cy="31242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22224" r="7292" b="20832"/>
            <a:stretch/>
          </p:blipFill>
          <p:spPr>
            <a:xfrm>
              <a:off x="1219200" y="1905000"/>
              <a:ext cx="6477000" cy="31242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2971800" y="1904999"/>
              <a:ext cx="3429000" cy="548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81400" y="1905000"/>
              <a:ext cx="533400" cy="11887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627176" y="166846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Equal area bins - pixels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977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15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Data Processing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3860553"/>
            <a:ext cx="7886700" cy="206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Must combine the individual distributions of both the isotropic and galactic injections into a composite map of each population’s overall sky 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7397" y="1827137"/>
            <a:ext cx="1790700" cy="1371600"/>
            <a:chOff x="324173" y="1733370"/>
            <a:chExt cx="1905000" cy="1371600"/>
          </a:xfrm>
        </p:grpSpPr>
        <p:sp>
          <p:nvSpPr>
            <p:cNvPr id="3" name="Rectangle 2"/>
            <p:cNvSpPr>
              <a:spLocks/>
            </p:cNvSpPr>
            <p:nvPr/>
          </p:nvSpPr>
          <p:spPr bwMode="auto">
            <a:xfrm>
              <a:off x="324173" y="1733370"/>
              <a:ext cx="1828800" cy="1371600"/>
            </a:xfrm>
            <a:prstGeom prst="rect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4173" y="1819006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Generated 2000 random sky locations based on model</a:t>
              </a:r>
              <a:endParaRPr 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95370" y="1827137"/>
            <a:ext cx="1209514" cy="1371600"/>
            <a:chOff x="633816" y="1733370"/>
            <a:chExt cx="1209514" cy="1371600"/>
          </a:xfrm>
        </p:grpSpPr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633816" y="1733370"/>
              <a:ext cx="1209514" cy="1371600"/>
            </a:xfrm>
            <a:prstGeom prst="rect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3816" y="2044737"/>
              <a:ext cx="1209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Inject into </a:t>
              </a:r>
              <a:r>
                <a:rPr lang="en-US" sz="1800" dirty="0" err="1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Bayeswave</a:t>
              </a:r>
              <a:r>
                <a:rPr lang="en-US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endParaRPr 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21773" y="1819006"/>
            <a:ext cx="2133602" cy="1371600"/>
            <a:chOff x="324172" y="1733370"/>
            <a:chExt cx="1694331" cy="1371600"/>
          </a:xfrm>
        </p:grpSpPr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324173" y="1733370"/>
              <a:ext cx="1633818" cy="1371600"/>
            </a:xfrm>
            <a:prstGeom prst="rect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4172" y="1819006"/>
              <a:ext cx="16943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Recover probability distributions </a:t>
              </a:r>
              <a:r>
                <a:rPr lang="en-US" sz="18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for each </a:t>
              </a:r>
              <a:r>
                <a:rPr lang="en-US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injection’s </a:t>
              </a:r>
              <a:r>
                <a:rPr lang="en-US" sz="18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sky location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>
            <a:off x="2225040" y="2518658"/>
            <a:ext cx="36576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" name="Group 20"/>
          <p:cNvGrpSpPr/>
          <p:nvPr/>
        </p:nvGrpSpPr>
        <p:grpSpPr>
          <a:xfrm>
            <a:off x="2823500" y="1816801"/>
            <a:ext cx="1247615" cy="1371600"/>
            <a:chOff x="633816" y="1733370"/>
            <a:chExt cx="1247615" cy="1371600"/>
          </a:xfrm>
        </p:grpSpPr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633816" y="1733370"/>
              <a:ext cx="1209514" cy="1371600"/>
            </a:xfrm>
            <a:prstGeom prst="rect">
              <a:avLst/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917" y="1829772"/>
              <a:ext cx="1209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Created bursts for each location</a:t>
              </a:r>
              <a:endParaRPr 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4206240" y="2529424"/>
            <a:ext cx="36576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205780" y="2511301"/>
            <a:ext cx="36576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27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16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Maximum Pixel Probability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In each injection’s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"/>
              </a:rPr>
              <a:t>HEALPix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 map, determine the pixel with the most probability 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Assume the signal did come from that pixel and add value to the corresponding pixel in the overall map 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274" y="22619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17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Maximum Pixel Probability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274" y="22619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22" y="1352002"/>
            <a:ext cx="5836257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51" b="-4360"/>
          <a:stretch/>
        </p:blipFill>
        <p:spPr>
          <a:xfrm>
            <a:off x="1559868" y="3886200"/>
            <a:ext cx="5962764" cy="3047999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9379" y="2352645"/>
            <a:ext cx="1118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Isotropic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9379" y="5114955"/>
            <a:ext cx="1118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Galactic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18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Averaging the Maps 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Normalize each individual injection’s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"/>
              </a:rPr>
              <a:t>HEALPix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 map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Sum all the 2000 individual injection’s values at every pixel and scale up by some factor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069" y="2286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19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Averaging the Maps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274" y="22619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9" b="-5556"/>
          <a:stretch/>
        </p:blipFill>
        <p:spPr>
          <a:xfrm>
            <a:off x="1632779" y="3962400"/>
            <a:ext cx="5936776" cy="297180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79" y="1352002"/>
            <a:ext cx="5923721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9379" y="2352645"/>
            <a:ext cx="1118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Isotropic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8281" y="5095845"/>
            <a:ext cx="1118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Galactic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2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Outline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Galactic Gravitational-Wave Bursts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Project Details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  <a:ea typeface=""/>
              </a:rPr>
              <a:t>Sky Localization and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/>
                <a:ea typeface=""/>
              </a:rPr>
              <a:t>Skymaps</a:t>
            </a:r>
            <a:endParaRPr lang="en-US" dirty="0">
              <a:solidFill>
                <a:sysClr val="windowText" lastClr="000000"/>
              </a:solidFill>
              <a:latin typeface="Calibri" panose="020F0502020204030204"/>
              <a:ea typeface="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anose="020F0502020204030204"/>
                <a:ea typeface=""/>
                <a:cs typeface=""/>
              </a:rPr>
              <a:t>Simulating and Processing Data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Antenna Pattern</a:t>
            </a:r>
            <a:endParaRPr lang="en-US" sz="40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33709" r="6383" b="17312"/>
          <a:stretch/>
        </p:blipFill>
        <p:spPr>
          <a:xfrm>
            <a:off x="7383589" y="5867400"/>
            <a:ext cx="16002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11" y="1295400"/>
            <a:ext cx="5394578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65" y="4038600"/>
            <a:ext cx="53606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Antenna Pattern</a:t>
            </a:r>
            <a:endParaRPr lang="en-US" sz="40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34" y="1905000"/>
            <a:ext cx="55913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22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Conclusion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Goal: to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"/>
              </a:rPr>
              <a:t>develop a method of mapping the sky distribution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of a population of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  <a:ea typeface=""/>
              </a:rPr>
              <a:t>unmodeled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"/>
              </a:rPr>
              <a:t> gravitational-wave bursts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and be able to distinguish galactic set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In our resultant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"/>
              </a:rPr>
              <a:t>skymaps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, we can clearly see a difference between the recovered isotropic and galactic sets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926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23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Future Work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8058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Removing potential antenna pattern effects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Factoring in Virgo 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Calibri" panose="020F0502020204030204"/>
                <a:ea typeface=""/>
              </a:rPr>
              <a:t>Processing using a sampling algorithm with a high resolution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Taking glitches and noise into consideration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Using O1, O2 data</a:t>
            </a:r>
          </a:p>
        </p:txBody>
      </p:sp>
    </p:spTree>
    <p:extLst>
      <p:ext uri="{BB962C8B-B14F-4D97-AF65-F5344CB8AC3E}">
        <p14:creationId xmlns:p14="http://schemas.microsoft.com/office/powerpoint/2010/main" val="1956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24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Acknowledgements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Tom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LIGO SURF Program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The NSF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LIGO Data Grid!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4191000"/>
            <a:ext cx="3962400" cy="154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91000"/>
            <a:ext cx="4178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25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References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46" y="1524000"/>
            <a:ext cx="67669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057400"/>
          </a:xfrm>
        </p:spPr>
        <p:txBody>
          <a:bodyPr/>
          <a:lstStyle/>
          <a:p>
            <a:r>
              <a:rPr lang="en-US" sz="4400" dirty="0" smtClean="0">
                <a:latin typeface="Calibri Light" charset="0"/>
                <a:ea typeface="Calibri Light" charset="0"/>
                <a:cs typeface="Calibri Light" charset="0"/>
              </a:rPr>
              <a:t>Back-up slides</a:t>
            </a:r>
            <a:endParaRPr lang="en-US" sz="44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838200"/>
          </a:xfrm>
        </p:spPr>
        <p:txBody>
          <a:bodyPr/>
          <a:lstStyle/>
          <a:p>
            <a:endParaRPr lang="en-US" sz="2200" dirty="0">
              <a:solidFill>
                <a:schemeClr val="tx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Equatorial Coordinates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1447800"/>
            <a:ext cx="47548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28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err="1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Multinest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8058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More correct, but computationally intensive</a:t>
            </a:r>
          </a:p>
          <a:p>
            <a:pPr lvl="0"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  <a:p>
            <a:pPr lvl="0" fontAlgn="auto">
              <a:spcAft>
                <a:spcPts val="1600"/>
              </a:spcAft>
            </a:pPr>
            <a:r>
              <a:rPr lang="en-US" dirty="0" smtClean="0">
                <a:solidFill>
                  <a:schemeClr val="bg1"/>
                </a:solidFill>
                <a:latin typeface="Calibri" panose="020F0502020204030204"/>
                <a:ea typeface=""/>
              </a:rPr>
              <a:t>  </a:t>
            </a:r>
            <a:endParaRPr lang="en-US" dirty="0">
              <a:solidFill>
                <a:schemeClr val="bg1"/>
              </a:solidFill>
              <a:latin typeface="Calibri" panose="020F0502020204030204"/>
              <a:ea typeface=""/>
            </a:endParaRP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c: fraction of events coming from a specific direction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d: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"/>
              </a:rPr>
              <a:t>skymap</a:t>
            </a:r>
            <a:endParaRPr lang="en-US" dirty="0" smtClean="0">
              <a:solidFill>
                <a:prstClr val="black"/>
              </a:solidFill>
              <a:latin typeface="Calibri" panose="020F0502020204030204"/>
              <a:ea typeface=""/>
            </a:endParaRP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P: set of pixel heights for each map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Gives the probability of a certain c, given the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"/>
              </a:rPr>
              <a:t>skymaps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 we have for our two injection sets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274" y="22619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97250" y="2335329"/>
            <a:ext cx="2520950" cy="1232694"/>
            <a:chOff x="3625850" y="2768600"/>
            <a:chExt cx="2520950" cy="1232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340894"/>
              <a:ext cx="2489200" cy="660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850" y="2768600"/>
              <a:ext cx="1892300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80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29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err="1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Multinest</a:t>
            </a: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 - Isotropic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274" y="22619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60" y="1352002"/>
            <a:ext cx="603504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9" b="-5556"/>
          <a:stretch/>
        </p:blipFill>
        <p:spPr>
          <a:xfrm>
            <a:off x="1600060" y="3915905"/>
            <a:ext cx="5923721" cy="2971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7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alibri Light" charset="0"/>
                <a:ea typeface="Calibri Light" charset="0"/>
                <a:cs typeface="Calibri Light" charset="0"/>
              </a:rPr>
              <a:t>Our Galaxy in the EM Spectrum</a:t>
            </a:r>
            <a:endParaRPr lang="en-US" sz="44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31" y="1524000"/>
            <a:ext cx="62687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30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err="1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Multinest</a:t>
            </a: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 - Galactic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274" y="22619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9" b="-5556"/>
          <a:stretch/>
        </p:blipFill>
        <p:spPr>
          <a:xfrm>
            <a:off x="1632779" y="3962400"/>
            <a:ext cx="5936776" cy="297180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6019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4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A Galactic Excess</a:t>
            </a:r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7526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White dwarf binary systems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Radiate at frequencies too low for current detectors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37" y="2667000"/>
            <a:ext cx="571986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5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kern="1200" dirty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Gravitational-Wave Bursts</a:t>
            </a:r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3409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Transient event</a:t>
            </a:r>
          </a:p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"/>
              </a:rPr>
              <a:t>U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nknown source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Supernovae,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"/>
              </a:rPr>
              <a:t>glitching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 neutron stars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  <a:p>
            <a:pPr lvl="0" fontAlgn="auto"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  <a:ea typeface=""/>
              </a:rPr>
              <a:t>Unmodeled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"/>
              </a:rPr>
              <a:t> search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71890" y="2619347"/>
            <a:ext cx="4591110" cy="2886163"/>
            <a:chOff x="4071514" y="2819401"/>
            <a:chExt cx="4591110" cy="2886163"/>
          </a:xfrm>
        </p:grpSpPr>
        <p:sp>
          <p:nvSpPr>
            <p:cNvPr id="9" name="TextBox 8"/>
            <p:cNvSpPr txBox="1"/>
            <p:nvPr/>
          </p:nvSpPr>
          <p:spPr>
            <a:xfrm>
              <a:off x="6910024" y="5305454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Duration (s)</a:t>
              </a:r>
              <a:endParaRPr lang="en-US" sz="20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3814369" y="307654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Strain</a:t>
              </a:r>
              <a:endParaRPr lang="en-US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/>
          <a:stretch/>
        </p:blipFill>
        <p:spPr>
          <a:xfrm>
            <a:off x="4572000" y="1979267"/>
            <a:ext cx="446473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6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Project Motivation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Is there a galactic source of gravitational waves radiating in the LIGO frequency band?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How can we detect it?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How can we identify the source of an unknown burst signal?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Knowing whether origins are galactic or not will help</a:t>
            </a:r>
          </a:p>
        </p:txBody>
      </p:sp>
    </p:spTree>
    <p:extLst>
      <p:ext uri="{BB962C8B-B14F-4D97-AF65-F5344CB8AC3E}">
        <p14:creationId xmlns:p14="http://schemas.microsoft.com/office/powerpoint/2010/main" val="9666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7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Project Description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Create two sets of simulated events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sotropic and galactic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Inject our two sets into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  <a:ea typeface=""/>
              </a:rPr>
              <a:t>Bayeswave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 and recover individual injections’ sky distributions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For each set, look at the overall population’s distribution and determine if we can tell the difference between our two recovered populations </a:t>
            </a: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049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alibri Light" charset="0"/>
                <a:ea typeface="Calibri Light" charset="0"/>
                <a:cs typeface="Calibri Light" charset="0"/>
              </a:rPr>
              <a:t>Skymap</a:t>
            </a:r>
            <a:r>
              <a:rPr lang="en-US" sz="4000" dirty="0" smtClean="0">
                <a:latin typeface="Calibri Light" charset="0"/>
                <a:ea typeface="Calibri Light" charset="0"/>
                <a:cs typeface="Calibri Light" charset="0"/>
              </a:rPr>
              <a:t>: Individual Injection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AACB-AAA1-E140-8D9E-C801FC018387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1" y="1905000"/>
            <a:ext cx="7358741" cy="3657600"/>
            <a:chOff x="762001" y="1905000"/>
            <a:chExt cx="7358741" cy="3657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905000"/>
              <a:ext cx="7053942" cy="3657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504856" y="3381344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Dec</a:t>
              </a:r>
              <a:endPara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5800" y="37338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RA</a:t>
              </a:r>
              <a:endPara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7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B61761-21BD-E841-BACC-BC4BD777EF49}" type="slidenum">
              <a:rPr lang="en-US" altLang="en-US" sz="1400">
                <a:latin typeface="Calibri" charset="0"/>
                <a:ea typeface="Calibri" charset="0"/>
                <a:cs typeface="Calibri" charset="0"/>
              </a:rPr>
              <a:pPr/>
              <a:t>9</a:t>
            </a:fld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kern="1200" dirty="0" smtClean="0">
                <a:solidFill>
                  <a:prstClr val="black"/>
                </a:solidFill>
                <a:latin typeface="Calibri Light" panose="020F0302020204030204"/>
                <a:ea typeface=""/>
                <a:cs typeface=""/>
              </a:rPr>
              <a:t>Sky Localizations</a:t>
            </a:r>
            <a:endParaRPr lang="en-US" sz="32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ime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"/>
              </a:rPr>
              <a:t>delay between the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signal’s arrival </a:t>
            </a:r>
          </a:p>
          <a:p>
            <a:pPr lvl="0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Relative amplitude in detectors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ea typeface=""/>
              </a:rPr>
              <a:t>Different orientations</a:t>
            </a:r>
          </a:p>
          <a:p>
            <a:pPr lvl="0"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 panose="020F0502020204030204"/>
              <a:ea typeface="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15353" y="3124200"/>
            <a:ext cx="4509247" cy="3505200"/>
            <a:chOff x="1815353" y="2971800"/>
            <a:chExt cx="4509247" cy="3505200"/>
          </a:xfrm>
        </p:grpSpPr>
        <p:grpSp>
          <p:nvGrpSpPr>
            <p:cNvPr id="7" name="Group 6"/>
            <p:cNvGrpSpPr/>
            <p:nvPr/>
          </p:nvGrpSpPr>
          <p:grpSpPr>
            <a:xfrm>
              <a:off x="3124200" y="3276600"/>
              <a:ext cx="3200400" cy="3200400"/>
              <a:chOff x="3124200" y="3276600"/>
              <a:chExt cx="3200400" cy="3200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35" t="5556" r="13165" b="5556"/>
              <a:stretch/>
            </p:blipFill>
            <p:spPr>
              <a:xfrm>
                <a:off x="3124200" y="3276600"/>
                <a:ext cx="3200400" cy="3200400"/>
              </a:xfrm>
              <a:prstGeom prst="ellipse">
                <a:avLst/>
              </a:prstGeom>
            </p:spPr>
          </p:pic>
          <p:sp>
            <p:nvSpPr>
              <p:cNvPr id="4" name="4-Point Star 3"/>
              <p:cNvSpPr/>
              <p:nvPr/>
            </p:nvSpPr>
            <p:spPr bwMode="auto">
              <a:xfrm>
                <a:off x="4038600" y="4114800"/>
                <a:ext cx="137160" cy="137160"/>
              </a:xfrm>
              <a:prstGeom prst="star4">
                <a:avLst/>
              </a:prstGeom>
              <a:solidFill>
                <a:srgbClr val="FBFC53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" name="4-Point Star 8"/>
              <p:cNvSpPr/>
              <p:nvPr/>
            </p:nvSpPr>
            <p:spPr bwMode="auto">
              <a:xfrm>
                <a:off x="4751294" y="4495800"/>
                <a:ext cx="137160" cy="137160"/>
              </a:xfrm>
              <a:prstGeom prst="star4">
                <a:avLst/>
              </a:prstGeom>
              <a:solidFill>
                <a:srgbClr val="FBFC53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 flipH="1">
              <a:off x="1815353" y="2971800"/>
              <a:ext cx="990600" cy="2133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1967753" y="3124200"/>
              <a:ext cx="990600" cy="2133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2120153" y="3276600"/>
              <a:ext cx="990600" cy="2133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2272553" y="3429000"/>
              <a:ext cx="990600" cy="2133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2424953" y="3581400"/>
              <a:ext cx="990600" cy="2133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95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go_presentation_template" id="{C4F9D3CD-1BAA-E74E-BC59-2CE9913C38C1}" vid="{3CFBC172-D7F7-0247-8C94-5FB3A2F9079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ligo_presentation_template</Template>
  <TotalTime>5836</TotalTime>
  <Words>587</Words>
  <Application>Microsoft Macintosh PowerPoint</Application>
  <PresentationFormat>On-screen Show (4:3)</PresentationFormat>
  <Paragraphs>158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Calibri Light</vt:lpstr>
      <vt:lpstr>Helvetica</vt:lpstr>
      <vt:lpstr>Monotype Sorts</vt:lpstr>
      <vt:lpstr>ＭＳ Ｐゴシック</vt:lpstr>
      <vt:lpstr>Times New Roman</vt:lpstr>
      <vt:lpstr>Arial</vt:lpstr>
      <vt:lpstr>Default Design</vt:lpstr>
      <vt:lpstr>Photo Editor Photo</vt:lpstr>
      <vt:lpstr>Searching for Signs of a Galactic Excess of Gravitational-Wave Bursts</vt:lpstr>
      <vt:lpstr>Outline</vt:lpstr>
      <vt:lpstr>Our Galaxy in the EM Spectrum</vt:lpstr>
      <vt:lpstr>A Galactic Excess</vt:lpstr>
      <vt:lpstr>Gravitational-Wave Bursts</vt:lpstr>
      <vt:lpstr>Project Motivation</vt:lpstr>
      <vt:lpstr>Project Description</vt:lpstr>
      <vt:lpstr>Skymap: Individual Injection</vt:lpstr>
      <vt:lpstr>Sky Localizations</vt:lpstr>
      <vt:lpstr>Injected Signal</vt:lpstr>
      <vt:lpstr>Injection Sets</vt:lpstr>
      <vt:lpstr>Galactic Distribution Model</vt:lpstr>
      <vt:lpstr>Galactic Distribution</vt:lpstr>
      <vt:lpstr>Galactic Distribution - HEALPix</vt:lpstr>
      <vt:lpstr>Data Processing</vt:lpstr>
      <vt:lpstr>Maximum Pixel Probability</vt:lpstr>
      <vt:lpstr>Maximum Pixel Probability</vt:lpstr>
      <vt:lpstr>Averaging the Maps </vt:lpstr>
      <vt:lpstr>Averaging the Maps</vt:lpstr>
      <vt:lpstr>Antenna Pattern</vt:lpstr>
      <vt:lpstr>Antenna Pattern</vt:lpstr>
      <vt:lpstr>Conclusion</vt:lpstr>
      <vt:lpstr>Future Work</vt:lpstr>
      <vt:lpstr>Acknowledgements</vt:lpstr>
      <vt:lpstr>References</vt:lpstr>
      <vt:lpstr>Back-up slides</vt:lpstr>
      <vt:lpstr>Equatorial Coordinates</vt:lpstr>
      <vt:lpstr>Multinest</vt:lpstr>
      <vt:lpstr>Multinest - Isotropic</vt:lpstr>
      <vt:lpstr>Multinest - Galactic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Moseley</dc:creator>
  <cp:lastModifiedBy>Philip Moseley</cp:lastModifiedBy>
  <cp:revision>286</cp:revision>
  <cp:lastPrinted>1999-10-01T21:59:04Z</cp:lastPrinted>
  <dcterms:created xsi:type="dcterms:W3CDTF">2018-08-17T20:19:56Z</dcterms:created>
  <dcterms:modified xsi:type="dcterms:W3CDTF">2018-08-24T14:48:19Z</dcterms:modified>
</cp:coreProperties>
</file>