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25" r:id="rId5"/>
    <p:sldId id="292" r:id="rId6"/>
    <p:sldId id="299" r:id="rId7"/>
    <p:sldId id="358" r:id="rId8"/>
    <p:sldId id="293" r:id="rId9"/>
    <p:sldId id="303" r:id="rId10"/>
    <p:sldId id="359" r:id="rId11"/>
    <p:sldId id="332" r:id="rId12"/>
    <p:sldId id="328" r:id="rId13"/>
    <p:sldId id="316" r:id="rId14"/>
    <p:sldId id="308" r:id="rId15"/>
    <p:sldId id="307" r:id="rId16"/>
    <p:sldId id="309" r:id="rId17"/>
    <p:sldId id="319" r:id="rId18"/>
    <p:sldId id="329" r:id="rId19"/>
    <p:sldId id="311" r:id="rId20"/>
    <p:sldId id="333" r:id="rId21"/>
    <p:sldId id="313" r:id="rId22"/>
    <p:sldId id="346" r:id="rId23"/>
    <p:sldId id="323" r:id="rId24"/>
    <p:sldId id="363" r:id="rId25"/>
    <p:sldId id="336" r:id="rId26"/>
    <p:sldId id="322" r:id="rId27"/>
    <p:sldId id="321" r:id="rId28"/>
    <p:sldId id="348" r:id="rId29"/>
    <p:sldId id="339" r:id="rId30"/>
    <p:sldId id="342" r:id="rId31"/>
    <p:sldId id="354" r:id="rId32"/>
    <p:sldId id="340" r:id="rId33"/>
    <p:sldId id="350" r:id="rId34"/>
    <p:sldId id="364" r:id="rId35"/>
    <p:sldId id="367" r:id="rId36"/>
    <p:sldId id="366" r:id="rId37"/>
    <p:sldId id="372" r:id="rId38"/>
    <p:sldId id="345" r:id="rId39"/>
    <p:sldId id="31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8" autoAdjust="0"/>
    <p:restoredTop sz="94159" autoAdjust="0"/>
  </p:normalViewPr>
  <p:slideViewPr>
    <p:cSldViewPr snapToGrid="0">
      <p:cViewPr>
        <p:scale>
          <a:sx n="87" d="100"/>
          <a:sy n="87" d="100"/>
        </p:scale>
        <p:origin x="696" y="19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2018/08/26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2018/08/26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36341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0116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23533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07389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71233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4266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6064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011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5460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533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244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6302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9515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4203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774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xmlns="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450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1511250"/>
            <a:ext cx="4500000" cy="468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4FE60C-ACE5-4516-8CB6-EEDD96DB73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xmlns="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xmlns="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.jpg"/><Relationship Id="rId5" Type="http://schemas.openxmlformats.org/officeDocument/2006/relationships/hyperlink" Target="https://www.ligo.caltech.edu/image/ligo20160211a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3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3.png"/><Relationship Id="rId5" Type="http://schemas.openxmlformats.org/officeDocument/2006/relationships/hyperlink" Target="https://www.black-holes.org/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aip.scitation.org/doi/citedby/10.1063/1.492092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hyperlink" Target="https://www.ligo.caltech.edu/image/ligo20160211a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</a:t>
            </a:fld>
            <a:endParaRPr lang="en-ZA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 txBox="1">
            <a:spLocks/>
          </p:cNvSpPr>
          <p:nvPr/>
        </p:nvSpPr>
        <p:spPr>
          <a:xfrm>
            <a:off x="1" y="2264849"/>
            <a:ext cx="12191999" cy="177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4000" dirty="0" smtClean="0"/>
              <a:t>Real-time temperature monitoring </a:t>
            </a:r>
            <a:br>
              <a:rPr lang="en-ZA" sz="4000" dirty="0" smtClean="0"/>
            </a:br>
            <a:r>
              <a:rPr lang="en-ZA" sz="4000" dirty="0" smtClean="0"/>
              <a:t>for </a:t>
            </a:r>
            <a:br>
              <a:rPr lang="en-ZA" sz="4000" dirty="0" smtClean="0"/>
            </a:br>
            <a:r>
              <a:rPr lang="en-ZA" sz="4000" dirty="0" smtClean="0"/>
              <a:t>Mechanical Oscillators</a:t>
            </a:r>
            <a:endParaRPr lang="en-ZA" sz="4000" dirty="0"/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2411454" y="4502467"/>
            <a:ext cx="7369091" cy="149923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2000" i="1" dirty="0" smtClean="0"/>
              <a:t>Mandy Cheung</a:t>
            </a:r>
          </a:p>
          <a:p>
            <a:pPr marL="0" indent="0" algn="ctr">
              <a:buNone/>
            </a:pPr>
            <a:r>
              <a:rPr lang="en-ZA" sz="2000" i="1" dirty="0" smtClean="0"/>
              <a:t>Mentors: Aaron Markowitz, Brittany </a:t>
            </a:r>
            <a:r>
              <a:rPr lang="en-ZA" sz="2000" i="1" dirty="0" err="1" smtClean="0"/>
              <a:t>Kamai</a:t>
            </a:r>
            <a:endParaRPr lang="en-ZA" sz="2000" i="1" smtClean="0"/>
          </a:p>
          <a:p>
            <a:pPr marL="0" indent="0" algn="ctr">
              <a:buNone/>
            </a:pPr>
            <a:r>
              <a:rPr lang="en-ZA" sz="2000" i="1" smtClean="0"/>
              <a:t>Advisor: Rana X. Adhikari </a:t>
            </a:r>
          </a:p>
          <a:p>
            <a:pPr marL="0" indent="0" algn="ctr">
              <a:buNone/>
            </a:pPr>
            <a:r>
              <a:rPr lang="en-ZA" sz="2000" i="1" smtClean="0"/>
              <a:t>24 August 2018</a:t>
            </a:r>
            <a:endParaRPr lang="en-ZA" sz="2000" i="1"/>
          </a:p>
        </p:txBody>
      </p:sp>
      <p:pic>
        <p:nvPicPr>
          <p:cNvPr id="1026" name="Picture 2" descr="https://lh6.googleusercontent.com/ROpGmUaQfbj9YoA8Y6zvgP02ecA205u1DqAQYTHs-2owx2bvAgM-_zS9uK3dw-U73nACLJVbrK7-HeEB-ah5l8nhVnyBjfQJw1JtC8NdwGOHChGTtgAOm7-a2fyoZfvXAEsJ0lh74BAJxhN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596" y="394310"/>
            <a:ext cx="2251324" cy="5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3">
            <a:duotone>
              <a:prstClr val="black"/>
              <a:srgbClr val="1F282A">
                <a:tint val="45000"/>
                <a:satMod val="400000"/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3530"/>
            <a:ext cx="1743075" cy="13322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51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11462492" y="6793538"/>
            <a:ext cx="278418" cy="274324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10</a:t>
            </a:fld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93" y="978010"/>
            <a:ext cx="8337030" cy="3488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0" y="4466307"/>
            <a:ext cx="8337030" cy="6970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8367" y="4932550"/>
            <a:ext cx="746135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ysClr val="windowText" lastClr="000000"/>
                </a:solidFill>
              </a:rPr>
              <a:t>LLO and LHO GW Signals from: </a:t>
            </a:r>
            <a:r>
              <a:rPr lang="en-US" sz="1200" err="1" smtClean="0">
                <a:solidFill>
                  <a:sysClr val="windowText" lastClr="000000"/>
                </a:solidFill>
              </a:rPr>
              <a:t>LIGO.Caltech.edu</a:t>
            </a:r>
            <a:r>
              <a:rPr lang="en-US" sz="1200">
                <a:solidFill>
                  <a:sysClr val="windowText" lastClr="000000"/>
                </a:solidFill>
              </a:rPr>
              <a:t>, </a:t>
            </a:r>
            <a:endParaRPr lang="en-US" sz="1200" smtClean="0">
              <a:solidFill>
                <a:sysClr val="windowText" lastClr="000000"/>
              </a:solidFill>
            </a:endParaRPr>
          </a:p>
          <a:p>
            <a:pPr algn="ctr"/>
            <a:r>
              <a:rPr lang="en-US" sz="1200" smtClean="0">
                <a:solidFill>
                  <a:sysClr val="windowText" lastClr="000000"/>
                </a:solidFill>
                <a:hlinkClick r:id="rId5"/>
              </a:rPr>
              <a:t>https</a:t>
            </a:r>
            <a:r>
              <a:rPr lang="en-US" sz="1200">
                <a:solidFill>
                  <a:sysClr val="windowText" lastClr="000000"/>
                </a:solidFill>
                <a:hlinkClick r:id="rId5"/>
              </a:rPr>
              <a:t>://</a:t>
            </a:r>
            <a:r>
              <a:rPr lang="en-US" sz="1200" smtClean="0">
                <a:solidFill>
                  <a:sysClr val="windowText" lastClr="000000"/>
                </a:solidFill>
                <a:hlinkClick r:id="rId5"/>
              </a:rPr>
              <a:t>www.ligo.caltech.edu/image/ligo20160211a</a:t>
            </a:r>
            <a:r>
              <a:rPr lang="en-US" sz="1200" smtClean="0">
                <a:solidFill>
                  <a:sysClr val="windowText" lastClr="000000"/>
                </a:solidFill>
              </a:rPr>
              <a:t>. 11 February 2016. </a:t>
            </a:r>
            <a:endParaRPr lang="en-US" sz="1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1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The Detectors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46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12</a:t>
            </a:fld>
            <a:endParaRPr lang="en-ZA"/>
          </a:p>
        </p:txBody>
      </p:sp>
      <p:pic>
        <p:nvPicPr>
          <p:cNvPr id="3074" name="Picture 2" descr="mage result for ligo livings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766887"/>
            <a:ext cx="4953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e result for ligo hanf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93" y="1766887"/>
            <a:ext cx="5084109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1700" y="5091112"/>
            <a:ext cx="4953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ysClr val="windowText" lastClr="000000"/>
                </a:solidFill>
              </a:rPr>
              <a:t>LIGO detector located in Livingston, Louisiana</a:t>
            </a:r>
            <a:endParaRPr lang="en-US" sz="120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3392" y="5055549"/>
            <a:ext cx="50841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ysClr val="windowText" lastClr="000000"/>
                </a:solidFill>
              </a:rPr>
              <a:t>LIGO detector located in Hanford, </a:t>
            </a:r>
            <a:r>
              <a:rPr lang="en-US" sz="1200" err="1" smtClean="0">
                <a:solidFill>
                  <a:sysClr val="windowText" lastClr="000000"/>
                </a:solidFill>
              </a:rPr>
              <a:t>Washingston</a:t>
            </a:r>
            <a:endParaRPr lang="en-US" sz="1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13</a:t>
            </a:fld>
            <a:endParaRPr lang="en-ZA"/>
          </a:p>
        </p:txBody>
      </p:sp>
      <p:pic>
        <p:nvPicPr>
          <p:cNvPr id="4098" name="Picture 2" descr="mage result for ligo interfero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82" y="1015525"/>
            <a:ext cx="8701836" cy="49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5082" y="5918675"/>
            <a:ext cx="870183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ysClr val="windowText" lastClr="000000"/>
                </a:solidFill>
              </a:rPr>
              <a:t>Simplified diagram of Michelson interferometer</a:t>
            </a:r>
            <a:endParaRPr lang="en-US" sz="1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3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14</a:t>
            </a:fld>
            <a:endParaRPr lang="en-ZA"/>
          </a:p>
        </p:txBody>
      </p:sp>
      <p:pic>
        <p:nvPicPr>
          <p:cNvPr id="1028" name="Picture 4" descr="ttps://www.ligo.org/science/Publication-O1Noise/Images/L1_NB_lofre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31" y="512686"/>
            <a:ext cx="7817137" cy="542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7431" y="5940085"/>
            <a:ext cx="781713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Noise budget of LLO at lower frequencies from: </a:t>
            </a:r>
            <a:r>
              <a:rPr lang="en-US" sz="1200"/>
              <a:t>D. V. </a:t>
            </a:r>
            <a:r>
              <a:rPr lang="en-US" sz="1200" err="1" smtClean="0"/>
              <a:t>Martynov</a:t>
            </a:r>
            <a:r>
              <a:rPr lang="en-US" sz="1200" smtClean="0"/>
              <a:t> et al. “</a:t>
            </a:r>
            <a:r>
              <a:rPr lang="en-US" sz="1200" b="1"/>
              <a:t>The Sensitivity of the Advanced LIGO Detectors at the Beginning of </a:t>
            </a:r>
            <a:r>
              <a:rPr lang="en-US" sz="1200" b="1" smtClean="0"/>
              <a:t>Gravitational Wave Astronomy.</a:t>
            </a:r>
            <a:r>
              <a:rPr lang="en-US" sz="1200" smtClean="0"/>
              <a:t>” 13 February 2018, p. 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68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15</a:t>
            </a:fld>
            <a:endParaRPr lang="en-ZA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7431" y="512999"/>
            <a:ext cx="7817137" cy="542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7431" y="5940085"/>
            <a:ext cx="781713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Noise budget of LLO at lower frequencies from: </a:t>
            </a:r>
            <a:r>
              <a:rPr lang="en-US" sz="1200"/>
              <a:t>D. V. </a:t>
            </a:r>
            <a:r>
              <a:rPr lang="en-US" sz="1200" err="1" smtClean="0"/>
              <a:t>Martynov</a:t>
            </a:r>
            <a:r>
              <a:rPr lang="en-US" sz="1200" smtClean="0"/>
              <a:t> et al. “</a:t>
            </a:r>
            <a:r>
              <a:rPr lang="en-US" sz="1200" b="1"/>
              <a:t>The Sensitivity of the Advanced LIGO Detectors at the Beginning of </a:t>
            </a:r>
            <a:r>
              <a:rPr lang="en-US" sz="1200" b="1" smtClean="0"/>
              <a:t>Gravitational Wave Astronomy.</a:t>
            </a:r>
            <a:r>
              <a:rPr lang="en-US" sz="1200" smtClean="0"/>
              <a:t>” 13 February 2018, p. 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670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LIGO Voyager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176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399" y="838608"/>
            <a:ext cx="3183181" cy="5034506"/>
          </a:xfrm>
        </p:spPr>
        <p:txBody>
          <a:bodyPr/>
          <a:lstStyle/>
          <a:p>
            <a:r>
              <a:rPr lang="en-US" sz="2400" b="1"/>
              <a:t>Cryogenic silicon mirrors 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400" smtClean="0"/>
              <a:t>Changing </a:t>
            </a:r>
            <a:r>
              <a:rPr lang="en-US" sz="2400"/>
              <a:t>from fused silica mirrors to ~150 kg silicon test masses cooled to 123K </a:t>
            </a:r>
            <a:endParaRPr lang="en-US" sz="2400" smtClean="0"/>
          </a:p>
          <a:p>
            <a:endParaRPr lang="en-US" sz="2400"/>
          </a:p>
          <a:p>
            <a:r>
              <a:rPr lang="en-US" sz="2400" b="1"/>
              <a:t>Cryogenic suspension systems 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400" smtClean="0"/>
              <a:t>Perhaps silicon ribbons</a:t>
            </a:r>
          </a:p>
          <a:p>
            <a:endParaRPr lang="en-US" sz="2400" smtClean="0"/>
          </a:p>
          <a:p>
            <a:r>
              <a:rPr lang="en-US" sz="2400" b="1" smtClean="0"/>
              <a:t>2um laser </a:t>
            </a:r>
            <a:br>
              <a:rPr lang="en-US" sz="2400" b="1" smtClean="0"/>
            </a:br>
            <a:r>
              <a:rPr lang="en-US" sz="2400" smtClean="0"/>
              <a:t>Changing </a:t>
            </a:r>
            <a:r>
              <a:rPr lang="en-US" sz="2400"/>
              <a:t>from 1680 nm to </a:t>
            </a:r>
            <a:r>
              <a:rPr lang="en-US" sz="2400" smtClean="0"/>
              <a:t>2um wavelength</a:t>
            </a:r>
            <a:endParaRPr lang="en-US" sz="2400"/>
          </a:p>
          <a:p>
            <a:pPr lvl="1"/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17</a:t>
            </a:fld>
            <a:endParaRPr lang="en-Z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72676" y="1133575"/>
            <a:ext cx="2219324" cy="1403150"/>
          </a:xfrm>
        </p:spPr>
        <p:txBody>
          <a:bodyPr/>
          <a:lstStyle/>
          <a:p>
            <a:r>
              <a:rPr lang="en-US" smtClean="0"/>
              <a:t>Key Concept:</a:t>
            </a:r>
            <a:br>
              <a:rPr lang="en-US" smtClean="0"/>
            </a:br>
            <a:r>
              <a:rPr lang="en-US" smtClean="0"/>
              <a:t>ligo voyager changes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28" y="942875"/>
            <a:ext cx="5736600" cy="44685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8329" y="5411449"/>
            <a:ext cx="57366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Simplified diagram of detector from: B. Abbott et al. “</a:t>
            </a:r>
            <a:r>
              <a:rPr lang="en-US" sz="1200" b="1"/>
              <a:t>Observation of gravitational waves from a binary black hole </a:t>
            </a:r>
            <a:r>
              <a:rPr lang="en-US" sz="1200" b="1" smtClean="0"/>
              <a:t>merger.</a:t>
            </a:r>
            <a:r>
              <a:rPr lang="en-US" sz="1200" smtClean="0"/>
              <a:t>” 12 February 2016, p. 4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625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The CRYOQ Experiment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31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>
                <a:solidFill>
                  <a:schemeClr val="tx1"/>
                </a:solidFill>
              </a:rPr>
              <a:pPr/>
              <a:t>19</a:t>
            </a:fld>
            <a:endParaRPr lang="en-ZA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42" y="1105078"/>
            <a:ext cx="9357511" cy="4447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6590" y="534435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Cryostat</a:t>
            </a:r>
            <a:endParaRPr lang="en-US" sz="54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1432847">
            <a:off x="7246302" y="3384920"/>
            <a:ext cx="23232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en-US" sz="540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</a:rPr>
              <a:t>QPD</a:t>
            </a:r>
            <a:endParaRPr lang="en-US" sz="540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74204">
            <a:off x="9239263" y="4666341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Laser</a:t>
            </a:r>
            <a:endParaRPr lang="en-US" sz="5400" b="1" cap="none" spc="0" smtClean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4548" y="2714857"/>
            <a:ext cx="17139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Silicon Disk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9485" y="1623240"/>
            <a:ext cx="21050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ESD Excitation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4940" y="5362000"/>
            <a:ext cx="4294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Gentle Nodal Suspension System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6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1.3 Billion years ago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20</a:t>
            </a:fld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7200" y="1506715"/>
            <a:ext cx="4697600" cy="352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9510" y="1506713"/>
            <a:ext cx="4697602" cy="3523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8" y="919513"/>
            <a:ext cx="3523202" cy="4697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4400" y="5617115"/>
            <a:ext cx="35232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err="1" smtClean="0"/>
              <a:t>GeNS</a:t>
            </a:r>
            <a:r>
              <a:rPr lang="en-US" sz="1200" smtClean="0"/>
              <a:t> </a:t>
            </a:r>
            <a:endParaRPr lang="en-US" sz="1200"/>
          </a:p>
        </p:txBody>
      </p:sp>
      <p:sp>
        <p:nvSpPr>
          <p:cNvPr id="7" name="TextBox 6"/>
          <p:cNvSpPr txBox="1"/>
          <p:nvPr/>
        </p:nvSpPr>
        <p:spPr>
          <a:xfrm>
            <a:off x="8246710" y="5617114"/>
            <a:ext cx="3523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Close-up of disk resting on the </a:t>
            </a:r>
            <a:r>
              <a:rPr lang="en-US" sz="1200" err="1" smtClean="0"/>
              <a:t>GeNS</a:t>
            </a:r>
            <a:r>
              <a:rPr lang="en-US" sz="1200" smtClean="0"/>
              <a:t> lens</a:t>
            </a:r>
            <a:endParaRPr lang="en-US" sz="1200"/>
          </a:p>
        </p:txBody>
      </p:sp>
      <p:sp>
        <p:nvSpPr>
          <p:cNvPr id="8" name="TextBox 7"/>
          <p:cNvSpPr txBox="1"/>
          <p:nvPr/>
        </p:nvSpPr>
        <p:spPr>
          <a:xfrm>
            <a:off x="422088" y="5617114"/>
            <a:ext cx="3523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err="1" smtClean="0"/>
              <a:t>Hi’iaka</a:t>
            </a:r>
            <a:r>
              <a:rPr lang="en-US" sz="1200" smtClean="0"/>
              <a:t> cryostat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80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>
                <a:solidFill>
                  <a:schemeClr val="tx1"/>
                </a:solidFill>
              </a:rPr>
              <a:pPr/>
              <a:t>21</a:t>
            </a:fld>
            <a:endParaRPr lang="en-ZA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42" y="1105078"/>
            <a:ext cx="9357511" cy="4447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6590" y="534435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Cryostat</a:t>
            </a:r>
            <a:endParaRPr lang="en-US" sz="54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1432847">
            <a:off x="7246302" y="3384920"/>
            <a:ext cx="23232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en-US" sz="540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</a:rPr>
              <a:t>QPD</a:t>
            </a:r>
            <a:endParaRPr lang="en-US" sz="540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74204">
            <a:off x="9239263" y="4666341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Laser</a:t>
            </a:r>
            <a:endParaRPr lang="en-US" sz="5400" b="1" cap="none" spc="0" smtClean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4548" y="2714857"/>
            <a:ext cx="17139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Silicon Disk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9485" y="1623240"/>
            <a:ext cx="21050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ESD Excitation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4940" y="5362000"/>
            <a:ext cx="4294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Gentle Nodal Suspension System</a:t>
            </a:r>
            <a:endParaRPr lang="en-US" sz="2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4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22</a:t>
            </a:fld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5" y="1753517"/>
            <a:ext cx="3493846" cy="3158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8539" y="4912441"/>
            <a:ext cx="3523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843Hz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371741" y="4912440"/>
            <a:ext cx="3523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6073Hz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98" y="1753517"/>
            <a:ext cx="3497776" cy="3162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00" y="1753517"/>
            <a:ext cx="3493845" cy="3158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4300" y="4912441"/>
            <a:ext cx="3523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27,13249Hz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45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400" y="1835149"/>
            <a:ext cx="9198116" cy="3931469"/>
          </a:xfrm>
        </p:spPr>
        <p:txBody>
          <a:bodyPr/>
          <a:lstStyle/>
          <a:p>
            <a:r>
              <a:rPr lang="en-US" sz="2400" b="1" dirty="0" smtClean="0"/>
              <a:t>Quality factor </a:t>
            </a:r>
            <a:r>
              <a:rPr lang="en-US" sz="2400" dirty="0" smtClean="0"/>
              <a:t>: a dimensionless parameter that characterizes a mechanical system’s tendency to retain energy under free oscillations </a:t>
            </a:r>
          </a:p>
          <a:p>
            <a:endParaRPr lang="en-US" sz="2400" b="1" dirty="0"/>
          </a:p>
          <a:p>
            <a:r>
              <a:rPr lang="en-US" sz="2400" b="1" dirty="0" smtClean="0"/>
              <a:t>Ringdown method </a:t>
            </a:r>
            <a:r>
              <a:rPr lang="en-US" sz="2400" dirty="0" smtClean="0"/>
              <a:t>: a way of measuring Q-factors </a:t>
            </a:r>
          </a:p>
          <a:p>
            <a:pPr lvl="1"/>
            <a:r>
              <a:rPr lang="en-US" sz="2400" dirty="0" smtClean="0"/>
              <a:t>Measures the </a:t>
            </a:r>
            <a:r>
              <a:rPr lang="en-US" sz="2400" i="1" dirty="0" smtClean="0"/>
              <a:t>ringdown </a:t>
            </a:r>
            <a:r>
              <a:rPr lang="en-US" sz="2400" dirty="0" smtClean="0"/>
              <a:t>time after excitation </a:t>
            </a:r>
          </a:p>
          <a:p>
            <a:pPr lvl="1"/>
            <a:r>
              <a:rPr lang="en-US" sz="2400" dirty="0" smtClean="0"/>
              <a:t>For multiple modes, white noise excitation is used </a:t>
            </a:r>
          </a:p>
          <a:p>
            <a:pPr lvl="1"/>
            <a:r>
              <a:rPr lang="en-US" sz="2400" dirty="0" smtClean="0"/>
              <a:t>Additionally, excitation around known resonant frequencies works too</a:t>
            </a:r>
            <a:endParaRPr lang="en-US" sz="2400" dirty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23</a:t>
            </a:fld>
            <a:endParaRPr lang="en-Z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72676" y="1133575"/>
            <a:ext cx="2219324" cy="1403150"/>
          </a:xfrm>
        </p:spPr>
        <p:txBody>
          <a:bodyPr/>
          <a:lstStyle/>
          <a:p>
            <a:r>
              <a:rPr lang="en-US" smtClean="0"/>
              <a:t>Key terms:</a:t>
            </a:r>
            <a:br>
              <a:rPr lang="en-US" smtClean="0"/>
            </a:br>
            <a:r>
              <a:rPr lang="en-US" smtClean="0"/>
              <a:t>Cryoq </a:t>
            </a:r>
            <a:r>
              <a:rPr lang="en-US" sz="2200" smtClean="0"/>
              <a:t>measurements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9318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Surf 2018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9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>
                <a:solidFill>
                  <a:schemeClr val="tx1"/>
                </a:solidFill>
              </a:rPr>
              <a:pPr/>
              <a:t>25</a:t>
            </a:fld>
            <a:endParaRPr lang="en-ZA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42" y="1105078"/>
            <a:ext cx="9357511" cy="4447856"/>
          </a:xfrm>
          <a:prstGeom prst="rect">
            <a:avLst/>
          </a:prstGeom>
        </p:spPr>
      </p:pic>
      <p:pic>
        <p:nvPicPr>
          <p:cNvPr id="12" name="Picture 2" descr="mage result for thermometer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453">
            <a:off x="12488967" y="1160499"/>
            <a:ext cx="1495381" cy="223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 rot="10003048">
            <a:off x="4466165" y="2151212"/>
            <a:ext cx="2298562" cy="6411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7633" y="1769270"/>
            <a:ext cx="4479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ea typeface="TeamViewer12 Medium" charset="0"/>
                <a:cs typeface="TeamViewer12 Medium" charset="0"/>
              </a:rPr>
              <a:t>THERMOMETER</a:t>
            </a:r>
            <a:endParaRPr lang="en-US" sz="4400">
              <a:solidFill>
                <a:srgbClr val="FF0000"/>
              </a:solidFill>
              <a:ea typeface="Comic Sans MS" charset="0"/>
              <a:cs typeface="Comic Sans MS" charset="0"/>
            </a:endParaRPr>
          </a:p>
        </p:txBody>
      </p:sp>
      <p:sp>
        <p:nvSpPr>
          <p:cNvPr id="17" name="&quot;No&quot; Symbol 16"/>
          <p:cNvSpPr/>
          <p:nvPr/>
        </p:nvSpPr>
        <p:spPr>
          <a:xfrm>
            <a:off x="3372614" y="635753"/>
            <a:ext cx="5408971" cy="5662694"/>
          </a:xfrm>
          <a:prstGeom prst="noSmoking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2.59259E-6 C -0.13477 -0.11343 -0.26953 -0.22755 -0.39636 -0.22408 C -0.52305 -0.22107 -0.69727 -0.02454 -0.76016 0.01944 " pathEditMode="relative" rAng="0" ptsTypes="AAA" p14:bounceEnd="50000">
                                          <p:cBhvr>
                                            <p:cTn id="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08" y="-10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2.59259E-6 C -0.13477 -0.11343 -0.26953 -0.22755 -0.39636 -0.22408 C -0.52305 -0.22107 -0.69727 -0.02454 -0.76016 0.01944 " pathEditMode="relative" rAng="0" ptsTypes="AAA">
                                          <p:cBhvr>
                                            <p:cTn id="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008" y="-10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/>
          <p:bldP spid="17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5928" y="537292"/>
            <a:ext cx="4447746" cy="5864458"/>
          </a:xfrm>
        </p:spPr>
        <p:txBody>
          <a:bodyPr/>
          <a:lstStyle/>
          <a:p>
            <a:endParaRPr lang="en-US" sz="2200" dirty="0" smtClean="0"/>
          </a:p>
          <a:p>
            <a:endParaRPr lang="en-US" sz="1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26</a:t>
            </a:fld>
            <a:endParaRPr lang="en-Z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72676" y="1133575"/>
            <a:ext cx="2219324" cy="1403150"/>
          </a:xfrm>
        </p:spPr>
        <p:txBody>
          <a:bodyPr/>
          <a:lstStyle/>
          <a:p>
            <a:r>
              <a:rPr lang="en-US" smtClean="0"/>
              <a:t>Key Concept:</a:t>
            </a:r>
            <a:r>
              <a:rPr lang="en-US"/>
              <a:t/>
            </a:r>
            <a:br>
              <a:rPr lang="en-US"/>
            </a:br>
            <a:r>
              <a:rPr lang="en-US" sz="2900" smtClean="0"/>
              <a:t>resistance </a:t>
            </a:r>
            <a:r>
              <a:rPr lang="en-US" sz="2500" smtClean="0"/>
              <a:t>temperature </a:t>
            </a:r>
            <a:r>
              <a:rPr lang="en-US" sz="3000" smtClean="0"/>
              <a:t>detectors</a:t>
            </a:r>
            <a:endParaRPr lang="en-US" sz="3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r="33969" b="11433"/>
          <a:stretch/>
        </p:blipFill>
        <p:spPr>
          <a:xfrm rot="5400000">
            <a:off x="5892111" y="1181843"/>
            <a:ext cx="3172129" cy="4570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2918" y="4776165"/>
            <a:ext cx="457051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RTDs setup with </a:t>
            </a:r>
            <a:r>
              <a:rPr lang="en-US" sz="1200" err="1" smtClean="0"/>
              <a:t>GeNS</a:t>
            </a:r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8587759" y="295926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08473" y="3683051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32933" y="410803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57400" y="1501364"/>
            <a:ext cx="4526274" cy="39314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  <a:p>
            <a:r>
              <a:rPr lang="en-US" sz="2400" dirty="0"/>
              <a:t>A </a:t>
            </a:r>
            <a:r>
              <a:rPr lang="en-US" sz="2400" b="1" dirty="0"/>
              <a:t>resistance temperature detector </a:t>
            </a:r>
            <a:r>
              <a:rPr lang="en-US" sz="2400" dirty="0"/>
              <a:t>(RTD) is a reliable tool used for precision thermometry</a:t>
            </a:r>
          </a:p>
          <a:p>
            <a:endParaRPr lang="en-US" sz="2400" dirty="0" smtClean="0"/>
          </a:p>
          <a:p>
            <a:r>
              <a:rPr lang="en-US" sz="2400" dirty="0" smtClean="0"/>
              <a:t>RTDs </a:t>
            </a:r>
            <a:r>
              <a:rPr lang="en-US" sz="2400" dirty="0"/>
              <a:t>function by relying on the positive, nearly linear relationship between electrical resistance and temperature that is characteristic of metals</a:t>
            </a:r>
            <a:endParaRPr lang="en-US" sz="2400" b="1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4755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11447502" y="6309148"/>
            <a:ext cx="278418" cy="274324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27</a:t>
            </a:fld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8" y="445603"/>
            <a:ext cx="3610590" cy="2707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8940" y="1567475"/>
            <a:ext cx="4814120" cy="3610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6"/>
          <a:stretch/>
        </p:blipFill>
        <p:spPr>
          <a:xfrm rot="5400000">
            <a:off x="752306" y="3039428"/>
            <a:ext cx="2726914" cy="3610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36" b="1480"/>
          <a:stretch/>
        </p:blipFill>
        <p:spPr>
          <a:xfrm>
            <a:off x="8270942" y="965710"/>
            <a:ext cx="3606316" cy="5002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852" y="6164885"/>
            <a:ext cx="366020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77K Liquid Nitrogen Calibration Bath</a:t>
            </a:r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310468" y="2972925"/>
            <a:ext cx="3610590" cy="2746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Preparation of RTDs for Submersion </a:t>
            </a:r>
            <a:endParaRPr lang="en-US" sz="1200"/>
          </a:p>
        </p:txBody>
      </p:sp>
      <p:sp>
        <p:nvSpPr>
          <p:cNvPr id="11" name="TextBox 10"/>
          <p:cNvSpPr txBox="1"/>
          <p:nvPr/>
        </p:nvSpPr>
        <p:spPr>
          <a:xfrm>
            <a:off x="8284400" y="5717697"/>
            <a:ext cx="361058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373K Boiling Water Calibration Bath</a:t>
            </a:r>
            <a:endParaRPr lang="en-US" sz="1200"/>
          </a:p>
        </p:txBody>
      </p:sp>
      <p:sp>
        <p:nvSpPr>
          <p:cNvPr id="12" name="TextBox 11"/>
          <p:cNvSpPr txBox="1"/>
          <p:nvPr/>
        </p:nvSpPr>
        <p:spPr>
          <a:xfrm>
            <a:off x="4278199" y="5717697"/>
            <a:ext cx="36356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273K Ice Water Calibration Bath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628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7" y="442100"/>
            <a:ext cx="3900129" cy="2775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55" y="442100"/>
            <a:ext cx="3912643" cy="2775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7" y="3703074"/>
            <a:ext cx="3917561" cy="27882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99754" y="3703074"/>
            <a:ext cx="3912644" cy="27882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99754" y="3804544"/>
            <a:ext cx="39126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/>
              <a:t>Calibration </a:t>
            </a:r>
            <a:r>
              <a:rPr lang="en-US" b="1"/>
              <a:t>Equations </a:t>
            </a:r>
            <a:endParaRPr lang="en-US" b="1" smtClean="0"/>
          </a:p>
          <a:p>
            <a:pPr algn="ctr"/>
            <a:endParaRPr lang="en-US"/>
          </a:p>
          <a:p>
            <a:pPr algn="ctr"/>
            <a:r>
              <a:rPr lang="en-US"/>
              <a:t>RTD 1 : y = 0.0083x + 0.1271</a:t>
            </a:r>
            <a:br>
              <a:rPr lang="en-US"/>
            </a:br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RTD 2 : y = 0.0092x - 0.0878</a:t>
            </a:r>
            <a:br>
              <a:rPr lang="en-US"/>
            </a:br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RTD 3 : y = 0.0093x - </a:t>
            </a:r>
            <a:r>
              <a:rPr lang="en-US" smtClean="0"/>
              <a:t>0.1469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29</a:t>
            </a:fld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6"/>
          <a:stretch/>
        </p:blipFill>
        <p:spPr>
          <a:xfrm>
            <a:off x="4731657" y="254227"/>
            <a:ext cx="5072007" cy="6147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345936"/>
            <a:ext cx="3251201" cy="4206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1657" y="6278605"/>
            <a:ext cx="5072007" cy="274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err="1" smtClean="0"/>
              <a:t>CryoQ</a:t>
            </a:r>
            <a:r>
              <a:rPr lang="en-US" sz="1200" smtClean="0"/>
              <a:t> Setup (In-Air) </a:t>
            </a:r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783771" y="2173666"/>
            <a:ext cx="325120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Close-up with Heat Lamp</a:t>
            </a:r>
            <a:endParaRPr lang="en-US" sz="120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930316" y="2113605"/>
            <a:ext cx="909052" cy="1985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707880" y="2872740"/>
            <a:ext cx="533400" cy="76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9773852" y="4641054"/>
            <a:ext cx="831153" cy="714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189428" y="2733650"/>
            <a:ext cx="113171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Laser</a:t>
            </a:r>
            <a:endParaRPr lang="en-US" sz="1200"/>
          </a:p>
        </p:txBody>
      </p:sp>
      <p:sp>
        <p:nvSpPr>
          <p:cNvPr id="36" name="TextBox 35"/>
          <p:cNvSpPr txBox="1"/>
          <p:nvPr/>
        </p:nvSpPr>
        <p:spPr>
          <a:xfrm>
            <a:off x="10605005" y="4509700"/>
            <a:ext cx="10430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QPD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479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</a:t>
            </a:fld>
            <a:endParaRPr lang="en-ZA"/>
          </a:p>
        </p:txBody>
      </p:sp>
      <p:pic>
        <p:nvPicPr>
          <p:cNvPr id="3" name="180822-blackhole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1588" y="3175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0013" y="6308079"/>
            <a:ext cx="398669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</a:rPr>
              <a:t>Black Hole Merger video from: Simulating </a:t>
            </a:r>
            <a:r>
              <a:rPr lang="en-US" sz="1200" err="1" smtClean="0">
                <a:solidFill>
                  <a:schemeClr val="bg1"/>
                </a:solidFill>
              </a:rPr>
              <a:t>eXtreme</a:t>
            </a:r>
            <a:r>
              <a:rPr lang="en-US" sz="1200" smtClean="0">
                <a:solidFill>
                  <a:schemeClr val="bg1"/>
                </a:solidFill>
              </a:rPr>
              <a:t> Systems Project, </a:t>
            </a:r>
            <a:r>
              <a:rPr lang="en-US" sz="1200">
                <a:solidFill>
                  <a:schemeClr val="bg1"/>
                </a:solidFill>
                <a:hlinkClick r:id="rId5"/>
              </a:rPr>
              <a:t>https://</a:t>
            </a:r>
            <a:r>
              <a:rPr lang="en-US" sz="1200" smtClean="0">
                <a:solidFill>
                  <a:schemeClr val="bg1"/>
                </a:solidFill>
                <a:hlinkClick r:id="rId5"/>
              </a:rPr>
              <a:t>www.black-holes.org</a:t>
            </a:r>
            <a:r>
              <a:rPr lang="en-US" sz="1200" smtClean="0">
                <a:solidFill>
                  <a:schemeClr val="bg1"/>
                </a:solidFill>
              </a:rPr>
              <a:t>. 11 February 2016. 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30</a:t>
            </a:fld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>
          <a:xfrm>
            <a:off x="5469594" y="254227"/>
            <a:ext cx="5067129" cy="6106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882" y="2564761"/>
            <a:ext cx="4338188" cy="3253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9594" y="6278605"/>
            <a:ext cx="5072007" cy="274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err="1" smtClean="0"/>
              <a:t>CryoQ</a:t>
            </a:r>
            <a:r>
              <a:rPr lang="en-US" sz="1200" smtClean="0"/>
              <a:t> Setup (In-Vacuum) </a:t>
            </a:r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1405279" y="2022487"/>
            <a:ext cx="325729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Close-up with Heat Lamp</a:t>
            </a:r>
            <a:endParaRPr lang="en-US" sz="120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662576" y="2112021"/>
            <a:ext cx="1035779" cy="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1193800"/>
            <a:ext cx="8064500" cy="454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3750" y="5740399"/>
            <a:ext cx="80645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Disk unexcited, room temperature, in-</a:t>
            </a:r>
            <a:r>
              <a:rPr lang="en-US" sz="1200" err="1" smtClean="0"/>
              <a:t>vaccum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007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45" y="1193800"/>
            <a:ext cx="7891510" cy="454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3750" y="5740399"/>
            <a:ext cx="80645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Disk excited, room temperature, in-</a:t>
            </a:r>
            <a:r>
              <a:rPr lang="en-US" sz="1200" err="1" smtClean="0"/>
              <a:t>vaccum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1145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9300" y="5740400"/>
            <a:ext cx="810895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Disk excited, 309K, in-</a:t>
            </a:r>
            <a:r>
              <a:rPr lang="en-US" sz="1200" err="1" smtClean="0"/>
              <a:t>vaccum</a:t>
            </a:r>
            <a:endParaRPr lang="en-US" sz="1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1231900"/>
            <a:ext cx="8064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34</a:t>
            </a:fld>
            <a:endParaRPr lang="en-Z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72676" y="1133575"/>
            <a:ext cx="2219324" cy="1403150"/>
          </a:xfrm>
        </p:spPr>
        <p:txBody>
          <a:bodyPr/>
          <a:lstStyle/>
          <a:p>
            <a:r>
              <a:rPr lang="en-US" sz="2800" dirty="0" smtClean="0"/>
              <a:t>Comparing a</a:t>
            </a:r>
            <a:r>
              <a:rPr lang="en-US" sz="2800" dirty="0"/>
              <a:t> </a:t>
            </a:r>
            <a:r>
              <a:rPr lang="en-US" sz="2800" dirty="0" smtClean="0"/>
              <a:t>Predicted </a:t>
            </a:r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442651" y="645215"/>
            <a:ext cx="9306032" cy="5405480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Let t be the thickness of a homogenous silicon beam with a uniform cross section,  L its length, E its Young’s modulus,     its density. The equation for its first </a:t>
            </a:r>
            <a:r>
              <a:rPr lang="en-US" sz="2400" dirty="0" err="1" smtClean="0"/>
              <a:t>eigenmode</a:t>
            </a:r>
            <a:r>
              <a:rPr lang="en-US" sz="2400" dirty="0" smtClean="0"/>
              <a:t> is given by, </a:t>
            </a:r>
          </a:p>
          <a:p>
            <a:pPr marL="457200" indent="-457200">
              <a:buFont typeface="+mj-lt"/>
              <a:buAutoNum type="arabicParenR"/>
            </a:pPr>
            <a:endParaRPr lang="en-US" sz="2400" dirty="0" smtClean="0"/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For the silicon disk, given that E is the only parameter heavily dependent on temperature, </a:t>
            </a:r>
            <a:endParaRPr lang="en-US" sz="2200" b="1" dirty="0" smtClean="0"/>
          </a:p>
          <a:p>
            <a:pPr marL="457200" indent="-457200">
              <a:buFont typeface="+mj-lt"/>
              <a:buAutoNum type="arabicParenR"/>
            </a:pPr>
            <a:endParaRPr lang="en-US" sz="2200" b="1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It follows then, that the </a:t>
            </a:r>
            <a:r>
              <a:rPr lang="en-US" sz="2400" dirty="0" err="1" smtClean="0"/>
              <a:t>eigenfrequency</a:t>
            </a:r>
            <a:r>
              <a:rPr lang="en-US" sz="2400" dirty="0" smtClean="0"/>
              <a:t> at some temperature T is, </a:t>
            </a:r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endParaRPr lang="en-US" sz="2400" dirty="0" smtClean="0"/>
          </a:p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We found the predicted value for our measurement to be 1007.85Hz!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54" y="3347955"/>
            <a:ext cx="873227" cy="2494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52" y="4361955"/>
            <a:ext cx="2882242" cy="617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37" y="1061252"/>
            <a:ext cx="179281" cy="2509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52" y="1711439"/>
            <a:ext cx="2877633" cy="87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4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1392" y="937239"/>
            <a:ext cx="8993549" cy="4469784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sz="2400" dirty="0" smtClean="0"/>
              <a:t>Rebuild Resistance Temperature Detector circuit</a:t>
            </a:r>
          </a:p>
          <a:p>
            <a:pPr>
              <a:buFont typeface="Wingdings" charset="2"/>
              <a:buChar char="q"/>
            </a:pPr>
            <a:endParaRPr lang="en-US" sz="2400" dirty="0" smtClean="0"/>
          </a:p>
          <a:p>
            <a:pPr>
              <a:buFont typeface="Wingdings" charset="2"/>
              <a:buChar char="q"/>
            </a:pPr>
            <a:r>
              <a:rPr lang="en-US" sz="2400" dirty="0" smtClean="0"/>
              <a:t>Obtain better temperature sensor calibration through the use of comparative calibration</a:t>
            </a:r>
          </a:p>
          <a:p>
            <a:pPr>
              <a:buFont typeface="Wingdings" charset="2"/>
              <a:buChar char="q"/>
            </a:pPr>
            <a:endParaRPr lang="en-US" sz="2400" dirty="0" smtClean="0"/>
          </a:p>
          <a:p>
            <a:pPr>
              <a:buFont typeface="Wingdings" charset="2"/>
              <a:buChar char="q"/>
            </a:pPr>
            <a:r>
              <a:rPr lang="en-US" sz="2400" dirty="0" smtClean="0"/>
              <a:t>More measurements, in a cryostat! </a:t>
            </a:r>
          </a:p>
          <a:p>
            <a:pPr>
              <a:buFont typeface="Wingdings" charset="2"/>
              <a:buChar char="q"/>
            </a:pPr>
            <a:endParaRPr lang="en-US" sz="2400" dirty="0"/>
          </a:p>
          <a:p>
            <a:pPr lvl="1">
              <a:buFont typeface="Wingdings" charset="2"/>
              <a:buChar char="q"/>
            </a:pPr>
            <a:r>
              <a:rPr lang="en-US" sz="2200" dirty="0" smtClean="0"/>
              <a:t>Perhaps utilizing </a:t>
            </a:r>
            <a:r>
              <a:rPr lang="en-US" sz="2200" dirty="0" err="1" smtClean="0"/>
              <a:t>ModeRinger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- </a:t>
            </a:r>
            <a:r>
              <a:rPr lang="en-US" sz="2200" dirty="0" smtClean="0"/>
              <a:t>Smith, </a:t>
            </a:r>
            <a:r>
              <a:rPr lang="en-US" sz="2200" dirty="0" err="1"/>
              <a:t>Nicolás</a:t>
            </a:r>
            <a:r>
              <a:rPr lang="en-US" sz="2200" dirty="0"/>
              <a:t> D.</a:t>
            </a:r>
            <a:r>
              <a:rPr lang="en-US" sz="2200" dirty="0" smtClean="0"/>
              <a:t> “A </a:t>
            </a:r>
            <a:r>
              <a:rPr lang="en-US" sz="2200" dirty="0"/>
              <a:t>technique for continuous measurement of the quality factor of mechanical </a:t>
            </a:r>
            <a:r>
              <a:rPr lang="en-US" sz="2200" dirty="0" smtClean="0"/>
              <a:t>oscillators,” Review </a:t>
            </a:r>
            <a:r>
              <a:rPr lang="en-US" sz="2200" dirty="0"/>
              <a:t>of Scientific Instruments 2015 86:5, </a:t>
            </a:r>
            <a:r>
              <a:rPr lang="en-US" sz="2200" dirty="0">
                <a:hlinkClick r:id="rId2"/>
              </a:rPr>
              <a:t>https://</a:t>
            </a:r>
            <a:r>
              <a:rPr lang="en-US" sz="2200" dirty="0" smtClean="0">
                <a:hlinkClick r:id="rId2"/>
              </a:rPr>
              <a:t>aip.scitation.org/doi/citedby/10.1063/1.4920922</a:t>
            </a:r>
            <a:r>
              <a:rPr lang="en-US" sz="2200" dirty="0" smtClean="0"/>
              <a:t>. </a:t>
            </a:r>
            <a:endParaRPr lang="en-US" sz="2000" dirty="0" smtClean="0"/>
          </a:p>
          <a:p>
            <a:pPr>
              <a:buFont typeface="Wingdings" charset="2"/>
              <a:buChar char="q"/>
            </a:pPr>
            <a:endParaRPr lang="en-US" sz="2400" dirty="0"/>
          </a:p>
          <a:p>
            <a:pPr>
              <a:buFont typeface="Wingdings" charset="2"/>
              <a:buChar char="q"/>
            </a:pPr>
            <a:r>
              <a:rPr lang="en-US" sz="2400" dirty="0" smtClean="0"/>
              <a:t>PID temperature control loop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35</a:t>
            </a:fld>
            <a:endParaRPr lang="en-Z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72676" y="1133575"/>
            <a:ext cx="2219324" cy="1403150"/>
          </a:xfrm>
        </p:spPr>
        <p:txBody>
          <a:bodyPr/>
          <a:lstStyle/>
          <a:p>
            <a:r>
              <a:rPr lang="en-US" sz="2900" smtClean="0"/>
              <a:t>What now?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46695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36</a:t>
            </a:fld>
            <a:endParaRPr lang="en-ZA"/>
          </a:p>
        </p:txBody>
      </p:sp>
      <p:sp>
        <p:nvSpPr>
          <p:cNvPr id="3" name="TextBox 2"/>
          <p:cNvSpPr txBox="1"/>
          <p:nvPr/>
        </p:nvSpPr>
        <p:spPr>
          <a:xfrm>
            <a:off x="4253188" y="2981702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Special thanks to...</a:t>
            </a:r>
            <a:endParaRPr lang="en-US" sz="3600"/>
          </a:p>
        </p:txBody>
      </p:sp>
      <p:sp>
        <p:nvSpPr>
          <p:cNvPr id="5" name="TextBox 4"/>
          <p:cNvSpPr txBox="1"/>
          <p:nvPr/>
        </p:nvSpPr>
        <p:spPr>
          <a:xfrm>
            <a:off x="2025216" y="0"/>
            <a:ext cx="8036169" cy="8817799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pPr algn="ctr"/>
            <a:r>
              <a:rPr lang="en-US" b="1" spc="50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Aaron Markowitz</a:t>
            </a:r>
          </a:p>
          <a:p>
            <a:pPr algn="ctr"/>
            <a:r>
              <a:rPr lang="en-US" b="1" spc="50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Brittany </a:t>
            </a:r>
            <a:r>
              <a:rPr lang="en-US" b="1" spc="50" err="1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Kamai</a:t>
            </a:r>
            <a:endParaRPr lang="en-US" b="1" spc="50" smtClean="0">
              <a:ln w="9525" cmpd="sng">
                <a:noFill/>
                <a:prstDash val="soli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b="1" spc="50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Rana X. </a:t>
            </a:r>
            <a:r>
              <a:rPr lang="en-US" b="1" spc="50" err="1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Adhikari</a:t>
            </a:r>
            <a:r>
              <a:rPr lang="en-US" b="1" spc="50" smtClean="0">
                <a:ln w="9525" cmpd="sng">
                  <a:noFill/>
                  <a:prstDash val="soli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/>
              <a:t>Alan Weinstein</a:t>
            </a:r>
          </a:p>
          <a:p>
            <a:pPr algn="ctr"/>
            <a:r>
              <a:rPr lang="en-US"/>
              <a:t>Alex Urban</a:t>
            </a:r>
          </a:p>
          <a:p>
            <a:pPr algn="ctr"/>
            <a:r>
              <a:rPr lang="en-US"/>
              <a:t>Alicia Lima</a:t>
            </a:r>
          </a:p>
          <a:p>
            <a:pPr algn="ctr"/>
            <a:r>
              <a:rPr lang="en-US"/>
              <a:t>Andrew Wade</a:t>
            </a:r>
          </a:p>
          <a:p>
            <a:pPr algn="ctr"/>
            <a:r>
              <a:rPr lang="en-US"/>
              <a:t>Aria </a:t>
            </a:r>
            <a:r>
              <a:rPr lang="en-US" err="1"/>
              <a:t>Chaderjian</a:t>
            </a:r>
            <a:r>
              <a:rPr lang="en-US"/>
              <a:t> </a:t>
            </a:r>
          </a:p>
          <a:p>
            <a:pPr algn="ctr"/>
            <a:r>
              <a:rPr lang="en-US"/>
              <a:t>Bethany Suter</a:t>
            </a:r>
          </a:p>
          <a:p>
            <a:pPr algn="ctr"/>
            <a:r>
              <a:rPr lang="en-US"/>
              <a:t>Carl Blair</a:t>
            </a:r>
          </a:p>
          <a:p>
            <a:pPr algn="ctr"/>
            <a:r>
              <a:rPr lang="en-US"/>
              <a:t>Carolyn Peterson</a:t>
            </a:r>
          </a:p>
          <a:p>
            <a:pPr algn="ctr"/>
            <a:r>
              <a:rPr lang="en-US"/>
              <a:t>Christopher </a:t>
            </a:r>
            <a:r>
              <a:rPr lang="en-US" err="1"/>
              <a:t>Wipf</a:t>
            </a:r>
            <a:endParaRPr lang="en-US"/>
          </a:p>
          <a:p>
            <a:pPr algn="ctr"/>
            <a:r>
              <a:rPr lang="en-US"/>
              <a:t>Dick Gustafson</a:t>
            </a:r>
          </a:p>
          <a:p>
            <a:pPr algn="ctr"/>
            <a:r>
              <a:rPr lang="en-US" err="1"/>
              <a:t>Disha</a:t>
            </a:r>
            <a:r>
              <a:rPr lang="en-US"/>
              <a:t> </a:t>
            </a:r>
            <a:r>
              <a:rPr lang="en-US" err="1"/>
              <a:t>Kapasi</a:t>
            </a:r>
            <a:endParaRPr lang="en-US"/>
          </a:p>
          <a:p>
            <a:pPr algn="ctr"/>
            <a:r>
              <a:rPr lang="en-US"/>
              <a:t>Elizabeth Natividad</a:t>
            </a:r>
          </a:p>
          <a:p>
            <a:pPr algn="ctr"/>
            <a:r>
              <a:rPr lang="en-US"/>
              <a:t>Eric Gustafson</a:t>
            </a:r>
          </a:p>
          <a:p>
            <a:pPr algn="ctr"/>
            <a:r>
              <a:rPr lang="en-US" err="1"/>
              <a:t>Gautam</a:t>
            </a:r>
            <a:r>
              <a:rPr lang="en-US"/>
              <a:t> </a:t>
            </a:r>
            <a:r>
              <a:rPr lang="en-US" err="1"/>
              <a:t>Venugopalan</a:t>
            </a:r>
            <a:endParaRPr lang="en-US"/>
          </a:p>
          <a:p>
            <a:pPr algn="ctr"/>
            <a:r>
              <a:rPr lang="en-US"/>
              <a:t>Izabella </a:t>
            </a:r>
            <a:r>
              <a:rPr lang="en-US" err="1"/>
              <a:t>Pastrana</a:t>
            </a:r>
            <a:endParaRPr lang="en-US"/>
          </a:p>
          <a:p>
            <a:pPr algn="ctr"/>
            <a:r>
              <a:rPr lang="en-US"/>
              <a:t>Jillian </a:t>
            </a:r>
            <a:r>
              <a:rPr lang="en-US" err="1"/>
              <a:t>Doane</a:t>
            </a:r>
            <a:r>
              <a:rPr lang="en-US"/>
              <a:t> </a:t>
            </a:r>
          </a:p>
          <a:p>
            <a:pPr algn="ctr"/>
            <a:r>
              <a:rPr lang="en-US"/>
              <a:t>Johannes </a:t>
            </a:r>
            <a:r>
              <a:rPr lang="en-US" err="1"/>
              <a:t>Eichholz</a:t>
            </a:r>
            <a:endParaRPr lang="en-US"/>
          </a:p>
          <a:p>
            <a:pPr algn="ctr"/>
            <a:r>
              <a:rPr lang="en-US"/>
              <a:t>John Martyn </a:t>
            </a:r>
          </a:p>
          <a:p>
            <a:pPr algn="ctr"/>
            <a:r>
              <a:rPr lang="en-US"/>
              <a:t>Jon Richardson</a:t>
            </a:r>
          </a:p>
          <a:p>
            <a:pPr algn="ctr"/>
            <a:r>
              <a:rPr lang="en-US"/>
              <a:t>Jonah </a:t>
            </a:r>
            <a:r>
              <a:rPr lang="en-US" err="1"/>
              <a:t>Kanner</a:t>
            </a:r>
            <a:endParaRPr lang="en-US"/>
          </a:p>
          <a:p>
            <a:pPr algn="ctr"/>
            <a:r>
              <a:rPr lang="en-US"/>
              <a:t>Julie </a:t>
            </a:r>
            <a:r>
              <a:rPr lang="en-US" err="1"/>
              <a:t>Hiroto</a:t>
            </a:r>
            <a:endParaRPr lang="en-US"/>
          </a:p>
          <a:p>
            <a:pPr algn="ctr"/>
            <a:r>
              <a:rPr lang="en-US" err="1" smtClean="0"/>
              <a:t>Ka</a:t>
            </a:r>
            <a:r>
              <a:rPr lang="en-US" smtClean="0"/>
              <a:t> </a:t>
            </a:r>
            <a:r>
              <a:rPr lang="en-US"/>
              <a:t>Yue Alvin Li</a:t>
            </a:r>
          </a:p>
          <a:p>
            <a:pPr algn="ctr"/>
            <a:endParaRPr lang="en-US" smtClean="0"/>
          </a:p>
          <a:p>
            <a:pPr algn="ctr"/>
            <a:endParaRPr lang="en-US"/>
          </a:p>
          <a:p>
            <a:pPr algn="ctr"/>
            <a:endParaRPr lang="en-US" smtClean="0"/>
          </a:p>
          <a:p>
            <a:pPr algn="ctr"/>
            <a:endParaRPr lang="en-US"/>
          </a:p>
          <a:p>
            <a:pPr algn="ctr"/>
            <a:endParaRPr lang="en-US" smtClean="0"/>
          </a:p>
          <a:p>
            <a:pPr algn="ctr"/>
            <a:endParaRPr lang="en-US" smtClean="0"/>
          </a:p>
          <a:p>
            <a:pPr algn="ctr"/>
            <a:r>
              <a:rPr lang="en-US" smtClean="0"/>
              <a:t>Kaila Nathaniel</a:t>
            </a:r>
          </a:p>
          <a:p>
            <a:pPr algn="ctr"/>
            <a:r>
              <a:rPr lang="en-US" err="1" smtClean="0"/>
              <a:t>Keerthana</a:t>
            </a:r>
            <a:r>
              <a:rPr lang="en-US" smtClean="0"/>
              <a:t> </a:t>
            </a:r>
            <a:r>
              <a:rPr lang="en-US"/>
              <a:t>Nair</a:t>
            </a:r>
          </a:p>
          <a:p>
            <a:pPr algn="ctr"/>
            <a:r>
              <a:rPr lang="en-US"/>
              <a:t>Kevin </a:t>
            </a:r>
            <a:r>
              <a:rPr lang="en-US" err="1"/>
              <a:t>Kuns</a:t>
            </a:r>
            <a:endParaRPr lang="en-US"/>
          </a:p>
          <a:p>
            <a:pPr algn="ctr"/>
            <a:r>
              <a:rPr lang="en-US"/>
              <a:t>Koji Arai </a:t>
            </a:r>
          </a:p>
          <a:p>
            <a:pPr algn="ctr"/>
            <a:r>
              <a:rPr lang="en-US"/>
              <a:t>Larry Wallace</a:t>
            </a:r>
          </a:p>
          <a:p>
            <a:pPr algn="ctr"/>
            <a:r>
              <a:rPr lang="en-US"/>
              <a:t>Melissa Kohl</a:t>
            </a:r>
          </a:p>
          <a:p>
            <a:pPr algn="ctr"/>
            <a:r>
              <a:rPr lang="en-US"/>
              <a:t>Melody Araya</a:t>
            </a:r>
          </a:p>
          <a:p>
            <a:pPr algn="ctr"/>
            <a:r>
              <a:rPr lang="en-US"/>
              <a:t>Michael Coughlin</a:t>
            </a:r>
          </a:p>
          <a:p>
            <a:pPr algn="ctr"/>
            <a:r>
              <a:rPr lang="en-US"/>
              <a:t>Mike Pedraza</a:t>
            </a:r>
          </a:p>
          <a:p>
            <a:pPr algn="ctr"/>
            <a:r>
              <a:rPr lang="en-US"/>
              <a:t>Nichole Washington</a:t>
            </a:r>
          </a:p>
          <a:p>
            <a:pPr algn="ctr"/>
            <a:r>
              <a:rPr lang="en-US"/>
              <a:t>Pooja </a:t>
            </a:r>
            <a:r>
              <a:rPr lang="en-US" err="1"/>
              <a:t>Sekhar</a:t>
            </a:r>
            <a:endParaRPr lang="en-US"/>
          </a:p>
          <a:p>
            <a:pPr algn="ctr"/>
            <a:r>
              <a:rPr lang="en-US"/>
              <a:t>Randy Trudeau</a:t>
            </a:r>
          </a:p>
          <a:p>
            <a:pPr algn="ctr"/>
            <a:r>
              <a:rPr lang="en-US"/>
              <a:t>Sandrine </a:t>
            </a:r>
            <a:r>
              <a:rPr lang="en-US" err="1"/>
              <a:t>Ferrans</a:t>
            </a:r>
            <a:r>
              <a:rPr lang="en-US"/>
              <a:t> </a:t>
            </a:r>
          </a:p>
          <a:p>
            <a:pPr algn="ctr"/>
            <a:r>
              <a:rPr lang="en-US"/>
              <a:t>Sarah McCarthy </a:t>
            </a:r>
          </a:p>
          <a:p>
            <a:pPr algn="ctr"/>
            <a:r>
              <a:rPr lang="en-US"/>
              <a:t>Serena Moseley </a:t>
            </a:r>
          </a:p>
          <a:p>
            <a:pPr algn="ctr"/>
            <a:r>
              <a:rPr lang="en-US" err="1"/>
              <a:t>Shruti</a:t>
            </a:r>
            <a:r>
              <a:rPr lang="en-US"/>
              <a:t> </a:t>
            </a:r>
            <a:r>
              <a:rPr lang="en-US" err="1"/>
              <a:t>Maliakal</a:t>
            </a:r>
            <a:endParaRPr lang="en-US"/>
          </a:p>
          <a:p>
            <a:pPr algn="ctr"/>
            <a:r>
              <a:rPr lang="en-US"/>
              <a:t>Simona Miller </a:t>
            </a:r>
          </a:p>
          <a:p>
            <a:pPr algn="ctr"/>
            <a:r>
              <a:rPr lang="en-US"/>
              <a:t>Sky </a:t>
            </a:r>
            <a:r>
              <a:rPr lang="en-US" err="1"/>
              <a:t>Soltero</a:t>
            </a:r>
            <a:r>
              <a:rPr lang="en-US"/>
              <a:t> </a:t>
            </a:r>
          </a:p>
          <a:p>
            <a:pPr algn="ctr"/>
            <a:r>
              <a:rPr lang="en-US"/>
              <a:t>Steve Vass</a:t>
            </a:r>
          </a:p>
          <a:p>
            <a:pPr algn="ctr"/>
            <a:r>
              <a:rPr lang="en-US" err="1"/>
              <a:t>Surabhi</a:t>
            </a:r>
            <a:r>
              <a:rPr lang="en-US"/>
              <a:t> </a:t>
            </a:r>
            <a:r>
              <a:rPr lang="en-US" err="1"/>
              <a:t>Sachdev</a:t>
            </a:r>
            <a:endParaRPr lang="en-US"/>
          </a:p>
          <a:p>
            <a:pPr algn="ctr"/>
            <a:r>
              <a:rPr lang="en-US"/>
              <a:t>Thomas Massinger</a:t>
            </a:r>
          </a:p>
          <a:p>
            <a:pPr algn="ctr"/>
            <a:r>
              <a:rPr lang="en-US"/>
              <a:t>Tom Callister</a:t>
            </a:r>
          </a:p>
          <a:p>
            <a:pPr algn="ctr"/>
            <a:r>
              <a:rPr lang="en-US"/>
              <a:t>Tri Nguyen</a:t>
            </a:r>
          </a:p>
          <a:p>
            <a:pPr algn="ctr"/>
            <a:r>
              <a:rPr lang="en-US" err="1"/>
              <a:t>Vinicius</a:t>
            </a:r>
            <a:r>
              <a:rPr lang="en-US"/>
              <a:t> Wagner </a:t>
            </a:r>
          </a:p>
          <a:p>
            <a:pPr algn="ctr"/>
            <a:r>
              <a:rPr lang="en-US" err="1"/>
              <a:t>Wenxuan</a:t>
            </a:r>
            <a:r>
              <a:rPr lang="en-US"/>
              <a:t> </a:t>
            </a:r>
            <a:r>
              <a:rPr lang="en-US" err="1"/>
              <a:t>Jia</a:t>
            </a:r>
            <a:endParaRPr lang="en-US"/>
          </a:p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3450" y="753743"/>
            <a:ext cx="1550041" cy="129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duotone>
              <a:prstClr val="black"/>
              <a:srgbClr val="1F282A">
                <a:tint val="45000"/>
                <a:satMod val="400000"/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450" y="729165"/>
            <a:ext cx="1550041" cy="1322437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mage result for calte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50" y="2526386"/>
            <a:ext cx="1550041" cy="155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ge result for ns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7" y="4558131"/>
            <a:ext cx="1833489" cy="184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8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/>
          </a:p>
        </p:txBody>
      </p:sp>
      <p:sp>
        <p:nvSpPr>
          <p:cNvPr id="3" name="Triangle 2"/>
          <p:cNvSpPr/>
          <p:nvPr/>
        </p:nvSpPr>
        <p:spPr>
          <a:xfrm rot="5400000">
            <a:off x="3197942" y="2198739"/>
            <a:ext cx="3259394" cy="25367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/>
          <p:cNvSpPr/>
          <p:nvPr/>
        </p:nvSpPr>
        <p:spPr>
          <a:xfrm rot="5400000">
            <a:off x="5734664" y="2198739"/>
            <a:ext cx="3259394" cy="25367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9273" y="63691"/>
            <a:ext cx="9911201" cy="67273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103 years ago 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/>
          </a:p>
        </p:txBody>
      </p:sp>
      <p:pic>
        <p:nvPicPr>
          <p:cNvPr id="1028" name="Picture 4" descr="lbert 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23" y="362741"/>
            <a:ext cx="5983953" cy="61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/>
          </a:p>
        </p:txBody>
      </p:sp>
      <p:sp>
        <p:nvSpPr>
          <p:cNvPr id="3" name="Triangle 2"/>
          <p:cNvSpPr/>
          <p:nvPr/>
        </p:nvSpPr>
        <p:spPr>
          <a:xfrm rot="5400000">
            <a:off x="3197942" y="2198739"/>
            <a:ext cx="3259394" cy="25367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/>
          <p:cNvSpPr/>
          <p:nvPr/>
        </p:nvSpPr>
        <p:spPr>
          <a:xfrm rot="5400000">
            <a:off x="5734664" y="2198739"/>
            <a:ext cx="3259394" cy="25367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9273" y="63691"/>
            <a:ext cx="9911201" cy="67273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mtClean="0"/>
              <a:t>3 years ago 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81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11447502" y="6127426"/>
            <a:ext cx="278418" cy="274324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62" y="0"/>
            <a:ext cx="6916610" cy="5336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64" y="5336498"/>
            <a:ext cx="6965962" cy="582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2983" y="5716182"/>
            <a:ext cx="62264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ysClr val="windowText" lastClr="000000"/>
                </a:solidFill>
              </a:rPr>
              <a:t>LLO and LHO GW Signals from: </a:t>
            </a:r>
            <a:r>
              <a:rPr lang="en-US" sz="1200" err="1" smtClean="0">
                <a:solidFill>
                  <a:sysClr val="windowText" lastClr="000000"/>
                </a:solidFill>
              </a:rPr>
              <a:t>LIGO.Caltech.edu</a:t>
            </a:r>
            <a:r>
              <a:rPr lang="en-US" sz="1200">
                <a:solidFill>
                  <a:sysClr val="windowText" lastClr="000000"/>
                </a:solidFill>
              </a:rPr>
              <a:t>, </a:t>
            </a:r>
            <a:r>
              <a:rPr lang="en-US" sz="1200">
                <a:solidFill>
                  <a:sysClr val="windowText" lastClr="000000"/>
                </a:solidFill>
                <a:hlinkClick r:id="rId5"/>
              </a:rPr>
              <a:t>https://</a:t>
            </a:r>
            <a:r>
              <a:rPr lang="en-US" sz="1200" smtClean="0">
                <a:solidFill>
                  <a:sysClr val="windowText" lastClr="000000"/>
                </a:solidFill>
                <a:hlinkClick r:id="rId5"/>
              </a:rPr>
              <a:t>www.ligo.caltech.edu/image/ligo20160211a</a:t>
            </a:r>
            <a:r>
              <a:rPr lang="en-US" sz="1200" smtClean="0">
                <a:solidFill>
                  <a:sysClr val="windowText" lastClr="000000"/>
                </a:solidFill>
              </a:rPr>
              <a:t>. 11 February 2016. </a:t>
            </a:r>
            <a:endParaRPr lang="en-US" sz="1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3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ic Presentation Layout_Alt_SB - v3" id="{84B37BC6-24B1-44DF-BC33-A2600EA6D2E2}" vid="{FEA1FE0D-3AE3-41D8-8190-550E5A85D3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F869D89-072C-4F46-9050-EAD8E79591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A784AD-7888-482C-A72A-80D3063962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B61CFE-D4DA-4753-A9A5-D482B9609A35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microsoft.com/office/infopath/2007/PartnerControls"/>
    <ds:schemaRef ds:uri="http://www.w3.org/XML/1998/namespace"/>
    <ds:schemaRef ds:uri="fb0879af-3eba-417a-a55a-ffe6dcd6ca77"/>
    <ds:schemaRef ds:uri="6dc4bcd6-49db-4c07-9060-8acfc67cef9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643</Words>
  <Application>Microsoft Macintosh PowerPoint</Application>
  <PresentationFormat>Widescreen</PresentationFormat>
  <Paragraphs>207</Paragraphs>
  <Slides>36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Comic Sans MS</vt:lpstr>
      <vt:lpstr>TeamViewer12 Medium</vt:lpstr>
      <vt:lpstr>Times New Roman</vt:lpstr>
      <vt:lpstr>Wingdings</vt:lpstr>
      <vt:lpstr>Arial</vt:lpstr>
      <vt:lpstr>Office Theme</vt:lpstr>
      <vt:lpstr>PowerPoint Presentation</vt:lpstr>
      <vt:lpstr>1.3 Billion years ago</vt:lpstr>
      <vt:lpstr>PowerPoint Presentation</vt:lpstr>
      <vt:lpstr>PowerPoint Presentation</vt:lpstr>
      <vt:lpstr>103 years ago </vt:lpstr>
      <vt:lpstr>PowerPoint Presentation</vt:lpstr>
      <vt:lpstr>PowerPoint Presentation</vt:lpstr>
      <vt:lpstr>3 years ago </vt:lpstr>
      <vt:lpstr>PowerPoint Presentation</vt:lpstr>
      <vt:lpstr>PowerPoint Presentation</vt:lpstr>
      <vt:lpstr>The Detectors</vt:lpstr>
      <vt:lpstr>PowerPoint Presentation</vt:lpstr>
      <vt:lpstr>PowerPoint Presentation</vt:lpstr>
      <vt:lpstr>PowerPoint Presentation</vt:lpstr>
      <vt:lpstr>PowerPoint Presentation</vt:lpstr>
      <vt:lpstr>LIGO Voyager</vt:lpstr>
      <vt:lpstr>Key Concept: ligo voyager changes</vt:lpstr>
      <vt:lpstr>The CRYOQ Experiment</vt:lpstr>
      <vt:lpstr>PowerPoint Presentation</vt:lpstr>
      <vt:lpstr>PowerPoint Presentation</vt:lpstr>
      <vt:lpstr>PowerPoint Presentation</vt:lpstr>
      <vt:lpstr>PowerPoint Presentation</vt:lpstr>
      <vt:lpstr>Key terms: Cryoq measurements</vt:lpstr>
      <vt:lpstr>Surf 2018</vt:lpstr>
      <vt:lpstr>PowerPoint Presentation</vt:lpstr>
      <vt:lpstr>Key Concept: resistance temperature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a Predicted Value</vt:lpstr>
      <vt:lpstr>What now?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dcterms:created xsi:type="dcterms:W3CDTF">2018-07-20T05:13:08Z</dcterms:created>
  <dcterms:modified xsi:type="dcterms:W3CDTF">2018-08-27T05:23:03Z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v-abdarl@microsoft.com</vt:lpwstr>
  </property>
  <property fmtid="{D5CDD505-2E9C-101B-9397-08002B2CF9AE}" pid="6" name="MSIP_Label_f42aa342-8706-4288-bd11-ebb85995028c_SetDate">
    <vt:lpwstr>2018-06-04T17:47:21.6558308Z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