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tif" ContentType="image/tif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87" r:id="rId2"/>
    <p:sldId id="257" r:id="rId3"/>
    <p:sldId id="258" r:id="rId4"/>
    <p:sldId id="259" r:id="rId5"/>
    <p:sldId id="282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90" r:id="rId14"/>
    <p:sldId id="289" r:id="rId15"/>
    <p:sldId id="268" r:id="rId16"/>
    <p:sldId id="284" r:id="rId17"/>
    <p:sldId id="273" r:id="rId18"/>
    <p:sldId id="285" r:id="rId19"/>
    <p:sldId id="276" r:id="rId20"/>
    <p:sldId id="277" r:id="rId21"/>
    <p:sldId id="278" r:id="rId22"/>
    <p:sldId id="279" r:id="rId23"/>
    <p:sldId id="288" r:id="rId24"/>
    <p:sldId id="281" r:id="rId25"/>
    <p:sldId id="291" r:id="rId26"/>
  </p:sldIdLst>
  <p:sldSz cx="9144000" cy="6858000" type="screen4x3"/>
  <p:notesSz cx="7772400" cy="10058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7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410E9-48DA-C64F-B5D2-3B5108F86E03}" type="datetimeFigureOut">
              <a:rPr lang="en-US" smtClean="0"/>
              <a:t>9/11/18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80051-6A81-684C-AF68-F7EEA615C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538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06C85E-59EA-5D40-9746-10A7915A89C7}" type="datetimeFigureOut">
              <a:rPr lang="en-US" smtClean="0"/>
              <a:t>9/11/18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406A7-3C3A-354B-800D-A8A4CFF2A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122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" name="Picture 40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42" name="Picture 41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14"/>
          <a:stretch/>
        </p:blipFill>
        <p:spPr>
          <a:xfrm>
            <a:off x="360" y="0"/>
            <a:ext cx="1357920" cy="989640"/>
          </a:xfrm>
          <a:prstGeom prst="rect">
            <a:avLst/>
          </a:prstGeom>
          <a:ln>
            <a:noFill/>
          </a:ln>
        </p:spPr>
      </p:pic>
      <p:sp>
        <p:nvSpPr>
          <p:cNvPr id="10" name="CustomShape 1"/>
          <p:cNvSpPr/>
          <p:nvPr/>
        </p:nvSpPr>
        <p:spPr>
          <a:xfrm>
            <a:off x="4430880" y="6485040"/>
            <a:ext cx="28116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2"/>
          <p:cNvSpPr/>
          <p:nvPr/>
        </p:nvSpPr>
        <p:spPr>
          <a:xfrm>
            <a:off x="4479840" y="3189240"/>
            <a:ext cx="35244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3"/>
          <p:cNvSpPr/>
          <p:nvPr/>
        </p:nvSpPr>
        <p:spPr>
          <a:xfrm>
            <a:off x="4479840" y="3108240"/>
            <a:ext cx="52236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ustomShape 4"/>
          <p:cNvSpPr/>
          <p:nvPr/>
        </p:nvSpPr>
        <p:spPr>
          <a:xfrm>
            <a:off x="0" y="1542960"/>
            <a:ext cx="9131400" cy="36720"/>
          </a:xfrm>
          <a:prstGeom prst="rect">
            <a:avLst/>
          </a:prstGeom>
          <a:solidFill>
            <a:srgbClr val="DC0081"/>
          </a:solidFill>
          <a:ln w="9360">
            <a:solidFill>
              <a:schemeClr val="accent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" name="Picture 4"/>
          <p:cNvPicPr/>
          <p:nvPr/>
        </p:nvPicPr>
        <p:blipFill>
          <a:blip r:embed="rId14"/>
          <a:stretch/>
        </p:blipFill>
        <p:spPr>
          <a:xfrm>
            <a:off x="360" y="0"/>
            <a:ext cx="1357920" cy="989640"/>
          </a:xfrm>
          <a:prstGeom prst="rect">
            <a:avLst/>
          </a:prstGeom>
          <a:ln>
            <a:noFill/>
          </a:ln>
        </p:spPr>
      </p:pic>
      <p:pic>
        <p:nvPicPr>
          <p:cNvPr id="6" name="Picture 37"/>
          <p:cNvPicPr/>
          <p:nvPr/>
        </p:nvPicPr>
        <p:blipFill>
          <a:blip r:embed="rId15"/>
          <a:stretch/>
        </p:blipFill>
        <p:spPr>
          <a:xfrm>
            <a:off x="7589520" y="12240"/>
            <a:ext cx="1513440" cy="810000"/>
          </a:xfrm>
          <a:prstGeom prst="rect">
            <a:avLst/>
          </a:prstGeom>
          <a:ln w="9360">
            <a:noFill/>
          </a:ln>
        </p:spPr>
      </p:pic>
      <p:sp>
        <p:nvSpPr>
          <p:cNvPr id="7" name="PlaceHolder 5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8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jpe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9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jpeg"/><Relationship Id="rId10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Relationship Id="rId3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eg"/><Relationship Id="rId3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598680" y="625680"/>
            <a:ext cx="7893720" cy="1468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Gravitational-Wave Astronomy -  a Long Time Coming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CustomShape 2"/>
          <p:cNvSpPr/>
          <p:nvPr/>
        </p:nvSpPr>
        <p:spPr>
          <a:xfrm>
            <a:off x="945720" y="1981430"/>
            <a:ext cx="7286400" cy="88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/>
          <a:lstStyle/>
          <a:p>
            <a:pPr algn="ctr">
              <a:lnSpc>
                <a:spcPct val="100000"/>
              </a:lnSpc>
            </a:pPr>
            <a:r>
              <a:rPr lang="en-US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Livia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Conti, for the Virgo Collaboration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Fred Raab, for the LIGO Scientific Collaboration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45720" y="2550459"/>
            <a:ext cx="7702920" cy="4280541"/>
            <a:chOff x="945720" y="2550459"/>
            <a:chExt cx="7702920" cy="4280541"/>
          </a:xfrm>
        </p:grpSpPr>
        <p:grpSp>
          <p:nvGrpSpPr>
            <p:cNvPr id="2" name="Group 1"/>
            <p:cNvGrpSpPr/>
            <p:nvPr/>
          </p:nvGrpSpPr>
          <p:grpSpPr>
            <a:xfrm>
              <a:off x="945720" y="2550459"/>
              <a:ext cx="7584952" cy="2265981"/>
              <a:chOff x="945720" y="2550459"/>
              <a:chExt cx="7584952" cy="2265981"/>
            </a:xfrm>
          </p:grpSpPr>
          <p:pic>
            <p:nvPicPr>
              <p:cNvPr id="175" name="pasted-image.tiff"/>
              <p:cNvPicPr/>
              <p:nvPr/>
            </p:nvPicPr>
            <p:blipFill>
              <a:blip r:embed="rId2"/>
              <a:stretch/>
            </p:blipFill>
            <p:spPr>
              <a:xfrm>
                <a:off x="4659896" y="2550459"/>
                <a:ext cx="993394" cy="999391"/>
              </a:xfrm>
              <a:prstGeom prst="rect">
                <a:avLst/>
              </a:prstGeom>
              <a:ln w="12600">
                <a:noFill/>
              </a:ln>
            </p:spPr>
          </p:pic>
          <p:pic>
            <p:nvPicPr>
              <p:cNvPr id="176" name="image9.png"/>
              <p:cNvPicPr/>
              <p:nvPr/>
            </p:nvPicPr>
            <p:blipFill>
              <a:blip r:embed="rId3"/>
              <a:stretch/>
            </p:blipFill>
            <p:spPr>
              <a:xfrm>
                <a:off x="4321080" y="3917960"/>
                <a:ext cx="1586656" cy="447040"/>
              </a:xfrm>
              <a:prstGeom prst="rect">
                <a:avLst/>
              </a:prstGeom>
              <a:ln w="12600">
                <a:noFill/>
              </a:ln>
            </p:spPr>
          </p:pic>
          <p:pic>
            <p:nvPicPr>
              <p:cNvPr id="177" name="image10.png"/>
              <p:cNvPicPr/>
              <p:nvPr/>
            </p:nvPicPr>
            <p:blipFill>
              <a:blip r:embed="rId4"/>
              <a:stretch/>
            </p:blipFill>
            <p:spPr>
              <a:xfrm>
                <a:off x="4330439" y="3498844"/>
                <a:ext cx="1577297" cy="357156"/>
              </a:xfrm>
              <a:prstGeom prst="rect">
                <a:avLst/>
              </a:prstGeom>
              <a:ln w="12600">
                <a:noFill/>
              </a:ln>
            </p:spPr>
          </p:pic>
          <p:pic>
            <p:nvPicPr>
              <p:cNvPr id="178" name="image11.png"/>
              <p:cNvPicPr/>
              <p:nvPr/>
            </p:nvPicPr>
            <p:blipFill>
              <a:blip r:embed="rId5"/>
              <a:stretch/>
            </p:blipFill>
            <p:spPr>
              <a:xfrm>
                <a:off x="4281120" y="4352130"/>
                <a:ext cx="1626616" cy="448352"/>
              </a:xfrm>
              <a:prstGeom prst="rect">
                <a:avLst/>
              </a:prstGeom>
              <a:ln w="12600">
                <a:noFill/>
              </a:ln>
            </p:spPr>
          </p:pic>
          <p:pic>
            <p:nvPicPr>
              <p:cNvPr id="179" name="image7.png"/>
              <p:cNvPicPr/>
              <p:nvPr/>
            </p:nvPicPr>
            <p:blipFill>
              <a:blip r:embed="rId6"/>
              <a:srcRect l="19084" b="40781"/>
              <a:stretch/>
            </p:blipFill>
            <p:spPr>
              <a:xfrm>
                <a:off x="945720" y="2766240"/>
                <a:ext cx="3375360" cy="2050200"/>
              </a:xfrm>
              <a:prstGeom prst="rect">
                <a:avLst/>
              </a:prstGeom>
              <a:ln w="12600">
                <a:noFill/>
              </a:ln>
            </p:spPr>
          </p:pic>
          <p:sp>
            <p:nvSpPr>
              <p:cNvPr id="180" name="CustomShape 3"/>
              <p:cNvSpPr/>
              <p:nvPr/>
            </p:nvSpPr>
            <p:spPr>
              <a:xfrm>
                <a:off x="2330640" y="4365000"/>
                <a:ext cx="1693440" cy="4050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65160" tIns="65160" rIns="65160" bIns="65160"/>
              <a:lstStyle/>
              <a:p>
                <a:pPr>
                  <a:lnSpc>
                    <a:spcPct val="100000"/>
                  </a:lnSpc>
                </a:pPr>
                <a:r>
                  <a:rPr lang="en-US" sz="1800" b="0" strike="noStrike" spc="-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 Narrow"/>
                    <a:ea typeface="Arial Narrow"/>
                  </a:rPr>
                  <a:t>LIGO Hanford, WA</a:t>
                </a:r>
                <a:endParaRPr lang="en-US" sz="18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pic>
            <p:nvPicPr>
              <p:cNvPr id="181" name="image8.jpg"/>
              <p:cNvPicPr/>
              <p:nvPr/>
            </p:nvPicPr>
            <p:blipFill>
              <a:blip r:embed="rId7"/>
              <a:stretch/>
            </p:blipFill>
            <p:spPr>
              <a:xfrm>
                <a:off x="5905912" y="2742840"/>
                <a:ext cx="2624760" cy="2067480"/>
              </a:xfrm>
              <a:prstGeom prst="rect">
                <a:avLst/>
              </a:prstGeom>
              <a:ln w="12600">
                <a:noFill/>
              </a:ln>
            </p:spPr>
          </p:pic>
          <p:sp>
            <p:nvSpPr>
              <p:cNvPr id="182" name="CustomShape 4"/>
              <p:cNvSpPr/>
              <p:nvPr/>
            </p:nvSpPr>
            <p:spPr>
              <a:xfrm>
                <a:off x="6297840" y="4388760"/>
                <a:ext cx="1804680" cy="4050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65160" tIns="65160" rIns="65160" bIns="65160"/>
              <a:lstStyle/>
              <a:p>
                <a:pPr>
                  <a:lnSpc>
                    <a:spcPct val="100000"/>
                  </a:lnSpc>
                </a:pPr>
                <a:r>
                  <a:rPr lang="en-US" sz="1800" b="0" strike="noStrike" spc="-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 Narrow"/>
                    <a:ea typeface="Arial Narrow"/>
                  </a:rPr>
                  <a:t>LIGO Livingston, LA</a:t>
                </a:r>
                <a:endParaRPr lang="en-US" sz="18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1013760" y="4846320"/>
              <a:ext cx="7634880" cy="1984680"/>
              <a:chOff x="1013760" y="4846320"/>
              <a:chExt cx="7634880" cy="1984680"/>
            </a:xfrm>
          </p:grpSpPr>
          <p:pic>
            <p:nvPicPr>
              <p:cNvPr id="183" name="Picture 182"/>
              <p:cNvPicPr/>
              <p:nvPr/>
            </p:nvPicPr>
            <p:blipFill>
              <a:blip r:embed="rId8"/>
              <a:srcRect t="15058"/>
              <a:stretch/>
            </p:blipFill>
            <p:spPr>
              <a:xfrm>
                <a:off x="5210640" y="4846320"/>
                <a:ext cx="3438000" cy="198468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84" name="TextShape 5"/>
              <p:cNvSpPr txBox="1"/>
              <p:nvPr/>
            </p:nvSpPr>
            <p:spPr>
              <a:xfrm>
                <a:off x="5348160" y="4937760"/>
                <a:ext cx="229464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5000" rIns="90000" bIns="45000"/>
              <a:lstStyle/>
              <a:p>
                <a:r>
                  <a:rPr lang="en-US" sz="18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Virgo (Cascina, Italy)</a:t>
                </a:r>
              </a:p>
            </p:txBody>
          </p:sp>
          <p:pic>
            <p:nvPicPr>
              <p:cNvPr id="185" name="Picture 184"/>
              <p:cNvPicPr/>
              <p:nvPr/>
            </p:nvPicPr>
            <p:blipFill>
              <a:blip r:embed="rId9"/>
              <a:stretch/>
            </p:blipFill>
            <p:spPr>
              <a:xfrm>
                <a:off x="1013760" y="4945320"/>
                <a:ext cx="4206240" cy="187632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774786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CustomShape 1"/>
          <p:cNvSpPr/>
          <p:nvPr/>
        </p:nvSpPr>
        <p:spPr>
          <a:xfrm>
            <a:off x="685800" y="2130480"/>
            <a:ext cx="7770960" cy="146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History:  the story of how problems became opportunities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9" name="CustomShape 2"/>
          <p:cNvSpPr/>
          <p:nvPr/>
        </p:nvSpPr>
        <p:spPr>
          <a:xfrm>
            <a:off x="1371600" y="3886200"/>
            <a:ext cx="6399360" cy="17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CustomShape 1"/>
          <p:cNvSpPr/>
          <p:nvPr/>
        </p:nvSpPr>
        <p:spPr>
          <a:xfrm>
            <a:off x="1371600" y="152280"/>
            <a:ext cx="6399360" cy="129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ctr"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Strategy:  Build Facilities That Could House Evolving Generations of More Powerful Detectors as Part of an International Network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TextShape 1"/>
          <p:cNvSpPr txBox="1"/>
          <p:nvPr/>
        </p:nvSpPr>
        <p:spPr>
          <a:xfrm>
            <a:off x="182880" y="1974220"/>
            <a:ext cx="4344120" cy="323054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510390" indent="-285750">
              <a:lnSpc>
                <a:spcPct val="100000"/>
              </a:lnSpc>
              <a:buClr>
                <a:srgbClr val="114FFB"/>
              </a:buClr>
              <a:buSzPct val="171000"/>
              <a:buFont typeface="Arial"/>
              <a:buChar char="•"/>
            </a:pPr>
            <a:r>
              <a:rPr lang="en-US" sz="18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LIGO proposed in 1989.</a:t>
            </a:r>
          </a:p>
          <a:p>
            <a:pPr marL="510390" indent="-285750">
              <a:lnSpc>
                <a:spcPct val="100000"/>
              </a:lnSpc>
              <a:buClr>
                <a:srgbClr val="114FFB"/>
              </a:buClr>
              <a:buSzPct val="171000"/>
              <a:buFont typeface="Arial"/>
              <a:buChar char="•"/>
            </a:pPr>
            <a:r>
              <a:rPr lang="en-US" sz="18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LIGO </a:t>
            </a:r>
            <a:r>
              <a:rPr lang="en-US" sz="18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Observatories constructed from 1994-</a:t>
            </a:r>
            <a:r>
              <a:rPr lang="en-US" sz="18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2000.</a:t>
            </a:r>
          </a:p>
          <a:p>
            <a:pPr marL="224640">
              <a:lnSpc>
                <a:spcPct val="100000"/>
              </a:lnSpc>
              <a:buClr>
                <a:srgbClr val="114FFB"/>
              </a:buClr>
              <a:buSzPct val="171000"/>
            </a:pPr>
            <a:endParaRPr lang="en-US" sz="1800" b="0" strike="noStrike" spc="-1" dirty="0" smtClean="0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Gill Sans"/>
              <a:ea typeface="Gill Sans"/>
            </a:endParaRPr>
          </a:p>
          <a:p>
            <a:pPr marL="510390" indent="-285750">
              <a:lnSpc>
                <a:spcPct val="100000"/>
              </a:lnSpc>
              <a:buClr>
                <a:srgbClr val="114FFB"/>
              </a:buClr>
              <a:buSzPct val="171000"/>
              <a:buFont typeface="Arial"/>
              <a:buChar char="•"/>
            </a:pPr>
            <a:r>
              <a:rPr lang="en-US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LIGO establishes international LIGO Scientific Collaboration (LSC) in 1997.</a:t>
            </a:r>
          </a:p>
          <a:p>
            <a:pPr marL="224640">
              <a:lnSpc>
                <a:spcPct val="100000"/>
              </a:lnSpc>
              <a:buClr>
                <a:srgbClr val="114FFB"/>
              </a:buClr>
              <a:buSzPct val="171000"/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10390" indent="-285750">
              <a:lnSpc>
                <a:spcPct val="100000"/>
              </a:lnSpc>
              <a:buClr>
                <a:srgbClr val="114FFB"/>
              </a:buClr>
              <a:buSzPct val="171000"/>
              <a:buFont typeface="Arial"/>
              <a:buChar char="•"/>
            </a:pPr>
            <a:r>
              <a:rPr lang="en-US" sz="18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Initial LIGO operated from 2002-</a:t>
            </a:r>
            <a:r>
              <a:rPr lang="en-US" sz="18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2010.</a:t>
            </a:r>
          </a:p>
          <a:p>
            <a:pPr marL="224640">
              <a:lnSpc>
                <a:spcPct val="100000"/>
              </a:lnSpc>
              <a:buClr>
                <a:srgbClr val="114FFB"/>
              </a:buClr>
              <a:buSzPct val="171000"/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10390" indent="-285750">
              <a:lnSpc>
                <a:spcPct val="100000"/>
              </a:lnSpc>
              <a:buClr>
                <a:srgbClr val="114FFB"/>
              </a:buClr>
              <a:buSzPct val="171000"/>
              <a:buFont typeface="Arial"/>
              <a:buChar char="•"/>
            </a:pPr>
            <a:r>
              <a:rPr lang="en-US" sz="18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Advanced LIGO construction 2008-</a:t>
            </a:r>
            <a:r>
              <a:rPr lang="en-US" sz="18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2015.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41000" y="53237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LSC and Virgo Collaboration established an MOU for joint operations in 2007.</a:t>
            </a:r>
            <a:endParaRPr lang="en-US" dirty="0"/>
          </a:p>
        </p:txBody>
      </p:sp>
      <p:sp>
        <p:nvSpPr>
          <p:cNvPr id="12" name="TextShape 1"/>
          <p:cNvSpPr txBox="1"/>
          <p:nvPr/>
        </p:nvSpPr>
        <p:spPr>
          <a:xfrm>
            <a:off x="4527000" y="1974220"/>
            <a:ext cx="4344120" cy="323054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510390" indent="-285750">
              <a:lnSpc>
                <a:spcPct val="100000"/>
              </a:lnSpc>
              <a:buClr>
                <a:srgbClr val="114FFB"/>
              </a:buClr>
              <a:buSzPct val="171000"/>
              <a:buFont typeface="Arial"/>
              <a:buChar char="•"/>
            </a:pPr>
            <a:r>
              <a:rPr lang="en-US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Virgo proposed in </a:t>
            </a:r>
            <a:r>
              <a:rPr lang="en-US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1989.</a:t>
            </a:r>
            <a:endParaRPr lang="en-US" spc="-1" dirty="0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Gill Sans"/>
              <a:ea typeface="Gill Sans"/>
            </a:endParaRPr>
          </a:p>
          <a:p>
            <a:pPr marL="510390" indent="-285750">
              <a:lnSpc>
                <a:spcPct val="100000"/>
              </a:lnSpc>
              <a:buClr>
                <a:srgbClr val="114FFB"/>
              </a:buClr>
              <a:buSzPct val="171000"/>
              <a:buFont typeface="Arial"/>
              <a:buChar char="•"/>
            </a:pPr>
            <a:r>
              <a:rPr lang="en-US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Virgo construction from 1996 to </a:t>
            </a:r>
            <a:r>
              <a:rPr lang="en-US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2003.</a:t>
            </a:r>
          </a:p>
          <a:p>
            <a:pPr marL="224640">
              <a:lnSpc>
                <a:spcPct val="100000"/>
              </a:lnSpc>
              <a:buClr>
                <a:srgbClr val="114FFB"/>
              </a:buClr>
              <a:buSzPct val="171000"/>
            </a:pPr>
            <a:endParaRPr lang="en-US" spc="-1" dirty="0" smtClean="0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Gill Sans"/>
              <a:ea typeface="Gill Sans"/>
            </a:endParaRPr>
          </a:p>
          <a:p>
            <a:pPr marL="224640">
              <a:lnSpc>
                <a:spcPct val="100000"/>
              </a:lnSpc>
              <a:buClr>
                <a:srgbClr val="114FFB"/>
              </a:buClr>
              <a:buSzPct val="171000"/>
            </a:pPr>
            <a:endParaRPr lang="en-US" spc="-1" dirty="0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Gill Sans"/>
              <a:ea typeface="Gill Sans"/>
            </a:endParaRPr>
          </a:p>
          <a:p>
            <a:pPr marL="510390" indent="-285750">
              <a:lnSpc>
                <a:spcPct val="100000"/>
              </a:lnSpc>
              <a:buClr>
                <a:srgbClr val="114FFB"/>
              </a:buClr>
              <a:buSzPct val="171000"/>
              <a:buFont typeface="Arial"/>
              <a:buChar char="•"/>
            </a:pPr>
            <a:r>
              <a:rPr lang="en-US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Virgo and LIGO establish a common data format for GW observatories.</a:t>
            </a:r>
          </a:p>
          <a:p>
            <a:pPr marL="224640">
              <a:lnSpc>
                <a:spcPct val="100000"/>
              </a:lnSpc>
              <a:buClr>
                <a:srgbClr val="114FFB"/>
              </a:buClr>
              <a:buSzPct val="171000"/>
            </a:pPr>
            <a:endParaRPr lang="en-US" spc="-1" dirty="0" smtClean="0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Gill Sans"/>
              <a:ea typeface="Gill Sans"/>
            </a:endParaRPr>
          </a:p>
          <a:p>
            <a:pPr marL="510390" indent="-285750">
              <a:lnSpc>
                <a:spcPct val="100000"/>
              </a:lnSpc>
              <a:buClr>
                <a:srgbClr val="114FFB"/>
              </a:buClr>
              <a:buSzPct val="171000"/>
              <a:buFont typeface="Arial"/>
              <a:buChar char="•"/>
            </a:pPr>
            <a:r>
              <a:rPr lang="en-US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Initial Virgo operated from 2007 to 2011.</a:t>
            </a:r>
          </a:p>
          <a:p>
            <a:pPr marL="510390" indent="-285750">
              <a:lnSpc>
                <a:spcPct val="100000"/>
              </a:lnSpc>
              <a:buClr>
                <a:srgbClr val="114FFB"/>
              </a:buClr>
              <a:buSzPct val="171000"/>
              <a:buFont typeface="Arial"/>
              <a:buChar char="•"/>
            </a:pPr>
            <a:r>
              <a:rPr lang="en-US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Advanced </a:t>
            </a:r>
            <a:r>
              <a:rPr lang="en-US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Virgo construction from 2011 to </a:t>
            </a:r>
            <a:r>
              <a:rPr lang="en-US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2016.</a:t>
            </a:r>
            <a:endParaRPr lang="en-US" spc="-1" dirty="0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Gill Sans"/>
              <a:ea typeface="Gill San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extShape 1"/>
          <p:cNvSpPr txBox="1"/>
          <p:nvPr/>
        </p:nvSpPr>
        <p:spPr>
          <a:xfrm>
            <a:off x="1371600" y="274320"/>
            <a:ext cx="7040880" cy="117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800" b="0" strike="noStrike" spc="-1">
                <a:solidFill>
                  <a:srgbClr val="004479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 Laser Interferometer Gravitational-wave Observatory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8" name="CustomShape 3"/>
          <p:cNvSpPr/>
          <p:nvPr/>
        </p:nvSpPr>
        <p:spPr>
          <a:xfrm>
            <a:off x="6710760" y="6302160"/>
            <a:ext cx="2355480" cy="647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5160" tIns="65160" rIns="65160" bIns="65160"/>
          <a:lstStyle/>
          <a:p>
            <a:pPr>
              <a:lnSpc>
                <a:spcPct val="100000"/>
              </a:lnSpc>
            </a:pPr>
            <a:r>
              <a:rPr lang="en-US" sz="3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Arial Narrow"/>
              </a:rPr>
              <a:t>Livingston, LA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3152" y="1610210"/>
            <a:ext cx="2422817" cy="1761321"/>
            <a:chOff x="241200" y="1656680"/>
            <a:chExt cx="2900468" cy="1761321"/>
          </a:xfrm>
        </p:grpSpPr>
        <p:pic>
          <p:nvPicPr>
            <p:cNvPr id="415" name="image7.png"/>
            <p:cNvPicPr/>
            <p:nvPr/>
          </p:nvPicPr>
          <p:blipFill>
            <a:blip r:embed="rId2"/>
            <a:srcRect l="19084" b="40781"/>
            <a:stretch/>
          </p:blipFill>
          <p:spPr>
            <a:xfrm>
              <a:off x="241200" y="1656680"/>
              <a:ext cx="2900468" cy="1761321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2047692" y="1684285"/>
              <a:ext cx="10939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LHO</a:t>
              </a:r>
              <a:endParaRPr lang="en-US" dirty="0"/>
            </a:p>
          </p:txBody>
        </p:sp>
      </p:grpSp>
      <p:pic>
        <p:nvPicPr>
          <p:cNvPr id="2" name="Picture 1" descr="LIGO-USmap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969" y="1610209"/>
            <a:ext cx="6433199" cy="473930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601200" y="5029460"/>
            <a:ext cx="2409144" cy="1842345"/>
            <a:chOff x="241200" y="3888362"/>
            <a:chExt cx="2900468" cy="2284640"/>
          </a:xfrm>
        </p:grpSpPr>
        <p:pic>
          <p:nvPicPr>
            <p:cNvPr id="417" name="image8.jpg"/>
            <p:cNvPicPr/>
            <p:nvPr/>
          </p:nvPicPr>
          <p:blipFill>
            <a:blip r:embed="rId4"/>
            <a:stretch/>
          </p:blipFill>
          <p:spPr>
            <a:xfrm>
              <a:off x="241200" y="3888362"/>
              <a:ext cx="2900468" cy="228464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2214052" y="3915973"/>
              <a:ext cx="927616" cy="457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LLO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extShape 1"/>
          <p:cNvSpPr txBox="1"/>
          <p:nvPr/>
        </p:nvSpPr>
        <p:spPr>
          <a:xfrm>
            <a:off x="1371600" y="274320"/>
            <a:ext cx="7040880" cy="117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800" b="0" strike="noStrike" spc="-1">
                <a:solidFill>
                  <a:srgbClr val="004479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 Laser Interferometer Gravitational-wave Observatory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8" name="CustomShape 3"/>
          <p:cNvSpPr/>
          <p:nvPr/>
        </p:nvSpPr>
        <p:spPr>
          <a:xfrm>
            <a:off x="6710760" y="6302160"/>
            <a:ext cx="2355480" cy="647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5160" tIns="65160" rIns="65160" bIns="65160"/>
          <a:lstStyle/>
          <a:p>
            <a:pPr>
              <a:lnSpc>
                <a:spcPct val="100000"/>
              </a:lnSpc>
            </a:pPr>
            <a:r>
              <a:rPr lang="en-US" sz="3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Arial Narrow"/>
              </a:rPr>
              <a:t>Livingston, LA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3152" y="1610210"/>
            <a:ext cx="2422817" cy="1761321"/>
            <a:chOff x="241200" y="1656680"/>
            <a:chExt cx="2900468" cy="1761321"/>
          </a:xfrm>
        </p:grpSpPr>
        <p:pic>
          <p:nvPicPr>
            <p:cNvPr id="415" name="image7.png"/>
            <p:cNvPicPr/>
            <p:nvPr/>
          </p:nvPicPr>
          <p:blipFill>
            <a:blip r:embed="rId2"/>
            <a:srcRect l="19084" b="40781"/>
            <a:stretch/>
          </p:blipFill>
          <p:spPr>
            <a:xfrm>
              <a:off x="241200" y="1656680"/>
              <a:ext cx="2900468" cy="1761321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2047692" y="1684285"/>
              <a:ext cx="10939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LHO</a:t>
              </a:r>
              <a:endParaRPr lang="en-US" dirty="0"/>
            </a:p>
          </p:txBody>
        </p:sp>
      </p:grpSp>
      <p:pic>
        <p:nvPicPr>
          <p:cNvPr id="2" name="Picture 1" descr="LIGO-USmap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969" y="1610209"/>
            <a:ext cx="6433199" cy="473930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601200" y="5029460"/>
            <a:ext cx="2409144" cy="1842345"/>
            <a:chOff x="241200" y="3888362"/>
            <a:chExt cx="2900468" cy="2284640"/>
          </a:xfrm>
        </p:grpSpPr>
        <p:pic>
          <p:nvPicPr>
            <p:cNvPr id="417" name="image8.jpg"/>
            <p:cNvPicPr/>
            <p:nvPr/>
          </p:nvPicPr>
          <p:blipFill>
            <a:blip r:embed="rId4"/>
            <a:stretch/>
          </p:blipFill>
          <p:spPr>
            <a:xfrm>
              <a:off x="241200" y="3888362"/>
              <a:ext cx="2900468" cy="228464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2214052" y="3915973"/>
              <a:ext cx="927616" cy="457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LLO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80140" y="1637815"/>
            <a:ext cx="8350527" cy="5220186"/>
            <a:chOff x="-2" y="2816777"/>
            <a:chExt cx="5901105" cy="4041223"/>
          </a:xfrm>
        </p:grpSpPr>
        <p:pic>
          <p:nvPicPr>
            <p:cNvPr id="8" name="Picture 7" descr="LSC-Jun2018.jpe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2816777"/>
              <a:ext cx="5901105" cy="404122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53648" y="2816777"/>
              <a:ext cx="18652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LSC Institutions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84712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3566160" y="365760"/>
            <a:ext cx="2180590" cy="54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VIRGO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CustomShape 2"/>
          <p:cNvSpPr/>
          <p:nvPr/>
        </p:nvSpPr>
        <p:spPr>
          <a:xfrm>
            <a:off x="216000" y="1712160"/>
            <a:ext cx="8595000" cy="73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 collaboration made up of 20 laboratories in 6 european countries,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involving more than 280 physicists and engineers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3" name="Picture 445"/>
          <p:cNvPicPr/>
          <p:nvPr/>
        </p:nvPicPr>
        <p:blipFill>
          <a:blip r:embed="rId2"/>
          <a:stretch/>
        </p:blipFill>
        <p:spPr>
          <a:xfrm>
            <a:off x="85320" y="3383280"/>
            <a:ext cx="4330800" cy="3261240"/>
          </a:xfrm>
          <a:prstGeom prst="rect">
            <a:avLst/>
          </a:prstGeom>
          <a:ln>
            <a:noFill/>
          </a:ln>
        </p:spPr>
      </p:pic>
      <p:sp>
        <p:nvSpPr>
          <p:cNvPr id="244" name="CustomShape 3"/>
          <p:cNvSpPr/>
          <p:nvPr/>
        </p:nvSpPr>
        <p:spPr>
          <a:xfrm>
            <a:off x="146880" y="3438720"/>
            <a:ext cx="221040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Cascina (Pisa), Italy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5" name="Picture 244"/>
          <p:cNvPicPr/>
          <p:nvPr/>
        </p:nvPicPr>
        <p:blipFill>
          <a:blip r:embed="rId3"/>
          <a:stretch/>
        </p:blipFill>
        <p:spPr>
          <a:xfrm>
            <a:off x="85320" y="6352560"/>
            <a:ext cx="4330800" cy="505440"/>
          </a:xfrm>
          <a:prstGeom prst="rect">
            <a:avLst/>
          </a:prstGeom>
          <a:ln>
            <a:noFill/>
          </a:ln>
        </p:spPr>
      </p:pic>
      <p:pic>
        <p:nvPicPr>
          <p:cNvPr id="246" name="Picture 245"/>
          <p:cNvPicPr/>
          <p:nvPr/>
        </p:nvPicPr>
        <p:blipFill>
          <a:blip r:embed="rId4"/>
          <a:srcRect l="13769" t="2830" r="14228" b="2940"/>
          <a:stretch/>
        </p:blipFill>
        <p:spPr>
          <a:xfrm>
            <a:off x="4390200" y="3383280"/>
            <a:ext cx="4720680" cy="34747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883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TextShape 1"/>
          <p:cNvSpPr txBox="1"/>
          <p:nvPr/>
        </p:nvSpPr>
        <p:spPr>
          <a:xfrm>
            <a:off x="3566160" y="365760"/>
            <a:ext cx="2397960" cy="542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VIRGO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7" name="TextShape 2"/>
          <p:cNvSpPr txBox="1"/>
          <p:nvPr/>
        </p:nvSpPr>
        <p:spPr>
          <a:xfrm>
            <a:off x="216000" y="1712160"/>
            <a:ext cx="8595360" cy="740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collaboration made up of 20 laboratories in 6 countries involving the following institutions:</a:t>
            </a:r>
            <a:endParaRPr lang="en-US" sz="1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38" name="Picture 437"/>
          <p:cNvPicPr/>
          <p:nvPr/>
        </p:nvPicPr>
        <p:blipFill>
          <a:blip r:embed="rId2"/>
          <a:stretch/>
        </p:blipFill>
        <p:spPr>
          <a:xfrm>
            <a:off x="365760" y="2418120"/>
            <a:ext cx="447480" cy="475920"/>
          </a:xfrm>
          <a:prstGeom prst="rect">
            <a:avLst/>
          </a:prstGeom>
          <a:ln>
            <a:noFill/>
          </a:ln>
        </p:spPr>
      </p:pic>
      <p:pic>
        <p:nvPicPr>
          <p:cNvPr id="439" name="Picture 438"/>
          <p:cNvPicPr/>
          <p:nvPr/>
        </p:nvPicPr>
        <p:blipFill>
          <a:blip r:embed="rId3"/>
          <a:stretch/>
        </p:blipFill>
        <p:spPr>
          <a:xfrm>
            <a:off x="1013400" y="2411280"/>
            <a:ext cx="676080" cy="475920"/>
          </a:xfrm>
          <a:prstGeom prst="rect">
            <a:avLst/>
          </a:prstGeom>
          <a:ln>
            <a:noFill/>
          </a:ln>
        </p:spPr>
      </p:pic>
      <p:pic>
        <p:nvPicPr>
          <p:cNvPr id="440" name="Picture 439"/>
          <p:cNvPicPr/>
          <p:nvPr/>
        </p:nvPicPr>
        <p:blipFill>
          <a:blip r:embed="rId4"/>
          <a:stretch/>
        </p:blipFill>
        <p:spPr>
          <a:xfrm>
            <a:off x="1707120" y="2392560"/>
            <a:ext cx="1218960" cy="475920"/>
          </a:xfrm>
          <a:prstGeom prst="rect">
            <a:avLst/>
          </a:prstGeom>
          <a:ln>
            <a:noFill/>
          </a:ln>
        </p:spPr>
      </p:pic>
      <p:pic>
        <p:nvPicPr>
          <p:cNvPr id="441" name="Picture 440"/>
          <p:cNvPicPr/>
          <p:nvPr/>
        </p:nvPicPr>
        <p:blipFill>
          <a:blip r:embed="rId5"/>
          <a:stretch/>
        </p:blipFill>
        <p:spPr>
          <a:xfrm>
            <a:off x="3057840" y="2445840"/>
            <a:ext cx="1971360" cy="514080"/>
          </a:xfrm>
          <a:prstGeom prst="rect">
            <a:avLst/>
          </a:prstGeom>
          <a:ln>
            <a:noFill/>
          </a:ln>
        </p:spPr>
      </p:pic>
      <p:pic>
        <p:nvPicPr>
          <p:cNvPr id="442" name="Picture 441"/>
          <p:cNvPicPr/>
          <p:nvPr/>
        </p:nvPicPr>
        <p:blipFill>
          <a:blip r:embed="rId6"/>
          <a:stretch/>
        </p:blipFill>
        <p:spPr>
          <a:xfrm>
            <a:off x="5212080" y="2502720"/>
            <a:ext cx="752040" cy="475920"/>
          </a:xfrm>
          <a:prstGeom prst="rect">
            <a:avLst/>
          </a:prstGeom>
          <a:ln>
            <a:noFill/>
          </a:ln>
        </p:spPr>
      </p:pic>
      <p:pic>
        <p:nvPicPr>
          <p:cNvPr id="443" name="Picture 442"/>
          <p:cNvPicPr/>
          <p:nvPr/>
        </p:nvPicPr>
        <p:blipFill>
          <a:blip r:embed="rId7"/>
          <a:stretch/>
        </p:blipFill>
        <p:spPr>
          <a:xfrm>
            <a:off x="6119280" y="2502720"/>
            <a:ext cx="1104480" cy="475920"/>
          </a:xfrm>
          <a:prstGeom prst="rect">
            <a:avLst/>
          </a:prstGeom>
          <a:ln>
            <a:noFill/>
          </a:ln>
        </p:spPr>
      </p:pic>
      <p:pic>
        <p:nvPicPr>
          <p:cNvPr id="444" name="Picture 443"/>
          <p:cNvPicPr/>
          <p:nvPr/>
        </p:nvPicPr>
        <p:blipFill>
          <a:blip r:embed="rId8"/>
          <a:stretch/>
        </p:blipFill>
        <p:spPr>
          <a:xfrm>
            <a:off x="7376400" y="2484000"/>
            <a:ext cx="761760" cy="475920"/>
          </a:xfrm>
          <a:prstGeom prst="rect">
            <a:avLst/>
          </a:prstGeom>
          <a:ln>
            <a:noFill/>
          </a:ln>
        </p:spPr>
      </p:pic>
      <p:pic>
        <p:nvPicPr>
          <p:cNvPr id="445" name="Picture 444"/>
          <p:cNvPicPr/>
          <p:nvPr/>
        </p:nvPicPr>
        <p:blipFill>
          <a:blip r:embed="rId9"/>
          <a:stretch/>
        </p:blipFill>
        <p:spPr>
          <a:xfrm>
            <a:off x="3821040" y="3474720"/>
            <a:ext cx="5335920" cy="3179880"/>
          </a:xfrm>
          <a:prstGeom prst="rect">
            <a:avLst/>
          </a:prstGeom>
          <a:ln>
            <a:noFill/>
          </a:ln>
        </p:spPr>
      </p:pic>
      <p:pic>
        <p:nvPicPr>
          <p:cNvPr id="446" name="Picture 445"/>
          <p:cNvPicPr/>
          <p:nvPr/>
        </p:nvPicPr>
        <p:blipFill>
          <a:blip r:embed="rId10"/>
          <a:stretch/>
        </p:blipFill>
        <p:spPr>
          <a:xfrm>
            <a:off x="85320" y="3383280"/>
            <a:ext cx="4331160" cy="3261600"/>
          </a:xfrm>
          <a:prstGeom prst="rect">
            <a:avLst/>
          </a:prstGeom>
          <a:ln>
            <a:noFill/>
          </a:ln>
        </p:spPr>
      </p:pic>
      <p:sp>
        <p:nvSpPr>
          <p:cNvPr id="447" name="TextShape 3"/>
          <p:cNvSpPr txBox="1"/>
          <p:nvPr/>
        </p:nvSpPr>
        <p:spPr>
          <a:xfrm>
            <a:off x="146880" y="3438720"/>
            <a:ext cx="221076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Cascina (Pisa), Italy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CustomShape 3"/>
          <p:cNvSpPr/>
          <p:nvPr/>
        </p:nvSpPr>
        <p:spPr>
          <a:xfrm>
            <a:off x="6710760" y="6302160"/>
            <a:ext cx="2355480" cy="647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5160" tIns="65160" rIns="65160" bIns="65160"/>
          <a:lstStyle/>
          <a:p>
            <a:pPr>
              <a:lnSpc>
                <a:spcPct val="100000"/>
              </a:lnSpc>
            </a:pPr>
            <a:r>
              <a:rPr lang="en-US" sz="3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Arial Narrow"/>
              </a:rPr>
              <a:t>Livingston, LA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90925" y="482745"/>
            <a:ext cx="60879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i="1" spc="-1" dirty="0">
                <a:uFill>
                  <a:solidFill>
                    <a:srgbClr val="FFFFFF"/>
                  </a:solidFill>
                </a:uFill>
                <a:ea typeface="ＭＳ Ｐゴシック"/>
              </a:rPr>
              <a:t>The advanced GW detector network:</a:t>
            </a:r>
            <a:endParaRPr lang="en-US" sz="2800" spc="-1" dirty="0">
              <a:uFill>
                <a:solidFill>
                  <a:srgbClr val="FFFFFF"/>
                </a:solidFill>
              </a:uFill>
            </a:endParaRPr>
          </a:p>
          <a:p>
            <a:pPr algn="ctr">
              <a:lnSpc>
                <a:spcPct val="100000"/>
              </a:lnSpc>
            </a:pPr>
            <a:r>
              <a:rPr lang="en-US" sz="2800" i="1" spc="-1" dirty="0">
                <a:uFill>
                  <a:solidFill>
                    <a:srgbClr val="FFFFFF"/>
                  </a:solidFill>
                </a:uFill>
                <a:ea typeface="ＭＳ Ｐゴシック"/>
              </a:rPr>
              <a:t>2015-2025</a:t>
            </a:r>
            <a:endParaRPr lang="en-US" sz="2800" spc="-1" dirty="0"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2" name="Picture 11" descr="GW_Global_Detector_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261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89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CustomShape 1"/>
          <p:cNvSpPr/>
          <p:nvPr/>
        </p:nvSpPr>
        <p:spPr>
          <a:xfrm>
            <a:off x="685800" y="2130480"/>
            <a:ext cx="7770960" cy="146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First Direct Detection of Gravitational Waves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0" name="CustomShape 2"/>
          <p:cNvSpPr/>
          <p:nvPr/>
        </p:nvSpPr>
        <p:spPr>
          <a:xfrm>
            <a:off x="1371600" y="3886200"/>
            <a:ext cx="6399360" cy="17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/>
          <a:lstStyle/>
          <a:p>
            <a:pPr algn="ctr">
              <a:lnSpc>
                <a:spcPct val="100000"/>
              </a:lnSpc>
            </a:pPr>
            <a:r>
              <a:rPr lang="en-US" sz="2400" b="0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Opening a New Window on the Universe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348" y="1271720"/>
            <a:ext cx="4933152" cy="4976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1901" y="273600"/>
            <a:ext cx="6129362" cy="858470"/>
          </a:xfrm>
        </p:spPr>
        <p:txBody>
          <a:bodyPr/>
          <a:lstStyle/>
          <a:p>
            <a:pPr algn="ctr"/>
            <a:r>
              <a:rPr lang="en-US" sz="3200" dirty="0" smtClean="0">
                <a:latin typeface="+mj-lt"/>
              </a:rPr>
              <a:t>What can we learn from h(t)?</a:t>
            </a:r>
            <a:endParaRPr lang="en-US" sz="3200" dirty="0">
              <a:latin typeface="+mj-lt"/>
            </a:endParaRPr>
          </a:p>
        </p:txBody>
      </p:sp>
      <p:sp>
        <p:nvSpPr>
          <p:cNvPr id="8" name="Rectangular Callout 7"/>
          <p:cNvSpPr/>
          <p:nvPr/>
        </p:nvSpPr>
        <p:spPr bwMode="auto">
          <a:xfrm>
            <a:off x="5664200" y="4750314"/>
            <a:ext cx="3314700" cy="1106426"/>
          </a:xfrm>
          <a:prstGeom prst="wedgeRectCallout">
            <a:avLst>
              <a:gd name="adj1" fmla="val -40263"/>
              <a:gd name="adj2" fmla="val -161556"/>
            </a:avLst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Ringdown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 frequency and </a:t>
            </a:r>
            <a:r>
              <a:rPr lang="en-US" sz="1800" i="1" dirty="0" smtClean="0">
                <a:solidFill>
                  <a:srgbClr val="000000"/>
                </a:solidFill>
                <a:latin typeface="Arial"/>
                <a:cs typeface="Arial"/>
              </a:rPr>
              <a:t>Q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give mass and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spin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of final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black hole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9" name="Rectangular Callout 8"/>
          <p:cNvSpPr/>
          <p:nvPr/>
        </p:nvSpPr>
        <p:spPr bwMode="auto">
          <a:xfrm>
            <a:off x="786852" y="1273440"/>
            <a:ext cx="2949412" cy="1106426"/>
          </a:xfrm>
          <a:prstGeom prst="wedgeRectCallout">
            <a:avLst>
              <a:gd name="adj1" fmla="val 35273"/>
              <a:gd name="adj2" fmla="val 111630"/>
            </a:avLst>
          </a:prstGeom>
          <a:solidFill>
            <a:schemeClr val="accent5">
              <a:lumMod val="9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Arial"/>
                <a:cs typeface="Arial"/>
              </a:rPr>
              <a:t>Phase evolution gives chirp mass and aligned components of spin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10" name="Rectangular Callout 9"/>
          <p:cNvSpPr/>
          <p:nvPr/>
        </p:nvSpPr>
        <p:spPr bwMode="auto">
          <a:xfrm>
            <a:off x="604208" y="5004314"/>
            <a:ext cx="2799392" cy="1106426"/>
          </a:xfrm>
          <a:prstGeom prst="wedgeRectCallout">
            <a:avLst>
              <a:gd name="adj1" fmla="val 53760"/>
              <a:gd name="adj2" fmla="val -160408"/>
            </a:avLst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Modulation of amplitude gives nonaligned spin components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7000" y="24384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B. P. Abbott et al. (LIGO Scientific Collaboration and Virgo Collaboration), </a:t>
            </a:r>
            <a:r>
              <a:rPr lang="en-US" sz="1200" dirty="0" smtClean="0">
                <a:solidFill>
                  <a:schemeClr val="tx2"/>
                </a:solidFill>
              </a:rPr>
              <a:t>Phys</a:t>
            </a:r>
            <a:r>
              <a:rPr lang="en-US" sz="1200" dirty="0">
                <a:solidFill>
                  <a:schemeClr val="tx2"/>
                </a:solidFill>
              </a:rPr>
              <a:t>. Rev. Lett. 116, 061102 (2016</a:t>
            </a:r>
            <a:r>
              <a:rPr lang="en-US" sz="1200" dirty="0" smtClean="0">
                <a:solidFill>
                  <a:schemeClr val="tx2"/>
                </a:solidFill>
              </a:rPr>
              <a:t>)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2" name="Rectangular Callout 11"/>
          <p:cNvSpPr/>
          <p:nvPr/>
        </p:nvSpPr>
        <p:spPr bwMode="auto">
          <a:xfrm>
            <a:off x="2819400" y="5156714"/>
            <a:ext cx="2799392" cy="1106426"/>
          </a:xfrm>
          <a:prstGeom prst="wedgeRectCallout">
            <a:avLst>
              <a:gd name="adj1" fmla="val 53760"/>
              <a:gd name="adj2" fmla="val -160408"/>
            </a:avLst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Highest frequency gives sizes of objects just before merger.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8580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CustomShape 1"/>
          <p:cNvSpPr/>
          <p:nvPr/>
        </p:nvSpPr>
        <p:spPr>
          <a:xfrm>
            <a:off x="1371600" y="228600"/>
            <a:ext cx="601848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Multi-Messenger Astronomy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4" name="CustomShape 2"/>
          <p:cNvSpPr/>
          <p:nvPr/>
        </p:nvSpPr>
        <p:spPr>
          <a:xfrm>
            <a:off x="685800" y="2514600"/>
            <a:ext cx="7770960" cy="190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/>
          <a:lstStyle/>
          <a:p>
            <a:pPr marL="343080" indent="-341640">
              <a:lnSpc>
                <a:spcPct val="100000"/>
              </a:lnSpc>
              <a:buClr>
                <a:srgbClr val="114FFB"/>
              </a:buClr>
              <a:buSzPct val="75000"/>
              <a:buFont typeface="Monotype Sorts" charset="2"/>
              <a:buChar char=""/>
            </a:pPr>
            <a:r>
              <a:rPr lang="en-US" sz="2400" b="0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These first observations of dynamic extreme spacetimes with BBHs show us that GR is reasonably accurate in this regime and can be used as a tool for examining and interpreting extreme states of matter.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5" name="CustomShape 3"/>
          <p:cNvSpPr/>
          <p:nvPr/>
        </p:nvSpPr>
        <p:spPr>
          <a:xfrm>
            <a:off x="3124080" y="6248520"/>
            <a:ext cx="289404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ctr"/>
          <a:lstStyle/>
          <a:p>
            <a:pPr algn="ctr">
              <a:lnSpc>
                <a:spcPct val="100000"/>
              </a:lnSpc>
            </a:pPr>
            <a:r>
              <a:rPr lang="en-US" sz="1400" b="1" i="1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Raab - Intro to GW Astronomy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6" name="CustomShape 4"/>
          <p:cNvSpPr/>
          <p:nvPr/>
        </p:nvSpPr>
        <p:spPr>
          <a:xfrm>
            <a:off x="6553080" y="6248520"/>
            <a:ext cx="190368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ctr"/>
          <a:lstStyle/>
          <a:p>
            <a:pPr algn="r">
              <a:lnSpc>
                <a:spcPct val="100000"/>
              </a:lnSpc>
            </a:pPr>
            <a:fld id="{33203773-7C4E-4807-ABEA-62D530E96B48}" type="slidenum">
              <a:rPr lang="en-US" sz="1400" b="0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19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2"/>
          <p:cNvSpPr/>
          <p:nvPr/>
        </p:nvSpPr>
        <p:spPr>
          <a:xfrm>
            <a:off x="457200" y="577326"/>
            <a:ext cx="8228520" cy="9827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are we talking about?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 descr="DownsampledBinaBHmergerAPOD16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683441"/>
            <a:ext cx="4526357" cy="3389739"/>
          </a:xfrm>
          <a:prstGeom prst="rect">
            <a:avLst/>
          </a:prstGeom>
        </p:spPr>
      </p:pic>
      <p:pic>
        <p:nvPicPr>
          <p:cNvPr id="4" name="Picture 3" descr="artist_NSIllustration_CREDIT__NSF_LIGO_Sonoma_State_University_A._Simonne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582" y="2975687"/>
            <a:ext cx="3810144" cy="3378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8975" y="6474891"/>
            <a:ext cx="5839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Credits:  NSF/LIGO/Sonoma State University/A. </a:t>
            </a:r>
            <a:r>
              <a:rPr lang="en-US" sz="1400" dirty="0" err="1" smtClean="0"/>
              <a:t>Simonnet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928338" y="1808552"/>
            <a:ext cx="3934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Gravitational waves from merging black holes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83851" y="5384840"/>
            <a:ext cx="3699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Gravitational waves and </a:t>
            </a:r>
            <a:r>
              <a:rPr lang="en-US" dirty="0" err="1" smtClean="0"/>
              <a:t>elecromagnetic</a:t>
            </a:r>
            <a:r>
              <a:rPr lang="en-US" dirty="0" smtClean="0"/>
              <a:t> waves from merging neutron stars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CustomShape 1"/>
          <p:cNvSpPr/>
          <p:nvPr/>
        </p:nvSpPr>
        <p:spPr>
          <a:xfrm>
            <a:off x="1371600" y="228600"/>
            <a:ext cx="601848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ctr">
              <a:lnSpc>
                <a:spcPct val="100000"/>
              </a:lnSpc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Onto the study of the most extreme states of matter – GW170817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8" name="CustomShape 2"/>
          <p:cNvSpPr/>
          <p:nvPr/>
        </p:nvSpPr>
        <p:spPr>
          <a:xfrm>
            <a:off x="3124080" y="6248520"/>
            <a:ext cx="289404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ctr"/>
          <a:lstStyle/>
          <a:p>
            <a:pPr algn="ctr">
              <a:lnSpc>
                <a:spcPct val="100000"/>
              </a:lnSpc>
            </a:pPr>
            <a:r>
              <a:rPr lang="en-US" sz="1400" b="1" i="1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Raab - Intro to GW Astronomy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9" name="CustomShape 3"/>
          <p:cNvSpPr/>
          <p:nvPr/>
        </p:nvSpPr>
        <p:spPr>
          <a:xfrm>
            <a:off x="6553080" y="6248520"/>
            <a:ext cx="190368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ctr"/>
          <a:lstStyle/>
          <a:p>
            <a:pPr algn="r">
              <a:lnSpc>
                <a:spcPct val="100000"/>
              </a:lnSpc>
            </a:pPr>
            <a:fld id="{83B3F5DF-8897-4981-A257-5DB0B7F3DFE9}" type="slidenum">
              <a:rPr lang="en-US" sz="1400" b="0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20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00" name="Picture 5"/>
          <p:cNvPicPr/>
          <p:nvPr/>
        </p:nvPicPr>
        <p:blipFill>
          <a:blip r:embed="rId2"/>
          <a:stretch/>
        </p:blipFill>
        <p:spPr>
          <a:xfrm>
            <a:off x="5760" y="1447920"/>
            <a:ext cx="9142560" cy="5141880"/>
          </a:xfrm>
          <a:prstGeom prst="rect">
            <a:avLst/>
          </a:prstGeom>
          <a:ln>
            <a:noFill/>
          </a:ln>
        </p:spPr>
      </p:pic>
      <p:sp>
        <p:nvSpPr>
          <p:cNvPr id="501" name="CustomShape 4"/>
          <p:cNvSpPr/>
          <p:nvPr/>
        </p:nvSpPr>
        <p:spPr>
          <a:xfrm>
            <a:off x="1981080" y="1486080"/>
            <a:ext cx="7161480" cy="30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Credit: NASA's Goddard Space Flight Center, Caltech/MIT/LIGO Lab and ESA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CustomShape 1"/>
          <p:cNvSpPr/>
          <p:nvPr/>
        </p:nvSpPr>
        <p:spPr>
          <a:xfrm>
            <a:off x="1371600" y="76320"/>
            <a:ext cx="601848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ctr">
              <a:lnSpc>
                <a:spcPct val="100000"/>
              </a:lnSpc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LIGO-Virgo network localization enables discovery of optical counterpart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05" name="Picture 2"/>
          <p:cNvPicPr/>
          <p:nvPr/>
        </p:nvPicPr>
        <p:blipFill>
          <a:blip r:embed="rId2"/>
          <a:stretch/>
        </p:blipFill>
        <p:spPr>
          <a:xfrm>
            <a:off x="991440" y="1676520"/>
            <a:ext cx="6932160" cy="4633920"/>
          </a:xfrm>
          <a:prstGeom prst="rect">
            <a:avLst/>
          </a:prstGeom>
          <a:ln>
            <a:noFill/>
          </a:ln>
        </p:spPr>
      </p:pic>
      <p:sp>
        <p:nvSpPr>
          <p:cNvPr id="506" name="CustomShape 4"/>
          <p:cNvSpPr/>
          <p:nvPr/>
        </p:nvSpPr>
        <p:spPr>
          <a:xfrm>
            <a:off x="1143000" y="5877720"/>
            <a:ext cx="6780240" cy="51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Figure 1 from Multi-messenger Observations of a Binary Neutron Star Merger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B. P. Abbott et al. 2017 ApJL 848 L12 doi:10.3847/2041-8213/aa91c9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CustomShape 1"/>
          <p:cNvSpPr/>
          <p:nvPr/>
        </p:nvSpPr>
        <p:spPr>
          <a:xfrm>
            <a:off x="685800" y="2130480"/>
            <a:ext cx="7770960" cy="76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 Future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8" name="CustomShape 2"/>
          <p:cNvSpPr/>
          <p:nvPr/>
        </p:nvSpPr>
        <p:spPr>
          <a:xfrm>
            <a:off x="1371600" y="3276720"/>
            <a:ext cx="6399360" cy="205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/>
          <a:lstStyle/>
          <a:p>
            <a:pPr algn="ctr"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We now know that black hole binaries merge </a:t>
            </a:r>
            <a:r>
              <a:rPr lang="en-US" sz="24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several times an hour </a:t>
            </a:r>
            <a:r>
              <a:rPr lang="en-US" sz="24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somewhere in the universe; with new detectors and facilities, we should be able to see </a:t>
            </a:r>
            <a:r>
              <a:rPr lang="en-US" sz="24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them </a:t>
            </a:r>
            <a:r>
              <a:rPr lang="en-US" sz="24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out to the first generations of stars.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Shape 1"/>
          <p:cNvSpPr txBox="1"/>
          <p:nvPr/>
        </p:nvSpPr>
        <p:spPr>
          <a:xfrm>
            <a:off x="1459080" y="273600"/>
            <a:ext cx="6120360" cy="114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Concepts Under Study for Future Gravitational-Wave Observatories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0" name="Picture 5"/>
          <p:cNvPicPr/>
          <p:nvPr/>
        </p:nvPicPr>
        <p:blipFill>
          <a:blip r:embed="rId2"/>
          <a:stretch/>
        </p:blipFill>
        <p:spPr>
          <a:xfrm>
            <a:off x="3912120" y="3749040"/>
            <a:ext cx="5245560" cy="3122280"/>
          </a:xfrm>
          <a:prstGeom prst="rect">
            <a:avLst/>
          </a:prstGeom>
          <a:ln>
            <a:noFill/>
          </a:ln>
        </p:spPr>
      </p:pic>
      <p:pic>
        <p:nvPicPr>
          <p:cNvPr id="281" name="Picture 280"/>
          <p:cNvPicPr/>
          <p:nvPr/>
        </p:nvPicPr>
        <p:blipFill>
          <a:blip r:embed="rId3"/>
          <a:stretch/>
        </p:blipFill>
        <p:spPr>
          <a:xfrm>
            <a:off x="0" y="1537920"/>
            <a:ext cx="4641840" cy="2942640"/>
          </a:xfrm>
          <a:prstGeom prst="rect">
            <a:avLst/>
          </a:prstGeom>
          <a:ln>
            <a:noFill/>
          </a:ln>
        </p:spPr>
      </p:pic>
      <p:sp>
        <p:nvSpPr>
          <p:cNvPr id="282" name="TextShape 2"/>
          <p:cNvSpPr txBox="1"/>
          <p:nvPr/>
        </p:nvSpPr>
        <p:spPr>
          <a:xfrm>
            <a:off x="-13680" y="1675080"/>
            <a:ext cx="4673520" cy="610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Artistics</a:t>
            </a: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rendering of Einstein Telescope,</a:t>
            </a:r>
          </a:p>
          <a:p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</a:t>
            </a:r>
            <a:r>
              <a:rPr lang="en-US" sz="18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r>
              <a:rPr lang="en-US" sz="1800" b="1" strike="noStrike" spc="-1" baseline="101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rd</a:t>
            </a:r>
            <a:r>
              <a:rPr lang="en-US" sz="18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generation </a:t>
            </a:r>
            <a:r>
              <a:rPr lang="en-US" sz="1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european</a:t>
            </a: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detector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42125" y="6492875"/>
            <a:ext cx="2127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FFFFF"/>
                </a:solidFill>
              </a:rPr>
              <a:t>Credit:  Evan Hall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3625" y="5667375"/>
            <a:ext cx="3873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</a:rPr>
              <a:t>capable of observing compact binary sources with high signal-to-noise ratio throughout the Universe.</a:t>
            </a:r>
          </a:p>
        </p:txBody>
      </p:sp>
    </p:spTree>
    <p:extLst>
      <p:ext uri="{BB962C8B-B14F-4D97-AF65-F5344CB8AC3E}">
        <p14:creationId xmlns:p14="http://schemas.microsoft.com/office/powerpoint/2010/main" val="922641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CustomShape 1"/>
          <p:cNvSpPr/>
          <p:nvPr/>
        </p:nvSpPr>
        <p:spPr>
          <a:xfrm>
            <a:off x="1371600" y="228600"/>
            <a:ext cx="601848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Personal reflections in summary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4" name="CustomShape 2"/>
          <p:cNvSpPr/>
          <p:nvPr/>
        </p:nvSpPr>
        <p:spPr>
          <a:xfrm>
            <a:off x="371723" y="1676519"/>
            <a:ext cx="8425723" cy="4751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/>
          <a:lstStyle/>
          <a:p>
            <a:pPr marL="343080" indent="-341640">
              <a:lnSpc>
                <a:spcPct val="100000"/>
              </a:lnSpc>
              <a:buClr>
                <a:srgbClr val="114FFB"/>
              </a:buClr>
              <a:buSzPct val="75000"/>
              <a:buFont typeface="Monotype Sorts" charset="2"/>
              <a:buChar char=""/>
            </a:pPr>
            <a:r>
              <a:rPr lang="en-US" sz="20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There were dozens of reasons not to pursue this, but a single compelling reason to do it:  it was good for science</a:t>
            </a:r>
            <a:r>
              <a:rPr lang="en-US" sz="20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.</a:t>
            </a:r>
          </a:p>
          <a:p>
            <a:pPr marL="343080" indent="-341640">
              <a:lnSpc>
                <a:spcPct val="100000"/>
              </a:lnSpc>
              <a:buClr>
                <a:srgbClr val="114FFB"/>
              </a:buClr>
              <a:buSzPct val="75000"/>
              <a:buFont typeface="Monotype Sorts" charset="2"/>
              <a:buChar char=""/>
            </a:pPr>
            <a:r>
              <a:rPr lang="en-US" sz="2000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It was obvious from the start that building the facilities and generations of detectors to make the first detections was a decades-long project.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114FFB"/>
              </a:buClr>
              <a:buSzPct val="75000"/>
              <a:buFont typeface="Monotype Sorts" charset="2"/>
              <a:buChar char=""/>
            </a:pPr>
            <a:r>
              <a:rPr lang="en-US" sz="20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It took villages across the world to accomplish this and it will take even more </a:t>
            </a:r>
            <a:r>
              <a:rPr lang="en-US" sz="20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villages, with </a:t>
            </a:r>
            <a:r>
              <a:rPr lang="en-US" sz="20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even more diverse participation </a:t>
            </a:r>
            <a:r>
              <a:rPr lang="en-US" sz="20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to </a:t>
            </a:r>
            <a:r>
              <a:rPr lang="en-US" sz="20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pursue the promise of the future.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114FFB"/>
              </a:buClr>
              <a:buSzPct val="75000"/>
              <a:buFont typeface="Monotype Sorts" charset="2"/>
              <a:buChar char=""/>
            </a:pPr>
            <a:r>
              <a:rPr lang="en-US" sz="20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Scientists do not own these facilities; the people taxed to build them and their children own </a:t>
            </a:r>
            <a:r>
              <a:rPr lang="en-US" sz="20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them</a:t>
            </a:r>
            <a:r>
              <a:rPr lang="en-US" sz="2000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. W</a:t>
            </a:r>
            <a:r>
              <a:rPr lang="en-US" sz="20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 </a:t>
            </a:r>
            <a:r>
              <a:rPr lang="en-US" sz="20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must do our utmost to share our discoveries with </a:t>
            </a:r>
            <a:r>
              <a:rPr lang="en-US" sz="20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them in meaningful ways.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114FFB"/>
              </a:buClr>
              <a:buSzPct val="75000"/>
              <a:buFont typeface="Monotype Sorts" charset="2"/>
              <a:buChar char=""/>
            </a:pPr>
            <a:r>
              <a:rPr lang="en-US" sz="20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No good deed goes unpunished! The collaborations, which were optimized </a:t>
            </a:r>
            <a:r>
              <a:rPr lang="en-US" sz="20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for making the first direct detections with high </a:t>
            </a:r>
            <a:r>
              <a:rPr lang="en-US" sz="20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confidence, now </a:t>
            </a:r>
            <a:r>
              <a:rPr lang="en-US" sz="20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must evolve rapidly toward optimizing the throughput of new </a:t>
            </a:r>
            <a:r>
              <a:rPr lang="en-US" sz="2000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results to the larger scientific communities in astrophysics, cosmology, nuclear physics, </a:t>
            </a:r>
            <a:r>
              <a:rPr lang="en-US" sz="2000" spc="-1" dirty="0" err="1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astro</a:t>
            </a:r>
            <a:r>
              <a:rPr lang="en-US" sz="2000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-particle physics</a:t>
            </a:r>
            <a:r>
              <a:rPr lang="en-US" sz="20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6" name="CustomShape 4"/>
          <p:cNvSpPr/>
          <p:nvPr/>
        </p:nvSpPr>
        <p:spPr>
          <a:xfrm>
            <a:off x="6553080" y="6248520"/>
            <a:ext cx="190368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ctr"/>
          <a:lstStyle/>
          <a:p>
            <a:pPr algn="r">
              <a:lnSpc>
                <a:spcPct val="100000"/>
              </a:lnSpc>
            </a:pPr>
            <a:fld id="{F62C5371-DC81-4D09-88B5-998B22955284}" type="slidenum">
              <a:rPr lang="en-US" sz="1400" b="0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24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CustomShape 1"/>
          <p:cNvSpPr/>
          <p:nvPr/>
        </p:nvSpPr>
        <p:spPr>
          <a:xfrm>
            <a:off x="1371600" y="228600"/>
            <a:ext cx="601848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Personal </a:t>
            </a:r>
            <a:r>
              <a:rPr lang="en-US" sz="3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reflections, continued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4" name="CustomShape 2"/>
          <p:cNvSpPr/>
          <p:nvPr/>
        </p:nvSpPr>
        <p:spPr>
          <a:xfrm>
            <a:off x="371723" y="1676519"/>
            <a:ext cx="8425723" cy="4751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/>
          <a:lstStyle/>
          <a:p>
            <a:pPr marL="343080" indent="-341640">
              <a:lnSpc>
                <a:spcPct val="100000"/>
              </a:lnSpc>
              <a:buClr>
                <a:srgbClr val="114FFB"/>
              </a:buClr>
              <a:buSzPct val="75000"/>
              <a:buFont typeface="Monotype Sorts" charset="2"/>
              <a:buChar char=""/>
            </a:pPr>
            <a:r>
              <a:rPr lang="en-US" sz="20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Before detection</a:t>
            </a:r>
          </a:p>
          <a:p>
            <a:pPr marL="800280" lvl="1" indent="-341640">
              <a:buClr>
                <a:srgbClr val="114FFB"/>
              </a:buClr>
              <a:buSzPct val="75000"/>
              <a:buFont typeface="Monotype Sorts" charset="2"/>
              <a:buChar char=""/>
            </a:pPr>
            <a:r>
              <a:rPr lang="en-US" sz="2000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one needs to be deeply convinced that the effort is worth and that the final science goal can be reached, even if seems still far</a:t>
            </a:r>
          </a:p>
          <a:p>
            <a:pPr marL="800280" lvl="1" indent="-341640">
              <a:buClr>
                <a:srgbClr val="114FFB"/>
              </a:buClr>
              <a:buSzPct val="75000"/>
              <a:buFont typeface="Monotype Sorts" charset="2"/>
              <a:buChar char=""/>
            </a:pPr>
            <a:r>
              <a:rPr lang="en-US" sz="2000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impossible to have publication rates comparable to those of </a:t>
            </a:r>
            <a:r>
              <a:rPr lang="en-US" sz="2000" spc="-1" dirty="0" err="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collegues</a:t>
            </a:r>
            <a:r>
              <a:rPr lang="en-US" sz="2000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 in high energy physics who we are often compared to</a:t>
            </a:r>
          </a:p>
          <a:p>
            <a:pPr marL="800280" lvl="1" indent="-341640">
              <a:buClr>
                <a:srgbClr val="114FFB"/>
              </a:buClr>
              <a:buSzPct val="75000"/>
              <a:buFont typeface="Monotype Sorts" charset="2"/>
              <a:buChar char=""/>
            </a:pPr>
            <a:r>
              <a:rPr lang="en-US" sz="2000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little space for R&amp;D on new </a:t>
            </a:r>
            <a:r>
              <a:rPr lang="en-US" sz="2000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ideas</a:t>
            </a:r>
            <a:endParaRPr lang="en-US" sz="2000" b="0" strike="noStrike" spc="-1" dirty="0" smtClean="0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Arial"/>
              <a:ea typeface="ＭＳ Ｐゴシック"/>
            </a:endParaRPr>
          </a:p>
          <a:p>
            <a:pPr marL="343080" indent="-341640">
              <a:lnSpc>
                <a:spcPct val="100000"/>
              </a:lnSpc>
              <a:buClr>
                <a:srgbClr val="114FFB"/>
              </a:buClr>
              <a:buSzPct val="75000"/>
              <a:buFont typeface="Monotype Sorts" charset="2"/>
              <a:buChar char=""/>
            </a:pPr>
            <a:r>
              <a:rPr lang="en-US" sz="2000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After detection</a:t>
            </a:r>
          </a:p>
          <a:p>
            <a:pPr marL="800280" lvl="1" indent="-341640">
              <a:buClr>
                <a:srgbClr val="114FFB"/>
              </a:buClr>
              <a:buSzPct val="75000"/>
              <a:buFont typeface="Monotype Sorts" charset="2"/>
              <a:buChar char=""/>
            </a:pPr>
            <a:r>
              <a:rPr lang="en-US" sz="2000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</a:rPr>
              <a:t>increased interest in the public: almost anyone now involved in outreach activities</a:t>
            </a:r>
          </a:p>
          <a:p>
            <a:pPr marL="800280" lvl="1" indent="-341640">
              <a:buClr>
                <a:srgbClr val="114FFB"/>
              </a:buClr>
              <a:buSzPct val="75000"/>
              <a:buFont typeface="Monotype Sorts" charset="2"/>
              <a:buChar char=""/>
            </a:pPr>
            <a:r>
              <a:rPr lang="en-US" sz="2000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</a:rPr>
              <a:t>increased interest among colleagues: opening of new positions and collaborations</a:t>
            </a:r>
          </a:p>
          <a:p>
            <a:pPr marL="800280" lvl="1" indent="-341640">
              <a:buClr>
                <a:srgbClr val="114FFB"/>
              </a:buClr>
              <a:buSzPct val="75000"/>
              <a:buFont typeface="Monotype Sorts" charset="2"/>
              <a:buChar char=""/>
            </a:pPr>
            <a:r>
              <a:rPr lang="en-US" sz="2000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</a:rPr>
              <a:t>more freedom to work on the next step: to ‘listen’ better and farther the Universe we need to overcome the limits of the existing infrastructures</a:t>
            </a:r>
          </a:p>
          <a:p>
            <a:pPr marL="458640" lvl="1">
              <a:buClr>
                <a:srgbClr val="114FFB"/>
              </a:buClr>
              <a:buSzPct val="75000"/>
            </a:pPr>
            <a:endParaRPr lang="en-US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6" name="CustomShape 4"/>
          <p:cNvSpPr/>
          <p:nvPr/>
        </p:nvSpPr>
        <p:spPr>
          <a:xfrm>
            <a:off x="6553080" y="6248520"/>
            <a:ext cx="190368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ctr"/>
          <a:lstStyle/>
          <a:p>
            <a:pPr algn="r">
              <a:lnSpc>
                <a:spcPct val="100000"/>
              </a:lnSpc>
            </a:pPr>
            <a:fld id="{F62C5371-DC81-4D09-88B5-998B22955284}" type="slidenum">
              <a:rPr lang="en-US" sz="1400" b="0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25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7564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CustomShape 1"/>
          <p:cNvSpPr/>
          <p:nvPr/>
        </p:nvSpPr>
        <p:spPr>
          <a:xfrm>
            <a:off x="685800" y="2130480"/>
            <a:ext cx="7770960" cy="146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Basics of General Relativity and Gravitational Waves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6" name="CustomShape 2"/>
          <p:cNvSpPr/>
          <p:nvPr/>
        </p:nvSpPr>
        <p:spPr>
          <a:xfrm>
            <a:off x="1371600" y="3886200"/>
            <a:ext cx="6399360" cy="17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/>
          <a:lstStyle/>
          <a:p>
            <a:pPr algn="ctr"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Big idea:  space and time are things, whose properties are manifested by </a:t>
            </a:r>
            <a:r>
              <a:rPr lang="en-US" sz="24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 </a:t>
            </a:r>
            <a:r>
              <a:rPr lang="en-US" sz="24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phenomena that we collectively refer to as “gravity”.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CustomShape 1"/>
          <p:cNvSpPr/>
          <p:nvPr/>
        </p:nvSpPr>
        <p:spPr>
          <a:xfrm>
            <a:off x="91440" y="162000"/>
            <a:ext cx="8960760" cy="136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/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Einstein’s General Relativity: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gravity is a manifestation of space-time curvature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8" name="CustomShape 2"/>
          <p:cNvSpPr/>
          <p:nvPr/>
        </p:nvSpPr>
        <p:spPr>
          <a:xfrm>
            <a:off x="349560" y="5727906"/>
            <a:ext cx="8519760" cy="4846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Space has a shape, a stiffness and a maximum speed for information </a:t>
            </a:r>
            <a:r>
              <a:rPr lang="en-US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transfer.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4920" y="1737360"/>
            <a:ext cx="4101591" cy="3886920"/>
            <a:chOff x="124920" y="1737360"/>
            <a:chExt cx="4101591" cy="3886920"/>
          </a:xfrm>
        </p:grpSpPr>
        <p:pic>
          <p:nvPicPr>
            <p:cNvPr id="380" name="Picture 3077"/>
            <p:cNvPicPr/>
            <p:nvPr/>
          </p:nvPicPr>
          <p:blipFill>
            <a:blip r:embed="rId4"/>
            <a:stretch/>
          </p:blipFill>
          <p:spPr>
            <a:xfrm>
              <a:off x="124920" y="2104200"/>
              <a:ext cx="4101591" cy="35200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81" name="CustomShape 4"/>
            <p:cNvSpPr/>
            <p:nvPr/>
          </p:nvSpPr>
          <p:spPr>
            <a:xfrm>
              <a:off x="1247040" y="4915296"/>
              <a:ext cx="2961720" cy="6537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n-US" sz="20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  <a:ea typeface="ＭＳ Ｐゴシック"/>
                </a:rPr>
                <a:t>A massive object shifts apparent position of a star</a:t>
              </a:r>
              <a:endPara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382" name="CustomShape 5"/>
            <p:cNvSpPr/>
            <p:nvPr/>
          </p:nvSpPr>
          <p:spPr>
            <a:xfrm>
              <a:off x="205200" y="1737360"/>
              <a:ext cx="3960000" cy="345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r>
                <a:rPr lang="en-US" sz="18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curved spacetime can bend light, too!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208760" y="1653160"/>
            <a:ext cx="4935239" cy="3571429"/>
            <a:chOff x="4208760" y="1653160"/>
            <a:chExt cx="4935239" cy="3571429"/>
          </a:xfrm>
        </p:grpSpPr>
        <p:sp>
          <p:nvSpPr>
            <p:cNvPr id="383" name="CustomShape 6"/>
            <p:cNvSpPr/>
            <p:nvPr/>
          </p:nvSpPr>
          <p:spPr>
            <a:xfrm>
              <a:off x="5122800" y="1653160"/>
              <a:ext cx="3655080" cy="345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r>
                <a:rPr lang="en-US" sz="18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dynamic deformation of spacetime</a:t>
              </a:r>
            </a:p>
          </p:txBody>
        </p:sp>
        <p:pic>
          <p:nvPicPr>
            <p:cNvPr id="2" name="LIGO-Lab-Gravity-Waves-Video.mp4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4208760" y="2447661"/>
              <a:ext cx="4935239" cy="277692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226511" y="2447661"/>
              <a:ext cx="29266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Credit:  R. Hurt - Caltech / JPL:  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CustomShape 1"/>
          <p:cNvSpPr/>
          <p:nvPr/>
        </p:nvSpPr>
        <p:spPr>
          <a:xfrm>
            <a:off x="1371600" y="228600"/>
            <a:ext cx="601848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8" name="CustomShape 2"/>
          <p:cNvSpPr/>
          <p:nvPr/>
        </p:nvSpPr>
        <p:spPr>
          <a:xfrm>
            <a:off x="3124080" y="6248520"/>
            <a:ext cx="289404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ctr"/>
          <a:lstStyle/>
          <a:p>
            <a:pPr algn="ctr">
              <a:lnSpc>
                <a:spcPct val="100000"/>
              </a:lnSpc>
            </a:pPr>
            <a:r>
              <a:rPr lang="en-US" sz="1400" b="1" i="1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Raab - Intro to GW Astronomy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9" name="CustomShape 3"/>
          <p:cNvSpPr/>
          <p:nvPr/>
        </p:nvSpPr>
        <p:spPr>
          <a:xfrm>
            <a:off x="6553080" y="6248520"/>
            <a:ext cx="190368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ctr"/>
          <a:lstStyle/>
          <a:p>
            <a:pPr algn="r">
              <a:lnSpc>
                <a:spcPct val="100000"/>
              </a:lnSpc>
            </a:pPr>
            <a:fld id="{92F4919B-D7B0-4C70-A284-6E29956B2318}" type="slidenum">
              <a:rPr lang="en-US" sz="1400" b="0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5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20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2560" cy="6855840"/>
          </a:xfrm>
          <a:prstGeom prst="rect">
            <a:avLst/>
          </a:prstGeom>
          <a:ln>
            <a:noFill/>
          </a:ln>
        </p:spPr>
      </p:pic>
      <p:sp>
        <p:nvSpPr>
          <p:cNvPr id="521" name="CustomShape 4"/>
          <p:cNvSpPr/>
          <p:nvPr/>
        </p:nvSpPr>
        <p:spPr>
          <a:xfrm>
            <a:off x="838080" y="6400800"/>
            <a:ext cx="2436840" cy="30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Credit:  NASA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CustomShape 1"/>
          <p:cNvSpPr/>
          <p:nvPr/>
        </p:nvSpPr>
        <p:spPr>
          <a:xfrm>
            <a:off x="685800" y="2130480"/>
            <a:ext cx="7770960" cy="146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Detectors of Gravitational Waves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7" name="CustomShape 2"/>
          <p:cNvSpPr/>
          <p:nvPr/>
        </p:nvSpPr>
        <p:spPr>
          <a:xfrm>
            <a:off x="1371600" y="3886200"/>
            <a:ext cx="6399360" cy="17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/>
          <a:lstStyle/>
          <a:p>
            <a:pPr algn="ctr">
              <a:lnSpc>
                <a:spcPct val="100000"/>
              </a:lnSpc>
            </a:pPr>
            <a:r>
              <a:rPr lang="en-US" sz="2400" b="0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No Law of Physics Forbids Them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CustomShape 1"/>
          <p:cNvSpPr/>
          <p:nvPr/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/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Basic idea is simple: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 GW causes a circle of space to go out of round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9" name="Picture 3"/>
          <p:cNvPicPr/>
          <p:nvPr/>
        </p:nvPicPr>
        <p:blipFill>
          <a:blip r:embed="rId2"/>
          <a:srcRect t="2677" b="2677"/>
          <a:stretch/>
        </p:blipFill>
        <p:spPr>
          <a:xfrm>
            <a:off x="91440" y="1759320"/>
            <a:ext cx="6627960" cy="4624560"/>
          </a:xfrm>
          <a:prstGeom prst="rect">
            <a:avLst/>
          </a:prstGeom>
          <a:ln>
            <a:noFill/>
          </a:ln>
        </p:spPr>
      </p:pic>
      <p:sp>
        <p:nvSpPr>
          <p:cNvPr id="391" name="CustomShape 2"/>
          <p:cNvSpPr/>
          <p:nvPr/>
        </p:nvSpPr>
        <p:spPr>
          <a:xfrm>
            <a:off x="6126480" y="3325320"/>
            <a:ext cx="2951280" cy="106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GW amplitude h = deformation/size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3" name="CustomShape 3"/>
          <p:cNvSpPr/>
          <p:nvPr/>
        </p:nvSpPr>
        <p:spPr>
          <a:xfrm>
            <a:off x="1319040" y="6309360"/>
            <a:ext cx="6544440" cy="37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Light takes more (less)  time to travel the longer (shorter) path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4" name="CustomShape 4"/>
          <p:cNvSpPr/>
          <p:nvPr/>
        </p:nvSpPr>
        <p:spPr>
          <a:xfrm>
            <a:off x="-30240" y="3958560"/>
            <a:ext cx="2886840" cy="88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Isolated mirrors are survey stakes in space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267885" y="1714500"/>
            <a:ext cx="2809875" cy="4669380"/>
            <a:chOff x="6267885" y="1714500"/>
            <a:chExt cx="2809875" cy="4669380"/>
          </a:xfrm>
        </p:grpSpPr>
        <p:pic>
          <p:nvPicPr>
            <p:cNvPr id="3" name="Picture 2" descr="GravitationalWave_PlusPolarization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476" y="1714500"/>
              <a:ext cx="1737820" cy="1737820"/>
            </a:xfrm>
            <a:prstGeom prst="rect">
              <a:avLst/>
            </a:prstGeom>
          </p:spPr>
        </p:pic>
        <p:pic>
          <p:nvPicPr>
            <p:cNvPr id="4" name="Picture 3" descr="ITF_+GW_animated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7885" y="4316955"/>
              <a:ext cx="2809875" cy="206692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Immagine 9"/>
          <p:cNvPicPr/>
          <p:nvPr/>
        </p:nvPicPr>
        <p:blipFill>
          <a:blip r:embed="rId2"/>
          <a:srcRect l="10330" r="23356"/>
          <a:stretch/>
        </p:blipFill>
        <p:spPr>
          <a:xfrm rot="5400000">
            <a:off x="779760" y="2050200"/>
            <a:ext cx="2625120" cy="1941480"/>
          </a:xfrm>
          <a:prstGeom prst="rect">
            <a:avLst/>
          </a:prstGeom>
          <a:ln>
            <a:noFill/>
          </a:ln>
        </p:spPr>
      </p:pic>
      <p:pic>
        <p:nvPicPr>
          <p:cNvPr id="396" name="Picture 4"/>
          <p:cNvPicPr/>
          <p:nvPr/>
        </p:nvPicPr>
        <p:blipFill>
          <a:blip r:embed="rId3"/>
          <a:stretch/>
        </p:blipFill>
        <p:spPr>
          <a:xfrm>
            <a:off x="4570560" y="1878480"/>
            <a:ext cx="4509360" cy="2351880"/>
          </a:xfrm>
          <a:prstGeom prst="rect">
            <a:avLst/>
          </a:prstGeom>
          <a:ln>
            <a:noFill/>
          </a:ln>
        </p:spPr>
      </p:pic>
      <p:sp>
        <p:nvSpPr>
          <p:cNvPr id="397" name="TextShape 1"/>
          <p:cNvSpPr txBox="1"/>
          <p:nvPr/>
        </p:nvSpPr>
        <p:spPr>
          <a:xfrm>
            <a:off x="2130480" y="1701360"/>
            <a:ext cx="5669280" cy="85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Equal arm length	→ destructive interference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8" name="Picture 3"/>
          <p:cNvPicPr/>
          <p:nvPr/>
        </p:nvPicPr>
        <p:blipFill>
          <a:blip r:embed="rId4"/>
          <a:stretch/>
        </p:blipFill>
        <p:spPr>
          <a:xfrm>
            <a:off x="771120" y="4474440"/>
            <a:ext cx="2936160" cy="2217240"/>
          </a:xfrm>
          <a:prstGeom prst="rect">
            <a:avLst/>
          </a:prstGeom>
          <a:ln>
            <a:noFill/>
          </a:ln>
        </p:spPr>
      </p:pic>
      <p:pic>
        <p:nvPicPr>
          <p:cNvPr id="399" name="Picture 1"/>
          <p:cNvPicPr/>
          <p:nvPr/>
        </p:nvPicPr>
        <p:blipFill>
          <a:blip r:embed="rId5"/>
          <a:stretch/>
        </p:blipFill>
        <p:spPr>
          <a:xfrm>
            <a:off x="4630320" y="4525920"/>
            <a:ext cx="4451400" cy="2322000"/>
          </a:xfrm>
          <a:prstGeom prst="rect">
            <a:avLst/>
          </a:prstGeom>
          <a:ln>
            <a:noFill/>
          </a:ln>
        </p:spPr>
      </p:pic>
      <p:sp>
        <p:nvSpPr>
          <p:cNvPr id="400" name="TextShape 2"/>
          <p:cNvSpPr txBox="1"/>
          <p:nvPr/>
        </p:nvSpPr>
        <p:spPr>
          <a:xfrm>
            <a:off x="2316240" y="4317120"/>
            <a:ext cx="6076800" cy="675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Unequal arm length → constructive interference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1" name="TextShape 3"/>
          <p:cNvSpPr txBox="1"/>
          <p:nvPr/>
        </p:nvSpPr>
        <p:spPr>
          <a:xfrm>
            <a:off x="1541520" y="357840"/>
            <a:ext cx="5773680" cy="542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Interferometer as GW detector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Picture 1" descr="ITF_+GW_animated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792"/>
            <a:ext cx="1715395" cy="1261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CustomShape 1"/>
          <p:cNvSpPr/>
          <p:nvPr/>
        </p:nvSpPr>
        <p:spPr>
          <a:xfrm>
            <a:off x="1371600" y="228600"/>
            <a:ext cx="601848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Noise cartoon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22772" y="1651120"/>
            <a:ext cx="7837936" cy="4921903"/>
            <a:chOff x="2634994" y="1554480"/>
            <a:chExt cx="6574542" cy="4128543"/>
          </a:xfrm>
        </p:grpSpPr>
        <p:pic>
          <p:nvPicPr>
            <p:cNvPr id="403" name="Content Placeholder 5"/>
            <p:cNvPicPr/>
            <p:nvPr/>
          </p:nvPicPr>
          <p:blipFill>
            <a:blip r:embed="rId2"/>
            <a:srcRect t="13158" b="3056"/>
            <a:stretch/>
          </p:blipFill>
          <p:spPr>
            <a:xfrm>
              <a:off x="2634994" y="1554480"/>
              <a:ext cx="6488965" cy="4128543"/>
            </a:xfrm>
            <a:prstGeom prst="rect">
              <a:avLst/>
            </a:prstGeom>
            <a:ln>
              <a:noFill/>
            </a:ln>
          </p:spPr>
        </p:pic>
        <p:sp>
          <p:nvSpPr>
            <p:cNvPr id="407" name="TextShape 4"/>
            <p:cNvSpPr txBox="1"/>
            <p:nvPr/>
          </p:nvSpPr>
          <p:spPr>
            <a:xfrm>
              <a:off x="8006362" y="1554480"/>
              <a:ext cx="1203174" cy="325191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n-US" sz="1400" b="0" strike="noStrike" spc="-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ＭＳ Ｐゴシック"/>
                </a:rPr>
                <a:t>R. </a:t>
              </a:r>
              <a:r>
                <a:rPr lang="en-US" sz="1400" b="0" strike="noStrike" spc="-1" dirty="0" err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ＭＳ Ｐゴシック"/>
                </a:rPr>
                <a:t>Adhikari</a:t>
              </a:r>
              <a:endParaRPr lang="en-US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117947</TotalTime>
  <Words>1006</Words>
  <Application>Microsoft Macintosh PowerPoint</Application>
  <PresentationFormat>On-screen Show (4:3)</PresentationFormat>
  <Paragraphs>116</Paragraphs>
  <Slides>25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can we learn from h(t)?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Barry Barish</dc:creator>
  <dc:description/>
  <cp:lastModifiedBy>Fred Raab</cp:lastModifiedBy>
  <cp:revision>459</cp:revision>
  <cp:lastPrinted>2018-08-23T22:01:45Z</cp:lastPrinted>
  <dcterms:created xsi:type="dcterms:W3CDTF">2011-03-02T00:22:05Z</dcterms:created>
  <dcterms:modified xsi:type="dcterms:W3CDTF">2018-09-11T21:03:03Z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Home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On-screen Show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44</vt:i4>
  </property>
</Properties>
</file>