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68" r:id="rId4"/>
    <p:sldId id="263" r:id="rId5"/>
    <p:sldId id="264" r:id="rId6"/>
    <p:sldId id="259" r:id="rId7"/>
    <p:sldId id="257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4"/>
    <p:restoredTop sz="94709"/>
  </p:normalViewPr>
  <p:slideViewPr>
    <p:cSldViewPr snapToGrid="0" snapToObjects="1">
      <p:cViewPr>
        <p:scale>
          <a:sx n="69" d="100"/>
          <a:sy n="69" d="100"/>
        </p:scale>
        <p:origin x="28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6A074-3C2E-524C-8CB8-6A093EB64F7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E4FA9-F22E-3249-A0B0-A04E96D2C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0D76-24DB-C449-A316-B95321A01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44889-36F7-F840-970B-29077058C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B0E83-8D6C-7B43-8473-94D799DB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CC306-9A77-6B4A-BA73-49D71A19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D93C0-3508-2D49-8551-5B3E7C00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4F90-583B-EA4B-9845-5CA4442E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AA9B3-C862-224C-8FE8-65D605347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CFA28-4486-7043-AF32-DF13AA77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07A42-63FB-7E47-A556-BA3E95F1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7088-D06E-E742-9950-1A55937A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73119-7ED6-3540-9E12-5042F832B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D6717-6CBD-AF40-AB09-09DB2BAE5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2B49-501F-BF4A-B802-7D502974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FED4-98A1-EC4F-8A09-A1427F4B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F7FE-AFF4-7647-B00E-695FACC6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58C8-13EC-4B48-B548-AF47B52B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8C97-2B3A-FD42-B974-167997ED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00640-2E12-824F-B96B-FDEEF729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F7819-1BE6-A146-84BA-7E743577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2F9EF-0AB8-5849-AB0C-6B5DFA47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DF94-A72F-5346-8714-D056CAFD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2ED6B-8BE6-814F-98FF-47019A013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1686-26A9-A948-815B-3DDB7D76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11B8-0D6F-9943-A14B-0EB5A4BA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9336-AB5C-8545-892D-A7731185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7F88-CBBE-6D40-8AFF-0C121FF4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C210F-FD7E-AB4E-8433-048C6828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54AE7-0FF6-D94F-B7F7-05151066F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1D388-48A6-1A47-946D-D82C6795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FE145-08F9-374A-AA98-9CAC70E2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52C0C-1AC3-2B42-8F08-88787AE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1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B598-1E8D-0641-87DE-1FB0AEC3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9E9C-6118-6941-9F30-53BBAB8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C9B9E-9BFC-6A42-9364-F780925C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DFAD0-F10F-A44D-80AC-7AD55AE63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66803-14B1-E348-8529-A23B1A123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19C0D-6318-384F-9954-58B27F91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2521DB-CDC3-A747-84A2-156F0835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BCF1-199B-7E4E-9B03-160CD2FB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A789-F9C7-0A42-ACBC-780F0987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57BE0-1AE1-DA4B-9603-F4B35CF7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12A24-B723-A544-B498-BC1B180C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0EA8A-A967-8440-84D8-65CF321F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6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4B7C6-8FDC-2644-A149-3453710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854C3-4D6F-164D-AE78-D9C0D263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668B-9A95-9F4F-BAFF-A6E6B4F2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D95-B407-0C43-965F-FC3A7DC4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037E-6709-8B45-A4D0-4D08B029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9B04F-4E40-894D-B3CF-FCD3DA175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ED1C3-CF7F-8849-BD19-97A74B66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0CE90-6B71-8642-BB96-E33297DE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74E15-0F7F-9940-8B18-2BB31821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8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3C3A-1C3B-B641-8D93-433BCB6C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1C1F0-1921-4643-AE26-908C5ED46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A046-AFCD-6047-B899-1EE9E60A3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1A9BE-7214-C84E-BAC9-78623B8E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5DBBD-63A3-D046-94B5-E9EC6D9F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CE4E-053A-2349-BEC5-81D1A1C9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4B79B-C721-A640-8CAE-9FE85F01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256BF-D185-0846-9732-02A4FF513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88CB-F9FC-8B4D-9F05-89AF85B57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8/28/18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32ED1-B5DA-B94E-83E9-7F22838F4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EDB1-C407-6A4B-B9B0-C31EE04BB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526F-68A5-BF43-A6EC-4F00446A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351B-BEB0-B341-A1C6-DEE891C13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N2 Gas Cool-Down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B9477-B959-0348-B404-F502B6B50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Jaimi Salone &amp; Edgard Bonilla</a:t>
            </a:r>
          </a:p>
          <a:p>
            <a:r>
              <a:rPr lang="en-US" dirty="0"/>
              <a:t>08/28/18</a:t>
            </a:r>
          </a:p>
        </p:txBody>
      </p:sp>
    </p:spTree>
    <p:extLst>
      <p:ext uri="{BB962C8B-B14F-4D97-AF65-F5344CB8AC3E}">
        <p14:creationId xmlns:p14="http://schemas.microsoft.com/office/powerpoint/2010/main" val="225502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569699-B075-BC4E-B2CD-0BFF11B1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609"/>
            <a:ext cx="10515600" cy="476824"/>
          </a:xfrm>
        </p:spPr>
        <p:txBody>
          <a:bodyPr>
            <a:normAutofit/>
          </a:bodyPr>
          <a:lstStyle/>
          <a:p>
            <a:r>
              <a:rPr lang="en-US" sz="2800" dirty="0"/>
              <a:t>Final Configuration: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1D874A-62D1-804F-A658-016AE1D56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299" y="1098958"/>
            <a:ext cx="6859402" cy="5144552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189F1A-0FC3-ED40-9892-969A00A9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F07BA-FC91-1C4F-A59B-71BFDA85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>
            <a:extLst>
              <a:ext uri="{FF2B5EF4-FFF2-40B4-BE49-F238E27FC236}">
                <a16:creationId xmlns:a16="http://schemas.microsoft.com/office/drawing/2014/main" id="{62AB8B30-0DB3-8248-91B2-3F877DC3178A}"/>
              </a:ext>
            </a:extLst>
          </p:cNvPr>
          <p:cNvSpPr/>
          <p:nvPr/>
        </p:nvSpPr>
        <p:spPr>
          <a:xfrm>
            <a:off x="7078213" y="5092532"/>
            <a:ext cx="204909" cy="56100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BA5B488-E60B-BB4F-B55A-70A073557609}"/>
              </a:ext>
            </a:extLst>
          </p:cNvPr>
          <p:cNvSpPr/>
          <p:nvPr/>
        </p:nvSpPr>
        <p:spPr>
          <a:xfrm>
            <a:off x="4712487" y="6240588"/>
            <a:ext cx="204909" cy="56100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Parallelogram 114">
            <a:extLst>
              <a:ext uri="{FF2B5EF4-FFF2-40B4-BE49-F238E27FC236}">
                <a16:creationId xmlns:a16="http://schemas.microsoft.com/office/drawing/2014/main" id="{B72D25A2-7D20-6347-AB76-462391184923}"/>
              </a:ext>
            </a:extLst>
          </p:cNvPr>
          <p:cNvSpPr/>
          <p:nvPr/>
        </p:nvSpPr>
        <p:spPr>
          <a:xfrm>
            <a:off x="4584009" y="5080267"/>
            <a:ext cx="2698669" cy="1167648"/>
          </a:xfrm>
          <a:prstGeom prst="parallelogram">
            <a:avLst>
              <a:gd name="adj" fmla="val 18567"/>
            </a:avLst>
          </a:prstGeom>
          <a:solidFill>
            <a:srgbClr val="6970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36E80D-EAFA-104A-886B-41BDEBC40E42}"/>
              </a:ext>
            </a:extLst>
          </p:cNvPr>
          <p:cNvSpPr/>
          <p:nvPr/>
        </p:nvSpPr>
        <p:spPr>
          <a:xfrm>
            <a:off x="6234565" y="5607542"/>
            <a:ext cx="801028" cy="501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 Same Side Corner Rectangle 92">
            <a:extLst>
              <a:ext uri="{FF2B5EF4-FFF2-40B4-BE49-F238E27FC236}">
                <a16:creationId xmlns:a16="http://schemas.microsoft.com/office/drawing/2014/main" id="{9CB019A2-6C07-9F4D-B0C3-8C136548B645}"/>
              </a:ext>
            </a:extLst>
          </p:cNvPr>
          <p:cNvSpPr/>
          <p:nvPr/>
        </p:nvSpPr>
        <p:spPr>
          <a:xfrm>
            <a:off x="7555424" y="2437163"/>
            <a:ext cx="2058949" cy="3569122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4302235-ECDA-F244-BDAE-320B190B2F56}"/>
              </a:ext>
            </a:extLst>
          </p:cNvPr>
          <p:cNvSpPr/>
          <p:nvPr/>
        </p:nvSpPr>
        <p:spPr>
          <a:xfrm>
            <a:off x="8940622" y="5572630"/>
            <a:ext cx="767660" cy="1172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AEEEFD-C2B7-B44B-9278-CDCE01929FDF}"/>
              </a:ext>
            </a:extLst>
          </p:cNvPr>
          <p:cNvCxnSpPr/>
          <p:nvPr/>
        </p:nvCxnSpPr>
        <p:spPr>
          <a:xfrm>
            <a:off x="8944415" y="5573519"/>
            <a:ext cx="0" cy="1186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9A7B97-46AC-9449-966C-40BF8D7738CF}"/>
              </a:ext>
            </a:extLst>
          </p:cNvPr>
          <p:cNvCxnSpPr>
            <a:cxnSpLocks/>
          </p:cNvCxnSpPr>
          <p:nvPr/>
        </p:nvCxnSpPr>
        <p:spPr>
          <a:xfrm>
            <a:off x="9160542" y="6756621"/>
            <a:ext cx="770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85B5A-C679-E541-B510-FE4B527B53E0}"/>
              </a:ext>
            </a:extLst>
          </p:cNvPr>
          <p:cNvCxnSpPr/>
          <p:nvPr/>
        </p:nvCxnSpPr>
        <p:spPr>
          <a:xfrm>
            <a:off x="9716508" y="5572630"/>
            <a:ext cx="0" cy="1186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D38038-9549-0141-99EA-A5EE0AE9204C}"/>
              </a:ext>
            </a:extLst>
          </p:cNvPr>
          <p:cNvCxnSpPr>
            <a:cxnSpLocks/>
          </p:cNvCxnSpPr>
          <p:nvPr/>
        </p:nvCxnSpPr>
        <p:spPr>
          <a:xfrm>
            <a:off x="9382912" y="4889048"/>
            <a:ext cx="0" cy="68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A702CC-5868-6F48-AD72-3FE1C95EF531}"/>
              </a:ext>
            </a:extLst>
          </p:cNvPr>
          <p:cNvCxnSpPr>
            <a:cxnSpLocks/>
          </p:cNvCxnSpPr>
          <p:nvPr/>
        </p:nvCxnSpPr>
        <p:spPr>
          <a:xfrm>
            <a:off x="9140049" y="5019957"/>
            <a:ext cx="710641" cy="207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3AD312-A55E-A840-9D43-CCEDA5957D6C}"/>
              </a:ext>
            </a:extLst>
          </p:cNvPr>
          <p:cNvCxnSpPr>
            <a:cxnSpLocks/>
          </p:cNvCxnSpPr>
          <p:nvPr/>
        </p:nvCxnSpPr>
        <p:spPr>
          <a:xfrm flipH="1">
            <a:off x="9120926" y="4955516"/>
            <a:ext cx="521258" cy="272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FC803711-AB55-F541-85D9-226342CD38DA}"/>
              </a:ext>
            </a:extLst>
          </p:cNvPr>
          <p:cNvSpPr/>
          <p:nvPr/>
        </p:nvSpPr>
        <p:spPr>
          <a:xfrm rot="5400000">
            <a:off x="8871186" y="5458507"/>
            <a:ext cx="922746" cy="177807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mming Junction 22">
            <a:extLst>
              <a:ext uri="{FF2B5EF4-FFF2-40B4-BE49-F238E27FC236}">
                <a16:creationId xmlns:a16="http://schemas.microsoft.com/office/drawing/2014/main" id="{88E27C8C-08FE-B545-BCEE-61DB4904363A}"/>
              </a:ext>
            </a:extLst>
          </p:cNvPr>
          <p:cNvSpPr/>
          <p:nvPr/>
        </p:nvSpPr>
        <p:spPr>
          <a:xfrm>
            <a:off x="9063864" y="4965903"/>
            <a:ext cx="92208" cy="9220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mming Junction 23">
            <a:extLst>
              <a:ext uri="{FF2B5EF4-FFF2-40B4-BE49-F238E27FC236}">
                <a16:creationId xmlns:a16="http://schemas.microsoft.com/office/drawing/2014/main" id="{395DDDC4-0C5A-0540-B4BD-163A4C74E820}"/>
              </a:ext>
            </a:extLst>
          </p:cNvPr>
          <p:cNvSpPr/>
          <p:nvPr/>
        </p:nvSpPr>
        <p:spPr>
          <a:xfrm>
            <a:off x="9070414" y="5173627"/>
            <a:ext cx="92208" cy="9220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mming Junction 24">
            <a:extLst>
              <a:ext uri="{FF2B5EF4-FFF2-40B4-BE49-F238E27FC236}">
                <a16:creationId xmlns:a16="http://schemas.microsoft.com/office/drawing/2014/main" id="{BDCFFD49-07D9-E14C-A2C9-B172ED052FB6}"/>
              </a:ext>
            </a:extLst>
          </p:cNvPr>
          <p:cNvSpPr/>
          <p:nvPr/>
        </p:nvSpPr>
        <p:spPr>
          <a:xfrm>
            <a:off x="9336808" y="4796840"/>
            <a:ext cx="92208" cy="9220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C65B18-2E80-DA4F-89E2-81ACECA036D4}"/>
              </a:ext>
            </a:extLst>
          </p:cNvPr>
          <p:cNvCxnSpPr>
            <a:cxnSpLocks/>
            <a:stCxn id="29" idx="4"/>
            <a:endCxn id="25" idx="0"/>
          </p:cNvCxnSpPr>
          <p:nvPr/>
        </p:nvCxnSpPr>
        <p:spPr>
          <a:xfrm flipH="1">
            <a:off x="9382912" y="4607374"/>
            <a:ext cx="2773" cy="189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ing Junction 28">
            <a:extLst>
              <a:ext uri="{FF2B5EF4-FFF2-40B4-BE49-F238E27FC236}">
                <a16:creationId xmlns:a16="http://schemas.microsoft.com/office/drawing/2014/main" id="{5E20D6F0-DE62-9040-B342-E6B905A295F6}"/>
              </a:ext>
            </a:extLst>
          </p:cNvPr>
          <p:cNvSpPr/>
          <p:nvPr/>
        </p:nvSpPr>
        <p:spPr>
          <a:xfrm>
            <a:off x="9339581" y="4515166"/>
            <a:ext cx="92208" cy="9220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1EDCC8-C906-644E-B6B6-12CEC320FC16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750457" y="3078591"/>
            <a:ext cx="2589124" cy="14826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C491F27E-5301-F748-AD90-84C4962DD95F}"/>
              </a:ext>
            </a:extLst>
          </p:cNvPr>
          <p:cNvSpPr/>
          <p:nvPr/>
        </p:nvSpPr>
        <p:spPr>
          <a:xfrm rot="21160329">
            <a:off x="4544614" y="4902630"/>
            <a:ext cx="5340921" cy="1416654"/>
          </a:xfrm>
          <a:prstGeom prst="arc">
            <a:avLst>
              <a:gd name="adj1" fmla="val 13249256"/>
              <a:gd name="adj2" fmla="val 215449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B587129-3D85-AE45-9419-AA69F5D53749}"/>
              </a:ext>
            </a:extLst>
          </p:cNvPr>
          <p:cNvSpPr/>
          <p:nvPr/>
        </p:nvSpPr>
        <p:spPr>
          <a:xfrm rot="5400000" flipH="1">
            <a:off x="7867347" y="6095228"/>
            <a:ext cx="2514205" cy="794960"/>
          </a:xfrm>
          <a:prstGeom prst="arc">
            <a:avLst>
              <a:gd name="adj1" fmla="val 1896251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901498-8ED0-6943-ABBB-A960F15D4B4D}"/>
              </a:ext>
            </a:extLst>
          </p:cNvPr>
          <p:cNvCxnSpPr>
            <a:cxnSpLocks/>
          </p:cNvCxnSpPr>
          <p:nvPr/>
        </p:nvCxnSpPr>
        <p:spPr>
          <a:xfrm>
            <a:off x="8941831" y="5576983"/>
            <a:ext cx="770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mming Junction 35">
            <a:extLst>
              <a:ext uri="{FF2B5EF4-FFF2-40B4-BE49-F238E27FC236}">
                <a16:creationId xmlns:a16="http://schemas.microsoft.com/office/drawing/2014/main" id="{0BA3369C-6D30-C741-B6F6-E709B3CFBB92}"/>
              </a:ext>
            </a:extLst>
          </p:cNvPr>
          <p:cNvSpPr/>
          <p:nvPr/>
        </p:nvSpPr>
        <p:spPr>
          <a:xfrm>
            <a:off x="6301009" y="4982409"/>
            <a:ext cx="92208" cy="9220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7F9833-6AF2-874F-816C-8E73ECB8DE42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5006786" y="3991041"/>
            <a:ext cx="168375" cy="180016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1490BB9-F691-F341-AB92-6C85865BD339}"/>
              </a:ext>
            </a:extLst>
          </p:cNvPr>
          <p:cNvSpPr/>
          <p:nvPr/>
        </p:nvSpPr>
        <p:spPr>
          <a:xfrm>
            <a:off x="4516132" y="5791201"/>
            <a:ext cx="981307" cy="9762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680C03-15D5-3444-AC57-87AA687C0393}"/>
              </a:ext>
            </a:extLst>
          </p:cNvPr>
          <p:cNvCxnSpPr>
            <a:cxnSpLocks/>
            <a:stCxn id="41" idx="4"/>
          </p:cNvCxnSpPr>
          <p:nvPr/>
        </p:nvCxnSpPr>
        <p:spPr>
          <a:xfrm>
            <a:off x="5006786" y="6767486"/>
            <a:ext cx="10591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D6B491-FD47-8547-B81E-F58154B46047}"/>
              </a:ext>
            </a:extLst>
          </p:cNvPr>
          <p:cNvCxnSpPr>
            <a:cxnSpLocks/>
          </p:cNvCxnSpPr>
          <p:nvPr/>
        </p:nvCxnSpPr>
        <p:spPr>
          <a:xfrm>
            <a:off x="5497817" y="6279343"/>
            <a:ext cx="5681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43A603-9D42-864C-8148-B02915922335}"/>
              </a:ext>
            </a:extLst>
          </p:cNvPr>
          <p:cNvCxnSpPr>
            <a:cxnSpLocks/>
          </p:cNvCxnSpPr>
          <p:nvPr/>
        </p:nvCxnSpPr>
        <p:spPr>
          <a:xfrm>
            <a:off x="6065939" y="6279343"/>
            <a:ext cx="0" cy="488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773E810-367B-E74C-876E-05C485D17F98}"/>
              </a:ext>
            </a:extLst>
          </p:cNvPr>
          <p:cNvSpPr/>
          <p:nvPr/>
        </p:nvSpPr>
        <p:spPr>
          <a:xfrm>
            <a:off x="9590187" y="4654240"/>
            <a:ext cx="183712" cy="18371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ame 52">
            <a:extLst>
              <a:ext uri="{FF2B5EF4-FFF2-40B4-BE49-F238E27FC236}">
                <a16:creationId xmlns:a16="http://schemas.microsoft.com/office/drawing/2014/main" id="{4ADFDED6-0AFB-7B46-BD79-0AC9F5B89CE5}"/>
              </a:ext>
            </a:extLst>
          </p:cNvPr>
          <p:cNvSpPr/>
          <p:nvPr/>
        </p:nvSpPr>
        <p:spPr>
          <a:xfrm>
            <a:off x="9653774" y="4848152"/>
            <a:ext cx="45719" cy="113292"/>
          </a:xfrm>
          <a:prstGeom prst="fra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8D5A20-26AF-9142-B525-0914CCCAEF97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9676634" y="4735353"/>
            <a:ext cx="14879" cy="1127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883F2FF-E85E-AB4F-AE35-027FC27D5F83}"/>
              </a:ext>
            </a:extLst>
          </p:cNvPr>
          <p:cNvCxnSpPr>
            <a:cxnSpLocks/>
          </p:cNvCxnSpPr>
          <p:nvPr/>
        </p:nvCxnSpPr>
        <p:spPr>
          <a:xfrm>
            <a:off x="9691513" y="4654240"/>
            <a:ext cx="0" cy="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DF57C2E-071B-1544-9D18-88E8479AEECA}"/>
              </a:ext>
            </a:extLst>
          </p:cNvPr>
          <p:cNvCxnSpPr>
            <a:cxnSpLocks/>
            <a:stCxn id="52" idx="7"/>
          </p:cNvCxnSpPr>
          <p:nvPr/>
        </p:nvCxnSpPr>
        <p:spPr>
          <a:xfrm flipH="1">
            <a:off x="9715220" y="4681144"/>
            <a:ext cx="31775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F358A8A-ECC6-214A-92A0-3A140A63B908}"/>
              </a:ext>
            </a:extLst>
          </p:cNvPr>
          <p:cNvCxnSpPr>
            <a:cxnSpLocks/>
            <a:stCxn id="52" idx="1"/>
          </p:cNvCxnSpPr>
          <p:nvPr/>
        </p:nvCxnSpPr>
        <p:spPr>
          <a:xfrm>
            <a:off x="9617091" y="4681144"/>
            <a:ext cx="31045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967143F-5374-324B-B491-E3A3E28EEF7E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9590187" y="4746096"/>
            <a:ext cx="461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E33E508-4A07-B346-AF3B-8E7106EBE6B2}"/>
              </a:ext>
            </a:extLst>
          </p:cNvPr>
          <p:cNvCxnSpPr>
            <a:cxnSpLocks/>
            <a:stCxn id="52" idx="6"/>
          </p:cNvCxnSpPr>
          <p:nvPr/>
        </p:nvCxnSpPr>
        <p:spPr>
          <a:xfrm flipH="1">
            <a:off x="9728160" y="4746096"/>
            <a:ext cx="457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8305A32B-2C84-314B-83CD-EADBE377C1AF}"/>
              </a:ext>
            </a:extLst>
          </p:cNvPr>
          <p:cNvSpPr/>
          <p:nvPr/>
        </p:nvSpPr>
        <p:spPr>
          <a:xfrm>
            <a:off x="508621" y="1194736"/>
            <a:ext cx="4217504" cy="5025223"/>
          </a:xfrm>
          <a:prstGeom prst="round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5C4F706-D375-964D-B43B-5BC9B26DE8EC}"/>
              </a:ext>
            </a:extLst>
          </p:cNvPr>
          <p:cNvCxnSpPr>
            <a:cxnSpLocks/>
          </p:cNvCxnSpPr>
          <p:nvPr/>
        </p:nvCxnSpPr>
        <p:spPr>
          <a:xfrm flipH="1">
            <a:off x="3233912" y="3004918"/>
            <a:ext cx="1516992" cy="85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ame 85">
            <a:extLst>
              <a:ext uri="{FF2B5EF4-FFF2-40B4-BE49-F238E27FC236}">
                <a16:creationId xmlns:a16="http://schemas.microsoft.com/office/drawing/2014/main" id="{A426D3B4-579F-F645-BF92-7F0C12568AC6}"/>
              </a:ext>
            </a:extLst>
          </p:cNvPr>
          <p:cNvSpPr/>
          <p:nvPr/>
        </p:nvSpPr>
        <p:spPr>
          <a:xfrm>
            <a:off x="1974066" y="2466109"/>
            <a:ext cx="1259846" cy="1552747"/>
          </a:xfrm>
          <a:prstGeom prst="fra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026B5018-58D2-B840-B3A6-CE34F6290287}"/>
              </a:ext>
            </a:extLst>
          </p:cNvPr>
          <p:cNvCxnSpPr>
            <a:cxnSpLocks/>
          </p:cNvCxnSpPr>
          <p:nvPr/>
        </p:nvCxnSpPr>
        <p:spPr>
          <a:xfrm rot="10800000">
            <a:off x="2512885" y="2636634"/>
            <a:ext cx="721031" cy="373599"/>
          </a:xfrm>
          <a:prstGeom prst="bentConnector4">
            <a:avLst>
              <a:gd name="adj1" fmla="val 12237"/>
              <a:gd name="adj2" fmla="val 13113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aphic 129" descr="Snowflake">
            <a:extLst>
              <a:ext uri="{FF2B5EF4-FFF2-40B4-BE49-F238E27FC236}">
                <a16:creationId xmlns:a16="http://schemas.microsoft.com/office/drawing/2014/main" id="{7275A34C-CFB5-4340-8A81-8F90F61A3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9150525" y="6474191"/>
            <a:ext cx="298107" cy="298107"/>
          </a:xfrm>
          <a:prstGeom prst="rect">
            <a:avLst/>
          </a:prstGeom>
        </p:spPr>
      </p:pic>
      <p:sp>
        <p:nvSpPr>
          <p:cNvPr id="140" name="Freeform 139">
            <a:extLst>
              <a:ext uri="{FF2B5EF4-FFF2-40B4-BE49-F238E27FC236}">
                <a16:creationId xmlns:a16="http://schemas.microsoft.com/office/drawing/2014/main" id="{BABA6CA1-578F-3144-99CE-D3E4F7401421}"/>
              </a:ext>
            </a:extLst>
          </p:cNvPr>
          <p:cNvSpPr/>
          <p:nvPr/>
        </p:nvSpPr>
        <p:spPr>
          <a:xfrm>
            <a:off x="8551523" y="5983962"/>
            <a:ext cx="1524079" cy="76751"/>
          </a:xfrm>
          <a:custGeom>
            <a:avLst/>
            <a:gdLst>
              <a:gd name="connsiteX0" fmla="*/ 0 w 1565754"/>
              <a:gd name="connsiteY0" fmla="*/ 87682 h 87875"/>
              <a:gd name="connsiteX1" fmla="*/ 162839 w 1565754"/>
              <a:gd name="connsiteY1" fmla="*/ 12526 h 87875"/>
              <a:gd name="connsiteX2" fmla="*/ 388307 w 1565754"/>
              <a:gd name="connsiteY2" fmla="*/ 87682 h 87875"/>
              <a:gd name="connsiteX3" fmla="*/ 776614 w 1565754"/>
              <a:gd name="connsiteY3" fmla="*/ 0 h 87875"/>
              <a:gd name="connsiteX4" fmla="*/ 1039661 w 1565754"/>
              <a:gd name="connsiteY4" fmla="*/ 87682 h 87875"/>
              <a:gd name="connsiteX5" fmla="*/ 1290181 w 1565754"/>
              <a:gd name="connsiteY5" fmla="*/ 25052 h 87875"/>
              <a:gd name="connsiteX6" fmla="*/ 1565754 w 1565754"/>
              <a:gd name="connsiteY6" fmla="*/ 75156 h 8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754" h="87875">
                <a:moveTo>
                  <a:pt x="0" y="87682"/>
                </a:moveTo>
                <a:cubicBezTo>
                  <a:pt x="49060" y="50104"/>
                  <a:pt x="98121" y="12526"/>
                  <a:pt x="162839" y="12526"/>
                </a:cubicBezTo>
                <a:cubicBezTo>
                  <a:pt x="227557" y="12526"/>
                  <a:pt x="286011" y="89770"/>
                  <a:pt x="388307" y="87682"/>
                </a:cubicBezTo>
                <a:cubicBezTo>
                  <a:pt x="490603" y="85594"/>
                  <a:pt x="668055" y="0"/>
                  <a:pt x="776614" y="0"/>
                </a:cubicBezTo>
                <a:cubicBezTo>
                  <a:pt x="885173" y="0"/>
                  <a:pt x="954067" y="83507"/>
                  <a:pt x="1039661" y="87682"/>
                </a:cubicBezTo>
                <a:cubicBezTo>
                  <a:pt x="1125256" y="91857"/>
                  <a:pt x="1202499" y="27140"/>
                  <a:pt x="1290181" y="25052"/>
                </a:cubicBezTo>
                <a:cubicBezTo>
                  <a:pt x="1377863" y="22964"/>
                  <a:pt x="1494773" y="85594"/>
                  <a:pt x="1565754" y="75156"/>
                </a:cubicBezTo>
              </a:path>
            </a:pathLst>
          </a:custGeom>
          <a:noFill/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Left Bracket 140">
            <a:extLst>
              <a:ext uri="{FF2B5EF4-FFF2-40B4-BE49-F238E27FC236}">
                <a16:creationId xmlns:a16="http://schemas.microsoft.com/office/drawing/2014/main" id="{9338E910-4E02-C946-99F4-CD5685602742}"/>
              </a:ext>
            </a:extLst>
          </p:cNvPr>
          <p:cNvSpPr/>
          <p:nvPr/>
        </p:nvSpPr>
        <p:spPr>
          <a:xfrm rot="16200000">
            <a:off x="9199466" y="5845782"/>
            <a:ext cx="286489" cy="1541633"/>
          </a:xfrm>
          <a:prstGeom prst="leftBracket">
            <a:avLst>
              <a:gd name="adj" fmla="val 25865"/>
            </a:avLst>
          </a:prstGeom>
          <a:solidFill>
            <a:schemeClr val="accent5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Left Bracket 141">
            <a:extLst>
              <a:ext uri="{FF2B5EF4-FFF2-40B4-BE49-F238E27FC236}">
                <a16:creationId xmlns:a16="http://schemas.microsoft.com/office/drawing/2014/main" id="{AB00497C-BBAF-AB4C-9B59-67DE66E90BDA}"/>
              </a:ext>
            </a:extLst>
          </p:cNvPr>
          <p:cNvSpPr/>
          <p:nvPr/>
        </p:nvSpPr>
        <p:spPr>
          <a:xfrm>
            <a:off x="8565996" y="6078998"/>
            <a:ext cx="1541632" cy="397578"/>
          </a:xfrm>
          <a:prstGeom prst="leftBracket">
            <a:avLst>
              <a:gd name="adj" fmla="val 0"/>
            </a:avLst>
          </a:prstGeom>
          <a:gradFill flip="none" rotWithShape="1">
            <a:gsLst>
              <a:gs pos="42000">
                <a:schemeClr val="accent1">
                  <a:lumMod val="5000"/>
                  <a:lumOff val="95000"/>
                  <a:alpha val="38000"/>
                </a:schemeClr>
              </a:gs>
              <a:gs pos="100000">
                <a:schemeClr val="accent1">
                  <a:lumMod val="45000"/>
                  <a:lumOff val="55000"/>
                  <a:alpha val="7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98C64C4-D764-014C-8D1B-E77C0C77E287}"/>
              </a:ext>
            </a:extLst>
          </p:cNvPr>
          <p:cNvSpPr txBox="1"/>
          <p:nvPr/>
        </p:nvSpPr>
        <p:spPr>
          <a:xfrm>
            <a:off x="8849592" y="6101638"/>
            <a:ext cx="135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Reservoir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3F82CEC1-B304-C549-BB36-8DD75BA3BE9A}"/>
              </a:ext>
            </a:extLst>
          </p:cNvPr>
          <p:cNvCxnSpPr>
            <a:cxnSpLocks/>
          </p:cNvCxnSpPr>
          <p:nvPr/>
        </p:nvCxnSpPr>
        <p:spPr>
          <a:xfrm flipH="1">
            <a:off x="9768914" y="5473449"/>
            <a:ext cx="736329" cy="754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83926394-7B8D-4A49-9EAF-06DF5B303013}"/>
              </a:ext>
            </a:extLst>
          </p:cNvPr>
          <p:cNvSpPr txBox="1"/>
          <p:nvPr/>
        </p:nvSpPr>
        <p:spPr>
          <a:xfrm>
            <a:off x="4540423" y="5983963"/>
            <a:ext cx="9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ADP 81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D36C2C1-4019-654B-9863-BFE38A7ADD59}"/>
              </a:ext>
            </a:extLst>
          </p:cNvPr>
          <p:cNvSpPr txBox="1"/>
          <p:nvPr/>
        </p:nvSpPr>
        <p:spPr>
          <a:xfrm>
            <a:off x="1137271" y="1883525"/>
            <a:ext cx="128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Outer Shield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B12E426-398F-F24A-AA00-6AC977F048C3}"/>
              </a:ext>
            </a:extLst>
          </p:cNvPr>
          <p:cNvSpPr txBox="1"/>
          <p:nvPr/>
        </p:nvSpPr>
        <p:spPr>
          <a:xfrm>
            <a:off x="1929857" y="4353346"/>
            <a:ext cx="116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Inner Shield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6CED531-14E8-5347-BC85-FBC9536B8680}"/>
              </a:ext>
            </a:extLst>
          </p:cNvPr>
          <p:cNvSpPr/>
          <p:nvPr/>
        </p:nvSpPr>
        <p:spPr>
          <a:xfrm>
            <a:off x="2416427" y="2983572"/>
            <a:ext cx="425669" cy="4057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82A3A12-3615-1B41-B625-2DE5932F0C83}"/>
              </a:ext>
            </a:extLst>
          </p:cNvPr>
          <p:cNvSpPr txBox="1"/>
          <p:nvPr/>
        </p:nvSpPr>
        <p:spPr>
          <a:xfrm>
            <a:off x="1019168" y="5573569"/>
            <a:ext cx="214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 Chamber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243CD1E-7F97-B74C-8B15-8CC5D829CFFD}"/>
              </a:ext>
            </a:extLst>
          </p:cNvPr>
          <p:cNvCxnSpPr>
            <a:stCxn id="153" idx="2"/>
          </p:cNvCxnSpPr>
          <p:nvPr/>
        </p:nvCxnSpPr>
        <p:spPr>
          <a:xfrm flipH="1">
            <a:off x="2089196" y="5942901"/>
            <a:ext cx="1" cy="274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C7FBCDBE-F4A6-FA41-AE82-C620EDF4E415}"/>
              </a:ext>
            </a:extLst>
          </p:cNvPr>
          <p:cNvCxnSpPr>
            <a:cxnSpLocks/>
            <a:stCxn id="150" idx="2"/>
          </p:cNvCxnSpPr>
          <p:nvPr/>
        </p:nvCxnSpPr>
        <p:spPr>
          <a:xfrm>
            <a:off x="1780216" y="2222079"/>
            <a:ext cx="222819" cy="233571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0A43CCD0-01F9-AB4F-894D-FEBB79E45AF7}"/>
              </a:ext>
            </a:extLst>
          </p:cNvPr>
          <p:cNvCxnSpPr>
            <a:cxnSpLocks/>
          </p:cNvCxnSpPr>
          <p:nvPr/>
        </p:nvCxnSpPr>
        <p:spPr>
          <a:xfrm>
            <a:off x="3232666" y="3439165"/>
            <a:ext cx="1468680" cy="232644"/>
          </a:xfrm>
          <a:prstGeom prst="bent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0D8AE30-8826-B842-9154-A18559E4164F}"/>
              </a:ext>
            </a:extLst>
          </p:cNvPr>
          <p:cNvSpPr txBox="1"/>
          <p:nvPr/>
        </p:nvSpPr>
        <p:spPr>
          <a:xfrm>
            <a:off x="2394298" y="3046949"/>
            <a:ext cx="634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Optic</a:t>
            </a:r>
          </a:p>
        </p:txBody>
      </p:sp>
      <p:pic>
        <p:nvPicPr>
          <p:cNvPr id="186" name="Graphic 185" descr="Thermometer">
            <a:extLst>
              <a:ext uri="{FF2B5EF4-FFF2-40B4-BE49-F238E27FC236}">
                <a16:creationId xmlns:a16="http://schemas.microsoft.com/office/drawing/2014/main" id="{3FA604C4-E4C6-264F-82C1-FC7E877A9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6117" y="3024481"/>
            <a:ext cx="351048" cy="351048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FCBAA089-7C03-424F-81C8-CCF3C859A88B}"/>
              </a:ext>
            </a:extLst>
          </p:cNvPr>
          <p:cNvSpPr txBox="1"/>
          <p:nvPr/>
        </p:nvSpPr>
        <p:spPr>
          <a:xfrm>
            <a:off x="1012571" y="2851091"/>
            <a:ext cx="67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Temp Sensor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60B82B55-3030-0248-96BD-51C11A618F5C}"/>
              </a:ext>
            </a:extLst>
          </p:cNvPr>
          <p:cNvCxnSpPr>
            <a:cxnSpLocks/>
          </p:cNvCxnSpPr>
          <p:nvPr/>
        </p:nvCxnSpPr>
        <p:spPr>
          <a:xfrm flipV="1">
            <a:off x="2512882" y="3891460"/>
            <a:ext cx="0" cy="46782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>
            <a:extLst>
              <a:ext uri="{FF2B5EF4-FFF2-40B4-BE49-F238E27FC236}">
                <a16:creationId xmlns:a16="http://schemas.microsoft.com/office/drawing/2014/main" id="{E030874A-BF35-5A44-8052-6F20DF40F09F}"/>
              </a:ext>
            </a:extLst>
          </p:cNvPr>
          <p:cNvSpPr/>
          <p:nvPr/>
        </p:nvSpPr>
        <p:spPr>
          <a:xfrm>
            <a:off x="2168795" y="3431542"/>
            <a:ext cx="183712" cy="18371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BA75F4F-FA87-AD4B-AA15-32E1CD9633B4}"/>
              </a:ext>
            </a:extLst>
          </p:cNvPr>
          <p:cNvCxnSpPr>
            <a:cxnSpLocks/>
          </p:cNvCxnSpPr>
          <p:nvPr/>
        </p:nvCxnSpPr>
        <p:spPr>
          <a:xfrm flipV="1">
            <a:off x="2261234" y="3523398"/>
            <a:ext cx="14879" cy="949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82A1A0D-E362-DB4C-A900-CEF71A886490}"/>
              </a:ext>
            </a:extLst>
          </p:cNvPr>
          <p:cNvCxnSpPr>
            <a:cxnSpLocks/>
          </p:cNvCxnSpPr>
          <p:nvPr/>
        </p:nvCxnSpPr>
        <p:spPr>
          <a:xfrm>
            <a:off x="2260651" y="3431542"/>
            <a:ext cx="0" cy="493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2DB0484-7815-FD4A-9AA7-54318337C153}"/>
              </a:ext>
            </a:extLst>
          </p:cNvPr>
          <p:cNvCxnSpPr>
            <a:cxnSpLocks/>
          </p:cNvCxnSpPr>
          <p:nvPr/>
        </p:nvCxnSpPr>
        <p:spPr>
          <a:xfrm flipH="1">
            <a:off x="2293829" y="3458446"/>
            <a:ext cx="31774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2EE5224-5F46-B247-8822-01A6D85EF79D}"/>
              </a:ext>
            </a:extLst>
          </p:cNvPr>
          <p:cNvCxnSpPr>
            <a:cxnSpLocks/>
          </p:cNvCxnSpPr>
          <p:nvPr/>
        </p:nvCxnSpPr>
        <p:spPr>
          <a:xfrm>
            <a:off x="2195699" y="3458446"/>
            <a:ext cx="31045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41E18EA-32EB-2349-9066-998F8B6C6BF7}"/>
              </a:ext>
            </a:extLst>
          </p:cNvPr>
          <p:cNvCxnSpPr>
            <a:cxnSpLocks/>
          </p:cNvCxnSpPr>
          <p:nvPr/>
        </p:nvCxnSpPr>
        <p:spPr>
          <a:xfrm>
            <a:off x="2168795" y="3523398"/>
            <a:ext cx="461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4F925AA6-26DF-584B-BEE3-027235B208D4}"/>
              </a:ext>
            </a:extLst>
          </p:cNvPr>
          <p:cNvCxnSpPr>
            <a:cxnSpLocks/>
          </p:cNvCxnSpPr>
          <p:nvPr/>
        </p:nvCxnSpPr>
        <p:spPr>
          <a:xfrm flipH="1">
            <a:off x="2306769" y="3523398"/>
            <a:ext cx="457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68C525F-E039-854A-94AE-0FB130A9579C}"/>
              </a:ext>
            </a:extLst>
          </p:cNvPr>
          <p:cNvSpPr/>
          <p:nvPr/>
        </p:nvSpPr>
        <p:spPr>
          <a:xfrm>
            <a:off x="2129023" y="3480816"/>
            <a:ext cx="45719" cy="9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7755BB8F-B158-8046-8B62-849CF5B838B9}"/>
              </a:ext>
            </a:extLst>
          </p:cNvPr>
          <p:cNvSpPr txBox="1"/>
          <p:nvPr/>
        </p:nvSpPr>
        <p:spPr>
          <a:xfrm>
            <a:off x="2334755" y="3403081"/>
            <a:ext cx="524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PF1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0E5239C-69E2-9B47-BE22-2D72382595AC}"/>
              </a:ext>
            </a:extLst>
          </p:cNvPr>
          <p:cNvSpPr txBox="1"/>
          <p:nvPr/>
        </p:nvSpPr>
        <p:spPr>
          <a:xfrm>
            <a:off x="9779598" y="4708989"/>
            <a:ext cx="53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PF2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39788410-2C88-734B-A572-A0663FE28E3C}"/>
              </a:ext>
            </a:extLst>
          </p:cNvPr>
          <p:cNvSpPr txBox="1"/>
          <p:nvPr/>
        </p:nvSpPr>
        <p:spPr>
          <a:xfrm>
            <a:off x="8684763" y="4554540"/>
            <a:ext cx="51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vent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86CB07C9-5B05-8144-A3D2-5FBF351854FD}"/>
              </a:ext>
            </a:extLst>
          </p:cNvPr>
          <p:cNvSpPr txBox="1"/>
          <p:nvPr/>
        </p:nvSpPr>
        <p:spPr>
          <a:xfrm>
            <a:off x="8443712" y="5186120"/>
            <a:ext cx="446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fill</a:t>
            </a: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C6C5A6A9-12A1-E74B-BF58-1369B98FBDF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8722134" y="5219731"/>
            <a:ext cx="348280" cy="13499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B5A7C1D-F10E-804E-9F12-7C266792D32F}"/>
              </a:ext>
            </a:extLst>
          </p:cNvPr>
          <p:cNvCxnSpPr>
            <a:cxnSpLocks/>
            <a:stCxn id="221" idx="2"/>
            <a:endCxn id="23" idx="0"/>
          </p:cNvCxnSpPr>
          <p:nvPr/>
        </p:nvCxnSpPr>
        <p:spPr>
          <a:xfrm>
            <a:off x="8944552" y="4862317"/>
            <a:ext cx="165416" cy="10358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E826DB68-96E7-3C41-97ED-2F2ADC240EBB}"/>
              </a:ext>
            </a:extLst>
          </p:cNvPr>
          <p:cNvSpPr txBox="1"/>
          <p:nvPr/>
        </p:nvSpPr>
        <p:spPr>
          <a:xfrm>
            <a:off x="8801083" y="3875813"/>
            <a:ext cx="1814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system: shut-off</a:t>
            </a: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1CE05D32-E45C-D941-B43A-00E818DB6C52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9385685" y="4237747"/>
            <a:ext cx="90798" cy="277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6ADBFF0E-F49A-854B-8B90-5A5E29578361}"/>
              </a:ext>
            </a:extLst>
          </p:cNvPr>
          <p:cNvCxnSpPr>
            <a:cxnSpLocks/>
            <a:stCxn id="247" idx="2"/>
            <a:endCxn id="25" idx="7"/>
          </p:cNvCxnSpPr>
          <p:nvPr/>
        </p:nvCxnSpPr>
        <p:spPr>
          <a:xfrm flipH="1">
            <a:off x="9415512" y="4470694"/>
            <a:ext cx="1550868" cy="33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135369FC-6A4A-9742-AC0C-69E9C2BBA566}"/>
              </a:ext>
            </a:extLst>
          </p:cNvPr>
          <p:cNvSpPr txBox="1"/>
          <p:nvPr/>
        </p:nvSpPr>
        <p:spPr>
          <a:xfrm>
            <a:off x="10029350" y="4162917"/>
            <a:ext cx="187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system: calibrated leak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E6037B0-A4F5-194C-B40B-AEA13DA99106}"/>
              </a:ext>
            </a:extLst>
          </p:cNvPr>
          <p:cNvSpPr txBox="1"/>
          <p:nvPr/>
        </p:nvSpPr>
        <p:spPr>
          <a:xfrm>
            <a:off x="6049505" y="4468225"/>
            <a:ext cx="109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Pump valve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29371172-BD1A-6242-B106-A9BCE3D18B1A}"/>
              </a:ext>
            </a:extLst>
          </p:cNvPr>
          <p:cNvCxnSpPr>
            <a:cxnSpLocks/>
          </p:cNvCxnSpPr>
          <p:nvPr/>
        </p:nvCxnSpPr>
        <p:spPr>
          <a:xfrm flipH="1">
            <a:off x="6447494" y="4714490"/>
            <a:ext cx="65651" cy="2129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5DAF287B-E2EC-6648-AAA3-C4630F6BA188}"/>
              </a:ext>
            </a:extLst>
          </p:cNvPr>
          <p:cNvCxnSpPr>
            <a:cxnSpLocks/>
            <a:stCxn id="187" idx="3"/>
          </p:cNvCxnSpPr>
          <p:nvPr/>
        </p:nvCxnSpPr>
        <p:spPr>
          <a:xfrm>
            <a:off x="1688040" y="3112701"/>
            <a:ext cx="575080" cy="4178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06D6B817-F1F1-6F44-B8F7-27D612343B58}"/>
              </a:ext>
            </a:extLst>
          </p:cNvPr>
          <p:cNvSpPr txBox="1"/>
          <p:nvPr/>
        </p:nvSpPr>
        <p:spPr>
          <a:xfrm>
            <a:off x="231593" y="80964"/>
            <a:ext cx="3001073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bIns="0" rtlCol="0">
            <a:spAutoFit/>
          </a:bodyPr>
          <a:lstStyle/>
          <a:p>
            <a:r>
              <a:rPr lang="en-US" sz="1100" dirty="0"/>
              <a:t>PF1: Pressure Gauge inside inner shield</a:t>
            </a:r>
          </a:p>
          <a:p>
            <a:r>
              <a:rPr lang="en-US" sz="1100" dirty="0"/>
              <a:t>PF2: Pressure Gauge on Reservoir</a:t>
            </a:r>
          </a:p>
          <a:p>
            <a:r>
              <a:rPr lang="en-US" sz="1100" dirty="0"/>
              <a:t>PF3: Pressure Gauge on ADP 81</a:t>
            </a:r>
          </a:p>
          <a:p>
            <a:r>
              <a:rPr lang="en-US" sz="1100" dirty="0"/>
              <a:t>PF4: Pressure Gauge on  Small Turbo (Interior)</a:t>
            </a:r>
          </a:p>
          <a:p>
            <a:r>
              <a:rPr lang="en-US" sz="1100" dirty="0"/>
              <a:t>PF5: Pressure Gauge in Main Chamber</a:t>
            </a:r>
            <a:endParaRPr lang="en-US" sz="1100" dirty="0">
              <a:solidFill>
                <a:srgbClr val="00B050"/>
              </a:solidFill>
            </a:endParaRPr>
          </a:p>
          <a:p>
            <a:r>
              <a:rPr lang="en-US" sz="1100" dirty="0">
                <a:solidFill>
                  <a:srgbClr val="00B050"/>
                </a:solidFill>
              </a:rPr>
              <a:t>Target Pressures</a:t>
            </a:r>
          </a:p>
        </p:txBody>
      </p:sp>
      <p:cxnSp>
        <p:nvCxnSpPr>
          <p:cNvPr id="269" name="Elbow Connector 268">
            <a:extLst>
              <a:ext uri="{FF2B5EF4-FFF2-40B4-BE49-F238E27FC236}">
                <a16:creationId xmlns:a16="http://schemas.microsoft.com/office/drawing/2014/main" id="{C8D241CA-19C5-DF48-90BA-7B944FAFA712}"/>
              </a:ext>
            </a:extLst>
          </p:cNvPr>
          <p:cNvCxnSpPr>
            <a:cxnSpLocks/>
          </p:cNvCxnSpPr>
          <p:nvPr/>
        </p:nvCxnSpPr>
        <p:spPr>
          <a:xfrm>
            <a:off x="2258183" y="2253978"/>
            <a:ext cx="2543873" cy="1064801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Freeform 275">
            <a:extLst>
              <a:ext uri="{FF2B5EF4-FFF2-40B4-BE49-F238E27FC236}">
                <a16:creationId xmlns:a16="http://schemas.microsoft.com/office/drawing/2014/main" id="{AF9B4991-2EFD-524F-92B7-F1182ED686DE}"/>
              </a:ext>
            </a:extLst>
          </p:cNvPr>
          <p:cNvSpPr/>
          <p:nvPr/>
        </p:nvSpPr>
        <p:spPr>
          <a:xfrm flipV="1">
            <a:off x="4772592" y="1461550"/>
            <a:ext cx="5732651" cy="1861388"/>
          </a:xfrm>
          <a:custGeom>
            <a:avLst/>
            <a:gdLst>
              <a:gd name="connsiteX0" fmla="*/ 0 w 5409702"/>
              <a:gd name="connsiteY0" fmla="*/ 0 h 3355373"/>
              <a:gd name="connsiteX1" fmla="*/ 697117 w 5409702"/>
              <a:gd name="connsiteY1" fmla="*/ 950614 h 3355373"/>
              <a:gd name="connsiteX2" fmla="*/ 479834 w 5409702"/>
              <a:gd name="connsiteY2" fmla="*/ 2109457 h 3355373"/>
              <a:gd name="connsiteX3" fmla="*/ 1424298 w 5409702"/>
              <a:gd name="connsiteY3" fmla="*/ 3337825 h 3355373"/>
              <a:gd name="connsiteX4" fmla="*/ 5409702 w 5409702"/>
              <a:gd name="connsiteY4" fmla="*/ 2768481 h 33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702" h="3355373">
                <a:moveTo>
                  <a:pt x="0" y="0"/>
                </a:moveTo>
                <a:cubicBezTo>
                  <a:pt x="308572" y="299519"/>
                  <a:pt x="617145" y="599038"/>
                  <a:pt x="697117" y="950614"/>
                </a:cubicBezTo>
                <a:cubicBezTo>
                  <a:pt x="777089" y="1302190"/>
                  <a:pt x="358637" y="1711589"/>
                  <a:pt x="479834" y="2109457"/>
                </a:cubicBezTo>
                <a:cubicBezTo>
                  <a:pt x="601031" y="2507325"/>
                  <a:pt x="602653" y="3227988"/>
                  <a:pt x="1424298" y="3337825"/>
                </a:cubicBezTo>
                <a:cubicBezTo>
                  <a:pt x="2245943" y="3447662"/>
                  <a:pt x="4529808" y="3015772"/>
                  <a:pt x="5409702" y="2768481"/>
                </a:cubicBezTo>
              </a:path>
            </a:pathLst>
          </a:cu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8" name="Rounded Rectangle 277">
            <a:extLst>
              <a:ext uri="{FF2B5EF4-FFF2-40B4-BE49-F238E27FC236}">
                <a16:creationId xmlns:a16="http://schemas.microsoft.com/office/drawing/2014/main" id="{35C063FB-6BAF-3743-AF7C-E2544552564A}"/>
              </a:ext>
            </a:extLst>
          </p:cNvPr>
          <p:cNvSpPr>
            <a:spLocks noChangeAspect="1"/>
          </p:cNvSpPr>
          <p:nvPr/>
        </p:nvSpPr>
        <p:spPr>
          <a:xfrm>
            <a:off x="10255968" y="978935"/>
            <a:ext cx="769598" cy="6912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C050D73C-11E9-4E49-BCD2-675291645B66}"/>
              </a:ext>
            </a:extLst>
          </p:cNvPr>
          <p:cNvSpPr>
            <a:spLocks noChangeAspect="1"/>
          </p:cNvSpPr>
          <p:nvPr/>
        </p:nvSpPr>
        <p:spPr>
          <a:xfrm>
            <a:off x="10377155" y="1100758"/>
            <a:ext cx="520108" cy="43563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189D46D3-98EA-A54B-B7CE-EE1390BB7682}"/>
              </a:ext>
            </a:extLst>
          </p:cNvPr>
          <p:cNvSpPr>
            <a:spLocks noChangeAspect="1"/>
          </p:cNvSpPr>
          <p:nvPr/>
        </p:nvSpPr>
        <p:spPr>
          <a:xfrm>
            <a:off x="10471883" y="1679955"/>
            <a:ext cx="331317" cy="1144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FB1BD423-2778-D44F-BCD7-1789CB2DCB4A}"/>
              </a:ext>
            </a:extLst>
          </p:cNvPr>
          <p:cNvSpPr>
            <a:spLocks noChangeAspect="1"/>
          </p:cNvSpPr>
          <p:nvPr/>
        </p:nvSpPr>
        <p:spPr>
          <a:xfrm>
            <a:off x="10163047" y="1796722"/>
            <a:ext cx="983494" cy="266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BA8E34DF-FEE9-FF45-81FB-419E9C9C1B8E}"/>
              </a:ext>
            </a:extLst>
          </p:cNvPr>
          <p:cNvSpPr/>
          <p:nvPr/>
        </p:nvSpPr>
        <p:spPr>
          <a:xfrm>
            <a:off x="4734862" y="3458446"/>
            <a:ext cx="649232" cy="4330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39000">
                <a:schemeClr val="accent3">
                  <a:lumMod val="45000"/>
                  <a:lumOff val="55000"/>
                </a:schemeClr>
              </a:gs>
              <a:gs pos="61000">
                <a:schemeClr val="accent3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8E478E1B-BD50-F848-852F-31C54200F555}"/>
              </a:ext>
            </a:extLst>
          </p:cNvPr>
          <p:cNvSpPr/>
          <p:nvPr/>
        </p:nvSpPr>
        <p:spPr>
          <a:xfrm>
            <a:off x="5388952" y="3347716"/>
            <a:ext cx="474682" cy="66184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39000">
                <a:schemeClr val="accent3">
                  <a:lumMod val="45000"/>
                  <a:lumOff val="55000"/>
                </a:schemeClr>
              </a:gs>
              <a:gs pos="61000">
                <a:schemeClr val="accent3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3D4DAE6-5300-6447-ABCC-2A5D7D25BED1}"/>
              </a:ext>
            </a:extLst>
          </p:cNvPr>
          <p:cNvSpPr/>
          <p:nvPr/>
        </p:nvSpPr>
        <p:spPr>
          <a:xfrm>
            <a:off x="5868363" y="3456196"/>
            <a:ext cx="201806" cy="433014"/>
          </a:xfrm>
          <a:prstGeom prst="rect">
            <a:avLst/>
          </a:prstGeom>
          <a:pattFill prst="dkVert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148E5D8B-2026-814C-92FF-A6D5B01D63B7}"/>
              </a:ext>
            </a:extLst>
          </p:cNvPr>
          <p:cNvSpPr txBox="1"/>
          <p:nvPr/>
        </p:nvSpPr>
        <p:spPr>
          <a:xfrm>
            <a:off x="5390005" y="3378876"/>
            <a:ext cx="5355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small turbo pump</a:t>
            </a:r>
          </a:p>
        </p:txBody>
      </p:sp>
      <p:cxnSp>
        <p:nvCxnSpPr>
          <p:cNvPr id="287" name="Curved Connector 286">
            <a:extLst>
              <a:ext uri="{FF2B5EF4-FFF2-40B4-BE49-F238E27FC236}">
                <a16:creationId xmlns:a16="http://schemas.microsoft.com/office/drawing/2014/main" id="{9205F12F-7740-F24A-85FD-0AEDD2697A79}"/>
              </a:ext>
            </a:extLst>
          </p:cNvPr>
          <p:cNvCxnSpPr>
            <a:cxnSpLocks/>
          </p:cNvCxnSpPr>
          <p:nvPr/>
        </p:nvCxnSpPr>
        <p:spPr>
          <a:xfrm flipV="1">
            <a:off x="6139416" y="3395953"/>
            <a:ext cx="172989" cy="12449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urved Connector 287">
            <a:extLst>
              <a:ext uri="{FF2B5EF4-FFF2-40B4-BE49-F238E27FC236}">
                <a16:creationId xmlns:a16="http://schemas.microsoft.com/office/drawing/2014/main" id="{E69E066E-46BD-1E45-B117-6AD6B8D1B54C}"/>
              </a:ext>
            </a:extLst>
          </p:cNvPr>
          <p:cNvCxnSpPr>
            <a:cxnSpLocks/>
          </p:cNvCxnSpPr>
          <p:nvPr/>
        </p:nvCxnSpPr>
        <p:spPr>
          <a:xfrm rot="5400000">
            <a:off x="6142068" y="3417697"/>
            <a:ext cx="249510" cy="2451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urved Connector 296">
            <a:extLst>
              <a:ext uri="{FF2B5EF4-FFF2-40B4-BE49-F238E27FC236}">
                <a16:creationId xmlns:a16="http://schemas.microsoft.com/office/drawing/2014/main" id="{95CC3142-2494-8D46-A9E7-D069145F72D0}"/>
              </a:ext>
            </a:extLst>
          </p:cNvPr>
          <p:cNvCxnSpPr>
            <a:cxnSpLocks/>
          </p:cNvCxnSpPr>
          <p:nvPr/>
        </p:nvCxnSpPr>
        <p:spPr>
          <a:xfrm>
            <a:off x="6132285" y="3848789"/>
            <a:ext cx="155991" cy="1288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urved Connector 301">
            <a:extLst>
              <a:ext uri="{FF2B5EF4-FFF2-40B4-BE49-F238E27FC236}">
                <a16:creationId xmlns:a16="http://schemas.microsoft.com/office/drawing/2014/main" id="{347F0772-7043-DC4B-8810-4F83B8E4BE4F}"/>
              </a:ext>
            </a:extLst>
          </p:cNvPr>
          <p:cNvCxnSpPr>
            <a:cxnSpLocks/>
          </p:cNvCxnSpPr>
          <p:nvPr/>
        </p:nvCxnSpPr>
        <p:spPr>
          <a:xfrm>
            <a:off x="6122365" y="3762449"/>
            <a:ext cx="276002" cy="14894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urved Connector 307">
            <a:extLst>
              <a:ext uri="{FF2B5EF4-FFF2-40B4-BE49-F238E27FC236}">
                <a16:creationId xmlns:a16="http://schemas.microsoft.com/office/drawing/2014/main" id="{D95DC654-6AB4-D949-9AB4-4EF9B23CA22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19078" y="3587776"/>
            <a:ext cx="454304" cy="11831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8DB73D75-3AE3-0D48-B410-7DF54B37B213}"/>
              </a:ext>
            </a:extLst>
          </p:cNvPr>
          <p:cNvCxnSpPr>
            <a:cxnSpLocks/>
            <a:endCxn id="195" idx="0"/>
          </p:cNvCxnSpPr>
          <p:nvPr/>
        </p:nvCxnSpPr>
        <p:spPr>
          <a:xfrm flipH="1">
            <a:off x="2260651" y="2252214"/>
            <a:ext cx="582" cy="11793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>
            <a:extLst>
              <a:ext uri="{FF2B5EF4-FFF2-40B4-BE49-F238E27FC236}">
                <a16:creationId xmlns:a16="http://schemas.microsoft.com/office/drawing/2014/main" id="{CB9CCFF6-C1C4-A54D-9B65-C67B7AE4BE2D}"/>
              </a:ext>
            </a:extLst>
          </p:cNvPr>
          <p:cNvSpPr txBox="1"/>
          <p:nvPr/>
        </p:nvSpPr>
        <p:spPr>
          <a:xfrm>
            <a:off x="2950387" y="156308"/>
            <a:ext cx="549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Cryo-System Diagram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69CBE2B-D01C-2743-A36A-E8BC6D73D229}"/>
              </a:ext>
            </a:extLst>
          </p:cNvPr>
          <p:cNvSpPr/>
          <p:nvPr/>
        </p:nvSpPr>
        <p:spPr>
          <a:xfrm>
            <a:off x="5860026" y="5355796"/>
            <a:ext cx="765176" cy="7473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25C54F4-54D5-514D-9FCE-B5C66BACA7F2}"/>
              </a:ext>
            </a:extLst>
          </p:cNvPr>
          <p:cNvCxnSpPr>
            <a:cxnSpLocks/>
          </p:cNvCxnSpPr>
          <p:nvPr/>
        </p:nvCxnSpPr>
        <p:spPr>
          <a:xfrm>
            <a:off x="6232510" y="6099261"/>
            <a:ext cx="7968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2DF4F3C-4D57-0146-AC23-D560E5D3675B}"/>
              </a:ext>
            </a:extLst>
          </p:cNvPr>
          <p:cNvCxnSpPr>
            <a:cxnSpLocks/>
          </p:cNvCxnSpPr>
          <p:nvPr/>
        </p:nvCxnSpPr>
        <p:spPr>
          <a:xfrm>
            <a:off x="6613972" y="5620309"/>
            <a:ext cx="418023" cy="303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AC8CE55-3D32-0C4E-8EFE-72907809287E}"/>
              </a:ext>
            </a:extLst>
          </p:cNvPr>
          <p:cNvCxnSpPr>
            <a:cxnSpLocks/>
          </p:cNvCxnSpPr>
          <p:nvPr/>
        </p:nvCxnSpPr>
        <p:spPr>
          <a:xfrm>
            <a:off x="7027892" y="5620309"/>
            <a:ext cx="0" cy="48393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824DA95E-F702-7446-8567-BEA2C6D2BFCD}"/>
              </a:ext>
            </a:extLst>
          </p:cNvPr>
          <p:cNvSpPr txBox="1"/>
          <p:nvPr/>
        </p:nvSpPr>
        <p:spPr>
          <a:xfrm>
            <a:off x="5935775" y="5503612"/>
            <a:ext cx="83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Scroll Pump</a:t>
            </a:r>
          </a:p>
        </p:txBody>
      </p:sp>
      <p:sp>
        <p:nvSpPr>
          <p:cNvPr id="135" name="Summing Junction 134">
            <a:extLst>
              <a:ext uri="{FF2B5EF4-FFF2-40B4-BE49-F238E27FC236}">
                <a16:creationId xmlns:a16="http://schemas.microsoft.com/office/drawing/2014/main" id="{37A83CFF-0360-C34E-8C99-CD72522438B6}"/>
              </a:ext>
            </a:extLst>
          </p:cNvPr>
          <p:cNvSpPr/>
          <p:nvPr/>
        </p:nvSpPr>
        <p:spPr>
          <a:xfrm>
            <a:off x="5129227" y="3897982"/>
            <a:ext cx="92208" cy="9220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umming Junction 136">
            <a:extLst>
              <a:ext uri="{FF2B5EF4-FFF2-40B4-BE49-F238E27FC236}">
                <a16:creationId xmlns:a16="http://schemas.microsoft.com/office/drawing/2014/main" id="{0BB81DC7-4B52-3D49-914C-CC78BC6517C8}"/>
              </a:ext>
            </a:extLst>
          </p:cNvPr>
          <p:cNvSpPr/>
          <p:nvPr/>
        </p:nvSpPr>
        <p:spPr>
          <a:xfrm>
            <a:off x="5585859" y="3948512"/>
            <a:ext cx="92208" cy="9220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3DE277A-BB43-F840-8409-AA7D2B42B736}"/>
              </a:ext>
            </a:extLst>
          </p:cNvPr>
          <p:cNvCxnSpPr>
            <a:cxnSpLocks/>
          </p:cNvCxnSpPr>
          <p:nvPr/>
        </p:nvCxnSpPr>
        <p:spPr>
          <a:xfrm>
            <a:off x="4726125" y="3017793"/>
            <a:ext cx="2033017" cy="607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052588C-D522-1E4A-8DC9-84CB041E6A0F}"/>
              </a:ext>
            </a:extLst>
          </p:cNvPr>
          <p:cNvCxnSpPr>
            <a:cxnSpLocks/>
          </p:cNvCxnSpPr>
          <p:nvPr/>
        </p:nvCxnSpPr>
        <p:spPr>
          <a:xfrm flipH="1">
            <a:off x="6489995" y="5096765"/>
            <a:ext cx="26654" cy="3313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CCB6E55-C5CF-D640-A0A8-0CAA006E0547}"/>
              </a:ext>
            </a:extLst>
          </p:cNvPr>
          <p:cNvCxnSpPr>
            <a:cxnSpLocks/>
          </p:cNvCxnSpPr>
          <p:nvPr/>
        </p:nvCxnSpPr>
        <p:spPr>
          <a:xfrm>
            <a:off x="6363617" y="5033203"/>
            <a:ext cx="334560" cy="1161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Summing Junction 157">
            <a:extLst>
              <a:ext uri="{FF2B5EF4-FFF2-40B4-BE49-F238E27FC236}">
                <a16:creationId xmlns:a16="http://schemas.microsoft.com/office/drawing/2014/main" id="{FEC4E970-4992-044E-B7B7-61B3CF688741}"/>
              </a:ext>
            </a:extLst>
          </p:cNvPr>
          <p:cNvSpPr/>
          <p:nvPr/>
        </p:nvSpPr>
        <p:spPr>
          <a:xfrm>
            <a:off x="6673382" y="5108995"/>
            <a:ext cx="92208" cy="9220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D6B4ACB-043B-F042-A1EC-762B37324AFC}"/>
              </a:ext>
            </a:extLst>
          </p:cNvPr>
          <p:cNvSpPr txBox="1"/>
          <p:nvPr/>
        </p:nvSpPr>
        <p:spPr>
          <a:xfrm>
            <a:off x="6574617" y="5252701"/>
            <a:ext cx="51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vent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F731AD3-7648-B04D-98A4-E7478B6962F3}"/>
              </a:ext>
            </a:extLst>
          </p:cNvPr>
          <p:cNvCxnSpPr>
            <a:cxnSpLocks/>
            <a:endCxn id="158" idx="4"/>
          </p:cNvCxnSpPr>
          <p:nvPr/>
        </p:nvCxnSpPr>
        <p:spPr>
          <a:xfrm flipH="1" flipV="1">
            <a:off x="6719486" y="5201203"/>
            <a:ext cx="74556" cy="142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CF4FC753-5424-5B46-A7E1-67391707AC16}"/>
              </a:ext>
            </a:extLst>
          </p:cNvPr>
          <p:cNvSpPr>
            <a:spLocks noChangeAspect="1"/>
          </p:cNvSpPr>
          <p:nvPr/>
        </p:nvSpPr>
        <p:spPr>
          <a:xfrm>
            <a:off x="8921933" y="236343"/>
            <a:ext cx="769598" cy="6912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941F37C-1494-A943-A162-E9DF51D26001}"/>
              </a:ext>
            </a:extLst>
          </p:cNvPr>
          <p:cNvSpPr>
            <a:spLocks noChangeAspect="1"/>
          </p:cNvSpPr>
          <p:nvPr/>
        </p:nvSpPr>
        <p:spPr>
          <a:xfrm>
            <a:off x="9043120" y="358166"/>
            <a:ext cx="520108" cy="43563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CBADAAB-BE99-6349-BBCF-D795BD1DA195}"/>
              </a:ext>
            </a:extLst>
          </p:cNvPr>
          <p:cNvSpPr>
            <a:spLocks noChangeAspect="1"/>
          </p:cNvSpPr>
          <p:nvPr/>
        </p:nvSpPr>
        <p:spPr>
          <a:xfrm>
            <a:off x="9137848" y="937363"/>
            <a:ext cx="331317" cy="1144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09B4168-77DD-8E41-8EAF-56F72ECFE9C9}"/>
              </a:ext>
            </a:extLst>
          </p:cNvPr>
          <p:cNvSpPr>
            <a:spLocks noChangeAspect="1"/>
          </p:cNvSpPr>
          <p:nvPr/>
        </p:nvSpPr>
        <p:spPr>
          <a:xfrm>
            <a:off x="8829012" y="1054130"/>
            <a:ext cx="983494" cy="266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A909D4AF-E44C-DB44-A5FD-3FECDFDB19C6}"/>
              </a:ext>
            </a:extLst>
          </p:cNvPr>
          <p:cNvSpPr/>
          <p:nvPr/>
        </p:nvSpPr>
        <p:spPr>
          <a:xfrm>
            <a:off x="5111574" y="5408372"/>
            <a:ext cx="183712" cy="18371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ame 203">
            <a:extLst>
              <a:ext uri="{FF2B5EF4-FFF2-40B4-BE49-F238E27FC236}">
                <a16:creationId xmlns:a16="http://schemas.microsoft.com/office/drawing/2014/main" id="{1F6F69F3-D888-8543-9B17-7498A4BEF8CF}"/>
              </a:ext>
            </a:extLst>
          </p:cNvPr>
          <p:cNvSpPr/>
          <p:nvPr/>
        </p:nvSpPr>
        <p:spPr>
          <a:xfrm>
            <a:off x="5175161" y="5602284"/>
            <a:ext cx="45719" cy="11329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334A409-A4E4-F344-89E7-5B8DE282D763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5198021" y="5489486"/>
            <a:ext cx="14912" cy="1127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F8EF17D-FD5B-AD44-A3F5-339B1AD44F66}"/>
              </a:ext>
            </a:extLst>
          </p:cNvPr>
          <p:cNvCxnSpPr>
            <a:cxnSpLocks/>
          </p:cNvCxnSpPr>
          <p:nvPr/>
        </p:nvCxnSpPr>
        <p:spPr>
          <a:xfrm>
            <a:off x="5212900" y="5408372"/>
            <a:ext cx="0" cy="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8615055-E08E-5C45-A728-36FDD30DBF32}"/>
              </a:ext>
            </a:extLst>
          </p:cNvPr>
          <p:cNvCxnSpPr>
            <a:cxnSpLocks/>
            <a:stCxn id="203" idx="7"/>
          </p:cNvCxnSpPr>
          <p:nvPr/>
        </p:nvCxnSpPr>
        <p:spPr>
          <a:xfrm flipH="1">
            <a:off x="5236829" y="5435276"/>
            <a:ext cx="31553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BA249B6-D48E-7A44-BEB8-F23419942FD2}"/>
              </a:ext>
            </a:extLst>
          </p:cNvPr>
          <p:cNvCxnSpPr>
            <a:cxnSpLocks/>
            <a:stCxn id="203" idx="1"/>
          </p:cNvCxnSpPr>
          <p:nvPr/>
        </p:nvCxnSpPr>
        <p:spPr>
          <a:xfrm>
            <a:off x="5138478" y="5435276"/>
            <a:ext cx="30820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72C9C48-E151-B945-A4FE-300203AE1D42}"/>
              </a:ext>
            </a:extLst>
          </p:cNvPr>
          <p:cNvCxnSpPr>
            <a:cxnSpLocks/>
            <a:stCxn id="203" idx="2"/>
          </p:cNvCxnSpPr>
          <p:nvPr/>
        </p:nvCxnSpPr>
        <p:spPr>
          <a:xfrm>
            <a:off x="5111574" y="5500228"/>
            <a:ext cx="457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630AB01-78BC-7545-80AA-4BBA1FCE84EC}"/>
              </a:ext>
            </a:extLst>
          </p:cNvPr>
          <p:cNvCxnSpPr>
            <a:cxnSpLocks/>
            <a:stCxn id="203" idx="6"/>
          </p:cNvCxnSpPr>
          <p:nvPr/>
        </p:nvCxnSpPr>
        <p:spPr>
          <a:xfrm flipH="1">
            <a:off x="5249861" y="5500228"/>
            <a:ext cx="45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4F230469-7457-1743-B0F5-FC0EB449EE9F}"/>
              </a:ext>
            </a:extLst>
          </p:cNvPr>
          <p:cNvCxnSpPr>
            <a:cxnSpLocks/>
          </p:cNvCxnSpPr>
          <p:nvPr/>
        </p:nvCxnSpPr>
        <p:spPr>
          <a:xfrm>
            <a:off x="4801053" y="5591707"/>
            <a:ext cx="372631" cy="89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CD505C6-F71F-E64E-8D4D-8D3580001B2B}"/>
              </a:ext>
            </a:extLst>
          </p:cNvPr>
          <p:cNvSpPr/>
          <p:nvPr/>
        </p:nvSpPr>
        <p:spPr>
          <a:xfrm>
            <a:off x="6822983" y="6247915"/>
            <a:ext cx="204909" cy="56100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nip Diagonal Corner Rectangle 117">
            <a:extLst>
              <a:ext uri="{FF2B5EF4-FFF2-40B4-BE49-F238E27FC236}">
                <a16:creationId xmlns:a16="http://schemas.microsoft.com/office/drawing/2014/main" id="{833716C7-A087-0845-8C99-F2E564DBA045}"/>
              </a:ext>
            </a:extLst>
          </p:cNvPr>
          <p:cNvSpPr/>
          <p:nvPr/>
        </p:nvSpPr>
        <p:spPr>
          <a:xfrm>
            <a:off x="5268382" y="5019957"/>
            <a:ext cx="886729" cy="421330"/>
          </a:xfrm>
          <a:prstGeom prst="snip2DiagRect">
            <a:avLst>
              <a:gd name="adj1" fmla="val 50000"/>
              <a:gd name="adj2" fmla="val 76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arallelogram 118">
            <a:extLst>
              <a:ext uri="{FF2B5EF4-FFF2-40B4-BE49-F238E27FC236}">
                <a16:creationId xmlns:a16="http://schemas.microsoft.com/office/drawing/2014/main" id="{7D5F49D2-999D-9740-A702-824C4B2479F9}"/>
              </a:ext>
            </a:extLst>
          </p:cNvPr>
          <p:cNvSpPr/>
          <p:nvPr/>
        </p:nvSpPr>
        <p:spPr>
          <a:xfrm>
            <a:off x="5312892" y="5048839"/>
            <a:ext cx="805304" cy="186766"/>
          </a:xfrm>
          <a:prstGeom prst="parallelogram">
            <a:avLst>
              <a:gd name="adj" fmla="val 9742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8275E98-9E45-E542-B05D-DF500D4D13F7}"/>
              </a:ext>
            </a:extLst>
          </p:cNvPr>
          <p:cNvCxnSpPr>
            <a:cxnSpLocks/>
            <a:stCxn id="137" idx="4"/>
            <a:endCxn id="104" idx="0"/>
          </p:cNvCxnSpPr>
          <p:nvPr/>
        </p:nvCxnSpPr>
        <p:spPr>
          <a:xfrm>
            <a:off x="5631963" y="4040720"/>
            <a:ext cx="610651" cy="13150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 121">
            <a:extLst>
              <a:ext uri="{FF2B5EF4-FFF2-40B4-BE49-F238E27FC236}">
                <a16:creationId xmlns:a16="http://schemas.microsoft.com/office/drawing/2014/main" id="{BC690E8E-BBF1-464B-BBB5-85CC6116FC20}"/>
              </a:ext>
            </a:extLst>
          </p:cNvPr>
          <p:cNvSpPr/>
          <p:nvPr/>
        </p:nvSpPr>
        <p:spPr>
          <a:xfrm>
            <a:off x="5318876" y="4795365"/>
            <a:ext cx="963261" cy="411829"/>
          </a:xfrm>
          <a:custGeom>
            <a:avLst/>
            <a:gdLst>
              <a:gd name="connsiteX0" fmla="*/ 0 w 963261"/>
              <a:gd name="connsiteY0" fmla="*/ 146583 h 411829"/>
              <a:gd name="connsiteX1" fmla="*/ 48861 w 963261"/>
              <a:gd name="connsiteY1" fmla="*/ 125643 h 411829"/>
              <a:gd name="connsiteX2" fmla="*/ 69802 w 963261"/>
              <a:gd name="connsiteY2" fmla="*/ 118662 h 411829"/>
              <a:gd name="connsiteX3" fmla="*/ 132623 w 963261"/>
              <a:gd name="connsiteY3" fmla="*/ 90742 h 411829"/>
              <a:gd name="connsiteX4" fmla="*/ 153564 w 963261"/>
              <a:gd name="connsiteY4" fmla="*/ 83762 h 411829"/>
              <a:gd name="connsiteX5" fmla="*/ 174504 w 963261"/>
              <a:gd name="connsiteY5" fmla="*/ 76782 h 411829"/>
              <a:gd name="connsiteX6" fmla="*/ 272226 w 963261"/>
              <a:gd name="connsiteY6" fmla="*/ 83762 h 411829"/>
              <a:gd name="connsiteX7" fmla="*/ 342028 w 963261"/>
              <a:gd name="connsiteY7" fmla="*/ 104702 h 411829"/>
              <a:gd name="connsiteX8" fmla="*/ 411829 w 963261"/>
              <a:gd name="connsiteY8" fmla="*/ 125643 h 411829"/>
              <a:gd name="connsiteX9" fmla="*/ 432770 w 963261"/>
              <a:gd name="connsiteY9" fmla="*/ 132623 h 411829"/>
              <a:gd name="connsiteX10" fmla="*/ 495591 w 963261"/>
              <a:gd name="connsiteY10" fmla="*/ 167524 h 411829"/>
              <a:gd name="connsiteX11" fmla="*/ 516532 w 963261"/>
              <a:gd name="connsiteY11" fmla="*/ 188464 h 411829"/>
              <a:gd name="connsiteX12" fmla="*/ 544452 w 963261"/>
              <a:gd name="connsiteY12" fmla="*/ 223365 h 411829"/>
              <a:gd name="connsiteX13" fmla="*/ 551432 w 963261"/>
              <a:gd name="connsiteY13" fmla="*/ 244305 h 411829"/>
              <a:gd name="connsiteX14" fmla="*/ 544452 w 963261"/>
              <a:gd name="connsiteY14" fmla="*/ 321087 h 411829"/>
              <a:gd name="connsiteX15" fmla="*/ 488611 w 963261"/>
              <a:gd name="connsiteY15" fmla="*/ 369948 h 411829"/>
              <a:gd name="connsiteX16" fmla="*/ 467671 w 963261"/>
              <a:gd name="connsiteY16" fmla="*/ 376928 h 411829"/>
              <a:gd name="connsiteX17" fmla="*/ 446730 w 963261"/>
              <a:gd name="connsiteY17" fmla="*/ 390888 h 411829"/>
              <a:gd name="connsiteX18" fmla="*/ 425790 w 963261"/>
              <a:gd name="connsiteY18" fmla="*/ 397869 h 411829"/>
              <a:gd name="connsiteX19" fmla="*/ 335048 w 963261"/>
              <a:gd name="connsiteY19" fmla="*/ 411829 h 411829"/>
              <a:gd name="connsiteX20" fmla="*/ 251286 w 963261"/>
              <a:gd name="connsiteY20" fmla="*/ 397869 h 411829"/>
              <a:gd name="connsiteX21" fmla="*/ 237326 w 963261"/>
              <a:gd name="connsiteY21" fmla="*/ 383908 h 411829"/>
              <a:gd name="connsiteX22" fmla="*/ 230345 w 963261"/>
              <a:gd name="connsiteY22" fmla="*/ 362968 h 411829"/>
              <a:gd name="connsiteX23" fmla="*/ 279206 w 963261"/>
              <a:gd name="connsiteY23" fmla="*/ 307127 h 411829"/>
              <a:gd name="connsiteX24" fmla="*/ 342028 w 963261"/>
              <a:gd name="connsiteY24" fmla="*/ 286186 h 411829"/>
              <a:gd name="connsiteX25" fmla="*/ 362968 w 963261"/>
              <a:gd name="connsiteY25" fmla="*/ 279206 h 411829"/>
              <a:gd name="connsiteX26" fmla="*/ 432770 w 963261"/>
              <a:gd name="connsiteY26" fmla="*/ 265246 h 411829"/>
              <a:gd name="connsiteX27" fmla="*/ 558413 w 963261"/>
              <a:gd name="connsiteY27" fmla="*/ 272226 h 411829"/>
              <a:gd name="connsiteX28" fmla="*/ 579353 w 963261"/>
              <a:gd name="connsiteY28" fmla="*/ 279206 h 411829"/>
              <a:gd name="connsiteX29" fmla="*/ 600293 w 963261"/>
              <a:gd name="connsiteY29" fmla="*/ 300146 h 411829"/>
              <a:gd name="connsiteX30" fmla="*/ 593313 w 963261"/>
              <a:gd name="connsiteY30" fmla="*/ 349008 h 411829"/>
              <a:gd name="connsiteX31" fmla="*/ 551432 w 963261"/>
              <a:gd name="connsiteY31" fmla="*/ 362968 h 411829"/>
              <a:gd name="connsiteX32" fmla="*/ 530492 w 963261"/>
              <a:gd name="connsiteY32" fmla="*/ 369948 h 411829"/>
              <a:gd name="connsiteX33" fmla="*/ 509551 w 963261"/>
              <a:gd name="connsiteY33" fmla="*/ 376928 h 411829"/>
              <a:gd name="connsiteX34" fmla="*/ 321087 w 963261"/>
              <a:gd name="connsiteY34" fmla="*/ 369948 h 411829"/>
              <a:gd name="connsiteX35" fmla="*/ 328068 w 963261"/>
              <a:gd name="connsiteY35" fmla="*/ 342027 h 411829"/>
              <a:gd name="connsiteX36" fmla="*/ 362968 w 963261"/>
              <a:gd name="connsiteY36" fmla="*/ 307127 h 411829"/>
              <a:gd name="connsiteX37" fmla="*/ 383909 w 963261"/>
              <a:gd name="connsiteY37" fmla="*/ 300146 h 411829"/>
              <a:gd name="connsiteX38" fmla="*/ 404849 w 963261"/>
              <a:gd name="connsiteY38" fmla="*/ 286186 h 411829"/>
              <a:gd name="connsiteX39" fmla="*/ 432770 w 963261"/>
              <a:gd name="connsiteY39" fmla="*/ 279206 h 411829"/>
              <a:gd name="connsiteX40" fmla="*/ 474651 w 963261"/>
              <a:gd name="connsiteY40" fmla="*/ 265246 h 411829"/>
              <a:gd name="connsiteX41" fmla="*/ 502571 w 963261"/>
              <a:gd name="connsiteY41" fmla="*/ 258266 h 411829"/>
              <a:gd name="connsiteX42" fmla="*/ 523512 w 963261"/>
              <a:gd name="connsiteY42" fmla="*/ 251285 h 411829"/>
              <a:gd name="connsiteX43" fmla="*/ 551432 w 963261"/>
              <a:gd name="connsiteY43" fmla="*/ 244305 h 411829"/>
              <a:gd name="connsiteX44" fmla="*/ 600293 w 963261"/>
              <a:gd name="connsiteY44" fmla="*/ 230345 h 411829"/>
              <a:gd name="connsiteX45" fmla="*/ 593313 w 963261"/>
              <a:gd name="connsiteY45" fmla="*/ 300146 h 411829"/>
              <a:gd name="connsiteX46" fmla="*/ 586333 w 963261"/>
              <a:gd name="connsiteY46" fmla="*/ 321087 h 411829"/>
              <a:gd name="connsiteX47" fmla="*/ 565393 w 963261"/>
              <a:gd name="connsiteY47" fmla="*/ 335047 h 411829"/>
              <a:gd name="connsiteX48" fmla="*/ 474651 w 963261"/>
              <a:gd name="connsiteY48" fmla="*/ 355988 h 411829"/>
              <a:gd name="connsiteX49" fmla="*/ 453710 w 963261"/>
              <a:gd name="connsiteY49" fmla="*/ 349008 h 411829"/>
              <a:gd name="connsiteX50" fmla="*/ 432770 w 963261"/>
              <a:gd name="connsiteY50" fmla="*/ 314107 h 411829"/>
              <a:gd name="connsiteX51" fmla="*/ 453710 w 963261"/>
              <a:gd name="connsiteY51" fmla="*/ 258266 h 411829"/>
              <a:gd name="connsiteX52" fmla="*/ 460690 w 963261"/>
              <a:gd name="connsiteY52" fmla="*/ 237325 h 411829"/>
              <a:gd name="connsiteX53" fmla="*/ 474651 w 963261"/>
              <a:gd name="connsiteY53" fmla="*/ 223365 h 411829"/>
              <a:gd name="connsiteX54" fmla="*/ 502571 w 963261"/>
              <a:gd name="connsiteY54" fmla="*/ 181484 h 411829"/>
              <a:gd name="connsiteX55" fmla="*/ 523512 w 963261"/>
              <a:gd name="connsiteY55" fmla="*/ 167524 h 411829"/>
              <a:gd name="connsiteX56" fmla="*/ 558413 w 963261"/>
              <a:gd name="connsiteY56" fmla="*/ 139603 h 411829"/>
              <a:gd name="connsiteX57" fmla="*/ 600293 w 963261"/>
              <a:gd name="connsiteY57" fmla="*/ 125643 h 411829"/>
              <a:gd name="connsiteX58" fmla="*/ 621234 w 963261"/>
              <a:gd name="connsiteY58" fmla="*/ 118662 h 411829"/>
              <a:gd name="connsiteX59" fmla="*/ 684055 w 963261"/>
              <a:gd name="connsiteY59" fmla="*/ 97722 h 411829"/>
              <a:gd name="connsiteX60" fmla="*/ 704996 w 963261"/>
              <a:gd name="connsiteY60" fmla="*/ 90742 h 411829"/>
              <a:gd name="connsiteX61" fmla="*/ 760837 w 963261"/>
              <a:gd name="connsiteY61" fmla="*/ 76782 h 411829"/>
              <a:gd name="connsiteX62" fmla="*/ 781777 w 963261"/>
              <a:gd name="connsiteY62" fmla="*/ 69801 h 411829"/>
              <a:gd name="connsiteX63" fmla="*/ 851579 w 963261"/>
              <a:gd name="connsiteY63" fmla="*/ 55841 h 411829"/>
              <a:gd name="connsiteX64" fmla="*/ 893460 w 963261"/>
              <a:gd name="connsiteY64" fmla="*/ 41881 h 411829"/>
              <a:gd name="connsiteX65" fmla="*/ 914400 w 963261"/>
              <a:gd name="connsiteY65" fmla="*/ 34901 h 411829"/>
              <a:gd name="connsiteX66" fmla="*/ 928361 w 963261"/>
              <a:gd name="connsiteY66" fmla="*/ 20940 h 411829"/>
              <a:gd name="connsiteX67" fmla="*/ 963261 w 963261"/>
              <a:gd name="connsiteY67" fmla="*/ 0 h 41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63261" h="411829">
                <a:moveTo>
                  <a:pt x="0" y="146583"/>
                </a:moveTo>
                <a:cubicBezTo>
                  <a:pt x="16287" y="139603"/>
                  <a:pt x="32409" y="132224"/>
                  <a:pt x="48861" y="125643"/>
                </a:cubicBezTo>
                <a:cubicBezTo>
                  <a:pt x="55693" y="122910"/>
                  <a:pt x="63221" y="121953"/>
                  <a:pt x="69802" y="118662"/>
                </a:cubicBezTo>
                <a:cubicBezTo>
                  <a:pt x="136163" y="85481"/>
                  <a:pt x="24587" y="126753"/>
                  <a:pt x="132623" y="90742"/>
                </a:cubicBezTo>
                <a:lnTo>
                  <a:pt x="153564" y="83762"/>
                </a:lnTo>
                <a:lnTo>
                  <a:pt x="174504" y="76782"/>
                </a:lnTo>
                <a:cubicBezTo>
                  <a:pt x="207078" y="79109"/>
                  <a:pt x="239769" y="80156"/>
                  <a:pt x="272226" y="83762"/>
                </a:cubicBezTo>
                <a:cubicBezTo>
                  <a:pt x="292168" y="85978"/>
                  <a:pt x="325183" y="100491"/>
                  <a:pt x="342028" y="104702"/>
                </a:cubicBezTo>
                <a:cubicBezTo>
                  <a:pt x="384228" y="115252"/>
                  <a:pt x="360841" y="108647"/>
                  <a:pt x="411829" y="125643"/>
                </a:cubicBezTo>
                <a:lnTo>
                  <a:pt x="432770" y="132623"/>
                </a:lnTo>
                <a:cubicBezTo>
                  <a:pt x="480773" y="164624"/>
                  <a:pt x="458734" y="155237"/>
                  <a:pt x="495591" y="167524"/>
                </a:cubicBezTo>
                <a:cubicBezTo>
                  <a:pt x="502571" y="174504"/>
                  <a:pt x="510212" y="180881"/>
                  <a:pt x="516532" y="188464"/>
                </a:cubicBezTo>
                <a:cubicBezTo>
                  <a:pt x="560575" y="241314"/>
                  <a:pt x="503824" y="182734"/>
                  <a:pt x="544452" y="223365"/>
                </a:cubicBezTo>
                <a:cubicBezTo>
                  <a:pt x="546779" y="230345"/>
                  <a:pt x="551432" y="236947"/>
                  <a:pt x="551432" y="244305"/>
                </a:cubicBezTo>
                <a:cubicBezTo>
                  <a:pt x="551432" y="270005"/>
                  <a:pt x="553476" y="297024"/>
                  <a:pt x="544452" y="321087"/>
                </a:cubicBezTo>
                <a:cubicBezTo>
                  <a:pt x="540253" y="332284"/>
                  <a:pt x="504561" y="361973"/>
                  <a:pt x="488611" y="369948"/>
                </a:cubicBezTo>
                <a:cubicBezTo>
                  <a:pt x="482030" y="373238"/>
                  <a:pt x="474252" y="373638"/>
                  <a:pt x="467671" y="376928"/>
                </a:cubicBezTo>
                <a:cubicBezTo>
                  <a:pt x="460167" y="380680"/>
                  <a:pt x="454233" y="387136"/>
                  <a:pt x="446730" y="390888"/>
                </a:cubicBezTo>
                <a:cubicBezTo>
                  <a:pt x="440149" y="394179"/>
                  <a:pt x="432865" y="395848"/>
                  <a:pt x="425790" y="397869"/>
                </a:cubicBezTo>
                <a:cubicBezTo>
                  <a:pt x="387326" y="408859"/>
                  <a:pt x="385666" y="406205"/>
                  <a:pt x="335048" y="411829"/>
                </a:cubicBezTo>
                <a:cubicBezTo>
                  <a:pt x="329810" y="411174"/>
                  <a:pt x="266658" y="405556"/>
                  <a:pt x="251286" y="397869"/>
                </a:cubicBezTo>
                <a:cubicBezTo>
                  <a:pt x="245400" y="394926"/>
                  <a:pt x="241979" y="388562"/>
                  <a:pt x="237326" y="383908"/>
                </a:cubicBezTo>
                <a:cubicBezTo>
                  <a:pt x="234999" y="376928"/>
                  <a:pt x="230345" y="370326"/>
                  <a:pt x="230345" y="362968"/>
                </a:cubicBezTo>
                <a:cubicBezTo>
                  <a:pt x="230345" y="331957"/>
                  <a:pt x="248670" y="317306"/>
                  <a:pt x="279206" y="307127"/>
                </a:cubicBezTo>
                <a:lnTo>
                  <a:pt x="342028" y="286186"/>
                </a:lnTo>
                <a:cubicBezTo>
                  <a:pt x="349008" y="283859"/>
                  <a:pt x="355830" y="280990"/>
                  <a:pt x="362968" y="279206"/>
                </a:cubicBezTo>
                <a:cubicBezTo>
                  <a:pt x="404619" y="268794"/>
                  <a:pt x="381426" y="273803"/>
                  <a:pt x="432770" y="265246"/>
                </a:cubicBezTo>
                <a:cubicBezTo>
                  <a:pt x="474651" y="267573"/>
                  <a:pt x="516656" y="268249"/>
                  <a:pt x="558413" y="272226"/>
                </a:cubicBezTo>
                <a:cubicBezTo>
                  <a:pt x="565737" y="272924"/>
                  <a:pt x="573231" y="275125"/>
                  <a:pt x="579353" y="279206"/>
                </a:cubicBezTo>
                <a:cubicBezTo>
                  <a:pt x="587566" y="284682"/>
                  <a:pt x="593313" y="293166"/>
                  <a:pt x="600293" y="300146"/>
                </a:cubicBezTo>
                <a:cubicBezTo>
                  <a:pt x="597966" y="316433"/>
                  <a:pt x="603414" y="336021"/>
                  <a:pt x="593313" y="349008"/>
                </a:cubicBezTo>
                <a:cubicBezTo>
                  <a:pt x="584279" y="360624"/>
                  <a:pt x="565392" y="358315"/>
                  <a:pt x="551432" y="362968"/>
                </a:cubicBezTo>
                <a:lnTo>
                  <a:pt x="530492" y="369948"/>
                </a:lnTo>
                <a:lnTo>
                  <a:pt x="509551" y="376928"/>
                </a:lnTo>
                <a:lnTo>
                  <a:pt x="321087" y="369948"/>
                </a:lnTo>
                <a:cubicBezTo>
                  <a:pt x="311666" y="368136"/>
                  <a:pt x="324289" y="350845"/>
                  <a:pt x="328068" y="342027"/>
                </a:cubicBezTo>
                <a:cubicBezTo>
                  <a:pt x="335683" y="324259"/>
                  <a:pt x="346046" y="315588"/>
                  <a:pt x="362968" y="307127"/>
                </a:cubicBezTo>
                <a:cubicBezTo>
                  <a:pt x="369549" y="303836"/>
                  <a:pt x="377328" y="303437"/>
                  <a:pt x="383909" y="300146"/>
                </a:cubicBezTo>
                <a:cubicBezTo>
                  <a:pt x="391412" y="296394"/>
                  <a:pt x="397138" y="289490"/>
                  <a:pt x="404849" y="286186"/>
                </a:cubicBezTo>
                <a:cubicBezTo>
                  <a:pt x="413667" y="282407"/>
                  <a:pt x="423581" y="281963"/>
                  <a:pt x="432770" y="279206"/>
                </a:cubicBezTo>
                <a:cubicBezTo>
                  <a:pt x="446865" y="274978"/>
                  <a:pt x="460375" y="268815"/>
                  <a:pt x="474651" y="265246"/>
                </a:cubicBezTo>
                <a:cubicBezTo>
                  <a:pt x="483958" y="262919"/>
                  <a:pt x="493347" y="260902"/>
                  <a:pt x="502571" y="258266"/>
                </a:cubicBezTo>
                <a:cubicBezTo>
                  <a:pt x="509646" y="256245"/>
                  <a:pt x="516437" y="253306"/>
                  <a:pt x="523512" y="251285"/>
                </a:cubicBezTo>
                <a:cubicBezTo>
                  <a:pt x="532736" y="248649"/>
                  <a:pt x="542208" y="246940"/>
                  <a:pt x="551432" y="244305"/>
                </a:cubicBezTo>
                <a:cubicBezTo>
                  <a:pt x="621528" y="224278"/>
                  <a:pt x="513013" y="252165"/>
                  <a:pt x="600293" y="230345"/>
                </a:cubicBezTo>
                <a:cubicBezTo>
                  <a:pt x="597966" y="253612"/>
                  <a:pt x="596868" y="277035"/>
                  <a:pt x="593313" y="300146"/>
                </a:cubicBezTo>
                <a:cubicBezTo>
                  <a:pt x="592194" y="307418"/>
                  <a:pt x="590929" y="315341"/>
                  <a:pt x="586333" y="321087"/>
                </a:cubicBezTo>
                <a:cubicBezTo>
                  <a:pt x="581093" y="327638"/>
                  <a:pt x="573059" y="331640"/>
                  <a:pt x="565393" y="335047"/>
                </a:cubicBezTo>
                <a:cubicBezTo>
                  <a:pt x="529082" y="351186"/>
                  <a:pt x="514402" y="350309"/>
                  <a:pt x="474651" y="355988"/>
                </a:cubicBezTo>
                <a:cubicBezTo>
                  <a:pt x="467671" y="353661"/>
                  <a:pt x="460019" y="352794"/>
                  <a:pt x="453710" y="349008"/>
                </a:cubicBezTo>
                <a:cubicBezTo>
                  <a:pt x="437742" y="339427"/>
                  <a:pt x="438260" y="330577"/>
                  <a:pt x="432770" y="314107"/>
                </a:cubicBezTo>
                <a:cubicBezTo>
                  <a:pt x="446237" y="246769"/>
                  <a:pt x="429745" y="306197"/>
                  <a:pt x="453710" y="258266"/>
                </a:cubicBezTo>
                <a:cubicBezTo>
                  <a:pt x="457000" y="251685"/>
                  <a:pt x="456904" y="243634"/>
                  <a:pt x="460690" y="237325"/>
                </a:cubicBezTo>
                <a:cubicBezTo>
                  <a:pt x="464076" y="231682"/>
                  <a:pt x="470702" y="228630"/>
                  <a:pt x="474651" y="223365"/>
                </a:cubicBezTo>
                <a:cubicBezTo>
                  <a:pt x="484718" y="209943"/>
                  <a:pt x="488611" y="190791"/>
                  <a:pt x="502571" y="181484"/>
                </a:cubicBezTo>
                <a:cubicBezTo>
                  <a:pt x="509551" y="176831"/>
                  <a:pt x="516961" y="172765"/>
                  <a:pt x="523512" y="167524"/>
                </a:cubicBezTo>
                <a:cubicBezTo>
                  <a:pt x="541646" y="153017"/>
                  <a:pt x="534237" y="150348"/>
                  <a:pt x="558413" y="139603"/>
                </a:cubicBezTo>
                <a:cubicBezTo>
                  <a:pt x="571860" y="133627"/>
                  <a:pt x="586333" y="130296"/>
                  <a:pt x="600293" y="125643"/>
                </a:cubicBezTo>
                <a:lnTo>
                  <a:pt x="621234" y="118662"/>
                </a:lnTo>
                <a:lnTo>
                  <a:pt x="684055" y="97722"/>
                </a:lnTo>
                <a:cubicBezTo>
                  <a:pt x="691035" y="95395"/>
                  <a:pt x="697858" y="92527"/>
                  <a:pt x="704996" y="90742"/>
                </a:cubicBezTo>
                <a:cubicBezTo>
                  <a:pt x="723610" y="86089"/>
                  <a:pt x="742635" y="82850"/>
                  <a:pt x="760837" y="76782"/>
                </a:cubicBezTo>
                <a:cubicBezTo>
                  <a:pt x="767817" y="74455"/>
                  <a:pt x="774608" y="71455"/>
                  <a:pt x="781777" y="69801"/>
                </a:cubicBezTo>
                <a:cubicBezTo>
                  <a:pt x="804897" y="64465"/>
                  <a:pt x="829069" y="63344"/>
                  <a:pt x="851579" y="55841"/>
                </a:cubicBezTo>
                <a:lnTo>
                  <a:pt x="893460" y="41881"/>
                </a:lnTo>
                <a:lnTo>
                  <a:pt x="914400" y="34901"/>
                </a:lnTo>
                <a:cubicBezTo>
                  <a:pt x="919054" y="30247"/>
                  <a:pt x="922718" y="24326"/>
                  <a:pt x="928361" y="20940"/>
                </a:cubicBezTo>
                <a:cubicBezTo>
                  <a:pt x="973667" y="-6244"/>
                  <a:pt x="927888" y="35373"/>
                  <a:pt x="963261" y="0"/>
                </a:cubicBez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28F145C-EB0D-E444-ABE4-E3C6E5FE998B}"/>
              </a:ext>
            </a:extLst>
          </p:cNvPr>
          <p:cNvCxnSpPr>
            <a:stCxn id="122" idx="0"/>
          </p:cNvCxnSpPr>
          <p:nvPr/>
        </p:nvCxnSpPr>
        <p:spPr>
          <a:xfrm flipH="1">
            <a:off x="4814941" y="4941948"/>
            <a:ext cx="503935" cy="64975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E0B681A5-43CB-9F4E-8491-6096E67961D8}"/>
              </a:ext>
            </a:extLst>
          </p:cNvPr>
          <p:cNvCxnSpPr>
            <a:cxnSpLocks/>
            <a:stCxn id="122" idx="67"/>
            <a:endCxn id="132" idx="2"/>
          </p:cNvCxnSpPr>
          <p:nvPr/>
        </p:nvCxnSpPr>
        <p:spPr>
          <a:xfrm flipV="1">
            <a:off x="6282137" y="2230738"/>
            <a:ext cx="2161383" cy="256462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n 130">
            <a:extLst>
              <a:ext uri="{FF2B5EF4-FFF2-40B4-BE49-F238E27FC236}">
                <a16:creationId xmlns:a16="http://schemas.microsoft.com/office/drawing/2014/main" id="{18F3B20A-8389-7046-A09D-D788D092C1A4}"/>
              </a:ext>
            </a:extLst>
          </p:cNvPr>
          <p:cNvSpPr/>
          <p:nvPr/>
        </p:nvSpPr>
        <p:spPr>
          <a:xfrm>
            <a:off x="7897401" y="2338997"/>
            <a:ext cx="1374994" cy="9829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 Same Side Corner Rectangle 131">
            <a:extLst>
              <a:ext uri="{FF2B5EF4-FFF2-40B4-BE49-F238E27FC236}">
                <a16:creationId xmlns:a16="http://schemas.microsoft.com/office/drawing/2014/main" id="{ECB2495E-C376-F747-AB82-EDBCA6A18AA4}"/>
              </a:ext>
            </a:extLst>
          </p:cNvPr>
          <p:cNvSpPr/>
          <p:nvPr/>
        </p:nvSpPr>
        <p:spPr>
          <a:xfrm>
            <a:off x="8443520" y="2117558"/>
            <a:ext cx="223421" cy="22635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74B11E2-DD47-A44D-BB99-A065778710F4}"/>
              </a:ext>
            </a:extLst>
          </p:cNvPr>
          <p:cNvSpPr txBox="1"/>
          <p:nvPr/>
        </p:nvSpPr>
        <p:spPr>
          <a:xfrm>
            <a:off x="5237940" y="5466420"/>
            <a:ext cx="47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PF3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4AC89A3-30F8-AE4E-B9D6-C6E4A4B908A2}"/>
              </a:ext>
            </a:extLst>
          </p:cNvPr>
          <p:cNvSpPr txBox="1"/>
          <p:nvPr/>
        </p:nvSpPr>
        <p:spPr>
          <a:xfrm>
            <a:off x="4988447" y="3637673"/>
            <a:ext cx="46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V15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8DEFEC0-B55A-0B43-8BCA-6E3A2FBFF007}"/>
              </a:ext>
            </a:extLst>
          </p:cNvPr>
          <p:cNvSpPr txBox="1"/>
          <p:nvPr/>
        </p:nvSpPr>
        <p:spPr>
          <a:xfrm>
            <a:off x="5662704" y="3990989"/>
            <a:ext cx="46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V14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864575B-1CFF-3641-9560-E8960F440B50}"/>
              </a:ext>
            </a:extLst>
          </p:cNvPr>
          <p:cNvSpPr/>
          <p:nvPr/>
        </p:nvSpPr>
        <p:spPr>
          <a:xfrm>
            <a:off x="4793742" y="4009801"/>
            <a:ext cx="183712" cy="18371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ame 230">
            <a:extLst>
              <a:ext uri="{FF2B5EF4-FFF2-40B4-BE49-F238E27FC236}">
                <a16:creationId xmlns:a16="http://schemas.microsoft.com/office/drawing/2014/main" id="{51AC5DEE-1243-D043-969F-CF45EC11BD3E}"/>
              </a:ext>
            </a:extLst>
          </p:cNvPr>
          <p:cNvSpPr/>
          <p:nvPr/>
        </p:nvSpPr>
        <p:spPr>
          <a:xfrm>
            <a:off x="4865132" y="3890339"/>
            <a:ext cx="45719" cy="113292"/>
          </a:xfrm>
          <a:prstGeom prst="fra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1F062A45-E8AE-4349-B74C-7A751118C338}"/>
              </a:ext>
            </a:extLst>
          </p:cNvPr>
          <p:cNvCxnSpPr>
            <a:cxnSpLocks/>
          </p:cNvCxnSpPr>
          <p:nvPr/>
        </p:nvCxnSpPr>
        <p:spPr>
          <a:xfrm>
            <a:off x="4884246" y="4009801"/>
            <a:ext cx="0" cy="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12D3C32D-6B00-AF46-AF37-B4FA4650819F}"/>
              </a:ext>
            </a:extLst>
          </p:cNvPr>
          <p:cNvCxnSpPr>
            <a:cxnSpLocks/>
            <a:stCxn id="230" idx="7"/>
          </p:cNvCxnSpPr>
          <p:nvPr/>
        </p:nvCxnSpPr>
        <p:spPr>
          <a:xfrm flipH="1">
            <a:off x="4918775" y="4036705"/>
            <a:ext cx="31775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691DED4E-A5C5-AB41-A658-C7CF97DC9C60}"/>
              </a:ext>
            </a:extLst>
          </p:cNvPr>
          <p:cNvCxnSpPr>
            <a:cxnSpLocks/>
            <a:stCxn id="230" idx="1"/>
          </p:cNvCxnSpPr>
          <p:nvPr/>
        </p:nvCxnSpPr>
        <p:spPr>
          <a:xfrm>
            <a:off x="4820646" y="4036705"/>
            <a:ext cx="31045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4DC61C22-B72C-204F-9484-79A3BE2A1FF1}"/>
              </a:ext>
            </a:extLst>
          </p:cNvPr>
          <p:cNvCxnSpPr>
            <a:cxnSpLocks/>
            <a:stCxn id="230" idx="2"/>
          </p:cNvCxnSpPr>
          <p:nvPr/>
        </p:nvCxnSpPr>
        <p:spPr>
          <a:xfrm>
            <a:off x="4793742" y="4101657"/>
            <a:ext cx="461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12C8216-4AE7-7A43-BA56-32F8391E2F84}"/>
              </a:ext>
            </a:extLst>
          </p:cNvPr>
          <p:cNvCxnSpPr>
            <a:cxnSpLocks/>
            <a:stCxn id="230" idx="6"/>
          </p:cNvCxnSpPr>
          <p:nvPr/>
        </p:nvCxnSpPr>
        <p:spPr>
          <a:xfrm flipH="1">
            <a:off x="4931715" y="4101657"/>
            <a:ext cx="457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3B687971-4B60-284F-86C3-11036137576D}"/>
              </a:ext>
            </a:extLst>
          </p:cNvPr>
          <p:cNvCxnSpPr>
            <a:cxnSpLocks/>
          </p:cNvCxnSpPr>
          <p:nvPr/>
        </p:nvCxnSpPr>
        <p:spPr>
          <a:xfrm flipV="1">
            <a:off x="4881215" y="4081611"/>
            <a:ext cx="14879" cy="1127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D6334C66-19EE-AC4D-90D1-A24153A0EA3E}"/>
              </a:ext>
            </a:extLst>
          </p:cNvPr>
          <p:cNvSpPr txBox="1"/>
          <p:nvPr/>
        </p:nvSpPr>
        <p:spPr>
          <a:xfrm>
            <a:off x="4706797" y="4230055"/>
            <a:ext cx="45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PF4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B74ED36-10C5-D348-9AD2-7B3EB0C72BA2}"/>
              </a:ext>
            </a:extLst>
          </p:cNvPr>
          <p:cNvSpPr/>
          <p:nvPr/>
        </p:nvSpPr>
        <p:spPr>
          <a:xfrm>
            <a:off x="4833023" y="2771753"/>
            <a:ext cx="183712" cy="18371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ame 252">
            <a:extLst>
              <a:ext uri="{FF2B5EF4-FFF2-40B4-BE49-F238E27FC236}">
                <a16:creationId xmlns:a16="http://schemas.microsoft.com/office/drawing/2014/main" id="{5039C370-CAF3-7F44-9E03-D14BD9940599}"/>
              </a:ext>
            </a:extLst>
          </p:cNvPr>
          <p:cNvSpPr/>
          <p:nvPr/>
        </p:nvSpPr>
        <p:spPr>
          <a:xfrm rot="16200000">
            <a:off x="4744159" y="2812547"/>
            <a:ext cx="45719" cy="113292"/>
          </a:xfrm>
          <a:prstGeom prst="fra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C7021CDE-1C75-7647-B6F0-034B1ED1EA5B}"/>
              </a:ext>
            </a:extLst>
          </p:cNvPr>
          <p:cNvCxnSpPr>
            <a:cxnSpLocks/>
          </p:cNvCxnSpPr>
          <p:nvPr/>
        </p:nvCxnSpPr>
        <p:spPr>
          <a:xfrm>
            <a:off x="4923527" y="2771753"/>
            <a:ext cx="0" cy="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D3A23CED-D3B8-E94F-A659-8FF4CF96B733}"/>
              </a:ext>
            </a:extLst>
          </p:cNvPr>
          <p:cNvCxnSpPr>
            <a:cxnSpLocks/>
            <a:stCxn id="252" idx="7"/>
          </p:cNvCxnSpPr>
          <p:nvPr/>
        </p:nvCxnSpPr>
        <p:spPr>
          <a:xfrm flipH="1">
            <a:off x="4958056" y="2798657"/>
            <a:ext cx="31775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5847C785-7E35-AE4A-BE58-ADC900EDFA16}"/>
              </a:ext>
            </a:extLst>
          </p:cNvPr>
          <p:cNvCxnSpPr>
            <a:cxnSpLocks/>
            <a:stCxn id="252" idx="1"/>
          </p:cNvCxnSpPr>
          <p:nvPr/>
        </p:nvCxnSpPr>
        <p:spPr>
          <a:xfrm>
            <a:off x="4859927" y="2798657"/>
            <a:ext cx="31045" cy="30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0B846849-6601-1448-9AFE-54A22CC81D0D}"/>
              </a:ext>
            </a:extLst>
          </p:cNvPr>
          <p:cNvCxnSpPr>
            <a:cxnSpLocks/>
            <a:stCxn id="252" idx="2"/>
          </p:cNvCxnSpPr>
          <p:nvPr/>
        </p:nvCxnSpPr>
        <p:spPr>
          <a:xfrm>
            <a:off x="4833023" y="2863609"/>
            <a:ext cx="461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65DF0D24-C7F1-9B43-9100-53FFE5F45EF7}"/>
              </a:ext>
            </a:extLst>
          </p:cNvPr>
          <p:cNvCxnSpPr>
            <a:cxnSpLocks/>
            <a:stCxn id="252" idx="6"/>
          </p:cNvCxnSpPr>
          <p:nvPr/>
        </p:nvCxnSpPr>
        <p:spPr>
          <a:xfrm flipH="1">
            <a:off x="4970996" y="2863609"/>
            <a:ext cx="457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9197D28F-5579-D34F-A864-5FC1B67F5118}"/>
              </a:ext>
            </a:extLst>
          </p:cNvPr>
          <p:cNvCxnSpPr>
            <a:cxnSpLocks/>
          </p:cNvCxnSpPr>
          <p:nvPr/>
        </p:nvCxnSpPr>
        <p:spPr>
          <a:xfrm flipV="1">
            <a:off x="4920496" y="2843563"/>
            <a:ext cx="14879" cy="1127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7E7E9D25-441E-CE4B-8428-805EB6D2FC8E}"/>
              </a:ext>
            </a:extLst>
          </p:cNvPr>
          <p:cNvSpPr txBox="1"/>
          <p:nvPr/>
        </p:nvSpPr>
        <p:spPr>
          <a:xfrm>
            <a:off x="4959234" y="2723160"/>
            <a:ext cx="45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PF5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A94DA18-B1DB-AF49-B3D8-1218FD5565D9}"/>
              </a:ext>
            </a:extLst>
          </p:cNvPr>
          <p:cNvCxnSpPr>
            <a:stCxn id="252" idx="7"/>
            <a:endCxn id="170" idx="1"/>
          </p:cNvCxnSpPr>
          <p:nvPr/>
        </p:nvCxnSpPr>
        <p:spPr>
          <a:xfrm flipV="1">
            <a:off x="4989831" y="1187156"/>
            <a:ext cx="3839181" cy="161150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8EE831E-F9CE-8843-9451-C392ABE41A4D}"/>
              </a:ext>
            </a:extLst>
          </p:cNvPr>
          <p:cNvCxnSpPr>
            <a:cxnSpLocks/>
            <a:stCxn id="230" idx="6"/>
            <a:endCxn id="170" idx="1"/>
          </p:cNvCxnSpPr>
          <p:nvPr/>
        </p:nvCxnSpPr>
        <p:spPr>
          <a:xfrm flipV="1">
            <a:off x="4977454" y="1187156"/>
            <a:ext cx="3851558" cy="291450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6F15C065-D940-7C45-A89E-663268E07F8B}"/>
              </a:ext>
            </a:extLst>
          </p:cNvPr>
          <p:cNvCxnSpPr>
            <a:cxnSpLocks/>
            <a:stCxn id="203" idx="0"/>
            <a:endCxn id="170" idx="1"/>
          </p:cNvCxnSpPr>
          <p:nvPr/>
        </p:nvCxnSpPr>
        <p:spPr>
          <a:xfrm flipV="1">
            <a:off x="5203430" y="1187156"/>
            <a:ext cx="3625582" cy="42212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FB50C54-1CB1-0B4C-9BF5-CE810EC13384}"/>
              </a:ext>
            </a:extLst>
          </p:cNvPr>
          <p:cNvCxnSpPr>
            <a:cxnSpLocks/>
            <a:stCxn id="52" idx="0"/>
            <a:endCxn id="170" idx="1"/>
          </p:cNvCxnSpPr>
          <p:nvPr/>
        </p:nvCxnSpPr>
        <p:spPr>
          <a:xfrm flipH="1" flipV="1">
            <a:off x="8829012" y="1187156"/>
            <a:ext cx="853031" cy="346708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8071DC99-7111-5844-ACA1-CFA8C41135D0}"/>
              </a:ext>
            </a:extLst>
          </p:cNvPr>
          <p:cNvSpPr txBox="1"/>
          <p:nvPr/>
        </p:nvSpPr>
        <p:spPr>
          <a:xfrm>
            <a:off x="9984047" y="2052802"/>
            <a:ext cx="152671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Sensor Readout/Control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207AA8AC-4A7E-9640-9694-965BD5D66B35}"/>
              </a:ext>
            </a:extLst>
          </p:cNvPr>
          <p:cNvSpPr txBox="1"/>
          <p:nvPr/>
        </p:nvSpPr>
        <p:spPr>
          <a:xfrm>
            <a:off x="7833878" y="2812926"/>
            <a:ext cx="1814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 Dewar (LN2)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C6F48F-C9EA-8F4C-ABC6-07503C411D76}"/>
              </a:ext>
            </a:extLst>
          </p:cNvPr>
          <p:cNvSpPr/>
          <p:nvPr/>
        </p:nvSpPr>
        <p:spPr>
          <a:xfrm>
            <a:off x="4726125" y="2455650"/>
            <a:ext cx="191271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AC824DF-5FCD-374D-8FD5-7282AF41DE5B}"/>
              </a:ext>
            </a:extLst>
          </p:cNvPr>
          <p:cNvSpPr/>
          <p:nvPr/>
        </p:nvSpPr>
        <p:spPr>
          <a:xfrm rot="18071510">
            <a:off x="4853917" y="2379408"/>
            <a:ext cx="191271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34ABD699-185D-0E44-81AB-FACC576D151C}"/>
              </a:ext>
            </a:extLst>
          </p:cNvPr>
          <p:cNvSpPr/>
          <p:nvPr/>
        </p:nvSpPr>
        <p:spPr>
          <a:xfrm rot="12504204">
            <a:off x="5110194" y="1406926"/>
            <a:ext cx="249418" cy="965758"/>
          </a:xfrm>
          <a:prstGeom prst="trapezoid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85000"/>
                </a:schemeClr>
              </a:gs>
              <a:gs pos="9000">
                <a:schemeClr val="bg1">
                  <a:lumMod val="95000"/>
                </a:schemeClr>
              </a:gs>
              <a:gs pos="1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glow rad="38100">
              <a:schemeClr val="accent1">
                <a:lumMod val="40000"/>
                <a:lumOff val="60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4CE817F-9911-334A-830E-15157EE63F17}"/>
              </a:ext>
            </a:extLst>
          </p:cNvPr>
          <p:cNvSpPr txBox="1"/>
          <p:nvPr/>
        </p:nvSpPr>
        <p:spPr>
          <a:xfrm>
            <a:off x="4747813" y="1176218"/>
            <a:ext cx="67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LN2 Outlet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9192CA2-CBDC-C344-892E-97DAE1939A93}"/>
              </a:ext>
            </a:extLst>
          </p:cNvPr>
          <p:cNvCxnSpPr>
            <a:cxnSpLocks/>
          </p:cNvCxnSpPr>
          <p:nvPr/>
        </p:nvCxnSpPr>
        <p:spPr>
          <a:xfrm flipH="1">
            <a:off x="4848523" y="1686396"/>
            <a:ext cx="205984" cy="705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DDF0F5C5-B1B4-D444-A80E-B444379BB008}"/>
              </a:ext>
            </a:extLst>
          </p:cNvPr>
          <p:cNvSpPr txBox="1"/>
          <p:nvPr/>
        </p:nvSpPr>
        <p:spPr>
          <a:xfrm>
            <a:off x="5206511" y="5219363"/>
            <a:ext cx="861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Heating Tray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26B5C8-205A-C84B-97C8-A5EF4EAD16AC}"/>
              </a:ext>
            </a:extLst>
          </p:cNvPr>
          <p:cNvSpPr/>
          <p:nvPr/>
        </p:nvSpPr>
        <p:spPr>
          <a:xfrm rot="1091637">
            <a:off x="5446337" y="4755346"/>
            <a:ext cx="113345" cy="1860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BC9A866-AAF7-3A40-BDDD-A89152F409CC}"/>
              </a:ext>
            </a:extLst>
          </p:cNvPr>
          <p:cNvSpPr/>
          <p:nvPr/>
        </p:nvSpPr>
        <p:spPr>
          <a:xfrm>
            <a:off x="5377988" y="5010721"/>
            <a:ext cx="45719" cy="123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FB038BBD-B244-244F-843F-4085DD3858F5}"/>
              </a:ext>
            </a:extLst>
          </p:cNvPr>
          <p:cNvSpPr/>
          <p:nvPr/>
        </p:nvSpPr>
        <p:spPr>
          <a:xfrm rot="7586816">
            <a:off x="5529542" y="4822675"/>
            <a:ext cx="128646" cy="190337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60850B95-42BD-704E-80BB-7BBC9844A3F8}"/>
              </a:ext>
            </a:extLst>
          </p:cNvPr>
          <p:cNvSpPr/>
          <p:nvPr/>
        </p:nvSpPr>
        <p:spPr>
          <a:xfrm rot="1091637">
            <a:off x="5405932" y="4763025"/>
            <a:ext cx="113345" cy="1860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0364FC0D-CAF1-8E49-9770-57DDD6BFC23E}"/>
              </a:ext>
            </a:extLst>
          </p:cNvPr>
          <p:cNvSpPr/>
          <p:nvPr/>
        </p:nvSpPr>
        <p:spPr>
          <a:xfrm rot="1897917">
            <a:off x="5340812" y="4903702"/>
            <a:ext cx="92471" cy="145952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75267D-EA59-6D44-8F34-02FAC52CF600}"/>
              </a:ext>
            </a:extLst>
          </p:cNvPr>
          <p:cNvSpPr/>
          <p:nvPr/>
        </p:nvSpPr>
        <p:spPr>
          <a:xfrm>
            <a:off x="5332905" y="5006108"/>
            <a:ext cx="58430" cy="16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1AB49C2A-B585-A947-BA0F-09AF31A63F5E}"/>
              </a:ext>
            </a:extLst>
          </p:cNvPr>
          <p:cNvSpPr txBox="1"/>
          <p:nvPr/>
        </p:nvSpPr>
        <p:spPr>
          <a:xfrm>
            <a:off x="10819901" y="6606315"/>
            <a:ext cx="137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Salone 08/23/18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7C8942F-F46C-034A-868C-8F8B95FCF406}"/>
              </a:ext>
            </a:extLst>
          </p:cNvPr>
          <p:cNvSpPr txBox="1"/>
          <p:nvPr/>
        </p:nvSpPr>
        <p:spPr>
          <a:xfrm>
            <a:off x="9702130" y="315221"/>
            <a:ext cx="152671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Sensor Readout/Control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80BADD9-648B-FB4B-81B8-778AE8F2D5C1}"/>
              </a:ext>
            </a:extLst>
          </p:cNvPr>
          <p:cNvSpPr txBox="1"/>
          <p:nvPr/>
        </p:nvSpPr>
        <p:spPr>
          <a:xfrm>
            <a:off x="5166143" y="4541746"/>
            <a:ext cx="861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Heat Gun</a:t>
            </a:r>
          </a:p>
        </p:txBody>
      </p:sp>
      <p:cxnSp>
        <p:nvCxnSpPr>
          <p:cNvPr id="178" name="Curved Connector 177">
            <a:extLst>
              <a:ext uri="{FF2B5EF4-FFF2-40B4-BE49-F238E27FC236}">
                <a16:creationId xmlns:a16="http://schemas.microsoft.com/office/drawing/2014/main" id="{BCD05802-5189-CF41-88AD-9BF922F364A6}"/>
              </a:ext>
            </a:extLst>
          </p:cNvPr>
          <p:cNvCxnSpPr>
            <a:cxnSpLocks/>
          </p:cNvCxnSpPr>
          <p:nvPr/>
        </p:nvCxnSpPr>
        <p:spPr>
          <a:xfrm flipV="1">
            <a:off x="7069002" y="5562725"/>
            <a:ext cx="172989" cy="12449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178">
            <a:extLst>
              <a:ext uri="{FF2B5EF4-FFF2-40B4-BE49-F238E27FC236}">
                <a16:creationId xmlns:a16="http://schemas.microsoft.com/office/drawing/2014/main" id="{9E90CB61-8C34-4048-A877-5B53B393C29B}"/>
              </a:ext>
            </a:extLst>
          </p:cNvPr>
          <p:cNvCxnSpPr>
            <a:cxnSpLocks/>
          </p:cNvCxnSpPr>
          <p:nvPr/>
        </p:nvCxnSpPr>
        <p:spPr>
          <a:xfrm rot="5400000">
            <a:off x="7071654" y="5584469"/>
            <a:ext cx="249510" cy="2451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urved Connector 179">
            <a:extLst>
              <a:ext uri="{FF2B5EF4-FFF2-40B4-BE49-F238E27FC236}">
                <a16:creationId xmlns:a16="http://schemas.microsoft.com/office/drawing/2014/main" id="{CDFB0687-47EF-0340-B3D2-E9A661492A43}"/>
              </a:ext>
            </a:extLst>
          </p:cNvPr>
          <p:cNvCxnSpPr>
            <a:cxnSpLocks/>
          </p:cNvCxnSpPr>
          <p:nvPr/>
        </p:nvCxnSpPr>
        <p:spPr>
          <a:xfrm>
            <a:off x="7061871" y="6015561"/>
            <a:ext cx="155991" cy="1288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491FEC47-7739-9249-AEC0-D727565D0B15}"/>
              </a:ext>
            </a:extLst>
          </p:cNvPr>
          <p:cNvCxnSpPr>
            <a:cxnSpLocks/>
          </p:cNvCxnSpPr>
          <p:nvPr/>
        </p:nvCxnSpPr>
        <p:spPr>
          <a:xfrm>
            <a:off x="7051951" y="5929221"/>
            <a:ext cx="276002" cy="14894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>
            <a:extLst>
              <a:ext uri="{FF2B5EF4-FFF2-40B4-BE49-F238E27FC236}">
                <a16:creationId xmlns:a16="http://schemas.microsoft.com/office/drawing/2014/main" id="{73419931-DFAB-6049-B909-976507634EC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48664" y="5754548"/>
            <a:ext cx="454304" cy="11831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FDBF1418-A291-DA4E-A594-2DF15BADF4D5}"/>
              </a:ext>
            </a:extLst>
          </p:cNvPr>
          <p:cNvSpPr txBox="1"/>
          <p:nvPr/>
        </p:nvSpPr>
        <p:spPr>
          <a:xfrm>
            <a:off x="3816885" y="2565605"/>
            <a:ext cx="101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1.5*10</a:t>
            </a:r>
            <a:r>
              <a:rPr lang="en-US" sz="1200" baseline="30000" dirty="0">
                <a:solidFill>
                  <a:srgbClr val="00B050"/>
                </a:solidFill>
              </a:rPr>
              <a:t>-4</a:t>
            </a:r>
            <a:r>
              <a:rPr lang="en-US" sz="1200" dirty="0">
                <a:solidFill>
                  <a:srgbClr val="00B050"/>
                </a:solidFill>
              </a:rPr>
              <a:t> Torr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22DC475-7B78-9641-B227-D12646EF3BEE}"/>
              </a:ext>
            </a:extLst>
          </p:cNvPr>
          <p:cNvSpPr txBox="1"/>
          <p:nvPr/>
        </p:nvSpPr>
        <p:spPr>
          <a:xfrm>
            <a:off x="2218782" y="2633869"/>
            <a:ext cx="87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3*10</a:t>
            </a:r>
            <a:r>
              <a:rPr lang="en-US" sz="1200" baseline="30000" dirty="0">
                <a:solidFill>
                  <a:srgbClr val="00B050"/>
                </a:solidFill>
              </a:rPr>
              <a:t>-2</a:t>
            </a:r>
            <a:r>
              <a:rPr lang="en-US" sz="1200" dirty="0">
                <a:solidFill>
                  <a:srgbClr val="00B050"/>
                </a:solidFill>
              </a:rPr>
              <a:t> Torr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CDC6B0-14B1-D14C-9035-286E106A113A}"/>
              </a:ext>
            </a:extLst>
          </p:cNvPr>
          <p:cNvSpPr txBox="1"/>
          <p:nvPr/>
        </p:nvSpPr>
        <p:spPr>
          <a:xfrm>
            <a:off x="8934632" y="5840882"/>
            <a:ext cx="648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10 Torr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BC8AD4C-5563-6545-9021-9D23DACD4E2E}"/>
              </a:ext>
            </a:extLst>
          </p:cNvPr>
          <p:cNvSpPr txBox="1"/>
          <p:nvPr/>
        </p:nvSpPr>
        <p:spPr>
          <a:xfrm>
            <a:off x="4695627" y="3491593"/>
            <a:ext cx="72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10</a:t>
            </a:r>
            <a:r>
              <a:rPr lang="en-US" sz="1200" baseline="30000" dirty="0">
                <a:solidFill>
                  <a:srgbClr val="00B050"/>
                </a:solidFill>
              </a:rPr>
              <a:t>-3</a:t>
            </a:r>
            <a:r>
              <a:rPr lang="en-US" sz="1200" dirty="0">
                <a:solidFill>
                  <a:srgbClr val="00B050"/>
                </a:solidFill>
              </a:rPr>
              <a:t> Torr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0C83A-0534-E148-85A8-AEBF3581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1593" y="6374401"/>
            <a:ext cx="2743200" cy="365125"/>
          </a:xfrm>
        </p:spPr>
        <p:txBody>
          <a:bodyPr/>
          <a:lstStyle/>
          <a:p>
            <a:pPr algn="l"/>
            <a:fld id="{B49A526F-68A5-BF43-A6EC-4F00446A434C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5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lock Arc 156">
            <a:extLst>
              <a:ext uri="{FF2B5EF4-FFF2-40B4-BE49-F238E27FC236}">
                <a16:creationId xmlns:a16="http://schemas.microsoft.com/office/drawing/2014/main" id="{17679983-B13B-884E-A246-FB54E2B1BBA8}"/>
              </a:ext>
            </a:extLst>
          </p:cNvPr>
          <p:cNvSpPr/>
          <p:nvPr/>
        </p:nvSpPr>
        <p:spPr>
          <a:xfrm>
            <a:off x="703372" y="4661870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Block Arc 162">
            <a:extLst>
              <a:ext uri="{FF2B5EF4-FFF2-40B4-BE49-F238E27FC236}">
                <a16:creationId xmlns:a16="http://schemas.microsoft.com/office/drawing/2014/main" id="{4FBAB058-555C-E247-B4CB-A485FF3E9F11}"/>
              </a:ext>
            </a:extLst>
          </p:cNvPr>
          <p:cNvSpPr/>
          <p:nvPr/>
        </p:nvSpPr>
        <p:spPr>
          <a:xfrm rot="5400000">
            <a:off x="1382988" y="5202603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Block Arc 154">
            <a:extLst>
              <a:ext uri="{FF2B5EF4-FFF2-40B4-BE49-F238E27FC236}">
                <a16:creationId xmlns:a16="http://schemas.microsoft.com/office/drawing/2014/main" id="{FB2B755D-01F7-684C-BFFC-C2EFCF3DF741}"/>
              </a:ext>
            </a:extLst>
          </p:cNvPr>
          <p:cNvSpPr/>
          <p:nvPr/>
        </p:nvSpPr>
        <p:spPr>
          <a:xfrm>
            <a:off x="5277157" y="4617070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Block Arc 157">
            <a:extLst>
              <a:ext uri="{FF2B5EF4-FFF2-40B4-BE49-F238E27FC236}">
                <a16:creationId xmlns:a16="http://schemas.microsoft.com/office/drawing/2014/main" id="{8173B925-8DC9-0B4E-9DEF-88EFE871415B}"/>
              </a:ext>
            </a:extLst>
          </p:cNvPr>
          <p:cNvSpPr/>
          <p:nvPr/>
        </p:nvSpPr>
        <p:spPr>
          <a:xfrm rot="10800000">
            <a:off x="5288376" y="1233890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Block Arc 158">
            <a:extLst>
              <a:ext uri="{FF2B5EF4-FFF2-40B4-BE49-F238E27FC236}">
                <a16:creationId xmlns:a16="http://schemas.microsoft.com/office/drawing/2014/main" id="{0C676120-211C-0C42-A4D1-0D016FAC7DC3}"/>
              </a:ext>
            </a:extLst>
          </p:cNvPr>
          <p:cNvSpPr/>
          <p:nvPr/>
        </p:nvSpPr>
        <p:spPr>
          <a:xfrm rot="10800000">
            <a:off x="719844" y="1233890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Block Arc 159">
            <a:extLst>
              <a:ext uri="{FF2B5EF4-FFF2-40B4-BE49-F238E27FC236}">
                <a16:creationId xmlns:a16="http://schemas.microsoft.com/office/drawing/2014/main" id="{258BCA08-3A6B-1D4D-B0BB-0BEB0C9DDBA9}"/>
              </a:ext>
            </a:extLst>
          </p:cNvPr>
          <p:cNvSpPr/>
          <p:nvPr/>
        </p:nvSpPr>
        <p:spPr>
          <a:xfrm rot="5400000">
            <a:off x="1439248" y="619309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Block Arc 160">
            <a:extLst>
              <a:ext uri="{FF2B5EF4-FFF2-40B4-BE49-F238E27FC236}">
                <a16:creationId xmlns:a16="http://schemas.microsoft.com/office/drawing/2014/main" id="{08FE093D-70E6-3141-9B0B-30D8503CFF61}"/>
              </a:ext>
            </a:extLst>
          </p:cNvPr>
          <p:cNvSpPr/>
          <p:nvPr/>
        </p:nvSpPr>
        <p:spPr>
          <a:xfrm rot="16200000">
            <a:off x="4580880" y="625238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Block Arc 161">
            <a:extLst>
              <a:ext uri="{FF2B5EF4-FFF2-40B4-BE49-F238E27FC236}">
                <a16:creationId xmlns:a16="http://schemas.microsoft.com/office/drawing/2014/main" id="{489152C8-C929-9F4F-816F-3EFD1AF7B986}"/>
              </a:ext>
            </a:extLst>
          </p:cNvPr>
          <p:cNvSpPr/>
          <p:nvPr/>
        </p:nvSpPr>
        <p:spPr>
          <a:xfrm rot="16200000">
            <a:off x="4530779" y="5172982"/>
            <a:ext cx="457200" cy="91440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8A452-E0D4-874F-905E-1FFA661E7432}"/>
              </a:ext>
            </a:extLst>
          </p:cNvPr>
          <p:cNvSpPr/>
          <p:nvPr/>
        </p:nvSpPr>
        <p:spPr>
          <a:xfrm>
            <a:off x="5744302" y="2909169"/>
            <a:ext cx="685800" cy="12618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C378537-1E58-024F-8D98-41108AE6BD59}"/>
              </a:ext>
            </a:extLst>
          </p:cNvPr>
          <p:cNvSpPr>
            <a:spLocks noChangeAspect="1"/>
          </p:cNvSpPr>
          <p:nvPr/>
        </p:nvSpPr>
        <p:spPr>
          <a:xfrm>
            <a:off x="715102" y="851769"/>
            <a:ext cx="5029200" cy="5029200"/>
          </a:xfrm>
          <a:prstGeom prst="fram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74008-BED2-424B-ACC5-3F150DE98614}"/>
              </a:ext>
            </a:extLst>
          </p:cNvPr>
          <p:cNvSpPr/>
          <p:nvPr/>
        </p:nvSpPr>
        <p:spPr>
          <a:xfrm>
            <a:off x="5744302" y="4280769"/>
            <a:ext cx="347472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E8B9F-EA71-F346-9FF5-328E1337962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091774" y="4395069"/>
            <a:ext cx="2286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63D8652-0CC3-A548-96E4-C6CC61BB710B}"/>
              </a:ext>
            </a:extLst>
          </p:cNvPr>
          <p:cNvSpPr/>
          <p:nvPr/>
        </p:nvSpPr>
        <p:spPr>
          <a:xfrm>
            <a:off x="5503979" y="4280769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F1A11F-F61E-5B4B-B265-7D7B4D9DE4E3}"/>
              </a:ext>
            </a:extLst>
          </p:cNvPr>
          <p:cNvSpPr/>
          <p:nvPr/>
        </p:nvSpPr>
        <p:spPr>
          <a:xfrm>
            <a:off x="5572559" y="4353427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BC3ED30-78DB-9449-8444-E21E2BC46437}"/>
              </a:ext>
            </a:extLst>
          </p:cNvPr>
          <p:cNvSpPr/>
          <p:nvPr/>
        </p:nvSpPr>
        <p:spPr>
          <a:xfrm>
            <a:off x="1169753" y="1308969"/>
            <a:ext cx="4114800" cy="411480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459F4-28A0-B643-82EB-D7C3667CFF36}"/>
              </a:ext>
            </a:extLst>
          </p:cNvPr>
          <p:cNvSpPr/>
          <p:nvPr/>
        </p:nvSpPr>
        <p:spPr>
          <a:xfrm>
            <a:off x="1170517" y="1308969"/>
            <a:ext cx="4114800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D5B341DD-EA0B-454C-A8EE-108C8CC1EE92}"/>
              </a:ext>
            </a:extLst>
          </p:cNvPr>
          <p:cNvSpPr/>
          <p:nvPr/>
        </p:nvSpPr>
        <p:spPr>
          <a:xfrm>
            <a:off x="1169753" y="1308968"/>
            <a:ext cx="4114800" cy="2167127"/>
          </a:xfrm>
          <a:prstGeom prst="round2Same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31709FA3-B894-5140-A16E-6BAC784F3E1F}"/>
              </a:ext>
            </a:extLst>
          </p:cNvPr>
          <p:cNvSpPr/>
          <p:nvPr/>
        </p:nvSpPr>
        <p:spPr>
          <a:xfrm rot="10800000">
            <a:off x="1169753" y="3477179"/>
            <a:ext cx="4114800" cy="1947672"/>
          </a:xfrm>
          <a:prstGeom prst="round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ame Side Corner Rectangle 17">
            <a:extLst>
              <a:ext uri="{FF2B5EF4-FFF2-40B4-BE49-F238E27FC236}">
                <a16:creationId xmlns:a16="http://schemas.microsoft.com/office/drawing/2014/main" id="{60240974-23E7-264D-83A3-F168D2DE942A}"/>
              </a:ext>
            </a:extLst>
          </p:cNvPr>
          <p:cNvSpPr/>
          <p:nvPr/>
        </p:nvSpPr>
        <p:spPr>
          <a:xfrm rot="16200000">
            <a:off x="5719454" y="3515257"/>
            <a:ext cx="1371600" cy="49696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002602-48F3-FD49-90FD-ED0D9E3C542F}"/>
              </a:ext>
            </a:extLst>
          </p:cNvPr>
          <p:cNvSpPr/>
          <p:nvPr/>
        </p:nvSpPr>
        <p:spPr>
          <a:xfrm>
            <a:off x="3116930" y="4330567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Same Side Corner Rectangle 21">
            <a:extLst>
              <a:ext uri="{FF2B5EF4-FFF2-40B4-BE49-F238E27FC236}">
                <a16:creationId xmlns:a16="http://schemas.microsoft.com/office/drawing/2014/main" id="{8A175374-A367-B44B-893E-068F0CB1C314}"/>
              </a:ext>
            </a:extLst>
          </p:cNvPr>
          <p:cNvSpPr/>
          <p:nvPr/>
        </p:nvSpPr>
        <p:spPr>
          <a:xfrm rot="5400000">
            <a:off x="3266278" y="4293991"/>
            <a:ext cx="228600" cy="301752"/>
          </a:xfrm>
          <a:prstGeom prst="snip2Same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ED9F58-D744-1A4B-9BB0-08C4D31D8837}"/>
              </a:ext>
            </a:extLst>
          </p:cNvPr>
          <p:cNvSpPr/>
          <p:nvPr/>
        </p:nvSpPr>
        <p:spPr>
          <a:xfrm>
            <a:off x="3516802" y="4329485"/>
            <a:ext cx="2286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CBD4E-533F-B94A-BA40-F49C22A84526}"/>
              </a:ext>
            </a:extLst>
          </p:cNvPr>
          <p:cNvSpPr/>
          <p:nvPr/>
        </p:nvSpPr>
        <p:spPr>
          <a:xfrm>
            <a:off x="3750950" y="4370633"/>
            <a:ext cx="146304" cy="1463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nip Same Side Corner Rectangle 25">
            <a:extLst>
              <a:ext uri="{FF2B5EF4-FFF2-40B4-BE49-F238E27FC236}">
                <a16:creationId xmlns:a16="http://schemas.microsoft.com/office/drawing/2014/main" id="{117A7943-C190-9E41-BA54-42C1C092A6A2}"/>
              </a:ext>
            </a:extLst>
          </p:cNvPr>
          <p:cNvSpPr/>
          <p:nvPr/>
        </p:nvSpPr>
        <p:spPr>
          <a:xfrm rot="5400000">
            <a:off x="3898055" y="4396517"/>
            <a:ext cx="114300" cy="91440"/>
          </a:xfrm>
          <a:prstGeom prst="snip2Same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7A50B227-8EF2-204A-9E2A-0B209E56C230}"/>
              </a:ext>
            </a:extLst>
          </p:cNvPr>
          <p:cNvSpPr/>
          <p:nvPr/>
        </p:nvSpPr>
        <p:spPr>
          <a:xfrm rot="5400000">
            <a:off x="3983438" y="4409539"/>
            <a:ext cx="114300" cy="54864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D6D160D5-2D09-0A46-9C2D-8606207335F1}"/>
              </a:ext>
            </a:extLst>
          </p:cNvPr>
          <p:cNvSpPr/>
          <p:nvPr/>
        </p:nvSpPr>
        <p:spPr>
          <a:xfrm rot="5400000">
            <a:off x="4042014" y="4408867"/>
            <a:ext cx="114300" cy="54864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C701DDF3-DCAD-E648-8254-4261676B2A04}"/>
              </a:ext>
            </a:extLst>
          </p:cNvPr>
          <p:cNvSpPr/>
          <p:nvPr/>
        </p:nvSpPr>
        <p:spPr>
          <a:xfrm rot="5400000">
            <a:off x="4105594" y="4407581"/>
            <a:ext cx="114300" cy="54864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8416AD09-9E45-644D-A072-87090178040F}"/>
              </a:ext>
            </a:extLst>
          </p:cNvPr>
          <p:cNvSpPr/>
          <p:nvPr/>
        </p:nvSpPr>
        <p:spPr>
          <a:xfrm rot="5400000">
            <a:off x="4167685" y="4407581"/>
            <a:ext cx="114300" cy="54864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CE43756A-6DC2-0940-B1FF-9CBD99527780}"/>
              </a:ext>
            </a:extLst>
          </p:cNvPr>
          <p:cNvSpPr/>
          <p:nvPr/>
        </p:nvSpPr>
        <p:spPr>
          <a:xfrm rot="21017762">
            <a:off x="2320121" y="4373574"/>
            <a:ext cx="3440935" cy="661149"/>
          </a:xfrm>
          <a:prstGeom prst="blockArc">
            <a:avLst>
              <a:gd name="adj1" fmla="val 16227427"/>
              <a:gd name="adj2" fmla="val 0"/>
              <a:gd name="adj3" fmla="val 25000"/>
            </a:avLst>
          </a:prstGeom>
          <a:solidFill>
            <a:schemeClr val="bg2">
              <a:lumMod val="9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8CDC1B-E3F3-2A42-9FB4-00BED0536841}"/>
              </a:ext>
            </a:extLst>
          </p:cNvPr>
          <p:cNvSpPr txBox="1"/>
          <p:nvPr/>
        </p:nvSpPr>
        <p:spPr>
          <a:xfrm>
            <a:off x="8129046" y="1153432"/>
            <a:ext cx="394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(View from top with inner shield closed)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3112AAA-D03E-7648-A794-2A90ABFDA926}"/>
              </a:ext>
            </a:extLst>
          </p:cNvPr>
          <p:cNvCxnSpPr>
            <a:cxnSpLocks/>
          </p:cNvCxnSpPr>
          <p:nvPr/>
        </p:nvCxnSpPr>
        <p:spPr>
          <a:xfrm>
            <a:off x="2586133" y="1308968"/>
            <a:ext cx="0" cy="40989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C96D4B5-9C25-9644-80A9-A678121FB0E5}"/>
              </a:ext>
            </a:extLst>
          </p:cNvPr>
          <p:cNvSpPr txBox="1"/>
          <p:nvPr/>
        </p:nvSpPr>
        <p:spPr>
          <a:xfrm>
            <a:off x="2125048" y="3043669"/>
            <a:ext cx="59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8.5”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95477D-69D8-DF44-91AB-4FC6508C375B}"/>
              </a:ext>
            </a:extLst>
          </p:cNvPr>
          <p:cNvCxnSpPr>
            <a:cxnSpLocks/>
          </p:cNvCxnSpPr>
          <p:nvPr/>
        </p:nvCxnSpPr>
        <p:spPr>
          <a:xfrm>
            <a:off x="1478603" y="851769"/>
            <a:ext cx="0" cy="5029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4D1AC73-FEAA-D342-9F5C-741F37CB99A7}"/>
              </a:ext>
            </a:extLst>
          </p:cNvPr>
          <p:cNvSpPr txBox="1"/>
          <p:nvPr/>
        </p:nvSpPr>
        <p:spPr>
          <a:xfrm>
            <a:off x="1536969" y="3126675"/>
            <a:ext cx="52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11”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24BF78B-D736-324A-8378-7A264290EE94}"/>
              </a:ext>
            </a:extLst>
          </p:cNvPr>
          <p:cNvCxnSpPr>
            <a:cxnSpLocks/>
          </p:cNvCxnSpPr>
          <p:nvPr/>
        </p:nvCxnSpPr>
        <p:spPr>
          <a:xfrm>
            <a:off x="2967145" y="3476095"/>
            <a:ext cx="0" cy="19476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6F63E1D-E9B6-734B-9DA6-DD33AC9BAF93}"/>
              </a:ext>
            </a:extLst>
          </p:cNvPr>
          <p:cNvSpPr txBox="1"/>
          <p:nvPr/>
        </p:nvSpPr>
        <p:spPr>
          <a:xfrm>
            <a:off x="3004626" y="3718973"/>
            <a:ext cx="74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3.75”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019810D-D9B4-DB4E-81D5-6CEDBD7C81A9}"/>
              </a:ext>
            </a:extLst>
          </p:cNvPr>
          <p:cNvCxnSpPr>
            <a:cxnSpLocks/>
          </p:cNvCxnSpPr>
          <p:nvPr/>
        </p:nvCxnSpPr>
        <p:spPr>
          <a:xfrm flipH="1">
            <a:off x="3345530" y="4558085"/>
            <a:ext cx="1" cy="865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8BEC6CC-AB72-1844-A584-7E8043C1BFF8}"/>
              </a:ext>
            </a:extLst>
          </p:cNvPr>
          <p:cNvSpPr txBox="1"/>
          <p:nvPr/>
        </p:nvSpPr>
        <p:spPr>
          <a:xfrm>
            <a:off x="3395790" y="4847603"/>
            <a:ext cx="95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1.625”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D4EBC88-2DBA-5540-92E3-A6963EAF98D0}"/>
              </a:ext>
            </a:extLst>
          </p:cNvPr>
          <p:cNvCxnSpPr>
            <a:cxnSpLocks/>
            <a:stCxn id="16" idx="2"/>
            <a:endCxn id="16" idx="0"/>
          </p:cNvCxnSpPr>
          <p:nvPr/>
        </p:nvCxnSpPr>
        <p:spPr>
          <a:xfrm>
            <a:off x="1169753" y="2392532"/>
            <a:ext cx="4114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17C5223-8E88-CE45-841F-C2E18874836A}"/>
              </a:ext>
            </a:extLst>
          </p:cNvPr>
          <p:cNvSpPr txBox="1"/>
          <p:nvPr/>
        </p:nvSpPr>
        <p:spPr>
          <a:xfrm>
            <a:off x="3487159" y="2023353"/>
            <a:ext cx="76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8.5”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2BE1482-A4A6-EE4E-8C10-80F4E02B5A36}"/>
              </a:ext>
            </a:extLst>
          </p:cNvPr>
          <p:cNvCxnSpPr>
            <a:cxnSpLocks/>
          </p:cNvCxnSpPr>
          <p:nvPr/>
        </p:nvCxnSpPr>
        <p:spPr>
          <a:xfrm flipH="1">
            <a:off x="3116931" y="4280769"/>
            <a:ext cx="1237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EDF8B336-CF4E-3245-8F20-AAA62A8FB307}"/>
              </a:ext>
            </a:extLst>
          </p:cNvPr>
          <p:cNvSpPr txBox="1"/>
          <p:nvPr/>
        </p:nvSpPr>
        <p:spPr>
          <a:xfrm>
            <a:off x="3487159" y="3991030"/>
            <a:ext cx="86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2.625”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0A7E4AB-88FD-1140-83D5-57FB125CFB2F}"/>
              </a:ext>
            </a:extLst>
          </p:cNvPr>
          <p:cNvCxnSpPr>
            <a:cxnSpLocks/>
          </p:cNvCxnSpPr>
          <p:nvPr/>
        </p:nvCxnSpPr>
        <p:spPr>
          <a:xfrm flipH="1">
            <a:off x="715102" y="5696494"/>
            <a:ext cx="50292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9D4D765-2767-8C4F-8C5A-DDFC2FFBBBF6}"/>
              </a:ext>
            </a:extLst>
          </p:cNvPr>
          <p:cNvSpPr txBox="1"/>
          <p:nvPr/>
        </p:nvSpPr>
        <p:spPr>
          <a:xfrm>
            <a:off x="3065055" y="5421681"/>
            <a:ext cx="60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11”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B7AE13B-D68D-BB4A-BF76-E86B81CD3E16}"/>
              </a:ext>
            </a:extLst>
          </p:cNvPr>
          <p:cNvCxnSpPr>
            <a:cxnSpLocks/>
          </p:cNvCxnSpPr>
          <p:nvPr/>
        </p:nvCxnSpPr>
        <p:spPr>
          <a:xfrm>
            <a:off x="5792161" y="2762183"/>
            <a:ext cx="605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231D6A8A-C2E4-744F-AFE5-CE5611AB2C65}"/>
              </a:ext>
            </a:extLst>
          </p:cNvPr>
          <p:cNvSpPr txBox="1"/>
          <p:nvPr/>
        </p:nvSpPr>
        <p:spPr>
          <a:xfrm>
            <a:off x="5792161" y="236071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1.5”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4DDFCB0-57CB-854F-8DF1-60132F26AFAD}"/>
              </a:ext>
            </a:extLst>
          </p:cNvPr>
          <p:cNvCxnSpPr>
            <a:cxnSpLocks/>
          </p:cNvCxnSpPr>
          <p:nvPr/>
        </p:nvCxnSpPr>
        <p:spPr>
          <a:xfrm>
            <a:off x="6536989" y="2927847"/>
            <a:ext cx="0" cy="12945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DE03016-DABB-2A4F-B2CE-80C963E277B4}"/>
              </a:ext>
            </a:extLst>
          </p:cNvPr>
          <p:cNvSpPr txBox="1"/>
          <p:nvPr/>
        </p:nvSpPr>
        <p:spPr>
          <a:xfrm>
            <a:off x="6536989" y="3394914"/>
            <a:ext cx="41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3”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2A6BDF-96C9-2346-ADDE-3E12D6A414D0}"/>
              </a:ext>
            </a:extLst>
          </p:cNvPr>
          <p:cNvCxnSpPr>
            <a:cxnSpLocks/>
          </p:cNvCxnSpPr>
          <p:nvPr/>
        </p:nvCxnSpPr>
        <p:spPr>
          <a:xfrm>
            <a:off x="5750008" y="4626650"/>
            <a:ext cx="5509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F6857380-EF5E-5946-A33B-D194F9282EAA}"/>
              </a:ext>
            </a:extLst>
          </p:cNvPr>
          <p:cNvSpPr txBox="1"/>
          <p:nvPr/>
        </p:nvSpPr>
        <p:spPr>
          <a:xfrm>
            <a:off x="5714341" y="4672508"/>
            <a:ext cx="68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1.25”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F312EE8-0BBF-9A47-AD25-89513DA464C3}"/>
              </a:ext>
            </a:extLst>
          </p:cNvPr>
          <p:cNvSpPr txBox="1"/>
          <p:nvPr/>
        </p:nvSpPr>
        <p:spPr>
          <a:xfrm>
            <a:off x="8750685" y="700454"/>
            <a:ext cx="271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Shield Diagram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7D340CD-F5F0-B244-8F71-AF829DAF5413}"/>
              </a:ext>
            </a:extLst>
          </p:cNvPr>
          <p:cNvSpPr txBox="1"/>
          <p:nvPr/>
        </p:nvSpPr>
        <p:spPr>
          <a:xfrm>
            <a:off x="6545583" y="1257614"/>
            <a:ext cx="165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Outer shield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74151B05-237E-DD46-BEB4-C9CFD360D75B}"/>
              </a:ext>
            </a:extLst>
          </p:cNvPr>
          <p:cNvCxnSpPr>
            <a:cxnSpLocks/>
            <a:stCxn id="133" idx="1"/>
          </p:cNvCxnSpPr>
          <p:nvPr/>
        </p:nvCxnSpPr>
        <p:spPr>
          <a:xfrm flipH="1" flipV="1">
            <a:off x="5760316" y="1348803"/>
            <a:ext cx="785267" cy="9347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B025ED6E-E8EB-8C4F-9C61-5B062BF42D8E}"/>
              </a:ext>
            </a:extLst>
          </p:cNvPr>
          <p:cNvSpPr txBox="1"/>
          <p:nvPr/>
        </p:nvSpPr>
        <p:spPr>
          <a:xfrm>
            <a:off x="6536989" y="2023353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Inner shield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541118E-561D-2B4E-BB0D-B554995B2D02}"/>
              </a:ext>
            </a:extLst>
          </p:cNvPr>
          <p:cNvCxnSpPr>
            <a:stCxn id="136" idx="1"/>
          </p:cNvCxnSpPr>
          <p:nvPr/>
        </p:nvCxnSpPr>
        <p:spPr>
          <a:xfrm flipH="1" flipV="1">
            <a:off x="5329227" y="1469712"/>
            <a:ext cx="1207762" cy="73830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F361E2A6-6CA7-8542-AA82-15F0FC308928}"/>
              </a:ext>
            </a:extLst>
          </p:cNvPr>
          <p:cNvSpPr txBox="1"/>
          <p:nvPr/>
        </p:nvSpPr>
        <p:spPr>
          <a:xfrm>
            <a:off x="8446093" y="5668131"/>
            <a:ext cx="281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*Electric feedthrough not included in diagram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64D61CA-F17C-C646-BDE3-1D6ACC56EC18}"/>
              </a:ext>
            </a:extLst>
          </p:cNvPr>
          <p:cNvSpPr txBox="1"/>
          <p:nvPr/>
        </p:nvSpPr>
        <p:spPr>
          <a:xfrm>
            <a:off x="5539158" y="5908401"/>
            <a:ext cx="193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Inlet on inner shield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4CCE95A-0F48-D742-AE44-6D59C4AE0204}"/>
              </a:ext>
            </a:extLst>
          </p:cNvPr>
          <p:cNvSpPr txBox="1"/>
          <p:nvPr/>
        </p:nvSpPr>
        <p:spPr>
          <a:xfrm>
            <a:off x="7791396" y="4208335"/>
            <a:ext cx="27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Outlet to small turbo pump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CEA4971-63BD-424D-B666-6AFA89970AAF}"/>
              </a:ext>
            </a:extLst>
          </p:cNvPr>
          <p:cNvSpPr txBox="1"/>
          <p:nvPr/>
        </p:nvSpPr>
        <p:spPr>
          <a:xfrm>
            <a:off x="7118049" y="4845900"/>
            <a:ext cx="20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Inlet on outer shield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9253991-94BB-C243-B60D-15AE84E31581}"/>
              </a:ext>
            </a:extLst>
          </p:cNvPr>
          <p:cNvCxnSpPr>
            <a:stCxn id="145" idx="1"/>
          </p:cNvCxnSpPr>
          <p:nvPr/>
        </p:nvCxnSpPr>
        <p:spPr>
          <a:xfrm flipH="1" flipV="1">
            <a:off x="6311447" y="4449932"/>
            <a:ext cx="806602" cy="58063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C1C885F-6CB5-9D41-B1BF-6BE051B1CE48}"/>
              </a:ext>
            </a:extLst>
          </p:cNvPr>
          <p:cNvCxnSpPr>
            <a:cxnSpLocks/>
            <a:stCxn id="143" idx="1"/>
          </p:cNvCxnSpPr>
          <p:nvPr/>
        </p:nvCxnSpPr>
        <p:spPr>
          <a:xfrm flipH="1" flipV="1">
            <a:off x="3702274" y="4617071"/>
            <a:ext cx="1836884" cy="16144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7E174AF-25B9-4847-A866-EBAE6700D79A}"/>
              </a:ext>
            </a:extLst>
          </p:cNvPr>
          <p:cNvCxnSpPr>
            <a:cxnSpLocks/>
            <a:stCxn id="144" idx="1"/>
          </p:cNvCxnSpPr>
          <p:nvPr/>
        </p:nvCxnSpPr>
        <p:spPr>
          <a:xfrm flipH="1" flipV="1">
            <a:off x="6631839" y="3971545"/>
            <a:ext cx="1159557" cy="42145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8797738B-2674-5D48-83DC-0584DA4E9395}"/>
              </a:ext>
            </a:extLst>
          </p:cNvPr>
          <p:cNvSpPr txBox="1"/>
          <p:nvPr/>
        </p:nvSpPr>
        <p:spPr>
          <a:xfrm>
            <a:off x="6545583" y="536353"/>
            <a:ext cx="1425951" cy="37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links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947C1C0-E655-3A45-8102-51394E06F4B3}"/>
              </a:ext>
            </a:extLst>
          </p:cNvPr>
          <p:cNvCxnSpPr>
            <a:stCxn id="164" idx="1"/>
          </p:cNvCxnSpPr>
          <p:nvPr/>
        </p:nvCxnSpPr>
        <p:spPr>
          <a:xfrm flipH="1">
            <a:off x="4878963" y="722452"/>
            <a:ext cx="1666620" cy="28493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AB92F78-CAA9-5C43-AE45-CA5B3A9EC5E9}"/>
              </a:ext>
            </a:extLst>
          </p:cNvPr>
          <p:cNvCxnSpPr>
            <a:cxnSpLocks/>
          </p:cNvCxnSpPr>
          <p:nvPr/>
        </p:nvCxnSpPr>
        <p:spPr>
          <a:xfrm flipV="1">
            <a:off x="2066848" y="346841"/>
            <a:ext cx="0" cy="501068"/>
          </a:xfrm>
          <a:prstGeom prst="line">
            <a:avLst/>
          </a:prstGeom>
          <a:ln w="209550">
            <a:gradFill>
              <a:gsLst>
                <a:gs pos="43000">
                  <a:schemeClr val="accent2">
                    <a:lumMod val="75000"/>
                  </a:schemeClr>
                </a:gs>
                <a:gs pos="89000">
                  <a:schemeClr val="bg1">
                    <a:alpha val="72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FFC0F810-E8BB-A04A-817A-6F8370932B9E}"/>
              </a:ext>
            </a:extLst>
          </p:cNvPr>
          <p:cNvSpPr txBox="1"/>
          <p:nvPr/>
        </p:nvSpPr>
        <p:spPr>
          <a:xfrm>
            <a:off x="10819900" y="6581001"/>
            <a:ext cx="137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Salone 08/28/18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A5AFAB-BEB6-BF41-B7A9-334900452109}"/>
              </a:ext>
            </a:extLst>
          </p:cNvPr>
          <p:cNvSpPr txBox="1"/>
          <p:nvPr/>
        </p:nvSpPr>
        <p:spPr>
          <a:xfrm>
            <a:off x="2631066" y="263128"/>
            <a:ext cx="258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LN2 inlet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ACA0C61-E08C-9E4D-A0E0-95B131CD9178}"/>
              </a:ext>
            </a:extLst>
          </p:cNvPr>
          <p:cNvCxnSpPr>
            <a:cxnSpLocks/>
            <a:stCxn id="68" idx="1"/>
          </p:cNvCxnSpPr>
          <p:nvPr/>
        </p:nvCxnSpPr>
        <p:spPr>
          <a:xfrm flipH="1">
            <a:off x="2289016" y="447794"/>
            <a:ext cx="342050" cy="5337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D64D084B-786E-1840-A0AB-ABF619B6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730" y="6187618"/>
            <a:ext cx="2743200" cy="365125"/>
          </a:xfrm>
        </p:spPr>
        <p:txBody>
          <a:bodyPr/>
          <a:lstStyle/>
          <a:p>
            <a:pPr algn="l"/>
            <a:fld id="{B49A526F-68A5-BF43-A6EC-4F00446A434C}" type="slidenum">
              <a:rPr lang="en-US" smtClean="0"/>
              <a:pPr algn="l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BF7C80-3CCD-4A48-B876-9305C81D9573}"/>
              </a:ext>
            </a:extLst>
          </p:cNvPr>
          <p:cNvSpPr/>
          <p:nvPr/>
        </p:nvSpPr>
        <p:spPr>
          <a:xfrm>
            <a:off x="1197511" y="252242"/>
            <a:ext cx="5029200" cy="6400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7EE890-F7C1-2245-B637-A9CACA96C398}"/>
              </a:ext>
            </a:extLst>
          </p:cNvPr>
          <p:cNvCxnSpPr>
            <a:cxnSpLocks/>
          </p:cNvCxnSpPr>
          <p:nvPr/>
        </p:nvCxnSpPr>
        <p:spPr>
          <a:xfrm flipV="1">
            <a:off x="2238034" y="1623848"/>
            <a:ext cx="0" cy="5166360"/>
          </a:xfrm>
          <a:prstGeom prst="line">
            <a:avLst/>
          </a:prstGeom>
          <a:ln w="215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B114EB-9D6A-E740-B361-D8CF167539B3}"/>
              </a:ext>
            </a:extLst>
          </p:cNvPr>
          <p:cNvCxnSpPr>
            <a:cxnSpLocks/>
          </p:cNvCxnSpPr>
          <p:nvPr/>
        </p:nvCxnSpPr>
        <p:spPr>
          <a:xfrm flipH="1">
            <a:off x="2122420" y="1729384"/>
            <a:ext cx="3200400" cy="0"/>
          </a:xfrm>
          <a:prstGeom prst="line">
            <a:avLst/>
          </a:prstGeom>
          <a:ln w="215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715124-2A8D-E14F-ABCF-98F61C18F229}"/>
              </a:ext>
            </a:extLst>
          </p:cNvPr>
          <p:cNvCxnSpPr/>
          <p:nvPr/>
        </p:nvCxnSpPr>
        <p:spPr>
          <a:xfrm flipV="1">
            <a:off x="5212476" y="1618592"/>
            <a:ext cx="0" cy="5166360"/>
          </a:xfrm>
          <a:prstGeom prst="line">
            <a:avLst/>
          </a:prstGeom>
          <a:ln w="215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E523D93-FD6E-2949-BD9A-2E07B278921B}"/>
              </a:ext>
            </a:extLst>
          </p:cNvPr>
          <p:cNvSpPr/>
          <p:nvPr/>
        </p:nvSpPr>
        <p:spPr>
          <a:xfrm>
            <a:off x="2912011" y="3394914"/>
            <a:ext cx="13716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834E8C13-8925-DE44-B5D4-776A6F18830A}"/>
              </a:ext>
            </a:extLst>
          </p:cNvPr>
          <p:cNvSpPr>
            <a:spLocks/>
          </p:cNvSpPr>
          <p:nvPr/>
        </p:nvSpPr>
        <p:spPr>
          <a:xfrm>
            <a:off x="2569448" y="2460759"/>
            <a:ext cx="205003" cy="175717"/>
          </a:xfrm>
          <a:prstGeom prst="hexagon">
            <a:avLst>
              <a:gd name="adj" fmla="val 29240"/>
              <a:gd name="vf" fmla="val 11547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94C86A-AF37-534E-AF06-CC0DB73F7F61}"/>
              </a:ext>
            </a:extLst>
          </p:cNvPr>
          <p:cNvSpPr>
            <a:spLocks noChangeAspect="1"/>
          </p:cNvSpPr>
          <p:nvPr/>
        </p:nvSpPr>
        <p:spPr>
          <a:xfrm>
            <a:off x="3140611" y="3623514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87E53A-E87C-6741-B911-1C4A9967BA2F}"/>
              </a:ext>
            </a:extLst>
          </p:cNvPr>
          <p:cNvCxnSpPr>
            <a:cxnSpLocks/>
          </p:cNvCxnSpPr>
          <p:nvPr/>
        </p:nvCxnSpPr>
        <p:spPr>
          <a:xfrm>
            <a:off x="3622195" y="4766514"/>
            <a:ext cx="0" cy="1886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7F6476-9904-9945-8B77-D01E08CFA792}"/>
              </a:ext>
            </a:extLst>
          </p:cNvPr>
          <p:cNvCxnSpPr>
            <a:cxnSpLocks/>
          </p:cNvCxnSpPr>
          <p:nvPr/>
        </p:nvCxnSpPr>
        <p:spPr>
          <a:xfrm flipH="1">
            <a:off x="1184643" y="4073505"/>
            <a:ext cx="17273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F2DC9C-1942-3444-A157-36EADFC35215}"/>
              </a:ext>
            </a:extLst>
          </p:cNvPr>
          <p:cNvCxnSpPr>
            <a:cxnSpLocks/>
          </p:cNvCxnSpPr>
          <p:nvPr/>
        </p:nvCxnSpPr>
        <p:spPr>
          <a:xfrm flipH="1" flipV="1">
            <a:off x="1209027" y="2582494"/>
            <a:ext cx="135294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5F5F3B-2DF7-1646-9CDA-B49C60AFECFF}"/>
              </a:ext>
            </a:extLst>
          </p:cNvPr>
          <p:cNvSpPr txBox="1"/>
          <p:nvPr/>
        </p:nvSpPr>
        <p:spPr>
          <a:xfrm>
            <a:off x="1779217" y="371897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3.75”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96A67-BFAC-944E-A985-A5B3A7487FEE}"/>
              </a:ext>
            </a:extLst>
          </p:cNvPr>
          <p:cNvSpPr txBox="1"/>
          <p:nvPr/>
        </p:nvSpPr>
        <p:spPr>
          <a:xfrm>
            <a:off x="1780953" y="225289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BC82C-27C0-9248-A48E-BED4506118B8}"/>
              </a:ext>
            </a:extLst>
          </p:cNvPr>
          <p:cNvSpPr txBox="1"/>
          <p:nvPr/>
        </p:nvSpPr>
        <p:spPr>
          <a:xfrm>
            <a:off x="3712111" y="5986272"/>
            <a:ext cx="82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3.625”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DD1A27-284D-484A-B4EB-702E32B4F710}"/>
              </a:ext>
            </a:extLst>
          </p:cNvPr>
          <p:cNvCxnSpPr>
            <a:cxnSpLocks/>
          </p:cNvCxnSpPr>
          <p:nvPr/>
        </p:nvCxnSpPr>
        <p:spPr>
          <a:xfrm>
            <a:off x="1209027" y="851769"/>
            <a:ext cx="501768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46CA08-7D1D-9949-A9CE-342C311B484D}"/>
              </a:ext>
            </a:extLst>
          </p:cNvPr>
          <p:cNvSpPr txBox="1"/>
          <p:nvPr/>
        </p:nvSpPr>
        <p:spPr>
          <a:xfrm>
            <a:off x="3294325" y="559676"/>
            <a:ext cx="52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BC1505-4329-BF48-83D2-5D0FBFD34E78}"/>
              </a:ext>
            </a:extLst>
          </p:cNvPr>
          <p:cNvCxnSpPr>
            <a:cxnSpLocks/>
          </p:cNvCxnSpPr>
          <p:nvPr/>
        </p:nvCxnSpPr>
        <p:spPr>
          <a:xfrm>
            <a:off x="5562796" y="252242"/>
            <a:ext cx="0" cy="6400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5296CB-33D0-A249-95C8-983AC16B9F27}"/>
              </a:ext>
            </a:extLst>
          </p:cNvPr>
          <p:cNvSpPr txBox="1"/>
          <p:nvPr/>
        </p:nvSpPr>
        <p:spPr>
          <a:xfrm>
            <a:off x="5525316" y="3126675"/>
            <a:ext cx="81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14.25”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376988-6AC4-8840-9490-9659009FD59A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283611" y="4080714"/>
            <a:ext cx="1943100" cy="7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41D0CA-D318-894D-92CB-F902A75411A4}"/>
              </a:ext>
            </a:extLst>
          </p:cNvPr>
          <p:cNvSpPr txBox="1"/>
          <p:nvPr/>
        </p:nvSpPr>
        <p:spPr>
          <a:xfrm>
            <a:off x="4957587" y="3774334"/>
            <a:ext cx="73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4.25”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B7A3F3-330A-8048-B327-44D82339A5FE}"/>
              </a:ext>
            </a:extLst>
          </p:cNvPr>
          <p:cNvCxnSpPr>
            <a:cxnSpLocks/>
            <a:stCxn id="10" idx="2"/>
          </p:cNvCxnSpPr>
          <p:nvPr/>
        </p:nvCxnSpPr>
        <p:spPr>
          <a:xfrm flipV="1">
            <a:off x="3140611" y="4073505"/>
            <a:ext cx="9144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D0D554-9789-D74D-8B3C-66E32559517A}"/>
              </a:ext>
            </a:extLst>
          </p:cNvPr>
          <p:cNvSpPr txBox="1"/>
          <p:nvPr/>
        </p:nvSpPr>
        <p:spPr>
          <a:xfrm>
            <a:off x="3464069" y="3718973"/>
            <a:ext cx="44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2”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3B6CA4-EB01-C94F-BCC9-63F133028065}"/>
              </a:ext>
            </a:extLst>
          </p:cNvPr>
          <p:cNvCxnSpPr>
            <a:cxnSpLocks/>
          </p:cNvCxnSpPr>
          <p:nvPr/>
        </p:nvCxnSpPr>
        <p:spPr>
          <a:xfrm>
            <a:off x="2912011" y="4183494"/>
            <a:ext cx="128623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77F5956-9755-A949-93E2-169E4FF22131}"/>
              </a:ext>
            </a:extLst>
          </p:cNvPr>
          <p:cNvSpPr txBox="1"/>
          <p:nvPr/>
        </p:nvSpPr>
        <p:spPr>
          <a:xfrm>
            <a:off x="3464069" y="4152619"/>
            <a:ext cx="44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F8A4F7-5210-9D46-9BA2-466F481D0EC4}"/>
              </a:ext>
            </a:extLst>
          </p:cNvPr>
          <p:cNvSpPr txBox="1"/>
          <p:nvPr/>
        </p:nvSpPr>
        <p:spPr>
          <a:xfrm>
            <a:off x="6615116" y="3126675"/>
            <a:ext cx="15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Left side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8AC96E-5E57-2141-882D-3610BCA73963}"/>
              </a:ext>
            </a:extLst>
          </p:cNvPr>
          <p:cNvCxnSpPr>
            <a:cxnSpLocks/>
          </p:cNvCxnSpPr>
          <p:nvPr/>
        </p:nvCxnSpPr>
        <p:spPr>
          <a:xfrm>
            <a:off x="6221299" y="5748688"/>
            <a:ext cx="2743200" cy="0"/>
          </a:xfrm>
          <a:prstGeom prst="line">
            <a:avLst/>
          </a:prstGeom>
          <a:ln w="215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CCE360-5D58-224C-A816-DF87CE55A584}"/>
              </a:ext>
            </a:extLst>
          </p:cNvPr>
          <p:cNvCxnSpPr>
            <a:cxnSpLocks/>
          </p:cNvCxnSpPr>
          <p:nvPr/>
        </p:nvCxnSpPr>
        <p:spPr>
          <a:xfrm flipV="1">
            <a:off x="8944653" y="2179000"/>
            <a:ext cx="0" cy="3669370"/>
          </a:xfrm>
          <a:prstGeom prst="line">
            <a:avLst/>
          </a:prstGeom>
          <a:ln w="215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C1A144-B130-1A40-9659-4BDA56F4A734}"/>
              </a:ext>
            </a:extLst>
          </p:cNvPr>
          <p:cNvCxnSpPr>
            <a:cxnSpLocks/>
          </p:cNvCxnSpPr>
          <p:nvPr/>
        </p:nvCxnSpPr>
        <p:spPr>
          <a:xfrm>
            <a:off x="6239579" y="5446935"/>
            <a:ext cx="25153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3E51695-7105-A746-B5D0-37687E167A62}"/>
              </a:ext>
            </a:extLst>
          </p:cNvPr>
          <p:cNvSpPr txBox="1"/>
          <p:nvPr/>
        </p:nvSpPr>
        <p:spPr>
          <a:xfrm>
            <a:off x="7197938" y="5016793"/>
            <a:ext cx="60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6.5”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3DF92A-B6C2-E643-BBE4-F80050C3C01C}"/>
              </a:ext>
            </a:extLst>
          </p:cNvPr>
          <p:cNvCxnSpPr>
            <a:cxnSpLocks/>
          </p:cNvCxnSpPr>
          <p:nvPr/>
        </p:nvCxnSpPr>
        <p:spPr>
          <a:xfrm>
            <a:off x="9266197" y="2210187"/>
            <a:ext cx="0" cy="35992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750FA08-7658-A04A-B3D1-682CC0655C44}"/>
              </a:ext>
            </a:extLst>
          </p:cNvPr>
          <p:cNvSpPr txBox="1"/>
          <p:nvPr/>
        </p:nvSpPr>
        <p:spPr>
          <a:xfrm>
            <a:off x="9266197" y="3786909"/>
            <a:ext cx="67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8”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C56817-2C50-0045-97F4-FE716F71AB00}"/>
              </a:ext>
            </a:extLst>
          </p:cNvPr>
          <p:cNvCxnSpPr/>
          <p:nvPr/>
        </p:nvCxnSpPr>
        <p:spPr>
          <a:xfrm flipV="1">
            <a:off x="6279272" y="1615352"/>
            <a:ext cx="0" cy="5166360"/>
          </a:xfrm>
          <a:prstGeom prst="line">
            <a:avLst/>
          </a:prstGeom>
          <a:ln w="139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2AD43A-EFFF-CE4B-A4D5-753FBE6B7B51}"/>
              </a:ext>
            </a:extLst>
          </p:cNvPr>
          <p:cNvCxnSpPr>
            <a:cxnSpLocks/>
          </p:cNvCxnSpPr>
          <p:nvPr/>
        </p:nvCxnSpPr>
        <p:spPr>
          <a:xfrm>
            <a:off x="4586248" y="1854789"/>
            <a:ext cx="0" cy="47345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42E7823-214B-3C42-8B91-A72EBD400D4B}"/>
              </a:ext>
            </a:extLst>
          </p:cNvPr>
          <p:cNvSpPr txBox="1"/>
          <p:nvPr/>
        </p:nvSpPr>
        <p:spPr>
          <a:xfrm>
            <a:off x="4599116" y="2179000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151C99-5D20-D347-A989-43DCEC727522}"/>
              </a:ext>
            </a:extLst>
          </p:cNvPr>
          <p:cNvSpPr txBox="1"/>
          <p:nvPr/>
        </p:nvSpPr>
        <p:spPr>
          <a:xfrm>
            <a:off x="8964498" y="1301858"/>
            <a:ext cx="231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LN2 inlets for shields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66819ED-F443-6441-9000-FB8C2E3E8866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9082007" y="1671190"/>
            <a:ext cx="1039042" cy="39008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74BA751-2143-9548-9137-D95A3BC021DA}"/>
              </a:ext>
            </a:extLst>
          </p:cNvPr>
          <p:cNvSpPr txBox="1"/>
          <p:nvPr/>
        </p:nvSpPr>
        <p:spPr>
          <a:xfrm>
            <a:off x="6514090" y="787833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 nitrogen piping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A39966C-D120-764B-9DBC-E99406C44960}"/>
              </a:ext>
            </a:extLst>
          </p:cNvPr>
          <p:cNvCxnSpPr>
            <a:stCxn id="52" idx="2"/>
          </p:cNvCxnSpPr>
          <p:nvPr/>
        </p:nvCxnSpPr>
        <p:spPr>
          <a:xfrm flipH="1">
            <a:off x="6466687" y="1157165"/>
            <a:ext cx="1222148" cy="90411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17A80F-E66A-294A-A560-917D530A2EC7}"/>
              </a:ext>
            </a:extLst>
          </p:cNvPr>
          <p:cNvCxnSpPr>
            <a:stCxn id="52" idx="1"/>
          </p:cNvCxnSpPr>
          <p:nvPr/>
        </p:nvCxnSpPr>
        <p:spPr>
          <a:xfrm flipH="1">
            <a:off x="5452453" y="972499"/>
            <a:ext cx="1061637" cy="94172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0C0C053-6554-294B-8684-0E256762519A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7688835" y="1157165"/>
            <a:ext cx="1066059" cy="193148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F54C33B-AECE-1B44-A389-EBF4259F95CD}"/>
              </a:ext>
            </a:extLst>
          </p:cNvPr>
          <p:cNvSpPr txBox="1"/>
          <p:nvPr/>
        </p:nvSpPr>
        <p:spPr>
          <a:xfrm>
            <a:off x="2912011" y="2727434"/>
            <a:ext cx="1855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Small Turbo Pump outlet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703823-0A92-1447-99B6-86807363D7EE}"/>
              </a:ext>
            </a:extLst>
          </p:cNvPr>
          <p:cNvCxnSpPr>
            <a:stCxn id="60" idx="2"/>
          </p:cNvCxnSpPr>
          <p:nvPr/>
        </p:nvCxnSpPr>
        <p:spPr>
          <a:xfrm flipH="1">
            <a:off x="3712112" y="3312209"/>
            <a:ext cx="127684" cy="8270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1585E71-4EC5-0240-93C0-EE4DD6A1DABA}"/>
              </a:ext>
            </a:extLst>
          </p:cNvPr>
          <p:cNvSpPr txBox="1"/>
          <p:nvPr/>
        </p:nvSpPr>
        <p:spPr>
          <a:xfrm>
            <a:off x="2344077" y="1936528"/>
            <a:ext cx="222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Gaseous nitrogen inlet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928DA61-D7F8-E241-B1C7-89051DD31721}"/>
              </a:ext>
            </a:extLst>
          </p:cNvPr>
          <p:cNvCxnSpPr>
            <a:stCxn id="63" idx="2"/>
          </p:cNvCxnSpPr>
          <p:nvPr/>
        </p:nvCxnSpPr>
        <p:spPr>
          <a:xfrm flipH="1">
            <a:off x="3020810" y="2275082"/>
            <a:ext cx="437919" cy="19185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ED3B47D8-E538-3647-B477-E526B2C22BD2}"/>
              </a:ext>
            </a:extLst>
          </p:cNvPr>
          <p:cNvSpPr>
            <a:spLocks noChangeAspect="1"/>
          </p:cNvSpPr>
          <p:nvPr/>
        </p:nvSpPr>
        <p:spPr>
          <a:xfrm>
            <a:off x="2625451" y="2502604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8BD2FDE-AA50-0C43-82A5-2AF4751B3000}"/>
              </a:ext>
            </a:extLst>
          </p:cNvPr>
          <p:cNvSpPr>
            <a:spLocks noChangeAspect="1"/>
          </p:cNvSpPr>
          <p:nvPr/>
        </p:nvSpPr>
        <p:spPr>
          <a:xfrm>
            <a:off x="2652264" y="252863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F31567-294F-2840-A62C-27B7347BA0DF}"/>
              </a:ext>
            </a:extLst>
          </p:cNvPr>
          <p:cNvSpPr txBox="1"/>
          <p:nvPr/>
        </p:nvSpPr>
        <p:spPr>
          <a:xfrm>
            <a:off x="10052988" y="3561913"/>
            <a:ext cx="173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*Electric feed-through not included in diagram.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7E3FAF-1B50-EA43-B863-C2BF7CA04B95}"/>
              </a:ext>
            </a:extLst>
          </p:cNvPr>
          <p:cNvSpPr txBox="1"/>
          <p:nvPr/>
        </p:nvSpPr>
        <p:spPr>
          <a:xfrm>
            <a:off x="9082007" y="203058"/>
            <a:ext cx="271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Shield Diagram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182258-79E1-CA45-9192-CD4F2277B761}"/>
              </a:ext>
            </a:extLst>
          </p:cNvPr>
          <p:cNvSpPr txBox="1"/>
          <p:nvPr/>
        </p:nvSpPr>
        <p:spPr>
          <a:xfrm>
            <a:off x="10819901" y="6606315"/>
            <a:ext cx="137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Salone 08/28/18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AD497-8680-F546-9CB7-832F7A19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6E0-BA92-6E4A-9772-9685A5BD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r>
              <a:rPr lang="en-US" dirty="0"/>
              <a:t>Goals for gas run: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FFEA-E719-1D4C-A812-60E185B3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4"/>
            <a:ext cx="10515600" cy="5057289"/>
          </a:xfrm>
        </p:spPr>
        <p:txBody>
          <a:bodyPr>
            <a:normAutofit/>
          </a:bodyPr>
          <a:lstStyle/>
          <a:p>
            <a:r>
              <a:rPr lang="en-US" dirty="0"/>
              <a:t>Maintain Pressure internally: still need to retrieve data</a:t>
            </a:r>
          </a:p>
          <a:p>
            <a:pPr lvl="1"/>
            <a:r>
              <a:rPr lang="en-US" dirty="0"/>
              <a:t>1.5 E-4 Torr in Chamber</a:t>
            </a:r>
          </a:p>
          <a:p>
            <a:pPr lvl="2"/>
            <a:r>
              <a:rPr lang="en-US" dirty="0"/>
              <a:t>Appears to maintain in 1.5 E-4 Torr range +/- 5E-5 , and lower, virtually the whole test.</a:t>
            </a:r>
          </a:p>
          <a:p>
            <a:pPr lvl="1"/>
            <a:r>
              <a:rPr lang="en-US" dirty="0"/>
              <a:t>10 Torr for the Reservoir</a:t>
            </a:r>
          </a:p>
          <a:p>
            <a:pPr lvl="2"/>
            <a:r>
              <a:rPr lang="en-US" dirty="0"/>
              <a:t>The component with the most human interaction. We tried to keep it between 13 and 8 Torr the whole time. Less important so long as Inner Shield pressure is constant.</a:t>
            </a:r>
          </a:p>
          <a:p>
            <a:pPr lvl="1"/>
            <a:r>
              <a:rPr lang="en-US" dirty="0"/>
              <a:t>3 E-2 Torr in the Inner Shield</a:t>
            </a:r>
          </a:p>
          <a:p>
            <a:pPr lvl="2"/>
            <a:r>
              <a:rPr lang="en-US" dirty="0"/>
              <a:t>Adjusted Reservoir specifically to maintain this pressure, appeared +/- 1.5E-2.</a:t>
            </a:r>
          </a:p>
          <a:p>
            <a:pPr lvl="1"/>
            <a:r>
              <a:rPr lang="en-US" dirty="0"/>
              <a:t>1 E-3 Torr for the Small Turbo</a:t>
            </a:r>
          </a:p>
          <a:p>
            <a:pPr lvl="2"/>
            <a:r>
              <a:rPr lang="en-US" dirty="0"/>
              <a:t>Great success, stayed in the E-4 range the whole time.</a:t>
            </a:r>
          </a:p>
          <a:p>
            <a:pPr lvl="2"/>
            <a:r>
              <a:rPr lang="en-US" dirty="0"/>
              <a:t>Didn’t bust the Small Turbo!</a:t>
            </a:r>
          </a:p>
          <a:p>
            <a:r>
              <a:rPr lang="en-US" dirty="0"/>
              <a:t>Cool down the test mass faster: clear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5E65-8ACE-614C-B89F-CC5769B2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7B45B-7A08-754A-881A-BB234B38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6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4569-9A8C-B846-829C-253BA610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67"/>
            <a:ext cx="10515600" cy="455968"/>
          </a:xfrm>
        </p:spPr>
        <p:txBody>
          <a:bodyPr>
            <a:noAutofit/>
          </a:bodyPr>
          <a:lstStyle/>
          <a:p>
            <a:r>
              <a:rPr lang="en-US" sz="2800" dirty="0"/>
              <a:t>Radiative Cool-Down: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1D4DAE-7F87-0F4F-AB20-7822BA3CA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680" y="798805"/>
            <a:ext cx="7406640" cy="5488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5AAF7E4-F9B2-3B44-985F-7E691AC9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DEBA24-12F1-5840-AA22-48D0C345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0D9A-9268-1D43-A868-50AB1830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930"/>
            <a:ext cx="10515600" cy="369790"/>
          </a:xfrm>
        </p:spPr>
        <p:txBody>
          <a:bodyPr>
            <a:noAutofit/>
          </a:bodyPr>
          <a:lstStyle/>
          <a:p>
            <a:r>
              <a:rPr lang="en-US" sz="2800" dirty="0"/>
              <a:t>N2 Gas Cool-Down: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C7-0033-9B45-819F-BAB8DD87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5C6E6-A385-5B44-8C0F-91E57970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2F8FFA8-7273-7E46-AC5E-F37E6F8D8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148" y="779835"/>
            <a:ext cx="7507704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5324-B0D1-0A49-8029-F085AD7D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21"/>
            <a:ext cx="10515600" cy="565682"/>
          </a:xfrm>
        </p:spPr>
        <p:txBody>
          <a:bodyPr>
            <a:normAutofit/>
          </a:bodyPr>
          <a:lstStyle/>
          <a:p>
            <a:r>
              <a:rPr lang="en-US" sz="2800" dirty="0"/>
              <a:t>Test Mass Curves: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7C2DB3-B2DB-9B49-BB30-22D62D842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766" y="818842"/>
            <a:ext cx="9932467" cy="5357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75CB26-A4E8-BA47-AD72-5A656847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C9252-2BDC-A342-AC6C-4C8A1D0C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526F-68A5-BF43-A6EC-4F00446A43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390</Words>
  <Application>Microsoft Macintosh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N2 Gas Cool-Down Method</vt:lpstr>
      <vt:lpstr>Final Configuration:</vt:lpstr>
      <vt:lpstr>PowerPoint Presentation</vt:lpstr>
      <vt:lpstr>PowerPoint Presentation</vt:lpstr>
      <vt:lpstr>PowerPoint Presentation</vt:lpstr>
      <vt:lpstr>Goals for gas run:</vt:lpstr>
      <vt:lpstr>Radiative Cool-Down:</vt:lpstr>
      <vt:lpstr>N2 Gas Cool-Down:</vt:lpstr>
      <vt:lpstr>Test Mass Curves: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Configuration</dc:title>
  <dc:creator>Jaimi Elnora-Jaimi Salone</dc:creator>
  <cp:lastModifiedBy>Jaimi Elnora-Jaimi Salone</cp:lastModifiedBy>
  <cp:revision>18</cp:revision>
  <dcterms:created xsi:type="dcterms:W3CDTF">2018-08-28T18:48:41Z</dcterms:created>
  <dcterms:modified xsi:type="dcterms:W3CDTF">2018-08-28T21:46:35Z</dcterms:modified>
</cp:coreProperties>
</file>