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2" r:id="rId7"/>
    <p:sldId id="258" r:id="rId8"/>
    <p:sldId id="265" r:id="rId9"/>
    <p:sldId id="264" r:id="rId10"/>
    <p:sldId id="268" r:id="rId11"/>
    <p:sldId id="269" r:id="rId12"/>
    <p:sldId id="266" r:id="rId1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7E4-4F1F-4DEB-8F21-3B02F2BEF1BE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79CC-46DF-4D87-9D71-E4612F833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57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7E4-4F1F-4DEB-8F21-3B02F2BEF1BE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79CC-46DF-4D87-9D71-E4612F833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80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7E4-4F1F-4DEB-8F21-3B02F2BEF1BE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79CC-46DF-4D87-9D71-E4612F833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522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F14EB4-1296-344E-98B2-51EF38DA7D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5041900" y="728663"/>
            <a:ext cx="914400" cy="9144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7" name="Picture 2" descr="GWIC: Gravitational Wave International Committe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7"/>
            <a:ext cx="34290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831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F14EB4-1296-344E-98B2-51EF38DA7D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5041900" y="728663"/>
            <a:ext cx="914400" cy="9144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7" name="Picture 2" descr="GWIC: Gravitational Wave International Committe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7"/>
            <a:ext cx="34290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028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F14EB4-1296-344E-98B2-51EF38DA7D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5041900" y="728663"/>
            <a:ext cx="914400" cy="9144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7" name="Picture 2" descr="GWIC: Gravitational Wave International Committe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7"/>
            <a:ext cx="34290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028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F14EB4-1296-344E-98B2-51EF38DA7D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5041900" y="728663"/>
            <a:ext cx="914400" cy="91440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7" name="Picture 2" descr="GWIC: Gravitational Wave International Committe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7"/>
            <a:ext cx="34290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028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7E4-4F1F-4DEB-8F21-3B02F2BEF1BE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79CC-46DF-4D87-9D71-E4612F833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6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7E4-4F1F-4DEB-8F21-3B02F2BEF1BE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79CC-46DF-4D87-9D71-E4612F833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7E4-4F1F-4DEB-8F21-3B02F2BEF1BE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79CC-46DF-4D87-9D71-E4612F833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48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7E4-4F1F-4DEB-8F21-3B02F2BEF1BE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79CC-46DF-4D87-9D71-E4612F833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59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7E4-4F1F-4DEB-8F21-3B02F2BEF1BE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79CC-46DF-4D87-9D71-E4612F833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693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7E4-4F1F-4DEB-8F21-3B02F2BEF1BE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79CC-46DF-4D87-9D71-E4612F833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5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7E4-4F1F-4DEB-8F21-3B02F2BEF1BE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79CC-46DF-4D87-9D71-E4612F833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8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97E4-4F1F-4DEB-8F21-3B02F2BEF1BE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79CC-46DF-4D87-9D71-E4612F833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98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397E4-4F1F-4DEB-8F21-3B02F2BEF1BE}" type="datetimeFigureOut">
              <a:rPr lang="en-GB" smtClean="0"/>
              <a:t>31/08/2018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B79CC-46DF-4D87-9D71-E4612F833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02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ec.org/roadmap()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56992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en-GB" sz="2800" dirty="0" smtClean="0"/>
              <a:t>Sheila </a:t>
            </a:r>
            <a:r>
              <a:rPr lang="en-GB" sz="2800" dirty="0" smtClean="0"/>
              <a:t>Rowan</a:t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GWIC Chair</a:t>
            </a:r>
          </a:p>
          <a:p>
            <a:r>
              <a:rPr lang="en-GB" sz="2400" dirty="0" smtClean="0"/>
              <a:t>Dawn IV meeting </a:t>
            </a:r>
          </a:p>
          <a:p>
            <a:r>
              <a:rPr lang="en-GB" sz="2400" dirty="0" smtClean="0"/>
              <a:t>Amsterdam 2018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403648" y="1019622"/>
            <a:ext cx="65150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dirty="0"/>
              <a:t>Communicating with and between funding agencies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7460526" y="6488668"/>
            <a:ext cx="1683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LIGO-G1801689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47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48072"/>
          </a:xfrm>
        </p:spPr>
        <p:txBody>
          <a:bodyPr>
            <a:normAutofit/>
          </a:bodyPr>
          <a:lstStyle/>
          <a:p>
            <a:r>
              <a:rPr lang="en-GB" sz="2800" dirty="0"/>
              <a:t>GSO </a:t>
            </a:r>
            <a:r>
              <a:rPr lang="en-GB" sz="2800" dirty="0" smtClean="0"/>
              <a:t>(‘Group of Senior Officers)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856984" cy="6120680"/>
          </a:xfrm>
        </p:spPr>
        <p:txBody>
          <a:bodyPr>
            <a:noAutofit/>
          </a:bodyPr>
          <a:lstStyle/>
          <a:p>
            <a:r>
              <a:rPr lang="en-GB" sz="2200" dirty="0" smtClean="0"/>
              <a:t>Established </a:t>
            </a:r>
            <a:r>
              <a:rPr lang="en-GB" sz="2200" dirty="0"/>
              <a:t>to </a:t>
            </a:r>
            <a:r>
              <a:rPr lang="en-GB" sz="2200" dirty="0" smtClean="0"/>
              <a:t>“</a:t>
            </a:r>
            <a:r>
              <a:rPr lang="en-GB" sz="2200" i="1" dirty="0" smtClean="0"/>
              <a:t>informally </a:t>
            </a:r>
            <a:r>
              <a:rPr lang="en-GB" sz="2200" i="1" dirty="0"/>
              <a:t>explore cooperation opportunities in Global Research </a:t>
            </a:r>
            <a:r>
              <a:rPr lang="en-GB" sz="2200" i="1" dirty="0" smtClean="0"/>
              <a:t>Infrastructures</a:t>
            </a:r>
            <a:r>
              <a:rPr lang="en-GB" sz="2200" dirty="0" smtClean="0"/>
              <a:t>” see:</a:t>
            </a:r>
          </a:p>
          <a:p>
            <a:pPr marL="457200" lvl="1" indent="0">
              <a:buNone/>
            </a:pPr>
            <a:r>
              <a:rPr lang="en-GB" sz="1800" dirty="0" smtClean="0"/>
              <a:t>https</a:t>
            </a:r>
            <a:r>
              <a:rPr lang="en-GB" sz="1800" dirty="0"/>
              <a:t>://ec.europa.eu/research/infrastructures/index.cfm?pg=gso</a:t>
            </a:r>
          </a:p>
          <a:p>
            <a:pPr lvl="1"/>
            <a:r>
              <a:rPr lang="en-GB" sz="1800" dirty="0" smtClean="0"/>
              <a:t>Not </a:t>
            </a:r>
            <a:r>
              <a:rPr lang="en-GB" sz="1800" dirty="0"/>
              <a:t>always funders per se, but senior advisors to ministries </a:t>
            </a:r>
            <a:r>
              <a:rPr lang="en-GB" sz="1800" dirty="0" err="1" smtClean="0"/>
              <a:t>etc</a:t>
            </a:r>
            <a:endParaRPr lang="en-GB" sz="1800" dirty="0" smtClean="0"/>
          </a:p>
          <a:p>
            <a:pPr lvl="1"/>
            <a:r>
              <a:rPr lang="en-GB" sz="1800" dirty="0"/>
              <a:t>C</a:t>
            </a:r>
            <a:r>
              <a:rPr lang="en-GB" sz="1800" dirty="0" smtClean="0"/>
              <a:t>omposed </a:t>
            </a:r>
            <a:r>
              <a:rPr lang="en-GB" sz="1800" dirty="0"/>
              <a:t>of representatives from Australia, Brazil, Canada, China, the European Commission, France, Germany, India, Italy, Japan, Mexico, Russia, South Africa, UK and USA</a:t>
            </a:r>
            <a:r>
              <a:rPr lang="en-GB" sz="1800" dirty="0" smtClean="0"/>
              <a:t>.</a:t>
            </a:r>
          </a:p>
          <a:p>
            <a:r>
              <a:rPr lang="en-GB" sz="1800" dirty="0" smtClean="0"/>
              <a:t> The GSO was </a:t>
            </a:r>
            <a:r>
              <a:rPr lang="en-GB" sz="1800" dirty="0"/>
              <a:t>set up to:</a:t>
            </a:r>
          </a:p>
          <a:p>
            <a:pPr lvl="1"/>
            <a:r>
              <a:rPr lang="en-GB" sz="1800" dirty="0">
                <a:solidFill>
                  <a:srgbClr val="FF0000"/>
                </a:solidFill>
              </a:rPr>
              <a:t>identify Research Infrastructures of global interest</a:t>
            </a:r>
          </a:p>
          <a:p>
            <a:pPr lvl="1"/>
            <a:r>
              <a:rPr lang="en-GB" sz="1800" dirty="0"/>
              <a:t>analyse how countries evaluate and prioritise the construction of large scale Research Infrastructures</a:t>
            </a:r>
          </a:p>
          <a:p>
            <a:pPr lvl="1"/>
            <a:r>
              <a:rPr lang="en-GB" sz="1800" dirty="0">
                <a:solidFill>
                  <a:srgbClr val="FF0000"/>
                </a:solidFill>
              </a:rPr>
              <a:t>identify possible new areas of cooperation</a:t>
            </a:r>
          </a:p>
          <a:p>
            <a:pPr lvl="1"/>
            <a:r>
              <a:rPr lang="en-GB" sz="1800" dirty="0"/>
              <a:t>promote transnational access to Global Research Infrastructures</a:t>
            </a:r>
          </a:p>
          <a:p>
            <a:pPr lvl="1"/>
            <a:r>
              <a:rPr lang="en-GB" sz="1800" dirty="0"/>
              <a:t>foster “distributed infrastructures”</a:t>
            </a:r>
          </a:p>
          <a:p>
            <a:pPr lvl="1"/>
            <a:r>
              <a:rPr lang="en-GB" sz="1800" dirty="0"/>
              <a:t>identify measures to ensure that scientific data is appropriately handled, stored and accessed</a:t>
            </a:r>
          </a:p>
          <a:p>
            <a:pPr lvl="1"/>
            <a:r>
              <a:rPr lang="en-GB" sz="1800" dirty="0"/>
              <a:t>adopt a common understanding for the joint lifecycle management of global research infrastructures</a:t>
            </a:r>
          </a:p>
          <a:p>
            <a:pPr lvl="1"/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3745459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648072"/>
          </a:xfrm>
        </p:spPr>
        <p:txBody>
          <a:bodyPr>
            <a:normAutofit/>
          </a:bodyPr>
          <a:lstStyle/>
          <a:p>
            <a:r>
              <a:rPr lang="en-GB" sz="2800" dirty="0"/>
              <a:t>GSO </a:t>
            </a:r>
            <a:r>
              <a:rPr lang="en-GB" sz="2800" dirty="0" smtClean="0"/>
              <a:t>(‘Group of Senior Officers)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4525963"/>
          </a:xfrm>
        </p:spPr>
        <p:txBody>
          <a:bodyPr>
            <a:normAutofit/>
          </a:bodyPr>
          <a:lstStyle/>
          <a:p>
            <a:pPr lvl="1"/>
            <a:endParaRPr lang="en-GB" sz="2000" dirty="0" smtClean="0"/>
          </a:p>
          <a:p>
            <a:r>
              <a:rPr lang="en-GB" sz="2400" b="1" dirty="0" smtClean="0"/>
              <a:t>11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GSO </a:t>
            </a:r>
            <a:r>
              <a:rPr lang="en-GB" sz="2400" b="1" dirty="0"/>
              <a:t>Meeting </a:t>
            </a:r>
            <a:r>
              <a:rPr lang="en-GB" sz="2400" b="1" dirty="0"/>
              <a:t>May </a:t>
            </a:r>
            <a:r>
              <a:rPr lang="en-GB" sz="2400" b="1" dirty="0" smtClean="0"/>
              <a:t>21-25 2018</a:t>
            </a:r>
            <a:endParaRPr lang="en-GB" sz="2400" dirty="0"/>
          </a:p>
          <a:p>
            <a:r>
              <a:rPr lang="en-GB" sz="2400" dirty="0"/>
              <a:t>Hosted by United States (NSF &amp; DOE)</a:t>
            </a:r>
          </a:p>
          <a:p>
            <a:r>
              <a:rPr lang="en-GB" sz="2400" dirty="0"/>
              <a:t>NSF’s National High Magnetics Field Lab (</a:t>
            </a:r>
            <a:r>
              <a:rPr lang="en-GB" sz="2400" dirty="0" err="1"/>
              <a:t>Maglab</a:t>
            </a:r>
            <a:r>
              <a:rPr lang="en-GB" sz="2400" dirty="0"/>
              <a:t>) Florida State University, </a:t>
            </a:r>
            <a:r>
              <a:rPr lang="en-GB" sz="2400" dirty="0" smtClean="0">
                <a:solidFill>
                  <a:srgbClr val="FF0000"/>
                </a:solidFill>
              </a:rPr>
              <a:t>Included </a:t>
            </a:r>
            <a:r>
              <a:rPr lang="en-GB" sz="2400" dirty="0">
                <a:solidFill>
                  <a:srgbClr val="FF0000"/>
                </a:solidFill>
              </a:rPr>
              <a:t>visit to </a:t>
            </a:r>
            <a:r>
              <a:rPr lang="en-GB" sz="2400" dirty="0" smtClean="0">
                <a:solidFill>
                  <a:srgbClr val="FF0000"/>
                </a:solidFill>
              </a:rPr>
              <a:t>LLO; presentation by Italian rep. with offer to hear more about GW global infrastructure planning</a:t>
            </a:r>
          </a:p>
          <a:p>
            <a:pPr marL="0" indent="0">
              <a:buNone/>
            </a:pPr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FF0000"/>
                </a:solidFill>
              </a:rPr>
              <a:t>Possible </a:t>
            </a:r>
            <a:r>
              <a:rPr lang="en-GB" sz="2400" dirty="0">
                <a:solidFill>
                  <a:srgbClr val="FF0000"/>
                </a:solidFill>
              </a:rPr>
              <a:t>opportunity to interact further with this </a:t>
            </a:r>
            <a:r>
              <a:rPr lang="en-GB" sz="2400" dirty="0" smtClean="0">
                <a:solidFill>
                  <a:srgbClr val="FF0000"/>
                </a:solidFill>
              </a:rPr>
              <a:t>group coming up in Nov this year –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details TBD</a:t>
            </a:r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8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513" y="1723466"/>
            <a:ext cx="8229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GB" sz="20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buFontTx/>
              <a:buNone/>
              <a:defRPr/>
            </a:pPr>
            <a:endParaRPr lang="en-US" sz="1800" dirty="0">
              <a:latin typeface="Arial" charset="0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GB" sz="1800" dirty="0">
              <a:latin typeface="Arial" charset="0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GB" sz="1800" dirty="0">
              <a:latin typeface="Arial" charset="0"/>
              <a:cs typeface="+mn-cs"/>
            </a:endParaRPr>
          </a:p>
          <a:p>
            <a:pPr marL="0" indent="0">
              <a:buFontTx/>
              <a:buChar char="-"/>
              <a:defRPr/>
            </a:pPr>
            <a:endParaRPr lang="en-GB" sz="1800" dirty="0">
              <a:latin typeface="Arial" charset="0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GB" sz="1800" dirty="0">
              <a:latin typeface="Arial" charset="0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185352" y="852616"/>
            <a:ext cx="9156356" cy="531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400" b="1" dirty="0" smtClean="0">
                <a:solidFill>
                  <a:srgbClr val="0070C0"/>
                </a:solidFill>
              </a:rPr>
              <a:t>Time Scales for </a:t>
            </a:r>
            <a:r>
              <a:rPr lang="en-GB" sz="2400" b="1" dirty="0" smtClean="0">
                <a:solidFill>
                  <a:srgbClr val="0070C0"/>
                </a:solidFill>
              </a:rPr>
              <a:t>GWIC </a:t>
            </a:r>
            <a:r>
              <a:rPr lang="en-GB" sz="2400" dirty="0" smtClean="0">
                <a:solidFill>
                  <a:srgbClr val="0070C0"/>
                </a:solidFill>
              </a:rPr>
              <a:t>3G </a:t>
            </a:r>
            <a:r>
              <a:rPr lang="en-GB" sz="2400" dirty="0" smtClean="0">
                <a:solidFill>
                  <a:srgbClr val="0070C0"/>
                </a:solidFill>
              </a:rPr>
              <a:t>Subcommittee’s</a:t>
            </a:r>
            <a:r>
              <a:rPr lang="en-GB" sz="2400" b="1" dirty="0" smtClean="0">
                <a:solidFill>
                  <a:srgbClr val="0070C0"/>
                </a:solidFill>
              </a:rPr>
              <a:t> Work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723" y="1383956"/>
            <a:ext cx="8971005" cy="5285403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0"/>
              <a:buChar char="l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Monotype Sorts" charset="0"/>
              <a:buChar char="l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800" b="0" dirty="0" smtClean="0">
                <a:solidFill>
                  <a:schemeClr val="tx2"/>
                </a:solidFill>
              </a:rPr>
              <a:t>Subcommittees will work over the next </a:t>
            </a:r>
            <a:r>
              <a:rPr lang="en-US" sz="1800" b="0" dirty="0" smtClean="0">
                <a:solidFill>
                  <a:schemeClr val="tx2"/>
                </a:solidFill>
              </a:rPr>
              <a:t>few </a:t>
            </a:r>
            <a:r>
              <a:rPr lang="en-US" sz="1800" b="0" dirty="0" smtClean="0">
                <a:solidFill>
                  <a:schemeClr val="tx2"/>
                </a:solidFill>
              </a:rPr>
              <a:t>months to assemble their reports to have a preliminary report and set of recommendations </a:t>
            </a:r>
            <a:endParaRPr lang="en-US" sz="1800" b="0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800" b="0" dirty="0" smtClean="0">
                <a:solidFill>
                  <a:schemeClr val="tx2"/>
                </a:solidFill>
              </a:rPr>
              <a:t>Preliminary </a:t>
            </a:r>
            <a:r>
              <a:rPr lang="en-US" sz="1800" b="0" dirty="0" smtClean="0">
                <a:solidFill>
                  <a:schemeClr val="tx2"/>
                </a:solidFill>
              </a:rPr>
              <a:t>report will be broadly circulated for </a:t>
            </a:r>
            <a:r>
              <a:rPr lang="en-US" sz="1800" b="0" dirty="0">
                <a:solidFill>
                  <a:schemeClr val="tx2"/>
                </a:solidFill>
              </a:rPr>
              <a:t>comment </a:t>
            </a:r>
            <a:r>
              <a:rPr lang="en-US" sz="1800" b="0" dirty="0" smtClean="0">
                <a:solidFill>
                  <a:schemeClr val="tx2"/>
                </a:solidFill>
              </a:rPr>
              <a:t>and input among the relevant communities.</a:t>
            </a:r>
          </a:p>
          <a:p>
            <a:pPr>
              <a:buFont typeface="Arial" pitchFamily="34" charset="0"/>
              <a:buChar char="•"/>
            </a:pPr>
            <a:r>
              <a:rPr lang="en-US" sz="1800" b="0" dirty="0" smtClean="0"/>
              <a:t>Interim report not later than December 2018 delivered to </a:t>
            </a:r>
            <a:r>
              <a:rPr lang="en-US" sz="1800" b="0" dirty="0" smtClean="0"/>
              <a:t>GWIC , thereafter to relevant </a:t>
            </a:r>
            <a:r>
              <a:rPr lang="en-US" sz="1800" b="0" dirty="0" smtClean="0"/>
              <a:t>communities and GWAC (and thus APPEC/GWAC’s constituting agencies</a:t>
            </a:r>
            <a:r>
              <a:rPr lang="en-US" sz="1800" b="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Parts of this work inform case for ET inclusion on ESFRI Roadmap, science papers for Decadal</a:t>
            </a:r>
            <a:endParaRPr lang="en-US" sz="1800" b="0" dirty="0" smtClean="0"/>
          </a:p>
          <a:p>
            <a:pPr>
              <a:buFont typeface="Arial" pitchFamily="34" charset="0"/>
              <a:buChar char="•"/>
            </a:pPr>
            <a:r>
              <a:rPr lang="en-US" sz="1800" u="sng" dirty="0" smtClean="0">
                <a:solidFill>
                  <a:srgbClr val="FF0000"/>
                </a:solidFill>
              </a:rPr>
              <a:t>Goal: Final report </a:t>
            </a:r>
            <a:r>
              <a:rPr lang="en-US" sz="1800" u="sng" dirty="0" smtClean="0">
                <a:solidFill>
                  <a:srgbClr val="FF0000"/>
                </a:solidFill>
              </a:rPr>
              <a:t>mid-2019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</a:rPr>
              <a:t>Need to consider carefully the path after than in advocacy for the report recommendations 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0070C0"/>
                </a:solidFill>
              </a:rPr>
              <a:t>Summary</a:t>
            </a:r>
            <a:r>
              <a:rPr lang="en-GB" dirty="0">
                <a:solidFill>
                  <a:srgbClr val="0070C0"/>
                </a:solidFill>
              </a:rPr>
              <a:t>: </a:t>
            </a:r>
            <a:endParaRPr lang="en-US" u="sng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800" b="0" dirty="0" smtClean="0">
                <a:solidFill>
                  <a:schemeClr val="tx2"/>
                </a:solidFill>
              </a:rPr>
              <a:t>Set of actions here provide a framework to </a:t>
            </a:r>
            <a:r>
              <a:rPr lang="en-US" sz="1800" b="0" dirty="0" smtClean="0">
                <a:solidFill>
                  <a:srgbClr val="FF0000"/>
                </a:solidFill>
              </a:rPr>
              <a:t>enhance 3G profile and accelerate interaction </a:t>
            </a:r>
            <a:r>
              <a:rPr lang="en-US" sz="1800" b="0" dirty="0" smtClean="0">
                <a:solidFill>
                  <a:schemeClr val="tx2"/>
                </a:solidFill>
              </a:rPr>
              <a:t>between international projects and global agencies </a:t>
            </a:r>
          </a:p>
          <a:p>
            <a:pPr>
              <a:buFont typeface="Arial" pitchFamily="34" charset="0"/>
              <a:buChar char="•"/>
            </a:pPr>
            <a:r>
              <a:rPr lang="en-US" sz="1800" b="0" dirty="0" smtClean="0">
                <a:solidFill>
                  <a:schemeClr val="tx2"/>
                </a:solidFill>
              </a:rPr>
              <a:t>As a community </a:t>
            </a:r>
            <a:r>
              <a:rPr lang="en-US" sz="1800" b="0" dirty="0" smtClean="0">
                <a:solidFill>
                  <a:srgbClr val="FF0000"/>
                </a:solidFill>
              </a:rPr>
              <a:t>we need to be well </a:t>
            </a:r>
            <a:r>
              <a:rPr lang="en-US" sz="1800" b="0" dirty="0" err="1" smtClean="0">
                <a:solidFill>
                  <a:srgbClr val="FF0000"/>
                </a:solidFill>
              </a:rPr>
              <a:t>organised</a:t>
            </a:r>
            <a:r>
              <a:rPr lang="en-US" sz="1800" b="0" dirty="0" smtClean="0">
                <a:solidFill>
                  <a:srgbClr val="FF0000"/>
                </a:solidFill>
              </a:rPr>
              <a:t> to have clear, coherent input </a:t>
            </a:r>
            <a:r>
              <a:rPr lang="en-US" sz="1800" b="0" dirty="0" smtClean="0">
                <a:solidFill>
                  <a:schemeClr val="tx2"/>
                </a:solidFill>
              </a:rPr>
              <a:t>to the variety of </a:t>
            </a:r>
            <a:r>
              <a:rPr lang="en-US" sz="1800" b="0" dirty="0" err="1" smtClean="0">
                <a:solidFill>
                  <a:schemeClr val="tx2"/>
                </a:solidFill>
              </a:rPr>
              <a:t>forseen</a:t>
            </a:r>
            <a:r>
              <a:rPr lang="en-US" sz="1800" b="0" dirty="0" smtClean="0">
                <a:solidFill>
                  <a:schemeClr val="tx2"/>
                </a:solidFill>
              </a:rPr>
              <a:t> international </a:t>
            </a:r>
            <a:r>
              <a:rPr lang="en-US" sz="1800" b="0" dirty="0" err="1" smtClean="0">
                <a:solidFill>
                  <a:schemeClr val="tx2"/>
                </a:solidFill>
              </a:rPr>
              <a:t>roadmapping</a:t>
            </a:r>
            <a:r>
              <a:rPr lang="en-US" sz="1800" b="0" dirty="0" smtClean="0">
                <a:solidFill>
                  <a:schemeClr val="tx2"/>
                </a:solidFill>
              </a:rPr>
              <a:t> exercises 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40EBEBC-4285-4262-8371-6AAC8B0B3052}" type="slidenum">
              <a:rPr lang="en-GB" altLang="en-US" smtClean="0"/>
              <a:pPr/>
              <a:t>12</a:t>
            </a:fld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5149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234" y="1483461"/>
            <a:ext cx="8229600" cy="5139761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sz="1800" dirty="0" smtClean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indent="0">
              <a:buFontTx/>
              <a:buNone/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Overseen by GWIC Chair</a:t>
            </a:r>
          </a:p>
          <a:p>
            <a:pPr marL="0" indent="0">
              <a:buFontTx/>
              <a:buNone/>
              <a:defRPr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buFontTx/>
              <a:buNone/>
              <a:defRPr/>
            </a:pPr>
            <a:r>
              <a:rPr lang="en-US" sz="1800" b="1" u="sng" dirty="0" smtClean="0">
                <a:solidFill>
                  <a:srgbClr val="000000"/>
                </a:solidFill>
                <a:latin typeface="Arial" charset="0"/>
                <a:cs typeface="+mn-cs"/>
              </a:rPr>
              <a:t>Mission: </a:t>
            </a:r>
          </a:p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+mn-cs"/>
              </a:rPr>
              <a:t>identify </a:t>
            </a:r>
            <a:r>
              <a:rPr lang="en-US" sz="1800" dirty="0">
                <a:solidFill>
                  <a:srgbClr val="000000"/>
                </a:solidFill>
                <a:latin typeface="Arial" charset="0"/>
                <a:cs typeface="+mn-cs"/>
              </a:rPr>
              <a:t>and establish a communication channel with funding agencies who currently or may in the future support ground-based GW detectors; </a:t>
            </a:r>
            <a:endParaRPr lang="en-US" sz="1800" dirty="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+mn-cs"/>
              </a:rPr>
              <a:t>communicate </a:t>
            </a:r>
            <a:r>
              <a:rPr lang="en-US" sz="1800" dirty="0">
                <a:solidFill>
                  <a:srgbClr val="000000"/>
                </a:solidFill>
                <a:latin typeface="Arial" charset="0"/>
                <a:cs typeface="+mn-cs"/>
              </a:rPr>
              <a:t>as needed to those agencies officially through GWIC on the scientific needs, desires, and constraints from the communities and 3G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+mn-cs"/>
              </a:rPr>
              <a:t>projects </a:t>
            </a:r>
            <a:r>
              <a:rPr lang="en-US" sz="1800" dirty="0">
                <a:solidFill>
                  <a:srgbClr val="000000"/>
                </a:solidFill>
                <a:latin typeface="Arial" charset="0"/>
                <a:cs typeface="+mn-cs"/>
              </a:rPr>
              <a:t>structured in a coherent framework; </a:t>
            </a:r>
            <a:endParaRPr lang="en-US" sz="1800" dirty="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en-US" sz="1800" dirty="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+mn-cs"/>
              </a:rPr>
              <a:t>serve </a:t>
            </a:r>
            <a:r>
              <a:rPr lang="en-US" sz="1800" dirty="0">
                <a:solidFill>
                  <a:srgbClr val="000000"/>
                </a:solidFill>
                <a:latin typeface="Arial" charset="0"/>
                <a:cs typeface="+mn-cs"/>
              </a:rPr>
              <a:t>as an advocacy group for the communities and 3G projects with the funding agencies</a:t>
            </a:r>
            <a:r>
              <a:rPr lang="en-US" sz="1800" dirty="0" smtClean="0">
                <a:latin typeface="Arial" charset="0"/>
                <a:cs typeface="+mn-cs"/>
              </a:rPr>
              <a:t>.</a:t>
            </a:r>
          </a:p>
          <a:p>
            <a:pPr>
              <a:defRPr/>
            </a:pPr>
            <a:endParaRPr lang="en-US" sz="1800" dirty="0">
              <a:latin typeface="Arial" charset="0"/>
            </a:endParaRPr>
          </a:p>
          <a:p>
            <a:pPr>
              <a:defRPr/>
            </a:pPr>
            <a:endParaRPr lang="en-US" sz="1800" dirty="0">
              <a:latin typeface="Arial" charset="0"/>
            </a:endParaRPr>
          </a:p>
          <a:p>
            <a:pPr marL="0" indent="0">
              <a:buNone/>
              <a:defRPr/>
            </a:pPr>
            <a:endParaRPr lang="en-US" sz="1800" dirty="0" smtClean="0">
              <a:latin typeface="Arial" charset="0"/>
            </a:endParaRPr>
          </a:p>
          <a:p>
            <a:pPr>
              <a:buFontTx/>
              <a:buChar char="-"/>
              <a:defRPr/>
            </a:pPr>
            <a:endParaRPr lang="en-US" sz="1800" dirty="0" smtClean="0">
              <a:latin typeface="Arial" charset="0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US" sz="1800" dirty="0">
              <a:latin typeface="Arial" charset="0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GB" sz="1800" dirty="0">
              <a:latin typeface="Arial" charset="0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GB" sz="1800" dirty="0">
              <a:latin typeface="Arial" charset="0"/>
              <a:cs typeface="+mn-cs"/>
            </a:endParaRPr>
          </a:p>
          <a:p>
            <a:pPr marL="0" indent="0">
              <a:buFontTx/>
              <a:buChar char="-"/>
              <a:defRPr/>
            </a:pPr>
            <a:endParaRPr lang="en-GB" sz="1800" dirty="0">
              <a:latin typeface="Arial" charset="0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GB" sz="1800" dirty="0">
              <a:latin typeface="Arial" charset="0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85234" y="1062682"/>
            <a:ext cx="8229600" cy="840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800" b="1" dirty="0" smtClean="0">
                <a:solidFill>
                  <a:srgbClr val="0070C0"/>
                </a:solidFill>
              </a:rPr>
              <a:t>4. Agency Interfacing and Advocacy Subcommittee </a:t>
            </a:r>
          </a:p>
          <a:p>
            <a:pPr eaLnBrk="1" hangingPunct="1">
              <a:defRPr/>
            </a:pP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40EBEBC-4285-4262-8371-6AAC8B0B3052}" type="slidenum">
              <a:rPr lang="en-GB" altLang="en-US" smtClean="0"/>
              <a:pPr/>
              <a:t>2</a:t>
            </a:fld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549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83043"/>
            <a:ext cx="8712968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Relevant funding agency bodies</a:t>
            </a:r>
          </a:p>
          <a:p>
            <a:pPr lvl="1"/>
            <a:r>
              <a:rPr lang="en-GB" dirty="0" smtClean="0"/>
              <a:t>Individual national agencies (you all know your </a:t>
            </a:r>
            <a:r>
              <a:rPr lang="en-GB" dirty="0" smtClean="0"/>
              <a:t>own and are interacting with them)</a:t>
            </a:r>
            <a:endParaRPr lang="en-GB" dirty="0" smtClean="0"/>
          </a:p>
          <a:p>
            <a:pPr lvl="1"/>
            <a:r>
              <a:rPr lang="en-GB" dirty="0" smtClean="0"/>
              <a:t>Relevant agency groupings:</a:t>
            </a:r>
          </a:p>
          <a:p>
            <a:pPr marL="457200" lvl="1" indent="0">
              <a:buNone/>
            </a:pPr>
            <a:endParaRPr lang="en-GB" i="1" dirty="0" smtClean="0"/>
          </a:p>
          <a:p>
            <a:pPr marL="457200" lvl="1" indent="0">
              <a:buNone/>
            </a:pP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Europe: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APPEC - ‘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Astro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-particle Physics European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Consortium’</a:t>
            </a: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International: 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GWAC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‘Gravitational Waves Agency Correspondents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’</a:t>
            </a:r>
          </a:p>
          <a:p>
            <a:pPr marL="457200" lvl="1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GSO ‘Group of Senior Officials’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r>
              <a:rPr lang="en-GB" dirty="0"/>
              <a:t>APIF ‘</a:t>
            </a:r>
            <a:r>
              <a:rPr lang="en-GB" dirty="0" err="1"/>
              <a:t>Astro</a:t>
            </a:r>
            <a:r>
              <a:rPr lang="en-GB" dirty="0"/>
              <a:t>-particle Physics International forum’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836712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1" dirty="0" smtClean="0">
                <a:solidFill>
                  <a:srgbClr val="0070C0"/>
                </a:solidFill>
                <a:latin typeface="+mj-lt"/>
              </a:rPr>
              <a:t>Landscape</a:t>
            </a:r>
            <a:endParaRPr lang="en-GB" sz="3600" b="1" i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902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18058"/>
          </a:xfrm>
        </p:spPr>
        <p:txBody>
          <a:bodyPr>
            <a:noAutofit/>
          </a:bodyPr>
          <a:lstStyle/>
          <a:p>
            <a:r>
              <a:rPr lang="en-GB" sz="2800" dirty="0" smtClean="0"/>
              <a:t>Who is/are </a:t>
            </a:r>
            <a:r>
              <a:rPr lang="en-GB" sz="2800" dirty="0" err="1" smtClean="0"/>
              <a:t>ApPEC</a:t>
            </a:r>
            <a:r>
              <a:rPr lang="en-GB" sz="2800" dirty="0" smtClean="0"/>
              <a:t>? - created in 2012 (following 2001)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598415"/>
              </p:ext>
            </p:extLst>
          </p:nvPr>
        </p:nvGraphicFramePr>
        <p:xfrm>
          <a:off x="251520" y="620688"/>
          <a:ext cx="8640960" cy="6080891"/>
        </p:xfrm>
        <a:graphic>
          <a:graphicData uri="http://schemas.openxmlformats.org/drawingml/2006/table">
            <a:tbl>
              <a:tblPr/>
              <a:tblGrid>
                <a:gridCol w="2880320"/>
                <a:gridCol w="2880320"/>
                <a:gridCol w="2880320"/>
              </a:tblGrid>
              <a:tr h="160211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Antonio </a:t>
                      </a:r>
                      <a:r>
                        <a:rPr lang="en-GB" sz="1300" dirty="0" err="1">
                          <a:solidFill>
                            <a:srgbClr val="FF0000"/>
                          </a:solidFill>
                        </a:rPr>
                        <a:t>Masiero</a:t>
                      </a:r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300" b="1" dirty="0">
                          <a:solidFill>
                            <a:srgbClr val="FF0000"/>
                          </a:solidFill>
                        </a:rPr>
                        <a:t>(GA Chair)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INFN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Italy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369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Job de </a:t>
                      </a:r>
                      <a:r>
                        <a:rPr lang="en-GB" sz="1300" dirty="0" err="1">
                          <a:solidFill>
                            <a:srgbClr val="FF0000"/>
                          </a:solidFill>
                        </a:rPr>
                        <a:t>Kleuver</a:t>
                      </a:r>
                      <a:r>
                        <a:rPr lang="en-GB" sz="1300" dirty="0">
                          <a:solidFill>
                            <a:srgbClr val="FF0000"/>
                          </a:solidFill>
                        </a:rPr>
                        <a:t> (General Secretary)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NWO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Netherlands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369">
                <a:tc>
                  <a:txBody>
                    <a:bodyPr/>
                    <a:lstStyle/>
                    <a:p>
                      <a:r>
                        <a:rPr lang="en-GB" sz="1300"/>
                        <a:t>Teresa Montaruli (GA Deputy Chair)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Unige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Switzerland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 dirty="0"/>
                        <a:t>Catherine De </a:t>
                      </a:r>
                      <a:r>
                        <a:rPr lang="en-GB" sz="1300" dirty="0" err="1"/>
                        <a:t>Clerq</a:t>
                      </a:r>
                      <a:endParaRPr lang="en-GB" sz="1300" dirty="0"/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FWO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Belgium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/>
                        <a:t>Laurent Favart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FNRS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Belgium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/>
                        <a:t>Ivan Stekl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IEAP-CTU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Czech Republic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/>
                        <a:t>Panu Jalas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OSI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Finland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/>
                        <a:t>Anne-Isabelle Etienvre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CEA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France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/>
                        <a:t>Berrie Giebels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CNRS IN2P3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France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/>
                        <a:t>Christian Stegmann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DESY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Germany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/>
                        <a:t>Johannes Blümer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/>
                        <a:t>KIT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Germany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/>
                        <a:t>Manolis Plionis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NOA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Greece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/>
                        <a:t>Luke Drury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DIAS/RIA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Ireland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/>
                        <a:t>Fernando Ferroni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INFN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Italy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/>
                        <a:t>Stan Bentvelsen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Nikhef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The Netherlands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/>
                        <a:t>Michiel van den Hout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NWO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The Netherlands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/>
                        <a:t>Mario Pimenta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LIP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Portugal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/>
                        <a:t>Nicolae Marius Marginean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IFIN-HH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Romania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/>
                        <a:t>Victor Matveev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JINR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Russia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/>
                        <a:t>Mario Martinez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IFAE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Spain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/>
                        <a:t>Antonio Bueno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University of Granada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Spain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/>
                        <a:t>Lars Bergström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VR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Sweden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/>
                        <a:t>Pascal Fischer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SNSF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Switzerland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211">
                <a:tc>
                  <a:txBody>
                    <a:bodyPr/>
                    <a:lstStyle/>
                    <a:p>
                      <a:r>
                        <a:rPr lang="en-GB" sz="1300"/>
                        <a:t>Tony Medland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STFC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UK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369">
                <a:tc>
                  <a:txBody>
                    <a:bodyPr/>
                    <a:lstStyle/>
                    <a:p>
                      <a:r>
                        <a:rPr lang="en-GB" sz="1300"/>
                        <a:t>Laura Baudis (Interim SAC Chair)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300"/>
                        <a:t>SAC</a:t>
                      </a:r>
                    </a:p>
                  </a:txBody>
                  <a:tcPr marL="40053" marR="40053" marT="20026" marB="200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40053" marR="40053" marT="20026" marB="20026"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34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of </a:t>
            </a:r>
            <a:r>
              <a:rPr lang="en-GB" dirty="0" err="1" smtClean="0"/>
              <a:t>ApPEC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 talk from Antonio yesterday</a:t>
            </a:r>
          </a:p>
          <a:p>
            <a:pPr lvl="1"/>
            <a:r>
              <a:rPr lang="en-GB" dirty="0" smtClean="0"/>
              <a:t>Consortium focussed on joint actions to support </a:t>
            </a:r>
            <a:r>
              <a:rPr lang="en-GB" dirty="0" err="1" smtClean="0"/>
              <a:t>Astro</a:t>
            </a:r>
            <a:r>
              <a:rPr lang="en-GB" dirty="0" smtClean="0"/>
              <a:t>-particle physics in Europe</a:t>
            </a:r>
          </a:p>
          <a:p>
            <a:pPr lvl="1"/>
            <a:r>
              <a:rPr lang="en-GB" dirty="0" smtClean="0"/>
              <a:t>Appointments a Scientific </a:t>
            </a:r>
            <a:r>
              <a:rPr lang="en-GB" dirty="0"/>
              <a:t>A</a:t>
            </a:r>
            <a:r>
              <a:rPr lang="en-GB" dirty="0" smtClean="0"/>
              <a:t>dvisory Committee to maintain a Scientific roadmap</a:t>
            </a:r>
          </a:p>
          <a:p>
            <a:pPr lvl="1"/>
            <a:r>
              <a:rPr lang="en-GB" dirty="0" smtClean="0"/>
              <a:t>Can choose to create financial instruments to support strategic areas (‘virtual common pot</a:t>
            </a:r>
            <a:r>
              <a:rPr lang="en-GB" dirty="0" smtClean="0"/>
              <a:t>’)</a:t>
            </a:r>
          </a:p>
          <a:p>
            <a:pPr lvl="1"/>
            <a:r>
              <a:rPr lang="en-GB" dirty="0" smtClean="0"/>
              <a:t>Can act via influence to support projects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2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GB" sz="2800" dirty="0" smtClean="0"/>
              <a:t>Who are GWAC (Gravitational Agency Correspondents)?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i="1" dirty="0" smtClean="0">
                <a:effectLst/>
              </a:rPr>
              <a:t>Informal  inclusive </a:t>
            </a:r>
            <a:r>
              <a:rPr lang="en-GB" sz="2000" dirty="0" smtClean="0">
                <a:effectLst/>
              </a:rPr>
              <a:t>grouping of agency representatives associated with support of the gravitational waves </a:t>
            </a:r>
            <a:r>
              <a:rPr lang="en-GB" sz="2000" dirty="0" smtClean="0">
                <a:effectLst/>
              </a:rPr>
              <a:t>field; creation stimulated by NSF</a:t>
            </a:r>
            <a:endParaRPr lang="en-GB" sz="2000" dirty="0" smtClean="0">
              <a:effectLst/>
            </a:endParaRPr>
          </a:p>
          <a:p>
            <a:r>
              <a:rPr lang="en-GB" sz="2000" dirty="0" smtClean="0">
                <a:effectLst/>
              </a:rPr>
              <a:t>EG: invitee list to most recent GWAC/GWIC </a:t>
            </a:r>
            <a:r>
              <a:rPr lang="en-GB" sz="2000" dirty="0" err="1" smtClean="0">
                <a:effectLst/>
              </a:rPr>
              <a:t>telecon</a:t>
            </a:r>
            <a:r>
              <a:rPr lang="en-GB" sz="2000" dirty="0"/>
              <a:t>:</a:t>
            </a:r>
            <a:endParaRPr lang="en-GB" sz="2000" dirty="0" smtClean="0">
              <a:effectLst/>
            </a:endParaRPr>
          </a:p>
          <a:p>
            <a:pPr marL="0" indent="0">
              <a:buNone/>
            </a:pPr>
            <a:r>
              <a:rPr lang="en-GB" sz="1800" dirty="0" smtClean="0">
                <a:effectLst/>
              </a:rPr>
              <a:t>ARC </a:t>
            </a:r>
            <a:r>
              <a:rPr lang="en-GB" sz="1800" dirty="0" smtClean="0">
                <a:effectLst/>
              </a:rPr>
              <a:t>(Stephen </a:t>
            </a:r>
            <a:r>
              <a:rPr lang="en-GB" sz="1800" dirty="0" err="1"/>
              <a:t>B</a:t>
            </a:r>
            <a:r>
              <a:rPr lang="en-GB" sz="1800" dirty="0" err="1" smtClean="0">
                <a:effectLst/>
              </a:rPr>
              <a:t>uckman</a:t>
            </a:r>
            <a:r>
              <a:rPr lang="en-GB" sz="1800" dirty="0" smtClean="0">
                <a:effectLst/>
              </a:rPr>
              <a:t>)</a:t>
            </a:r>
            <a:endParaRPr lang="en-GB" sz="1800" dirty="0" smtClean="0">
              <a:effectLst/>
            </a:endParaRPr>
          </a:p>
          <a:p>
            <a:pPr marL="0" indent="0">
              <a:buNone/>
            </a:pPr>
            <a:r>
              <a:rPr lang="en-GB" sz="1800" dirty="0" smtClean="0"/>
              <a:t>In2p3 (</a:t>
            </a:r>
            <a:r>
              <a:rPr lang="en-GB" sz="1800" dirty="0" err="1"/>
              <a:t>B</a:t>
            </a:r>
            <a:r>
              <a:rPr lang="en-GB" sz="1800" dirty="0" err="1" smtClean="0">
                <a:effectLst/>
              </a:rPr>
              <a:t>errie</a:t>
            </a:r>
            <a:r>
              <a:rPr lang="en-GB" sz="1800" dirty="0" smtClean="0">
                <a:effectLst/>
              </a:rPr>
              <a:t> </a:t>
            </a:r>
            <a:r>
              <a:rPr lang="en-GB" sz="1800" dirty="0" err="1" smtClean="0">
                <a:effectLst/>
              </a:rPr>
              <a:t>Giebels</a:t>
            </a:r>
            <a:r>
              <a:rPr lang="en-GB" sz="1800" dirty="0" smtClean="0">
                <a:effectLst/>
              </a:rPr>
              <a:t>) </a:t>
            </a:r>
          </a:p>
          <a:p>
            <a:pPr marL="0" indent="0">
              <a:buNone/>
            </a:pPr>
            <a:r>
              <a:rPr lang="en-GB" sz="1800" dirty="0" smtClean="0">
                <a:effectLst/>
              </a:rPr>
              <a:t>Innovation Canada (Guy Levesque)</a:t>
            </a:r>
          </a:p>
          <a:p>
            <a:pPr marL="0" indent="0">
              <a:buNone/>
            </a:pPr>
            <a:r>
              <a:rPr lang="en-GB" sz="1800" dirty="0" smtClean="0">
                <a:effectLst/>
              </a:rPr>
              <a:t>DFG (Karin Zach; Stefan </a:t>
            </a:r>
            <a:r>
              <a:rPr lang="en-GB" sz="1800" dirty="0" err="1" smtClean="0">
                <a:effectLst/>
              </a:rPr>
              <a:t>Krueckeberg</a:t>
            </a:r>
            <a:r>
              <a:rPr lang="en-GB" sz="1800" dirty="0" smtClean="0">
                <a:effectLst/>
              </a:rPr>
              <a:t>; Wolfgang </a:t>
            </a:r>
            <a:r>
              <a:rPr lang="en-GB" sz="1800" dirty="0" err="1" smtClean="0">
                <a:effectLst/>
              </a:rPr>
              <a:t>Muessel</a:t>
            </a:r>
            <a:r>
              <a:rPr lang="en-GB" sz="1800" dirty="0"/>
              <a:t>)</a:t>
            </a:r>
            <a:endParaRPr lang="en-GB" sz="1800" dirty="0" smtClean="0">
              <a:effectLst/>
            </a:endParaRPr>
          </a:p>
          <a:p>
            <a:pPr marL="0" indent="0">
              <a:buNone/>
            </a:pPr>
            <a:r>
              <a:rPr lang="en-GB" sz="1800" dirty="0" smtClean="0">
                <a:effectLst/>
              </a:rPr>
              <a:t>DAW, NIC (</a:t>
            </a:r>
            <a:r>
              <a:rPr lang="en-GB" sz="1800" dirty="0" err="1" smtClean="0">
                <a:effectLst/>
              </a:rPr>
              <a:t>Arun</a:t>
            </a:r>
            <a:r>
              <a:rPr lang="en-GB" sz="1800" dirty="0" smtClean="0">
                <a:effectLst/>
              </a:rPr>
              <a:t> </a:t>
            </a:r>
            <a:r>
              <a:rPr lang="en-GB" sz="1800" dirty="0" err="1" smtClean="0">
                <a:effectLst/>
              </a:rPr>
              <a:t>Srivastava</a:t>
            </a:r>
            <a:r>
              <a:rPr lang="en-GB" sz="1800" dirty="0" smtClean="0">
                <a:effectLst/>
              </a:rPr>
              <a:t>; </a:t>
            </a:r>
            <a:r>
              <a:rPr lang="en-GB" sz="1800" dirty="0" err="1" smtClean="0">
                <a:effectLst/>
              </a:rPr>
              <a:t>Praveer</a:t>
            </a:r>
            <a:r>
              <a:rPr lang="en-GB" sz="1800" dirty="0" smtClean="0">
                <a:effectLst/>
              </a:rPr>
              <a:t> </a:t>
            </a:r>
            <a:r>
              <a:rPr lang="en-GB" sz="1800" dirty="0" err="1" smtClean="0">
                <a:effectLst/>
              </a:rPr>
              <a:t>Asthana</a:t>
            </a:r>
            <a:r>
              <a:rPr lang="en-GB" sz="1800" dirty="0" smtClean="0">
                <a:effectLst/>
              </a:rPr>
              <a:t>)</a:t>
            </a:r>
          </a:p>
          <a:p>
            <a:pPr marL="0" indent="0">
              <a:buNone/>
            </a:pPr>
            <a:r>
              <a:rPr lang="en-GB" sz="1800" dirty="0" smtClean="0"/>
              <a:t>ESA (Guenther </a:t>
            </a:r>
            <a:r>
              <a:rPr lang="en-GB" sz="1800" dirty="0" err="1" smtClean="0"/>
              <a:t>Hasinger</a:t>
            </a:r>
            <a:r>
              <a:rPr lang="en-GB" sz="1800" dirty="0" smtClean="0"/>
              <a:t>; Fabio </a:t>
            </a:r>
            <a:r>
              <a:rPr lang="en-GB" sz="1800" dirty="0" err="1" smtClean="0"/>
              <a:t>Favata</a:t>
            </a:r>
            <a:r>
              <a:rPr lang="en-GB" sz="1800" dirty="0" smtClean="0"/>
              <a:t>)  </a:t>
            </a:r>
            <a:endParaRPr lang="en-GB" sz="1800" dirty="0" smtClean="0">
              <a:effectLst/>
            </a:endParaRPr>
          </a:p>
          <a:p>
            <a:pPr marL="0" indent="0">
              <a:buNone/>
            </a:pPr>
            <a:r>
              <a:rPr lang="en-GB" sz="1800" dirty="0" smtClean="0">
                <a:effectLst/>
              </a:rPr>
              <a:t>INFN (Antonio </a:t>
            </a:r>
            <a:r>
              <a:rPr lang="en-GB" sz="1800" dirty="0" err="1" smtClean="0">
                <a:effectLst/>
              </a:rPr>
              <a:t>Masiero</a:t>
            </a:r>
            <a:r>
              <a:rPr lang="en-GB" sz="1800" dirty="0" smtClean="0">
                <a:effectLst/>
              </a:rPr>
              <a:t>) </a:t>
            </a:r>
          </a:p>
          <a:p>
            <a:pPr marL="0" indent="0">
              <a:buNone/>
            </a:pPr>
            <a:r>
              <a:rPr lang="en-GB" sz="1800" dirty="0" err="1" smtClean="0"/>
              <a:t>Conacyt</a:t>
            </a:r>
            <a:r>
              <a:rPr lang="en-GB" sz="1800" dirty="0" smtClean="0"/>
              <a:t> </a:t>
            </a:r>
            <a:r>
              <a:rPr lang="en-GB" sz="1800" dirty="0" smtClean="0"/>
              <a:t>(</a:t>
            </a:r>
            <a:r>
              <a:rPr lang="en-GB" sz="1800" dirty="0"/>
              <a:t>Julia </a:t>
            </a:r>
            <a:r>
              <a:rPr lang="en-GB" sz="1800" dirty="0" err="1"/>
              <a:t>Tagüeña</a:t>
            </a:r>
            <a:r>
              <a:rPr lang="en-GB" sz="1800" dirty="0"/>
              <a:t> </a:t>
            </a:r>
            <a:r>
              <a:rPr lang="en-GB" sz="1800" dirty="0" err="1"/>
              <a:t>Parga</a:t>
            </a:r>
            <a:r>
              <a:rPr lang="en-GB" sz="1800" dirty="0" smtClean="0">
                <a:effectLst/>
              </a:rPr>
              <a:t>)</a:t>
            </a:r>
            <a:endParaRPr lang="en-GB" sz="1800" dirty="0" smtClean="0">
              <a:effectLst/>
            </a:endParaRPr>
          </a:p>
          <a:p>
            <a:pPr marL="0" indent="0">
              <a:buNone/>
            </a:pPr>
            <a:r>
              <a:rPr lang="en-GB" sz="1800" dirty="0" smtClean="0">
                <a:effectLst/>
              </a:rPr>
              <a:t>STFC (Janet Seed, Tony </a:t>
            </a:r>
            <a:r>
              <a:rPr lang="en-GB" sz="1800" dirty="0" err="1" smtClean="0">
                <a:effectLst/>
              </a:rPr>
              <a:t>Medland</a:t>
            </a:r>
            <a:r>
              <a:rPr lang="en-GB" sz="1800" dirty="0" smtClean="0"/>
              <a:t>, Jenny </a:t>
            </a:r>
            <a:r>
              <a:rPr lang="en-GB" sz="1800" dirty="0" err="1" smtClean="0"/>
              <a:t>Hiscock</a:t>
            </a:r>
            <a:r>
              <a:rPr lang="en-GB" sz="1800" dirty="0" smtClean="0"/>
              <a:t>)</a:t>
            </a:r>
          </a:p>
          <a:p>
            <a:pPr marL="0" indent="0">
              <a:buNone/>
            </a:pPr>
            <a:r>
              <a:rPr lang="en-GB" sz="1800" dirty="0" smtClean="0">
                <a:effectLst/>
              </a:rPr>
              <a:t>NWO (Job de </a:t>
            </a:r>
            <a:r>
              <a:rPr lang="en-GB" sz="1800" dirty="0" err="1" smtClean="0">
                <a:effectLst/>
              </a:rPr>
              <a:t>Kleuver</a:t>
            </a:r>
            <a:r>
              <a:rPr lang="en-GB" sz="1800" dirty="0" smtClean="0">
                <a:effectLst/>
              </a:rPr>
              <a:t>) </a:t>
            </a:r>
          </a:p>
          <a:p>
            <a:pPr marL="0" indent="0">
              <a:buNone/>
            </a:pPr>
            <a:r>
              <a:rPr lang="en-GB" sz="1800" dirty="0" smtClean="0">
                <a:effectLst/>
              </a:rPr>
              <a:t>NASA (Paul Hertz; </a:t>
            </a:r>
            <a:r>
              <a:rPr lang="en-GB" sz="1800" dirty="0" smtClean="0"/>
              <a:t>R</a:t>
            </a:r>
            <a:r>
              <a:rPr lang="en-GB" sz="1800" dirty="0" smtClean="0">
                <a:effectLst/>
              </a:rPr>
              <a:t>ita </a:t>
            </a:r>
            <a:r>
              <a:rPr lang="en-GB" sz="1800" dirty="0" err="1" smtClean="0">
                <a:effectLst/>
              </a:rPr>
              <a:t>Sambruna</a:t>
            </a:r>
            <a:r>
              <a:rPr lang="en-GB" sz="1800" dirty="0" smtClean="0">
                <a:effectLst/>
              </a:rPr>
              <a:t>)</a:t>
            </a:r>
          </a:p>
          <a:p>
            <a:pPr marL="0" indent="0">
              <a:buNone/>
            </a:pPr>
            <a:r>
              <a:rPr lang="en-GB" sz="1800" dirty="0" smtClean="0">
                <a:effectLst/>
              </a:rPr>
              <a:t>NSF  (Denise Caldwell, Mark Coles, </a:t>
            </a:r>
            <a:r>
              <a:rPr lang="en-GB" sz="1800" dirty="0" smtClean="0"/>
              <a:t>Bradley </a:t>
            </a:r>
            <a:r>
              <a:rPr lang="en-GB" sz="1800" dirty="0" err="1" smtClean="0">
                <a:effectLst/>
              </a:rPr>
              <a:t>Keister</a:t>
            </a:r>
            <a:r>
              <a:rPr lang="en-GB" sz="1800" dirty="0" smtClean="0">
                <a:effectLst/>
              </a:rPr>
              <a:t>,  Saul Gonzalez, Pedro </a:t>
            </a:r>
            <a:r>
              <a:rPr lang="en-GB" sz="1800" dirty="0" err="1" smtClean="0">
                <a:effectLst/>
              </a:rPr>
              <a:t>Marronetti</a:t>
            </a:r>
            <a:r>
              <a:rPr lang="en-GB" sz="1800" dirty="0" smtClean="0"/>
              <a:t>, Anne Kinney, Matthew Hawkins</a:t>
            </a:r>
            <a:r>
              <a:rPr lang="en-GB" sz="1800" dirty="0" smtClean="0">
                <a:effectLst/>
              </a:rPr>
              <a:t>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1347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Formal GWIC </a:t>
            </a:r>
            <a:r>
              <a:rPr lang="en-GB" dirty="0" smtClean="0"/>
              <a:t>interactions by invitation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525963"/>
          </a:xfrm>
        </p:spPr>
        <p:txBody>
          <a:bodyPr>
            <a:noAutofit/>
          </a:bodyPr>
          <a:lstStyle/>
          <a:p>
            <a:pPr>
              <a:buFontTx/>
              <a:buChar char="-"/>
              <a:defRPr/>
            </a:pPr>
            <a:r>
              <a:rPr lang="en-US" sz="2400" dirty="0" err="1"/>
              <a:t>Telecons</a:t>
            </a:r>
            <a:r>
              <a:rPr lang="en-US" sz="2400" dirty="0"/>
              <a:t> with presentations to GWAC, (Nov 2016, Jan 2018</a:t>
            </a:r>
            <a:r>
              <a:rPr lang="en-US" sz="2400" dirty="0" smtClean="0"/>
              <a:t>)</a:t>
            </a:r>
          </a:p>
          <a:p>
            <a:pPr lvl="1">
              <a:buFontTx/>
              <a:buChar char="-"/>
              <a:defRPr/>
            </a:pPr>
            <a:r>
              <a:rPr lang="en-US" sz="2000" dirty="0" smtClean="0"/>
              <a:t>(Rowan, Shoemaker, </a:t>
            </a:r>
            <a:r>
              <a:rPr lang="en-US" sz="2000" dirty="0" err="1" smtClean="0"/>
              <a:t>Reitze</a:t>
            </a:r>
            <a:r>
              <a:rPr lang="en-US" sz="2000" dirty="0" smtClean="0"/>
              <a:t>, </a:t>
            </a:r>
            <a:r>
              <a:rPr lang="en-US" sz="2000" dirty="0" err="1" smtClean="0"/>
              <a:t>Punturo</a:t>
            </a:r>
            <a:r>
              <a:rPr lang="en-US" sz="2000" dirty="0" smtClean="0"/>
              <a:t>)</a:t>
            </a:r>
          </a:p>
          <a:p>
            <a:pPr lvl="1">
              <a:buFontTx/>
              <a:buChar char="-"/>
              <a:defRPr/>
            </a:pPr>
            <a:endParaRPr lang="en-US" sz="2400" dirty="0"/>
          </a:p>
          <a:p>
            <a:pPr>
              <a:buFontTx/>
              <a:buChar char="-"/>
              <a:defRPr/>
            </a:pPr>
            <a:r>
              <a:rPr lang="en-US" sz="2400" dirty="0"/>
              <a:t>Presentation at APPEC General Assembly, Barcelona (Dec 2017</a:t>
            </a:r>
            <a:r>
              <a:rPr lang="en-US" sz="2400" dirty="0" smtClean="0"/>
              <a:t>)</a:t>
            </a:r>
          </a:p>
          <a:p>
            <a:pPr lvl="1">
              <a:buFontTx/>
              <a:buChar char="-"/>
              <a:defRPr/>
            </a:pPr>
            <a:r>
              <a:rPr lang="en-US" sz="2000" dirty="0" smtClean="0"/>
              <a:t>(Rowan,  + </a:t>
            </a:r>
            <a:r>
              <a:rPr lang="en-US" sz="2000" dirty="0" err="1" smtClean="0"/>
              <a:t>Punturo</a:t>
            </a:r>
            <a:r>
              <a:rPr lang="en-US" sz="2000" dirty="0" smtClean="0"/>
              <a:t>, van den Brand)</a:t>
            </a:r>
            <a:endParaRPr lang="en-US" sz="2000" dirty="0"/>
          </a:p>
          <a:p>
            <a:pPr>
              <a:buFontTx/>
              <a:buChar char="-"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GWIC </a:t>
            </a:r>
            <a:r>
              <a:rPr lang="en-US" sz="2400" b="1" dirty="0">
                <a:solidFill>
                  <a:srgbClr val="FF0000"/>
                </a:solidFill>
              </a:rPr>
              <a:t>presented the status of community planning along with some recommendations to </a:t>
            </a:r>
            <a:r>
              <a:rPr lang="en-US" sz="2400" b="1" dirty="0" smtClean="0">
                <a:solidFill>
                  <a:srgbClr val="FF0000"/>
                </a:solidFill>
              </a:rPr>
              <a:t>GWAC/APPEC </a:t>
            </a:r>
            <a:r>
              <a:rPr lang="en-US" sz="2400" b="1" dirty="0">
                <a:solidFill>
                  <a:srgbClr val="FF0000"/>
                </a:solidFill>
              </a:rPr>
              <a:t>for support </a:t>
            </a:r>
            <a:r>
              <a:rPr lang="en-US" sz="2400" b="1" dirty="0" smtClean="0">
                <a:solidFill>
                  <a:srgbClr val="FF0000"/>
                </a:solidFill>
              </a:rPr>
              <a:t>actions</a:t>
            </a:r>
          </a:p>
          <a:p>
            <a:pPr marL="0" indent="0">
              <a:buNone/>
              <a:defRPr/>
            </a:pPr>
            <a:endParaRPr lang="en-US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57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585814" cy="5504936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lnSpc>
                <a:spcPct val="120000"/>
              </a:lnSpc>
              <a:buNone/>
            </a:pPr>
            <a:r>
              <a:rPr lang="en-US" sz="21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GWIC 3G </a:t>
            </a:r>
            <a:r>
              <a:rPr lang="en-US" sz="21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subcommittee activities are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‘funding limited’ – limited </a:t>
            </a:r>
            <a:r>
              <a:rPr lang="en-US" sz="21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largely to 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working through </a:t>
            </a:r>
            <a:r>
              <a:rPr lang="en-US" sz="2100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telecons</a:t>
            </a:r>
            <a:r>
              <a:rPr lang="en-US" sz="21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and e-mail</a:t>
            </a:r>
            <a:r>
              <a:rPr lang="en-US" sz="21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GB" sz="21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2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Australian Research Council (</a:t>
            </a:r>
            <a:r>
              <a:rPr lang="en-US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ARC) committed </a:t>
            </a:r>
            <a:r>
              <a:rPr lang="en-US" sz="1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approx. AUD 600K to support participation of Australian scientists in global 3G preparatory activities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GWIC </a:t>
            </a:r>
            <a:r>
              <a:rPr lang="en-GB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recommended:  </a:t>
            </a:r>
            <a:r>
              <a:rPr lang="en-GB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GWAC/APPEC </a:t>
            </a:r>
            <a:r>
              <a:rPr lang="en-GB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should consider and identify </a:t>
            </a:r>
            <a:r>
              <a:rPr lang="en-GB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support mechanisms for the community in its respective regions </a:t>
            </a:r>
            <a:r>
              <a:rPr lang="en-GB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 participate </a:t>
            </a:r>
            <a:r>
              <a:rPr lang="en-GB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the 3G </a:t>
            </a:r>
            <a:r>
              <a:rPr lang="en-GB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activities </a:t>
            </a:r>
            <a:r>
              <a:rPr lang="en-GB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which are essential to feed into the major international </a:t>
            </a:r>
            <a:r>
              <a:rPr lang="en-GB" sz="18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roadmapping</a:t>
            </a:r>
            <a:r>
              <a:rPr lang="en-GB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and landscaping </a:t>
            </a:r>
            <a:r>
              <a:rPr lang="en-GB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exercises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NSF has </a:t>
            </a:r>
            <a:r>
              <a:rPr lang="en-GB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responded with support for US participation, </a:t>
            </a:r>
            <a:endParaRPr lang="en-GB" sz="18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APPEC </a:t>
            </a:r>
            <a:r>
              <a:rPr lang="en-GB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response?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en-GB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GWIC recommended: </a:t>
            </a:r>
            <a:r>
              <a:rPr lang="en-US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GWAC endorse and support a joint Dawn/ET workshop in 2018 to advance coordination of Euro-US community-agency planning </a:t>
            </a:r>
            <a:endParaRPr lang="en-US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DAWN </a:t>
            </a:r>
            <a:r>
              <a:rPr lang="en-US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IV -  expanded with enhanced Euro-US-Australasian attendance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GWIC recommended: </a:t>
            </a:r>
            <a:r>
              <a:rPr lang="en-GB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GWAC consider playing a role in collaborating with scientists in the study and definition of possible </a:t>
            </a:r>
            <a:r>
              <a:rPr lang="en-GB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governance schemes </a:t>
            </a:r>
            <a:r>
              <a:rPr lang="en-GB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the 3G detector </a:t>
            </a:r>
            <a:r>
              <a:rPr lang="en-GB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era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GWIC appetite for this continues, very useful discussions at this meeting 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GB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 to iterate with GWAC on draft </a:t>
            </a:r>
            <a:r>
              <a:rPr lang="en-GB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governance report </a:t>
            </a:r>
            <a:r>
              <a:rPr lang="en-GB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before finalising (?)  </a:t>
            </a:r>
            <a:endParaRPr lang="en-GB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endParaRPr lang="en-GB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14EB4-1296-344E-98B2-51EF38DA7D3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0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773" y="1340708"/>
            <a:ext cx="8229600" cy="452596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GWIC: </a:t>
            </a:r>
            <a:r>
              <a:rPr lang="en-GB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Welcomes </a:t>
            </a:r>
            <a:r>
              <a:rPr lang="en-GB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statement by </a:t>
            </a:r>
            <a:r>
              <a:rPr lang="en-GB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APPEC </a:t>
            </a:r>
            <a:r>
              <a:rPr lang="en-US" sz="2000" dirty="0">
                <a:solidFill>
                  <a:srgbClr val="000000"/>
                </a:solidFill>
              </a:rPr>
              <a:t>European APPEC Roadmap “European </a:t>
            </a:r>
            <a:r>
              <a:rPr lang="en-US" sz="2000" dirty="0" err="1">
                <a:solidFill>
                  <a:srgbClr val="000000"/>
                </a:solidFill>
              </a:rPr>
              <a:t>Astroparticle</a:t>
            </a:r>
            <a:r>
              <a:rPr lang="en-US" sz="2000" dirty="0">
                <a:solidFill>
                  <a:srgbClr val="000000"/>
                </a:solidFill>
              </a:rPr>
              <a:t> Physics Strategy 2017-2026” </a:t>
            </a:r>
            <a:r>
              <a:rPr lang="en-US" sz="2000" dirty="0">
                <a:solidFill>
                  <a:srgbClr val="000000"/>
                </a:solidFill>
                <a:hlinkClick r:id="rId2"/>
              </a:rPr>
              <a:t>http://www.appec.org/roadmap()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APPEC </a:t>
            </a:r>
            <a:r>
              <a:rPr lang="en-US" sz="2000" dirty="0">
                <a:solidFill>
                  <a:srgbClr val="000000"/>
                </a:solidFill>
              </a:rPr>
              <a:t>recommendations: </a:t>
            </a:r>
          </a:p>
          <a:p>
            <a:pPr lvl="1">
              <a:buFont typeface="Arial" pitchFamily="34" charset="0"/>
              <a:buChar char="•"/>
            </a:pPr>
            <a:r>
              <a:rPr lang="en-GB" sz="2000" i="1" dirty="0"/>
              <a:t>“With its global partners and in consultation with the Gravitational Wave </a:t>
            </a:r>
            <a:r>
              <a:rPr lang="en-GB" sz="2000" i="1" dirty="0" smtClean="0"/>
              <a:t>International </a:t>
            </a:r>
            <a:r>
              <a:rPr lang="en-GB" sz="2000" i="1" dirty="0"/>
              <a:t>Committee (GWIC), APPEC will define timelines for upgrades of existing as well as next-generation ground-based interferometers. APPEC strongly supports further actions strengthening the collaboration between gravitational-wave laboratories</a:t>
            </a:r>
            <a:r>
              <a:rPr lang="en-GB" sz="2000" i="1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GB" sz="2000" i="1" dirty="0" smtClean="0"/>
              <a:t> </a:t>
            </a:r>
            <a:r>
              <a:rPr lang="en-GB" sz="2000" i="1" dirty="0"/>
              <a:t>It also strongly supports Europe’s next-generation ground-based interferometer, the Einstein Telescope (ET) project, in developing the required technology and acquiring ESFRI status</a:t>
            </a:r>
            <a:r>
              <a:rPr lang="en-GB" sz="2000" i="1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GB" sz="2000" i="1" dirty="0" smtClean="0"/>
              <a:t> </a:t>
            </a:r>
            <a:r>
              <a:rPr lang="en-GB" sz="2000" i="1" dirty="0"/>
              <a:t>In the field of space-based interferometry, APPEC strongly supports the European LISA proposal.”</a:t>
            </a:r>
            <a:endParaRPr lang="en-US" sz="2000" dirty="0">
              <a:solidFill>
                <a:srgbClr val="000000"/>
              </a:solidFill>
            </a:endParaRPr>
          </a:p>
          <a:p>
            <a:pPr marL="342900" lvl="1" indent="-342900">
              <a:buSzPct val="75000"/>
              <a:buFont typeface="Arial" pitchFamily="34" charset="0"/>
              <a:buChar char="•"/>
            </a:pPr>
            <a:endParaRPr lang="en-GB" sz="2000" dirty="0">
              <a:solidFill>
                <a:schemeClr val="tx2"/>
              </a:solidFill>
            </a:endParaRPr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14EB4-1296-344E-98B2-51EF38DA7D3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5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1199</Words>
  <Application>Microsoft Office PowerPoint</Application>
  <PresentationFormat>On-screen Show (4:3)</PresentationFormat>
  <Paragraphs>199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Sheila Rowan </vt:lpstr>
      <vt:lpstr>PowerPoint Presentation</vt:lpstr>
      <vt:lpstr>PowerPoint Presentation</vt:lpstr>
      <vt:lpstr>Who is/are ApPEC? - created in 2012 (following 2001)</vt:lpstr>
      <vt:lpstr>Role of ApPEC</vt:lpstr>
      <vt:lpstr>Who are GWAC (Gravitational Agency Correspondents)?</vt:lpstr>
      <vt:lpstr>Formal GWIC interactions by invitation</vt:lpstr>
      <vt:lpstr>PowerPoint Presentation</vt:lpstr>
      <vt:lpstr>PowerPoint Presentation</vt:lpstr>
      <vt:lpstr>GSO (‘Group of Senior Officers)</vt:lpstr>
      <vt:lpstr>GSO (‘Group of Senior Officers)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Sheila Rowan</dc:title>
  <dc:creator>Sheila Rowan</dc:creator>
  <cp:lastModifiedBy>Sheila Rowan</cp:lastModifiedBy>
  <cp:revision>54</cp:revision>
  <cp:lastPrinted>2018-08-31T09:28:55Z</cp:lastPrinted>
  <dcterms:created xsi:type="dcterms:W3CDTF">2018-08-30T07:20:42Z</dcterms:created>
  <dcterms:modified xsi:type="dcterms:W3CDTF">2018-08-31T09:29:17Z</dcterms:modified>
</cp:coreProperties>
</file>