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9" r:id="rId1"/>
  </p:sldMasterIdLst>
  <p:notesMasterIdLst>
    <p:notesMasterId r:id="rId40"/>
  </p:notesMasterIdLst>
  <p:handoutMasterIdLst>
    <p:handoutMasterId r:id="rId41"/>
  </p:handoutMasterIdLst>
  <p:sldIdLst>
    <p:sldId id="302" r:id="rId2"/>
    <p:sldId id="431" r:id="rId3"/>
    <p:sldId id="259" r:id="rId4"/>
    <p:sldId id="409" r:id="rId5"/>
    <p:sldId id="267" r:id="rId6"/>
    <p:sldId id="290" r:id="rId7"/>
    <p:sldId id="289" r:id="rId8"/>
    <p:sldId id="410" r:id="rId9"/>
    <p:sldId id="412" r:id="rId10"/>
    <p:sldId id="432" r:id="rId11"/>
    <p:sldId id="407" r:id="rId12"/>
    <p:sldId id="408" r:id="rId13"/>
    <p:sldId id="414" r:id="rId14"/>
    <p:sldId id="400" r:id="rId15"/>
    <p:sldId id="420" r:id="rId16"/>
    <p:sldId id="423" r:id="rId17"/>
    <p:sldId id="422" r:id="rId18"/>
    <p:sldId id="415" r:id="rId19"/>
    <p:sldId id="433" r:id="rId20"/>
    <p:sldId id="397" r:id="rId21"/>
    <p:sldId id="361" r:id="rId22"/>
    <p:sldId id="430" r:id="rId23"/>
    <p:sldId id="416" r:id="rId24"/>
    <p:sldId id="347" r:id="rId25"/>
    <p:sldId id="404" r:id="rId26"/>
    <p:sldId id="429" r:id="rId27"/>
    <p:sldId id="394" r:id="rId28"/>
    <p:sldId id="343" r:id="rId29"/>
    <p:sldId id="417" r:id="rId30"/>
    <p:sldId id="428" r:id="rId31"/>
    <p:sldId id="376" r:id="rId32"/>
    <p:sldId id="425" r:id="rId33"/>
    <p:sldId id="426" r:id="rId34"/>
    <p:sldId id="427" r:id="rId35"/>
    <p:sldId id="366" r:id="rId36"/>
    <p:sldId id="367" r:id="rId37"/>
    <p:sldId id="398" r:id="rId38"/>
    <p:sldId id="349" r:id="rId39"/>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68BFC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739"/>
    <p:restoredTop sz="92679" autoAdjust="0"/>
  </p:normalViewPr>
  <p:slideViewPr>
    <p:cSldViewPr>
      <p:cViewPr varScale="1">
        <p:scale>
          <a:sx n="109" d="100"/>
          <a:sy n="109" d="100"/>
        </p:scale>
        <p:origin x="1200"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436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9.wmf"/><Relationship Id="rId1" Type="http://schemas.openxmlformats.org/officeDocument/2006/relationships/image" Target="../media/image28.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image" Target="../media/image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hdr" sz="quarter"/>
          </p:nvPr>
        </p:nvSpPr>
        <p:spPr bwMode="auto">
          <a:xfrm>
            <a:off x="0" y="0"/>
            <a:ext cx="2943225" cy="465138"/>
          </a:xfrm>
          <a:prstGeom prst="rect">
            <a:avLst/>
          </a:prstGeom>
          <a:noFill/>
          <a:ln w="9525">
            <a:noFill/>
            <a:miter lim="800000"/>
            <a:headEnd/>
            <a:tailEnd/>
          </a:ln>
          <a:effectLst/>
        </p:spPr>
        <p:txBody>
          <a:bodyPr vert="horz" wrap="square" lIns="89978" tIns="44988" rIns="89978" bIns="44988" numCol="1" anchor="t" anchorCtr="0" compatLnSpc="1">
            <a:prstTxWarp prst="textNoShape">
              <a:avLst/>
            </a:prstTxWarp>
          </a:bodyPr>
          <a:lstStyle>
            <a:lvl1pPr defTabSz="900113">
              <a:defRPr sz="1200">
                <a:ea typeface="+mn-ea"/>
                <a:cs typeface="+mn-cs"/>
              </a:defRPr>
            </a:lvl1pPr>
          </a:lstStyle>
          <a:p>
            <a:pPr>
              <a:defRPr/>
            </a:pPr>
            <a:endParaRPr lang="en-US"/>
          </a:p>
        </p:txBody>
      </p:sp>
      <p:sp>
        <p:nvSpPr>
          <p:cNvPr id="37891" name="Rectangle 3"/>
          <p:cNvSpPr>
            <a:spLocks noGrp="1" noChangeArrowheads="1"/>
          </p:cNvSpPr>
          <p:nvPr>
            <p:ph type="dt" sz="quarter" idx="1"/>
          </p:nvPr>
        </p:nvSpPr>
        <p:spPr bwMode="auto">
          <a:xfrm>
            <a:off x="3900488" y="0"/>
            <a:ext cx="2941637" cy="465138"/>
          </a:xfrm>
          <a:prstGeom prst="rect">
            <a:avLst/>
          </a:prstGeom>
          <a:noFill/>
          <a:ln w="9525">
            <a:noFill/>
            <a:miter lim="800000"/>
            <a:headEnd/>
            <a:tailEnd/>
          </a:ln>
          <a:effectLst/>
        </p:spPr>
        <p:txBody>
          <a:bodyPr vert="horz" wrap="square" lIns="89978" tIns="44988" rIns="89978" bIns="44988" numCol="1" anchor="t" anchorCtr="0" compatLnSpc="1">
            <a:prstTxWarp prst="textNoShape">
              <a:avLst/>
            </a:prstTxWarp>
          </a:bodyPr>
          <a:lstStyle>
            <a:lvl1pPr algn="r" defTabSz="900113">
              <a:defRPr sz="1200">
                <a:ea typeface="+mn-ea"/>
                <a:cs typeface="+mn-cs"/>
              </a:defRPr>
            </a:lvl1pPr>
          </a:lstStyle>
          <a:p>
            <a:pPr>
              <a:defRPr/>
            </a:pPr>
            <a:endParaRPr lang="en-US"/>
          </a:p>
        </p:txBody>
      </p:sp>
      <p:sp>
        <p:nvSpPr>
          <p:cNvPr id="37892" name="Rectangle 4"/>
          <p:cNvSpPr>
            <a:spLocks noGrp="1" noChangeArrowheads="1"/>
          </p:cNvSpPr>
          <p:nvPr>
            <p:ph type="ftr" sz="quarter" idx="2"/>
          </p:nvPr>
        </p:nvSpPr>
        <p:spPr bwMode="auto">
          <a:xfrm>
            <a:off x="0" y="8678863"/>
            <a:ext cx="2943225" cy="465137"/>
          </a:xfrm>
          <a:prstGeom prst="rect">
            <a:avLst/>
          </a:prstGeom>
          <a:noFill/>
          <a:ln w="9525">
            <a:noFill/>
            <a:miter lim="800000"/>
            <a:headEnd/>
            <a:tailEnd/>
          </a:ln>
          <a:effectLst/>
        </p:spPr>
        <p:txBody>
          <a:bodyPr vert="horz" wrap="square" lIns="89978" tIns="44988" rIns="89978" bIns="44988" numCol="1" anchor="b" anchorCtr="0" compatLnSpc="1">
            <a:prstTxWarp prst="textNoShape">
              <a:avLst/>
            </a:prstTxWarp>
          </a:bodyPr>
          <a:lstStyle>
            <a:lvl1pPr defTabSz="900113">
              <a:defRPr sz="1200">
                <a:ea typeface="+mn-ea"/>
                <a:cs typeface="+mn-cs"/>
              </a:defRPr>
            </a:lvl1pPr>
          </a:lstStyle>
          <a:p>
            <a:pPr>
              <a:defRPr/>
            </a:pPr>
            <a:endParaRPr lang="en-US"/>
          </a:p>
        </p:txBody>
      </p:sp>
      <p:sp>
        <p:nvSpPr>
          <p:cNvPr id="37893" name="Rectangle 5"/>
          <p:cNvSpPr>
            <a:spLocks noGrp="1" noChangeArrowheads="1"/>
          </p:cNvSpPr>
          <p:nvPr>
            <p:ph type="sldNum" sz="quarter" idx="3"/>
          </p:nvPr>
        </p:nvSpPr>
        <p:spPr bwMode="auto">
          <a:xfrm>
            <a:off x="3900488" y="8678863"/>
            <a:ext cx="2941637" cy="465137"/>
          </a:xfrm>
          <a:prstGeom prst="rect">
            <a:avLst/>
          </a:prstGeom>
          <a:noFill/>
          <a:ln w="9525">
            <a:noFill/>
            <a:miter lim="800000"/>
            <a:headEnd/>
            <a:tailEnd/>
          </a:ln>
          <a:effectLst/>
        </p:spPr>
        <p:txBody>
          <a:bodyPr vert="horz" wrap="square" lIns="89978" tIns="44988" rIns="89978" bIns="44988" numCol="1" anchor="b" anchorCtr="0" compatLnSpc="1">
            <a:prstTxWarp prst="textNoShape">
              <a:avLst/>
            </a:prstTxWarp>
          </a:bodyPr>
          <a:lstStyle>
            <a:lvl1pPr algn="r" defTabSz="900113">
              <a:defRPr sz="1200"/>
            </a:lvl1pPr>
          </a:lstStyle>
          <a:p>
            <a:pPr>
              <a:defRPr/>
            </a:pPr>
            <a:fld id="{E298F390-BB0A-9745-9D6A-1532A2CDA094}" type="slidenum">
              <a:rPr lang="en-US"/>
              <a:pPr>
                <a:defRPr/>
              </a:pPr>
              <a:t>‹#›</a:t>
            </a:fld>
            <a:endParaRPr lang="en-US"/>
          </a:p>
        </p:txBody>
      </p:sp>
    </p:spTree>
    <p:extLst>
      <p:ext uri="{BB962C8B-B14F-4D97-AF65-F5344CB8AC3E}">
        <p14:creationId xmlns:p14="http://schemas.microsoft.com/office/powerpoint/2010/main" val="172003655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12700">
            <a:noFill/>
            <a:miter lim="800000"/>
            <a:headEnd type="none" w="sm" len="sm"/>
            <a:tailEnd type="none" w="sm" len="sm"/>
          </a:ln>
          <a:effectLst/>
        </p:spPr>
        <p:txBody>
          <a:bodyPr vert="horz" wrap="square" lIns="89978" tIns="44988" rIns="89978" bIns="44988" numCol="1" anchor="t" anchorCtr="0" compatLnSpc="1">
            <a:prstTxWarp prst="textNoShape">
              <a:avLst/>
            </a:prstTxWarp>
          </a:bodyPr>
          <a:lstStyle>
            <a:lvl1pPr defTabSz="900113">
              <a:defRPr sz="1200">
                <a:ea typeface="+mn-ea"/>
                <a:cs typeface="+mn-cs"/>
              </a:defRPr>
            </a:lvl1pPr>
          </a:lstStyle>
          <a:p>
            <a:pPr>
              <a:defRPr/>
            </a:pPr>
            <a:endParaRPr lang="en-US"/>
          </a:p>
        </p:txBody>
      </p:sp>
      <p:sp>
        <p:nvSpPr>
          <p:cNvPr id="4099" name="Rectangle 3"/>
          <p:cNvSpPr>
            <a:spLocks noGrp="1" noChangeArrowheads="1"/>
          </p:cNvSpPr>
          <p:nvPr>
            <p:ph type="dt" idx="1"/>
          </p:nvPr>
        </p:nvSpPr>
        <p:spPr bwMode="auto">
          <a:xfrm>
            <a:off x="3886200" y="0"/>
            <a:ext cx="2971800" cy="457200"/>
          </a:xfrm>
          <a:prstGeom prst="rect">
            <a:avLst/>
          </a:prstGeom>
          <a:noFill/>
          <a:ln w="12700">
            <a:noFill/>
            <a:miter lim="800000"/>
            <a:headEnd type="none" w="sm" len="sm"/>
            <a:tailEnd type="none" w="sm" len="sm"/>
          </a:ln>
          <a:effectLst/>
        </p:spPr>
        <p:txBody>
          <a:bodyPr vert="horz" wrap="square" lIns="89978" tIns="44988" rIns="89978" bIns="44988" numCol="1" anchor="t" anchorCtr="0" compatLnSpc="1">
            <a:prstTxWarp prst="textNoShape">
              <a:avLst/>
            </a:prstTxWarp>
          </a:bodyPr>
          <a:lstStyle>
            <a:lvl1pPr algn="r" defTabSz="900113">
              <a:defRPr sz="1200">
                <a:ea typeface="+mn-ea"/>
                <a:cs typeface="+mn-cs"/>
              </a:defRPr>
            </a:lvl1pPr>
          </a:lstStyle>
          <a:p>
            <a:pPr>
              <a:defRPr/>
            </a:pPr>
            <a:endParaRPr lang="en-US"/>
          </a:p>
        </p:txBody>
      </p:sp>
      <p:sp>
        <p:nvSpPr>
          <p:cNvPr id="1638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101" name="Rectangle 5"/>
          <p:cNvSpPr>
            <a:spLocks noGrp="1" noChangeArrowheads="1"/>
          </p:cNvSpPr>
          <p:nvPr>
            <p:ph type="body" sz="quarter" idx="3"/>
          </p:nvPr>
        </p:nvSpPr>
        <p:spPr bwMode="auto">
          <a:xfrm>
            <a:off x="914400" y="4343400"/>
            <a:ext cx="5029200" cy="4114800"/>
          </a:xfrm>
          <a:prstGeom prst="rect">
            <a:avLst/>
          </a:prstGeom>
          <a:noFill/>
          <a:ln w="12700">
            <a:noFill/>
            <a:miter lim="800000"/>
            <a:headEnd type="none" w="sm" len="sm"/>
            <a:tailEnd type="none" w="sm" len="sm"/>
          </a:ln>
          <a:effectLst/>
        </p:spPr>
        <p:txBody>
          <a:bodyPr vert="horz" wrap="square" lIns="89978" tIns="44988" rIns="89978" bIns="4498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8686800"/>
            <a:ext cx="2971800" cy="457200"/>
          </a:xfrm>
          <a:prstGeom prst="rect">
            <a:avLst/>
          </a:prstGeom>
          <a:noFill/>
          <a:ln w="12700">
            <a:noFill/>
            <a:miter lim="800000"/>
            <a:headEnd type="none" w="sm" len="sm"/>
            <a:tailEnd type="none" w="sm" len="sm"/>
          </a:ln>
          <a:effectLst/>
        </p:spPr>
        <p:txBody>
          <a:bodyPr vert="horz" wrap="square" lIns="89978" tIns="44988" rIns="89978" bIns="44988" numCol="1" anchor="b" anchorCtr="0" compatLnSpc="1">
            <a:prstTxWarp prst="textNoShape">
              <a:avLst/>
            </a:prstTxWarp>
          </a:bodyPr>
          <a:lstStyle>
            <a:lvl1pPr defTabSz="900113">
              <a:defRPr sz="1200">
                <a:ea typeface="+mn-ea"/>
                <a:cs typeface="+mn-cs"/>
              </a:defRPr>
            </a:lvl1pPr>
          </a:lstStyle>
          <a:p>
            <a:pPr>
              <a:defRPr/>
            </a:pPr>
            <a:endParaRPr lang="en-US"/>
          </a:p>
        </p:txBody>
      </p:sp>
      <p:sp>
        <p:nvSpPr>
          <p:cNvPr id="4103" name="Rectangle 7"/>
          <p:cNvSpPr>
            <a:spLocks noGrp="1" noChangeArrowheads="1"/>
          </p:cNvSpPr>
          <p:nvPr>
            <p:ph type="sldNum" sz="quarter" idx="5"/>
          </p:nvPr>
        </p:nvSpPr>
        <p:spPr bwMode="auto">
          <a:xfrm>
            <a:off x="3886200" y="8686800"/>
            <a:ext cx="2971800" cy="457200"/>
          </a:xfrm>
          <a:prstGeom prst="rect">
            <a:avLst/>
          </a:prstGeom>
          <a:noFill/>
          <a:ln w="12700">
            <a:noFill/>
            <a:miter lim="800000"/>
            <a:headEnd type="none" w="sm" len="sm"/>
            <a:tailEnd type="none" w="sm" len="sm"/>
          </a:ln>
          <a:effectLst/>
        </p:spPr>
        <p:txBody>
          <a:bodyPr vert="horz" wrap="square" lIns="89978" tIns="44988" rIns="89978" bIns="44988" numCol="1" anchor="b" anchorCtr="0" compatLnSpc="1">
            <a:prstTxWarp prst="textNoShape">
              <a:avLst/>
            </a:prstTxWarp>
          </a:bodyPr>
          <a:lstStyle>
            <a:lvl1pPr algn="r" defTabSz="900113">
              <a:defRPr sz="1200"/>
            </a:lvl1pPr>
          </a:lstStyle>
          <a:p>
            <a:pPr>
              <a:defRPr/>
            </a:pPr>
            <a:fld id="{107A017B-F9B1-9743-8104-3F7AB792CE64}" type="slidenum">
              <a:rPr lang="en-US"/>
              <a:pPr>
                <a:defRPr/>
              </a:pPr>
              <a:t>‹#›</a:t>
            </a:fld>
            <a:endParaRPr lang="en-US"/>
          </a:p>
        </p:txBody>
      </p:sp>
    </p:spTree>
    <p:extLst>
      <p:ext uri="{BB962C8B-B14F-4D97-AF65-F5344CB8AC3E}">
        <p14:creationId xmlns:p14="http://schemas.microsoft.com/office/powerpoint/2010/main" val="1519103857"/>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spectrum pointed immediately to large black holes.</a:t>
            </a:r>
          </a:p>
        </p:txBody>
      </p:sp>
      <p:sp>
        <p:nvSpPr>
          <p:cNvPr id="4" name="Slide Number Placeholder 3"/>
          <p:cNvSpPr>
            <a:spLocks noGrp="1"/>
          </p:cNvSpPr>
          <p:nvPr>
            <p:ph type="sldNum" sz="quarter" idx="10"/>
          </p:nvPr>
        </p:nvSpPr>
        <p:spPr/>
        <p:txBody>
          <a:bodyPr/>
          <a:lstStyle/>
          <a:p>
            <a:pPr>
              <a:defRPr/>
            </a:pPr>
            <a:fld id="{107A017B-F9B1-9743-8104-3F7AB792CE64}" type="slidenum">
              <a:rPr lang="en-US" smtClean="0"/>
              <a:pPr>
                <a:defRPr/>
              </a:pPr>
              <a:t>11</a:t>
            </a:fld>
            <a:endParaRPr lang="en-US"/>
          </a:p>
        </p:txBody>
      </p:sp>
    </p:spTree>
    <p:extLst>
      <p:ext uri="{BB962C8B-B14F-4D97-AF65-F5344CB8AC3E}">
        <p14:creationId xmlns:p14="http://schemas.microsoft.com/office/powerpoint/2010/main" val="22405427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59F0247-70FA-5940-945F-C3B0AAAD37B6}" type="slidenum">
              <a:rPr lang="en-US"/>
              <a:pPr>
                <a:defRPr/>
              </a:pPr>
              <a:t>20</a:t>
            </a:fld>
            <a:endParaRPr lang="en-US"/>
          </a:p>
        </p:txBody>
      </p:sp>
      <p:sp>
        <p:nvSpPr>
          <p:cNvPr id="23552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35523" name="Rectangle 3"/>
          <p:cNvSpPr>
            <a:spLocks noGrp="1" noChangeArrowheads="1"/>
          </p:cNvSpPr>
          <p:nvPr>
            <p:ph type="body" idx="1"/>
          </p:nvPr>
        </p:nvSpPr>
        <p:spPr/>
        <p:txBody>
          <a:bodyPr/>
          <a:lstStyle/>
          <a:p>
            <a:pPr>
              <a:defRPr/>
            </a:pPr>
            <a:r>
              <a:rPr lang="en-US" dirty="0"/>
              <a:t>LIGO is designed to be an observatory, not a one-off proof that GWs exist.  What do we look for?</a:t>
            </a:r>
          </a:p>
          <a:p>
            <a:pPr>
              <a:defRPr/>
            </a:pPr>
            <a:endParaRPr lang="en-US" dirty="0"/>
          </a:p>
          <a:p>
            <a:pPr>
              <a:defRPr/>
            </a:pPr>
            <a:r>
              <a:rPr lang="en-US" dirty="0"/>
              <a:t>There are number of predicted astrophysical sources of gravitational radiation, and most of them involve cataclysmic events.</a:t>
            </a:r>
          </a:p>
          <a:p>
            <a:pPr>
              <a:defRPr/>
            </a:pPr>
            <a:r>
              <a:rPr lang="en-US" dirty="0"/>
              <a:t>Binary systems – NSs and BHs, most likely source, theoretically well understood with known waveforms</a:t>
            </a:r>
          </a:p>
          <a:p>
            <a:pPr>
              <a:defRPr/>
            </a:pPr>
            <a:r>
              <a:rPr lang="en-US" dirty="0"/>
              <a:t>Bursts – GW emissions that are not well modeled or understood.  These include asymmetrically core collapse supernova, cosmic strings, and perhaps unknown sources</a:t>
            </a:r>
          </a:p>
          <a:p>
            <a:pPr>
              <a:defRPr/>
            </a:pPr>
            <a:r>
              <a:rPr lang="en-US" dirty="0"/>
              <a:t>The residual GW background</a:t>
            </a:r>
          </a:p>
          <a:p>
            <a:pPr>
              <a:defRPr/>
            </a:pPr>
            <a:r>
              <a:rPr lang="en-US" dirty="0"/>
              <a:t>Continuously emitting sources such as spinning neutron stars, which have a pure monotone emission.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7796C5F8-3F63-4854-B4B8-2B64DD9E14E3}" type="slidenum">
              <a:rPr lang="en-US"/>
              <a:pPr/>
              <a:t>21</a:t>
            </a:fld>
            <a:endParaRPr lang="en-US"/>
          </a:p>
        </p:txBody>
      </p:sp>
      <p:sp>
        <p:nvSpPr>
          <p:cNvPr id="66563" name="Rectangle 2"/>
          <p:cNvSpPr>
            <a:spLocks noGrp="1" noRot="1" noChangeAspect="1" noChangeArrowheads="1" noTextEdit="1"/>
          </p:cNvSpPr>
          <p:nvPr>
            <p:ph type="sldImg"/>
          </p:nvPr>
        </p:nvSpPr>
        <p:spPr>
          <a:xfrm>
            <a:off x="1144588" y="685800"/>
            <a:ext cx="4570412" cy="3429000"/>
          </a:xfrm>
          <a:solidFill>
            <a:srgbClr val="FFFFFF"/>
          </a:solidFill>
          <a:ln/>
        </p:spPr>
      </p:sp>
      <p:sp>
        <p:nvSpPr>
          <p:cNvPr id="66564"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lIns="91403" tIns="45702" rIns="91403" bIns="45702"/>
          <a:lstStyle/>
          <a:p>
            <a:endParaRPr lang="en-US">
              <a:latin typeface="Times New Roman" pitchFamily="-105" charset="0"/>
              <a:ea typeface="ＭＳ Ｐゴシック" pitchFamily="-105"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Call out seismic/suspension achievements from</a:t>
            </a:r>
            <a:r>
              <a:rPr lang="en-US" baseline="0" dirty="0"/>
              <a:t> UW gravity group (Krishna, Jens, Michael Ross) and </a:t>
            </a:r>
            <a:r>
              <a:rPr lang="en-US" baseline="0" dirty="0" err="1"/>
              <a:t>Detchar</a:t>
            </a:r>
            <a:r>
              <a:rPr lang="en-US" baseline="0" dirty="0"/>
              <a:t>/Burst </a:t>
            </a:r>
            <a:r>
              <a:rPr lang="en-US" baseline="0" dirty="0" err="1"/>
              <a:t>Bayeswave</a:t>
            </a:r>
            <a:r>
              <a:rPr lang="en-US" baseline="0" dirty="0"/>
              <a:t> group (Joey Key). Classical back-action effects (John Sidles)</a:t>
            </a:r>
            <a:endParaRPr lang="en-US" dirty="0"/>
          </a:p>
        </p:txBody>
      </p:sp>
      <p:sp>
        <p:nvSpPr>
          <p:cNvPr id="4" name="Slide Number Placeholder 3"/>
          <p:cNvSpPr>
            <a:spLocks noGrp="1"/>
          </p:cNvSpPr>
          <p:nvPr>
            <p:ph type="sldNum" sz="quarter" idx="10"/>
          </p:nvPr>
        </p:nvSpPr>
        <p:spPr/>
        <p:txBody>
          <a:bodyPr/>
          <a:lstStyle/>
          <a:p>
            <a:pPr>
              <a:defRPr/>
            </a:pPr>
            <a:fld id="{107A017B-F9B1-9743-8104-3F7AB792CE64}" type="slidenum">
              <a:rPr lang="en-US" smtClean="0"/>
              <a:pPr>
                <a:defRPr/>
              </a:pPr>
              <a:t>28</a:t>
            </a:fld>
            <a:endParaRPr lang="en-US"/>
          </a:p>
        </p:txBody>
      </p:sp>
    </p:spTree>
    <p:extLst>
      <p:ext uri="{BB962C8B-B14F-4D97-AF65-F5344CB8AC3E}">
        <p14:creationId xmlns:p14="http://schemas.microsoft.com/office/powerpoint/2010/main" val="27177404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Complexity:  15,000 drawings, more than 10^5 data channels,</a:t>
            </a:r>
            <a:r>
              <a:rPr lang="en-US" baseline="0" dirty="0"/>
              <a:t> a million named parts.</a:t>
            </a:r>
            <a:endParaRPr lang="en-US" dirty="0"/>
          </a:p>
        </p:txBody>
      </p:sp>
      <p:sp>
        <p:nvSpPr>
          <p:cNvPr id="4" name="Slide Number Placeholder 3"/>
          <p:cNvSpPr>
            <a:spLocks noGrp="1"/>
          </p:cNvSpPr>
          <p:nvPr>
            <p:ph type="sldNum" sz="quarter" idx="10"/>
          </p:nvPr>
        </p:nvSpPr>
        <p:spPr/>
        <p:txBody>
          <a:bodyPr/>
          <a:lstStyle/>
          <a:p>
            <a:pPr>
              <a:defRPr/>
            </a:pPr>
            <a:fld id="{107A017B-F9B1-9743-8104-3F7AB792CE64}" type="slidenum">
              <a:rPr lang="en-US" smtClean="0"/>
              <a:pPr>
                <a:defRPr/>
              </a:pPr>
              <a:t>29</a:t>
            </a:fld>
            <a:endParaRPr lang="en-US"/>
          </a:p>
        </p:txBody>
      </p:sp>
    </p:spTree>
    <p:extLst>
      <p:ext uri="{BB962C8B-B14F-4D97-AF65-F5344CB8AC3E}">
        <p14:creationId xmlns:p14="http://schemas.microsoft.com/office/powerpoint/2010/main" val="20779846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Adapted from Lisa Barsotti’s DAWN-IV presentation.</a:t>
            </a:r>
          </a:p>
        </p:txBody>
      </p:sp>
      <p:sp>
        <p:nvSpPr>
          <p:cNvPr id="4" name="Slide Number Placeholder 3"/>
          <p:cNvSpPr>
            <a:spLocks noGrp="1"/>
          </p:cNvSpPr>
          <p:nvPr>
            <p:ph type="sldNum" sz="quarter" idx="5"/>
          </p:nvPr>
        </p:nvSpPr>
        <p:spPr/>
        <p:txBody>
          <a:bodyPr/>
          <a:lstStyle/>
          <a:p>
            <a:pPr>
              <a:defRPr/>
            </a:pPr>
            <a:fld id="{107A017B-F9B1-9743-8104-3F7AB792CE64}" type="slidenum">
              <a:rPr lang="en-US" smtClean="0"/>
              <a:pPr>
                <a:defRPr/>
              </a:pPr>
              <a:t>37</a:t>
            </a:fld>
            <a:endParaRPr lang="en-US"/>
          </a:p>
        </p:txBody>
      </p:sp>
    </p:spTree>
    <p:extLst>
      <p:ext uri="{BB962C8B-B14F-4D97-AF65-F5344CB8AC3E}">
        <p14:creationId xmlns:p14="http://schemas.microsoft.com/office/powerpoint/2010/main" val="38641689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3070385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ftr" sz="quarter" idx="11"/>
          </p:nvPr>
        </p:nvSpPr>
        <p:spPr>
          <a:ln/>
        </p:spPr>
        <p:txBody>
          <a:bodyPr/>
          <a:lstStyle>
            <a:lvl1pPr>
              <a:defRPr/>
            </a:lvl1pPr>
          </a:lstStyle>
          <a:p>
            <a:pPr>
              <a:defRPr/>
            </a:pPr>
            <a:endParaRPr lang="en-US"/>
          </a:p>
        </p:txBody>
      </p:sp>
      <p:sp>
        <p:nvSpPr>
          <p:cNvPr id="6" name="Rectangle 4"/>
          <p:cNvSpPr>
            <a:spLocks noGrp="1" noChangeArrowheads="1"/>
          </p:cNvSpPr>
          <p:nvPr>
            <p:ph type="sldNum" sz="quarter" idx="12"/>
          </p:nvPr>
        </p:nvSpPr>
        <p:spPr>
          <a:ln/>
        </p:spPr>
        <p:txBody>
          <a:bodyPr/>
          <a:lstStyle>
            <a:lvl1pPr>
              <a:defRPr/>
            </a:lvl1pPr>
          </a:lstStyle>
          <a:p>
            <a:pPr>
              <a:defRPr/>
            </a:pPr>
            <a:fld id="{F7A6DA8A-7F1F-1147-9C6C-874CAACCCC5B}" type="slidenum">
              <a:rPr lang="en-US"/>
              <a:pPr>
                <a:defRPr/>
              </a:pPr>
              <a:t>‹#›</a:t>
            </a:fld>
            <a:endParaRPr lang="en-US"/>
          </a:p>
        </p:txBody>
      </p:sp>
    </p:spTree>
    <p:extLst>
      <p:ext uri="{BB962C8B-B14F-4D97-AF65-F5344CB8AC3E}">
        <p14:creationId xmlns:p14="http://schemas.microsoft.com/office/powerpoint/2010/main" val="19916692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0" y="228600"/>
            <a:ext cx="203835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228600"/>
            <a:ext cx="596265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ftr" sz="quarter" idx="11"/>
          </p:nvPr>
        </p:nvSpPr>
        <p:spPr>
          <a:ln/>
        </p:spPr>
        <p:txBody>
          <a:bodyPr/>
          <a:lstStyle>
            <a:lvl1pPr>
              <a:defRPr/>
            </a:lvl1pPr>
          </a:lstStyle>
          <a:p>
            <a:pPr>
              <a:defRPr/>
            </a:pPr>
            <a:endParaRPr lang="en-US"/>
          </a:p>
        </p:txBody>
      </p:sp>
      <p:sp>
        <p:nvSpPr>
          <p:cNvPr id="6" name="Rectangle 4"/>
          <p:cNvSpPr>
            <a:spLocks noGrp="1" noChangeArrowheads="1"/>
          </p:cNvSpPr>
          <p:nvPr>
            <p:ph type="sldNum" sz="quarter" idx="12"/>
          </p:nvPr>
        </p:nvSpPr>
        <p:spPr>
          <a:ln/>
        </p:spPr>
        <p:txBody>
          <a:bodyPr/>
          <a:lstStyle>
            <a:lvl1pPr>
              <a:defRPr/>
            </a:lvl1pPr>
          </a:lstStyle>
          <a:p>
            <a:pPr>
              <a:defRPr/>
            </a:pPr>
            <a:fld id="{C5F6D1C0-7B07-5D4E-852F-C652A90D9EC6}" type="slidenum">
              <a:rPr lang="en-US"/>
              <a:pPr>
                <a:defRPr/>
              </a:pPr>
              <a:t>‹#›</a:t>
            </a:fld>
            <a:endParaRPr lang="en-US"/>
          </a:p>
        </p:txBody>
      </p:sp>
    </p:spTree>
    <p:extLst>
      <p:ext uri="{BB962C8B-B14F-4D97-AF65-F5344CB8AC3E}">
        <p14:creationId xmlns:p14="http://schemas.microsoft.com/office/powerpoint/2010/main" val="42140698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Title - Top nologo">
    <p:spTree>
      <p:nvGrpSpPr>
        <p:cNvPr id="1" name=""/>
        <p:cNvGrpSpPr/>
        <p:nvPr/>
      </p:nvGrpSpPr>
      <p:grpSpPr>
        <a:xfrm>
          <a:off x="0" y="0"/>
          <a:ext cx="0" cy="0"/>
          <a:chOff x="0" y="0"/>
          <a:chExt cx="0" cy="0"/>
        </a:xfrm>
      </p:grpSpPr>
      <p:pic>
        <p:nvPicPr>
          <p:cNvPr id="3" name="pasted1.pd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9713" y="682625"/>
            <a:ext cx="7634287" cy="69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400000"/>
                <a:headEnd/>
                <a:tailEnd/>
              </a14:hiddenLine>
            </a:ext>
          </a:extLst>
        </p:spPr>
      </p:pic>
      <p:sp>
        <p:nvSpPr>
          <p:cNvPr id="29" name="Shape 29"/>
          <p:cNvSpPr>
            <a:spLocks noGrp="1"/>
          </p:cNvSpPr>
          <p:nvPr>
            <p:ph type="title"/>
          </p:nvPr>
        </p:nvSpPr>
        <p:spPr>
          <a:xfrm>
            <a:off x="1375172" y="89297"/>
            <a:ext cx="7134820" cy="473273"/>
          </a:xfrm>
          <a:prstGeom prst="rect">
            <a:avLst/>
          </a:prstGeom>
        </p:spPr>
        <p:txBody>
          <a:bodyPr lIns="0" tIns="0" rIns="0" bIns="0"/>
          <a:lstStyle>
            <a:lvl1pPr marL="0" marR="0" defTabSz="410751">
              <a:lnSpc>
                <a:spcPts val="3867"/>
              </a:lnSpc>
              <a:spcBef>
                <a:spcPts val="211"/>
              </a:spcBef>
              <a:tabLst>
                <a:tab pos="857220" algn="l"/>
              </a:tabLst>
              <a:defRPr sz="3200">
                <a:uFillTx/>
                <a:latin typeface="+mn-lt"/>
                <a:ea typeface="+mn-ea"/>
                <a:cs typeface="+mn-cs"/>
                <a:sym typeface="Helvetica"/>
              </a:defRPr>
            </a:lvl1pPr>
          </a:lstStyle>
          <a:p>
            <a:pPr lvl="0"/>
            <a:r>
              <a:t>Title Text</a:t>
            </a:r>
          </a:p>
        </p:txBody>
      </p:sp>
    </p:spTree>
    <p:extLst>
      <p:ext uri="{BB962C8B-B14F-4D97-AF65-F5344CB8AC3E}">
        <p14:creationId xmlns:p14="http://schemas.microsoft.com/office/powerpoint/2010/main" val="3162237779"/>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266700"/>
            <a:ext cx="7239000" cy="533400"/>
          </a:xfrm>
        </p:spPr>
        <p:txBody>
          <a:bodyPr/>
          <a:lstStyle/>
          <a:p>
            <a:r>
              <a:rPr lang="en-US"/>
              <a:t>Click to edit Master title style</a:t>
            </a:r>
          </a:p>
        </p:txBody>
      </p:sp>
      <p:sp>
        <p:nvSpPr>
          <p:cNvPr id="3" name="Text Placeholder 2"/>
          <p:cNvSpPr>
            <a:spLocks noGrp="1"/>
          </p:cNvSpPr>
          <p:nvPr>
            <p:ph type="body" sz="half" idx="1"/>
          </p:nvPr>
        </p:nvSpPr>
        <p:spPr>
          <a:xfrm>
            <a:off x="685800" y="1143000"/>
            <a:ext cx="3810000" cy="495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43000"/>
            <a:ext cx="3810000" cy="495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36518C8F-5214-F34C-B4EB-4EAFCC95D51E}" type="slidenum">
              <a:rPr lang="en-US"/>
              <a:pPr/>
              <a:t>‹#›</a:t>
            </a:fld>
            <a:endParaRPr lang="en-US"/>
          </a:p>
        </p:txBody>
      </p:sp>
    </p:spTree>
    <p:extLst>
      <p:ext uri="{BB962C8B-B14F-4D97-AF65-F5344CB8AC3E}">
        <p14:creationId xmlns:p14="http://schemas.microsoft.com/office/powerpoint/2010/main" val="31352674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xfrm>
            <a:off x="-1295400" y="6248400"/>
            <a:ext cx="1905000" cy="457200"/>
          </a:xfrm>
          <a:ln/>
        </p:spPr>
        <p:txBody>
          <a:bodyPr/>
          <a:lstStyle>
            <a:lvl1pPr>
              <a:defRPr/>
            </a:lvl1pPr>
          </a:lstStyle>
          <a:p>
            <a:pPr>
              <a:defRPr/>
            </a:pPr>
            <a:endParaRPr lang="en-US" dirty="0"/>
          </a:p>
        </p:txBody>
      </p:sp>
      <p:sp>
        <p:nvSpPr>
          <p:cNvPr id="5" name="Rectangle 3"/>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4"/>
          <p:cNvSpPr>
            <a:spLocks noGrp="1" noChangeArrowheads="1"/>
          </p:cNvSpPr>
          <p:nvPr>
            <p:ph type="sldNum" sz="quarter" idx="12"/>
          </p:nvPr>
        </p:nvSpPr>
        <p:spPr>
          <a:ln/>
        </p:spPr>
        <p:txBody>
          <a:bodyPr/>
          <a:lstStyle>
            <a:lvl1pPr>
              <a:defRPr/>
            </a:lvl1pPr>
          </a:lstStyle>
          <a:p>
            <a:pPr>
              <a:defRPr/>
            </a:pPr>
            <a:fld id="{3FA244CC-88F7-B741-ABEA-29EACDCA51E3}" type="slidenum">
              <a:rPr lang="en-US"/>
              <a:pPr>
                <a:defRPr/>
              </a:pPr>
              <a:t>‹#›</a:t>
            </a:fld>
            <a:endParaRPr lang="en-US"/>
          </a:p>
        </p:txBody>
      </p:sp>
    </p:spTree>
    <p:extLst>
      <p:ext uri="{BB962C8B-B14F-4D97-AF65-F5344CB8AC3E}">
        <p14:creationId xmlns:p14="http://schemas.microsoft.com/office/powerpoint/2010/main" val="20996038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ftr" sz="quarter" idx="11"/>
          </p:nvPr>
        </p:nvSpPr>
        <p:spPr>
          <a:ln/>
        </p:spPr>
        <p:txBody>
          <a:bodyPr/>
          <a:lstStyle>
            <a:lvl1pPr>
              <a:defRPr/>
            </a:lvl1pPr>
          </a:lstStyle>
          <a:p>
            <a:pPr>
              <a:defRPr/>
            </a:pPr>
            <a:endParaRPr lang="en-US"/>
          </a:p>
        </p:txBody>
      </p:sp>
      <p:sp>
        <p:nvSpPr>
          <p:cNvPr id="6" name="Rectangle 4"/>
          <p:cNvSpPr>
            <a:spLocks noGrp="1" noChangeArrowheads="1"/>
          </p:cNvSpPr>
          <p:nvPr>
            <p:ph type="sldNum" sz="quarter" idx="12"/>
          </p:nvPr>
        </p:nvSpPr>
        <p:spPr>
          <a:ln/>
        </p:spPr>
        <p:txBody>
          <a:bodyPr/>
          <a:lstStyle>
            <a:lvl1pPr>
              <a:defRPr/>
            </a:lvl1pPr>
          </a:lstStyle>
          <a:p>
            <a:pPr>
              <a:defRPr/>
            </a:pPr>
            <a:fld id="{4927AAFD-5CC9-094C-B43C-6DF832D8A848}" type="slidenum">
              <a:rPr lang="en-US"/>
              <a:pPr>
                <a:defRPr/>
              </a:pPr>
              <a:t>‹#›</a:t>
            </a:fld>
            <a:endParaRPr lang="en-US"/>
          </a:p>
        </p:txBody>
      </p:sp>
    </p:spTree>
    <p:extLst>
      <p:ext uri="{BB962C8B-B14F-4D97-AF65-F5344CB8AC3E}">
        <p14:creationId xmlns:p14="http://schemas.microsoft.com/office/powerpoint/2010/main" val="2726224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ftr" sz="quarter" idx="11"/>
          </p:nvPr>
        </p:nvSpPr>
        <p:spPr>
          <a:ln/>
        </p:spPr>
        <p:txBody>
          <a:bodyPr/>
          <a:lstStyle>
            <a:lvl1pPr>
              <a:defRPr/>
            </a:lvl1pPr>
          </a:lstStyle>
          <a:p>
            <a:pPr>
              <a:defRPr/>
            </a:pPr>
            <a:endParaRPr lang="en-US"/>
          </a:p>
        </p:txBody>
      </p:sp>
      <p:sp>
        <p:nvSpPr>
          <p:cNvPr id="7" name="Rectangle 4"/>
          <p:cNvSpPr>
            <a:spLocks noGrp="1" noChangeArrowheads="1"/>
          </p:cNvSpPr>
          <p:nvPr>
            <p:ph type="sldNum" sz="quarter" idx="12"/>
          </p:nvPr>
        </p:nvSpPr>
        <p:spPr>
          <a:ln/>
        </p:spPr>
        <p:txBody>
          <a:bodyPr/>
          <a:lstStyle>
            <a:lvl1pPr>
              <a:defRPr/>
            </a:lvl1pPr>
          </a:lstStyle>
          <a:p>
            <a:pPr>
              <a:defRPr/>
            </a:pPr>
            <a:fld id="{E254310B-EE97-7442-930E-12E436E4C0AB}" type="slidenum">
              <a:rPr lang="en-US"/>
              <a:pPr>
                <a:defRPr/>
              </a:pPr>
              <a:t>‹#›</a:t>
            </a:fld>
            <a:endParaRPr lang="en-US"/>
          </a:p>
        </p:txBody>
      </p:sp>
    </p:spTree>
    <p:extLst>
      <p:ext uri="{BB962C8B-B14F-4D97-AF65-F5344CB8AC3E}">
        <p14:creationId xmlns:p14="http://schemas.microsoft.com/office/powerpoint/2010/main" val="32645028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ftr" sz="quarter" idx="11"/>
          </p:nvPr>
        </p:nvSpPr>
        <p:spPr>
          <a:ln/>
        </p:spPr>
        <p:txBody>
          <a:bodyPr/>
          <a:lstStyle>
            <a:lvl1pPr>
              <a:defRPr/>
            </a:lvl1pPr>
          </a:lstStyle>
          <a:p>
            <a:pPr>
              <a:defRPr/>
            </a:pPr>
            <a:endParaRPr lang="en-US"/>
          </a:p>
        </p:txBody>
      </p:sp>
      <p:sp>
        <p:nvSpPr>
          <p:cNvPr id="9" name="Rectangle 4"/>
          <p:cNvSpPr>
            <a:spLocks noGrp="1" noChangeArrowheads="1"/>
          </p:cNvSpPr>
          <p:nvPr>
            <p:ph type="sldNum" sz="quarter" idx="12"/>
          </p:nvPr>
        </p:nvSpPr>
        <p:spPr>
          <a:ln/>
        </p:spPr>
        <p:txBody>
          <a:bodyPr/>
          <a:lstStyle>
            <a:lvl1pPr>
              <a:defRPr/>
            </a:lvl1pPr>
          </a:lstStyle>
          <a:p>
            <a:pPr>
              <a:defRPr/>
            </a:pPr>
            <a:fld id="{7BB71AD1-B32E-9C47-A4B3-96FA825277F0}" type="slidenum">
              <a:rPr lang="en-US"/>
              <a:pPr>
                <a:defRPr/>
              </a:pPr>
              <a:t>‹#›</a:t>
            </a:fld>
            <a:endParaRPr lang="en-US"/>
          </a:p>
        </p:txBody>
      </p:sp>
    </p:spTree>
    <p:extLst>
      <p:ext uri="{BB962C8B-B14F-4D97-AF65-F5344CB8AC3E}">
        <p14:creationId xmlns:p14="http://schemas.microsoft.com/office/powerpoint/2010/main" val="607000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ftr" sz="quarter" idx="11"/>
          </p:nvPr>
        </p:nvSpPr>
        <p:spPr>
          <a:ln/>
        </p:spPr>
        <p:txBody>
          <a:bodyPr/>
          <a:lstStyle>
            <a:lvl1pPr>
              <a:defRPr/>
            </a:lvl1pPr>
          </a:lstStyle>
          <a:p>
            <a:pPr>
              <a:defRPr/>
            </a:pPr>
            <a:endParaRPr lang="en-US"/>
          </a:p>
        </p:txBody>
      </p:sp>
      <p:sp>
        <p:nvSpPr>
          <p:cNvPr id="5" name="Rectangle 4"/>
          <p:cNvSpPr>
            <a:spLocks noGrp="1" noChangeArrowheads="1"/>
          </p:cNvSpPr>
          <p:nvPr>
            <p:ph type="sldNum" sz="quarter" idx="12"/>
          </p:nvPr>
        </p:nvSpPr>
        <p:spPr>
          <a:ln/>
        </p:spPr>
        <p:txBody>
          <a:bodyPr/>
          <a:lstStyle>
            <a:lvl1pPr>
              <a:defRPr/>
            </a:lvl1pPr>
          </a:lstStyle>
          <a:p>
            <a:pPr>
              <a:defRPr/>
            </a:pPr>
            <a:fld id="{C13317FA-3C5D-644B-AB01-586F21D0C44B}" type="slidenum">
              <a:rPr lang="en-US"/>
              <a:pPr>
                <a:defRPr/>
              </a:pPr>
              <a:t>‹#›</a:t>
            </a:fld>
            <a:endParaRPr lang="en-US"/>
          </a:p>
        </p:txBody>
      </p:sp>
    </p:spTree>
    <p:extLst>
      <p:ext uri="{BB962C8B-B14F-4D97-AF65-F5344CB8AC3E}">
        <p14:creationId xmlns:p14="http://schemas.microsoft.com/office/powerpoint/2010/main" val="11551050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ftr" sz="quarter" idx="11"/>
          </p:nvPr>
        </p:nvSpPr>
        <p:spPr>
          <a:ln/>
        </p:spPr>
        <p:txBody>
          <a:bodyPr/>
          <a:lstStyle>
            <a:lvl1pPr>
              <a:defRPr/>
            </a:lvl1pPr>
          </a:lstStyle>
          <a:p>
            <a:pPr>
              <a:defRPr/>
            </a:pPr>
            <a:endParaRPr lang="en-US"/>
          </a:p>
        </p:txBody>
      </p:sp>
      <p:sp>
        <p:nvSpPr>
          <p:cNvPr id="4" name="Rectangle 4"/>
          <p:cNvSpPr>
            <a:spLocks noGrp="1" noChangeArrowheads="1"/>
          </p:cNvSpPr>
          <p:nvPr>
            <p:ph type="sldNum" sz="quarter" idx="12"/>
          </p:nvPr>
        </p:nvSpPr>
        <p:spPr>
          <a:ln/>
        </p:spPr>
        <p:txBody>
          <a:bodyPr/>
          <a:lstStyle>
            <a:lvl1pPr>
              <a:defRPr/>
            </a:lvl1pPr>
          </a:lstStyle>
          <a:p>
            <a:pPr>
              <a:defRPr/>
            </a:pPr>
            <a:fld id="{D9B0ACC3-A54F-F649-866A-232BBABD2A73}" type="slidenum">
              <a:rPr lang="en-US"/>
              <a:pPr>
                <a:defRPr/>
              </a:pPr>
              <a:t>‹#›</a:t>
            </a:fld>
            <a:endParaRPr lang="en-US"/>
          </a:p>
        </p:txBody>
      </p:sp>
    </p:spTree>
    <p:extLst>
      <p:ext uri="{BB962C8B-B14F-4D97-AF65-F5344CB8AC3E}">
        <p14:creationId xmlns:p14="http://schemas.microsoft.com/office/powerpoint/2010/main" val="4705720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ftr" sz="quarter" idx="11"/>
          </p:nvPr>
        </p:nvSpPr>
        <p:spPr>
          <a:ln/>
        </p:spPr>
        <p:txBody>
          <a:bodyPr/>
          <a:lstStyle>
            <a:lvl1pPr>
              <a:defRPr/>
            </a:lvl1pPr>
          </a:lstStyle>
          <a:p>
            <a:pPr>
              <a:defRPr/>
            </a:pPr>
            <a:endParaRPr lang="en-US"/>
          </a:p>
        </p:txBody>
      </p:sp>
      <p:sp>
        <p:nvSpPr>
          <p:cNvPr id="7" name="Rectangle 4"/>
          <p:cNvSpPr>
            <a:spLocks noGrp="1" noChangeArrowheads="1"/>
          </p:cNvSpPr>
          <p:nvPr>
            <p:ph type="sldNum" sz="quarter" idx="12"/>
          </p:nvPr>
        </p:nvSpPr>
        <p:spPr>
          <a:ln/>
        </p:spPr>
        <p:txBody>
          <a:bodyPr/>
          <a:lstStyle>
            <a:lvl1pPr>
              <a:defRPr/>
            </a:lvl1pPr>
          </a:lstStyle>
          <a:p>
            <a:pPr>
              <a:defRPr/>
            </a:pPr>
            <a:fld id="{5E796DE8-AE38-5C44-BE82-EE71AA75A345}" type="slidenum">
              <a:rPr lang="en-US"/>
              <a:pPr>
                <a:defRPr/>
              </a:pPr>
              <a:t>‹#›</a:t>
            </a:fld>
            <a:endParaRPr lang="en-US"/>
          </a:p>
        </p:txBody>
      </p:sp>
    </p:spTree>
    <p:extLst>
      <p:ext uri="{BB962C8B-B14F-4D97-AF65-F5344CB8AC3E}">
        <p14:creationId xmlns:p14="http://schemas.microsoft.com/office/powerpoint/2010/main" val="28579797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ftr" sz="quarter" idx="11"/>
          </p:nvPr>
        </p:nvSpPr>
        <p:spPr>
          <a:ln/>
        </p:spPr>
        <p:txBody>
          <a:bodyPr/>
          <a:lstStyle>
            <a:lvl1pPr>
              <a:defRPr/>
            </a:lvl1pPr>
          </a:lstStyle>
          <a:p>
            <a:pPr>
              <a:defRPr/>
            </a:pPr>
            <a:endParaRPr lang="en-US"/>
          </a:p>
        </p:txBody>
      </p:sp>
      <p:sp>
        <p:nvSpPr>
          <p:cNvPr id="7" name="Rectangle 4"/>
          <p:cNvSpPr>
            <a:spLocks noGrp="1" noChangeArrowheads="1"/>
          </p:cNvSpPr>
          <p:nvPr>
            <p:ph type="sldNum" sz="quarter" idx="12"/>
          </p:nvPr>
        </p:nvSpPr>
        <p:spPr>
          <a:ln/>
        </p:spPr>
        <p:txBody>
          <a:bodyPr/>
          <a:lstStyle>
            <a:lvl1pPr>
              <a:defRPr/>
            </a:lvl1pPr>
          </a:lstStyle>
          <a:p>
            <a:pPr>
              <a:defRPr/>
            </a:pPr>
            <a:fld id="{B53B1D99-9B66-A14D-83E1-8220989CF476}" type="slidenum">
              <a:rPr lang="en-US"/>
              <a:pPr>
                <a:defRPr/>
              </a:pPr>
              <a:t>‹#›</a:t>
            </a:fld>
            <a:endParaRPr lang="en-US"/>
          </a:p>
        </p:txBody>
      </p:sp>
    </p:spTree>
    <p:extLst>
      <p:ext uri="{BB962C8B-B14F-4D97-AF65-F5344CB8AC3E}">
        <p14:creationId xmlns:p14="http://schemas.microsoft.com/office/powerpoint/2010/main" val="394310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oleObject" Target="../embeddings/oleObject1.bin"/><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vmlDrawing" Target="../drawings/vmlDrawing1.v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a:ea typeface="+mn-ea"/>
                <a:cs typeface="+mn-cs"/>
              </a:defRPr>
            </a:lvl1pPr>
          </a:lstStyle>
          <a:p>
            <a:pPr>
              <a:defRPr/>
            </a:pPr>
            <a:endParaRPr lang="en-US"/>
          </a:p>
        </p:txBody>
      </p:sp>
      <p:sp>
        <p:nvSpPr>
          <p:cNvPr id="3075" name="Rectangle 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b="1" i="1">
                <a:latin typeface="+mn-lt"/>
                <a:ea typeface="+mn-ea"/>
                <a:cs typeface="+mn-cs"/>
              </a:defRPr>
            </a:lvl1pPr>
          </a:lstStyle>
          <a:p>
            <a:pPr>
              <a:defRPr/>
            </a:pPr>
            <a:endParaRPr lang="en-US"/>
          </a:p>
        </p:txBody>
      </p:sp>
      <p:sp>
        <p:nvSpPr>
          <p:cNvPr id="3076" name="Rectangle 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latin typeface="Helvetica" charset="0"/>
              </a:defRPr>
            </a:lvl1pPr>
          </a:lstStyle>
          <a:p>
            <a:pPr>
              <a:defRPr/>
            </a:pPr>
            <a:fld id="{603AB50E-9E1D-DE48-BBA4-32FEDEB6B2EE}" type="slidenum">
              <a:rPr lang="en-US"/>
              <a:pPr>
                <a:defRPr/>
              </a:pPr>
              <a:t>‹#›</a:t>
            </a:fld>
            <a:endParaRPr lang="en-US" dirty="0"/>
          </a:p>
        </p:txBody>
      </p:sp>
      <p:sp>
        <p:nvSpPr>
          <p:cNvPr id="1029" name="Rectangle 5"/>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0" name="Rectangle 6"/>
          <p:cNvSpPr>
            <a:spLocks noGrp="1" noChangeArrowheads="1"/>
          </p:cNvSpPr>
          <p:nvPr>
            <p:ph type="title"/>
          </p:nvPr>
        </p:nvSpPr>
        <p:spPr bwMode="auto">
          <a:xfrm>
            <a:off x="1371600" y="228600"/>
            <a:ext cx="6019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dirty="0"/>
              <a:t>Click to edit Master title style</a:t>
            </a:r>
          </a:p>
        </p:txBody>
      </p:sp>
      <p:sp>
        <p:nvSpPr>
          <p:cNvPr id="1031" name="Rectangle 7"/>
          <p:cNvSpPr>
            <a:spLocks noChangeArrowheads="1"/>
          </p:cNvSpPr>
          <p:nvPr/>
        </p:nvSpPr>
        <p:spPr bwMode="auto">
          <a:xfrm>
            <a:off x="762000" y="6322791"/>
            <a:ext cx="4802597" cy="308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spAutoFit/>
          </a:bodyPr>
          <a:lstStyle/>
          <a:p>
            <a:r>
              <a:rPr lang="en-US" sz="900" dirty="0">
                <a:solidFill>
                  <a:schemeClr val="tx2"/>
                </a:solidFill>
                <a:latin typeface="Helvetica" charset="0"/>
              </a:rPr>
              <a:t>LIGO-G1801971</a:t>
            </a:r>
            <a:r>
              <a:rPr lang="en-US" sz="1400" dirty="0">
                <a:solidFill>
                  <a:schemeClr val="tx2"/>
                </a:solidFill>
                <a:latin typeface="Helvetica" charset="0"/>
              </a:rPr>
              <a:t>	 				</a:t>
            </a:r>
          </a:p>
        </p:txBody>
      </p:sp>
      <p:sp>
        <p:nvSpPr>
          <p:cNvPr id="1032" name="Rectangle 8"/>
          <p:cNvSpPr>
            <a:spLocks noChangeArrowheads="1"/>
          </p:cNvSpPr>
          <p:nvPr/>
        </p:nvSpPr>
        <p:spPr bwMode="auto">
          <a:xfrm>
            <a:off x="4430713" y="6484938"/>
            <a:ext cx="28257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3" name="Rectangle 9"/>
          <p:cNvSpPr>
            <a:spLocks noChangeArrowheads="1"/>
          </p:cNvSpPr>
          <p:nvPr/>
        </p:nvSpPr>
        <p:spPr bwMode="auto">
          <a:xfrm>
            <a:off x="4479925" y="3189288"/>
            <a:ext cx="354013"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4" name="Rectangle 10"/>
          <p:cNvSpPr>
            <a:spLocks noChangeArrowheads="1"/>
          </p:cNvSpPr>
          <p:nvPr/>
        </p:nvSpPr>
        <p:spPr bwMode="auto">
          <a:xfrm>
            <a:off x="4479925" y="3108325"/>
            <a:ext cx="5238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5" name="Rectangle 11"/>
          <p:cNvSpPr>
            <a:spLocks noChangeArrowheads="1"/>
          </p:cNvSpPr>
          <p:nvPr/>
        </p:nvSpPr>
        <p:spPr bwMode="auto">
          <a:xfrm>
            <a:off x="0" y="1543050"/>
            <a:ext cx="9132888" cy="38100"/>
          </a:xfrm>
          <a:prstGeom prst="rect">
            <a:avLst/>
          </a:prstGeom>
          <a:solidFill>
            <a:srgbClr val="DC0081"/>
          </a:solidFill>
          <a:ln w="9525">
            <a:solidFill>
              <a:schemeClr val="accent1"/>
            </a:solidFill>
            <a:miter lim="800000"/>
            <a:headEnd/>
            <a:tailEnd/>
          </a:ln>
        </p:spPr>
        <p:txBody>
          <a:bodyPr wrap="none" anchor="ctr"/>
          <a:lstStyle/>
          <a:p>
            <a:endParaRPr lang="en-US"/>
          </a:p>
        </p:txBody>
      </p:sp>
      <p:graphicFrame>
        <p:nvGraphicFramePr>
          <p:cNvPr id="1036" name="Object 2"/>
          <p:cNvGraphicFramePr>
            <a:graphicFrameLocks noChangeAspect="1"/>
          </p:cNvGraphicFramePr>
          <p:nvPr/>
        </p:nvGraphicFramePr>
        <p:xfrm>
          <a:off x="0" y="0"/>
          <a:ext cx="1366838" cy="998538"/>
        </p:xfrm>
        <a:graphic>
          <a:graphicData uri="http://schemas.openxmlformats.org/presentationml/2006/ole">
            <mc:AlternateContent xmlns:mc="http://schemas.openxmlformats.org/markup-compatibility/2006">
              <mc:Choice xmlns:v="urn:schemas-microsoft-com:vml" Requires="v">
                <p:oleObj spid="_x0000_s1343" name="Photo Editor Photo" r:id="rId16" imgW="4409524" imgH="3219899" progId="MSPhotoEd.3">
                  <p:embed/>
                </p:oleObj>
              </mc:Choice>
              <mc:Fallback>
                <p:oleObj name="Photo Editor Photo" r:id="rId16" imgW="4409524" imgH="3219899" progId="MSPhotoEd.3">
                  <p:embed/>
                  <p:pic>
                    <p:nvPicPr>
                      <p:cNvPr id="0" name="Object 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0" y="0"/>
                        <a:ext cx="1366838" cy="9985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pic>
        <p:nvPicPr>
          <p:cNvPr id="14" name="Picture 2" descr="NSF_LOGO_4-Color_bitmap_Logo.png">
            <a:extLst>
              <a:ext uri="{FF2B5EF4-FFF2-40B4-BE49-F238E27FC236}">
                <a16:creationId xmlns:a16="http://schemas.microsoft.com/office/drawing/2014/main" id="{FF152886-25F6-424B-975A-A53A16FC98BE}"/>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8088313" y="0"/>
            <a:ext cx="1092200" cy="1096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7" r:id="rId12"/>
    <p:sldLayoutId id="2147483708" r:id="rId13"/>
  </p:sldLayoutIdLst>
  <p:hf hdr="0" ftr="0" dt="0"/>
  <p:txStyles>
    <p:titleStyle>
      <a:lvl1pPr algn="ctr" rtl="0" eaLnBrk="0" fontAlgn="base" hangingPunct="0">
        <a:spcBef>
          <a:spcPct val="0"/>
        </a:spcBef>
        <a:spcAft>
          <a:spcPct val="0"/>
        </a:spcAft>
        <a:defRPr sz="36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3600">
          <a:solidFill>
            <a:schemeClr val="tx2"/>
          </a:solidFill>
          <a:latin typeface="Helvetica" charset="0"/>
          <a:ea typeface="ＭＳ Ｐゴシック" charset="-128"/>
          <a:cs typeface="ＭＳ Ｐゴシック" charset="-128"/>
        </a:defRPr>
      </a:lvl2pPr>
      <a:lvl3pPr algn="ctr" rtl="0" eaLnBrk="0" fontAlgn="base" hangingPunct="0">
        <a:spcBef>
          <a:spcPct val="0"/>
        </a:spcBef>
        <a:spcAft>
          <a:spcPct val="0"/>
        </a:spcAft>
        <a:defRPr sz="3600">
          <a:solidFill>
            <a:schemeClr val="tx2"/>
          </a:solidFill>
          <a:latin typeface="Helvetica" charset="0"/>
          <a:ea typeface="ＭＳ Ｐゴシック" charset="-128"/>
          <a:cs typeface="ＭＳ Ｐゴシック" charset="-128"/>
        </a:defRPr>
      </a:lvl3pPr>
      <a:lvl4pPr algn="ctr" rtl="0" eaLnBrk="0" fontAlgn="base" hangingPunct="0">
        <a:spcBef>
          <a:spcPct val="0"/>
        </a:spcBef>
        <a:spcAft>
          <a:spcPct val="0"/>
        </a:spcAft>
        <a:defRPr sz="3600">
          <a:solidFill>
            <a:schemeClr val="tx2"/>
          </a:solidFill>
          <a:latin typeface="Helvetica" charset="0"/>
          <a:ea typeface="ＭＳ Ｐゴシック" charset="-128"/>
          <a:cs typeface="ＭＳ Ｐゴシック" charset="-128"/>
        </a:defRPr>
      </a:lvl4pPr>
      <a:lvl5pPr algn="ctr" rtl="0" eaLnBrk="0" fontAlgn="base" hangingPunct="0">
        <a:spcBef>
          <a:spcPct val="0"/>
        </a:spcBef>
        <a:spcAft>
          <a:spcPct val="0"/>
        </a:spcAft>
        <a:defRPr sz="3600">
          <a:solidFill>
            <a:schemeClr val="tx2"/>
          </a:solidFill>
          <a:latin typeface="Helvetica" charset="0"/>
          <a:ea typeface="ＭＳ Ｐゴシック" charset="-128"/>
          <a:cs typeface="ＭＳ Ｐゴシック" charset="-128"/>
        </a:defRPr>
      </a:lvl5pPr>
      <a:lvl6pPr marL="457200" algn="ctr" rtl="0" eaLnBrk="0" fontAlgn="base" hangingPunct="0">
        <a:spcBef>
          <a:spcPct val="0"/>
        </a:spcBef>
        <a:spcAft>
          <a:spcPct val="0"/>
        </a:spcAft>
        <a:defRPr sz="3600">
          <a:solidFill>
            <a:schemeClr val="tx2"/>
          </a:solidFill>
          <a:latin typeface="Helvetica" charset="0"/>
        </a:defRPr>
      </a:lvl6pPr>
      <a:lvl7pPr marL="914400" algn="ctr" rtl="0" eaLnBrk="0" fontAlgn="base" hangingPunct="0">
        <a:spcBef>
          <a:spcPct val="0"/>
        </a:spcBef>
        <a:spcAft>
          <a:spcPct val="0"/>
        </a:spcAft>
        <a:defRPr sz="3600">
          <a:solidFill>
            <a:schemeClr val="tx2"/>
          </a:solidFill>
          <a:latin typeface="Helvetica" charset="0"/>
        </a:defRPr>
      </a:lvl7pPr>
      <a:lvl8pPr marL="1371600" algn="ctr" rtl="0" eaLnBrk="0" fontAlgn="base" hangingPunct="0">
        <a:spcBef>
          <a:spcPct val="0"/>
        </a:spcBef>
        <a:spcAft>
          <a:spcPct val="0"/>
        </a:spcAft>
        <a:defRPr sz="3600">
          <a:solidFill>
            <a:schemeClr val="tx2"/>
          </a:solidFill>
          <a:latin typeface="Helvetica" charset="0"/>
        </a:defRPr>
      </a:lvl8pPr>
      <a:lvl9pPr marL="1828800" algn="ctr" rtl="0" eaLnBrk="0" fontAlgn="base" hangingPunct="0">
        <a:spcBef>
          <a:spcPct val="0"/>
        </a:spcBef>
        <a:spcAft>
          <a:spcPct val="0"/>
        </a:spcAft>
        <a:defRPr sz="3600">
          <a:solidFill>
            <a:schemeClr val="tx2"/>
          </a:solidFill>
          <a:latin typeface="Helvetica" charset="0"/>
        </a:defRPr>
      </a:lvl9pPr>
    </p:titleStyle>
    <p:bodyStyle>
      <a:lvl1pPr marL="342900" indent="-342900" algn="l" rtl="0" eaLnBrk="0" fontAlgn="base" hangingPunct="0">
        <a:spcBef>
          <a:spcPct val="20000"/>
        </a:spcBef>
        <a:spcAft>
          <a:spcPct val="0"/>
        </a:spcAft>
        <a:buClr>
          <a:schemeClr val="tx1"/>
        </a:buClr>
        <a:buSzPct val="75000"/>
        <a:buFont typeface="Monotype Sorts" charset="0"/>
        <a:buChar char="l"/>
        <a:defRPr sz="24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100000"/>
        <a:buChar char="»"/>
        <a:defRPr>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tx1"/>
        </a:buClr>
        <a:buSzPct val="100000"/>
        <a:buChar char="–"/>
        <a:defRPr sz="16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1"/>
        </a:buClr>
        <a:buSzPct val="65000"/>
        <a:buFont typeface="Monotype Sorts" charset="0"/>
        <a:buChar char="l"/>
        <a:defRPr sz="16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1"/>
        </a:buClr>
        <a:buSzPct val="100000"/>
        <a:buChar char="»"/>
        <a:defRPr sz="1600">
          <a:solidFill>
            <a:schemeClr val="tx1"/>
          </a:solidFill>
          <a:latin typeface="+mn-lt"/>
          <a:ea typeface="ＭＳ Ｐゴシック" charset="-128"/>
        </a:defRPr>
      </a:lvl5pPr>
      <a:lvl6pPr marL="2514600" indent="-228600" algn="l" rtl="0" eaLnBrk="0" fontAlgn="base" hangingPunct="0">
        <a:spcBef>
          <a:spcPct val="20000"/>
        </a:spcBef>
        <a:spcAft>
          <a:spcPct val="0"/>
        </a:spcAft>
        <a:buClr>
          <a:schemeClr val="tx1"/>
        </a:buClr>
        <a:buSzPct val="100000"/>
        <a:buChar char="»"/>
        <a:defRPr sz="1600">
          <a:solidFill>
            <a:schemeClr val="tx1"/>
          </a:solidFill>
          <a:latin typeface="+mn-lt"/>
          <a:ea typeface="ＭＳ Ｐゴシック" charset="-128"/>
        </a:defRPr>
      </a:lvl6pPr>
      <a:lvl7pPr marL="2971800" indent="-228600" algn="l" rtl="0" eaLnBrk="0" fontAlgn="base" hangingPunct="0">
        <a:spcBef>
          <a:spcPct val="20000"/>
        </a:spcBef>
        <a:spcAft>
          <a:spcPct val="0"/>
        </a:spcAft>
        <a:buClr>
          <a:schemeClr val="tx1"/>
        </a:buClr>
        <a:buSzPct val="100000"/>
        <a:buChar char="»"/>
        <a:defRPr sz="1600">
          <a:solidFill>
            <a:schemeClr val="tx1"/>
          </a:solidFill>
          <a:latin typeface="+mn-lt"/>
          <a:ea typeface="ＭＳ Ｐゴシック" charset="-128"/>
        </a:defRPr>
      </a:lvl7pPr>
      <a:lvl8pPr marL="3429000" indent="-228600" algn="l" rtl="0" eaLnBrk="0" fontAlgn="base" hangingPunct="0">
        <a:spcBef>
          <a:spcPct val="20000"/>
        </a:spcBef>
        <a:spcAft>
          <a:spcPct val="0"/>
        </a:spcAft>
        <a:buClr>
          <a:schemeClr val="tx1"/>
        </a:buClr>
        <a:buSzPct val="100000"/>
        <a:buChar char="»"/>
        <a:defRPr sz="1600">
          <a:solidFill>
            <a:schemeClr val="tx1"/>
          </a:solidFill>
          <a:latin typeface="+mn-lt"/>
          <a:ea typeface="ＭＳ Ｐゴシック" charset="-128"/>
        </a:defRPr>
      </a:lvl8pPr>
      <a:lvl9pPr marL="3886200" indent="-228600" algn="l" rtl="0" eaLnBrk="0" fontAlgn="base" hangingPunct="0">
        <a:spcBef>
          <a:spcPct val="20000"/>
        </a:spcBef>
        <a:spcAft>
          <a:spcPct val="0"/>
        </a:spcAft>
        <a:buClr>
          <a:schemeClr val="tx1"/>
        </a:buClr>
        <a:buSzPct val="100000"/>
        <a:buChar char="»"/>
        <a:defRPr sz="16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8" Type="http://schemas.openxmlformats.org/officeDocument/2006/relationships/image" Target="../media/image29.wmf"/><Relationship Id="rId3" Type="http://schemas.openxmlformats.org/officeDocument/2006/relationships/notesSlide" Target="../notesSlides/notesSlide3.xml"/><Relationship Id="rId7" Type="http://schemas.openxmlformats.org/officeDocument/2006/relationships/oleObject" Target="../embeddings/oleObject3.bin"/><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image" Target="../media/image28.wmf"/><Relationship Id="rId5" Type="http://schemas.openxmlformats.org/officeDocument/2006/relationships/oleObject" Target="../embeddings/oleObject2.bin"/><Relationship Id="rId4" Type="http://schemas.openxmlformats.org/officeDocument/2006/relationships/image" Target="../media/image30.wmf"/><Relationship Id="rId9" Type="http://schemas.openxmlformats.org/officeDocument/2006/relationships/image" Target="../media/image31.w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33.png"/><Relationship Id="rId2" Type="http://schemas.openxmlformats.org/officeDocument/2006/relationships/slideLayout" Target="../slideLayouts/slideLayout13.xml"/><Relationship Id="rId1" Type="http://schemas.openxmlformats.org/officeDocument/2006/relationships/vmlDrawing" Target="../drawings/vmlDrawing3.vml"/><Relationship Id="rId6" Type="http://schemas.openxmlformats.org/officeDocument/2006/relationships/image" Target="../media/image37.png"/><Relationship Id="rId11" Type="http://schemas.openxmlformats.org/officeDocument/2006/relationships/oleObject" Target="../embeddings/oleObject5.bin"/><Relationship Id="rId5" Type="http://schemas.openxmlformats.org/officeDocument/2006/relationships/image" Target="../media/image36.png"/><Relationship Id="rId10" Type="http://schemas.openxmlformats.org/officeDocument/2006/relationships/image" Target="../media/image1.png"/><Relationship Id="rId4" Type="http://schemas.openxmlformats.org/officeDocument/2006/relationships/image" Target="../media/image35.png"/><Relationship Id="rId9" Type="http://schemas.openxmlformats.org/officeDocument/2006/relationships/oleObject" Target="../embeddings/oleObject4.bin"/></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iopscience.iop.org/0264-9381/32/7/074001/"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hyperlink" Target="http://arxiv.org/abs/1304.0670"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90600" y="5569803"/>
            <a:ext cx="7086600" cy="830997"/>
          </a:xfrm>
          <a:prstGeom prst="rect">
            <a:avLst/>
          </a:prstGeom>
          <a:noFill/>
        </p:spPr>
        <p:txBody>
          <a:bodyPr wrap="square" rtlCol="0">
            <a:spAutoFit/>
          </a:bodyPr>
          <a:lstStyle/>
          <a:p>
            <a:pPr algn="ctr"/>
            <a:r>
              <a:rPr lang="en-US" dirty="0">
                <a:solidFill>
                  <a:schemeClr val="bg1"/>
                </a:solidFill>
              </a:rPr>
              <a:t>Fred Raab, for the LIGO Scientific Collaboration and the Virgo Collaboration</a:t>
            </a:r>
          </a:p>
        </p:txBody>
      </p:sp>
      <p:sp>
        <p:nvSpPr>
          <p:cNvPr id="5" name="Title 4"/>
          <p:cNvSpPr>
            <a:spLocks noGrp="1"/>
          </p:cNvSpPr>
          <p:nvPr>
            <p:ph type="ctrTitle"/>
          </p:nvPr>
        </p:nvSpPr>
        <p:spPr/>
        <p:txBody>
          <a:bodyPr/>
          <a:lstStyle/>
          <a:p>
            <a:r>
              <a:rPr lang="en-US" dirty="0"/>
              <a:t>Exploiting the New Frontier of Gravitational-Wave Astronomy</a:t>
            </a:r>
          </a:p>
        </p:txBody>
      </p:sp>
      <p:sp>
        <p:nvSpPr>
          <p:cNvPr id="6" name="TextBox 5"/>
          <p:cNvSpPr txBox="1"/>
          <p:nvPr/>
        </p:nvSpPr>
        <p:spPr>
          <a:xfrm>
            <a:off x="2590800" y="3886200"/>
            <a:ext cx="4038600" cy="1200328"/>
          </a:xfrm>
          <a:prstGeom prst="rect">
            <a:avLst/>
          </a:prstGeom>
          <a:noFill/>
        </p:spPr>
        <p:txBody>
          <a:bodyPr wrap="square" rtlCol="0">
            <a:spAutoFit/>
          </a:bodyPr>
          <a:lstStyle/>
          <a:p>
            <a:pPr algn="ctr"/>
            <a:r>
              <a:rPr lang="en-US" dirty="0"/>
              <a:t>Fred Raab, for the LIGO Scientific Collaboration and the Virgo Collaboration </a:t>
            </a:r>
          </a:p>
        </p:txBody>
      </p:sp>
    </p:spTree>
    <p:extLst>
      <p:ext uri="{BB962C8B-B14F-4D97-AF65-F5344CB8AC3E}">
        <p14:creationId xmlns:p14="http://schemas.microsoft.com/office/powerpoint/2010/main" val="33584742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C40E9-EAAD-C24F-88BD-3E23826CEA65}"/>
              </a:ext>
            </a:extLst>
          </p:cNvPr>
          <p:cNvSpPr>
            <a:spLocks noGrp="1"/>
          </p:cNvSpPr>
          <p:nvPr>
            <p:ph type="ctrTitle"/>
          </p:nvPr>
        </p:nvSpPr>
        <p:spPr/>
        <p:txBody>
          <a:bodyPr/>
          <a:lstStyle/>
          <a:p>
            <a:r>
              <a:rPr lang="en-US" dirty="0"/>
              <a:t>Breakthroughs</a:t>
            </a:r>
          </a:p>
        </p:txBody>
      </p:sp>
      <p:sp>
        <p:nvSpPr>
          <p:cNvPr id="3" name="Subtitle 2">
            <a:extLst>
              <a:ext uri="{FF2B5EF4-FFF2-40B4-BE49-F238E27FC236}">
                <a16:creationId xmlns:a16="http://schemas.microsoft.com/office/drawing/2014/main" id="{07FB6935-360F-C24F-81BF-F6C62F427CD3}"/>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311649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18865380-F015-4B9D-8FCA-BD37479F9616}" type="slidenum">
              <a:rPr lang="en-US" smtClean="0"/>
              <a:pPr>
                <a:defRPr/>
              </a:pPr>
              <a:t>11</a:t>
            </a:fld>
            <a:endParaRPr lang="en-US"/>
          </a:p>
        </p:txBody>
      </p:sp>
      <p:grpSp>
        <p:nvGrpSpPr>
          <p:cNvPr id="7" name="Group 6"/>
          <p:cNvGrpSpPr/>
          <p:nvPr/>
        </p:nvGrpSpPr>
        <p:grpSpPr>
          <a:xfrm>
            <a:off x="-197529" y="0"/>
            <a:ext cx="9760091" cy="6858000"/>
            <a:chOff x="-197529" y="0"/>
            <a:chExt cx="9760091" cy="6858000"/>
          </a:xfrm>
        </p:grpSpPr>
        <p:sp>
          <p:nvSpPr>
            <p:cNvPr id="5" name="Rectangle 4"/>
            <p:cNvSpPr/>
            <p:nvPr/>
          </p:nvSpPr>
          <p:spPr bwMode="auto">
            <a:xfrm>
              <a:off x="0" y="0"/>
              <a:ext cx="9144000" cy="6858000"/>
            </a:xfrm>
            <a:prstGeom prst="rect">
              <a:avLst/>
            </a:prstGeom>
            <a:solidFill>
              <a:schemeClr val="tx2"/>
            </a:solidFill>
            <a:ln w="12700" cap="flat" cmpd="sng" algn="ctr">
              <a:solidFill>
                <a:schemeClr val="tx1"/>
              </a:solid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Helvetica" pitchFamily="34" charset="0"/>
              </a:endParaRPr>
            </a:p>
          </p:txBody>
        </p:sp>
        <p:pic>
          <p:nvPicPr>
            <p:cNvPr id="4" name="Content Placeholder 6"/>
            <p:cNvPicPr>
              <a:picLocks noChangeAspect="1"/>
            </p:cNvPicPr>
            <p:nvPr/>
          </p:nvPicPr>
          <p:blipFill>
            <a:blip r:embed="rId3"/>
            <a:srcRect l="-16607" r="-16607"/>
            <a:stretch>
              <a:fillRect/>
            </a:stretch>
          </p:blipFill>
          <p:spPr>
            <a:xfrm>
              <a:off x="-197529" y="278906"/>
              <a:ext cx="9760091" cy="5828964"/>
            </a:xfrm>
            <a:prstGeom prst="rect">
              <a:avLst/>
            </a:prstGeom>
          </p:spPr>
        </p:pic>
      </p:grpSp>
      <p:sp>
        <p:nvSpPr>
          <p:cNvPr id="8" name="TextBox 7"/>
          <p:cNvSpPr txBox="1"/>
          <p:nvPr/>
        </p:nvSpPr>
        <p:spPr>
          <a:xfrm>
            <a:off x="933450" y="6228546"/>
            <a:ext cx="7429500" cy="523220"/>
          </a:xfrm>
          <a:prstGeom prst="rect">
            <a:avLst/>
          </a:prstGeom>
          <a:noFill/>
        </p:spPr>
        <p:txBody>
          <a:bodyPr wrap="square" rtlCol="0">
            <a:spAutoFit/>
          </a:bodyPr>
          <a:lstStyle/>
          <a:p>
            <a:r>
              <a:rPr lang="en-US" sz="1400" dirty="0">
                <a:solidFill>
                  <a:srgbClr val="FFFFFF"/>
                </a:solidFill>
              </a:rPr>
              <a:t>B. P. Abbott et al. (LIGO Scientific Collaboration and Virgo Collaboration), </a:t>
            </a:r>
            <a:r>
              <a:rPr lang="en-US" sz="1400" i="1" dirty="0">
                <a:solidFill>
                  <a:srgbClr val="FFFFFF"/>
                </a:solidFill>
              </a:rPr>
              <a:t>Observation of Gravitational Waves from a Binary Black Hole Merger</a:t>
            </a:r>
            <a:r>
              <a:rPr lang="en-US" sz="1400" dirty="0">
                <a:solidFill>
                  <a:srgbClr val="FFFFFF"/>
                </a:solidFill>
              </a:rPr>
              <a:t>, Phys. Rev. Lett. 116, 061102 (2016)</a:t>
            </a:r>
          </a:p>
        </p:txBody>
      </p:sp>
    </p:spTree>
    <p:extLst>
      <p:ext uri="{BB962C8B-B14F-4D97-AF65-F5344CB8AC3E}">
        <p14:creationId xmlns:p14="http://schemas.microsoft.com/office/powerpoint/2010/main" val="40362567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988348" y="1271720"/>
            <a:ext cx="4933152" cy="4976680"/>
          </a:xfrm>
          <a:prstGeom prst="rect">
            <a:avLst/>
          </a:prstGeom>
        </p:spPr>
      </p:pic>
      <p:sp>
        <p:nvSpPr>
          <p:cNvPr id="2" name="Title 1"/>
          <p:cNvSpPr>
            <a:spLocks noGrp="1"/>
          </p:cNvSpPr>
          <p:nvPr>
            <p:ph type="title"/>
          </p:nvPr>
        </p:nvSpPr>
        <p:spPr/>
        <p:txBody>
          <a:bodyPr/>
          <a:lstStyle/>
          <a:p>
            <a:r>
              <a:rPr lang="en-US" dirty="0"/>
              <a:t>What can we learn from h(t)?</a:t>
            </a:r>
          </a:p>
        </p:txBody>
      </p:sp>
      <p:sp>
        <p:nvSpPr>
          <p:cNvPr id="8" name="Rectangular Callout 7"/>
          <p:cNvSpPr/>
          <p:nvPr/>
        </p:nvSpPr>
        <p:spPr bwMode="auto">
          <a:xfrm>
            <a:off x="5664200" y="4750314"/>
            <a:ext cx="3314700" cy="1106426"/>
          </a:xfrm>
          <a:prstGeom prst="wedgeRectCallout">
            <a:avLst>
              <a:gd name="adj1" fmla="val -40263"/>
              <a:gd name="adj2" fmla="val -161556"/>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a:r>
              <a:rPr lang="en-US" sz="1800" dirty="0" err="1">
                <a:solidFill>
                  <a:schemeClr val="accent4"/>
                </a:solidFill>
                <a:latin typeface="Arial"/>
                <a:cs typeface="Arial"/>
              </a:rPr>
              <a:t>Ringdown</a:t>
            </a:r>
            <a:r>
              <a:rPr lang="en-US" sz="1800" dirty="0">
                <a:solidFill>
                  <a:schemeClr val="accent4"/>
                </a:solidFill>
                <a:latin typeface="Arial"/>
                <a:cs typeface="Arial"/>
              </a:rPr>
              <a:t> frequency and </a:t>
            </a:r>
            <a:r>
              <a:rPr lang="en-US" sz="1800" i="1" dirty="0">
                <a:solidFill>
                  <a:schemeClr val="accent4"/>
                </a:solidFill>
                <a:latin typeface="Arial"/>
                <a:cs typeface="Arial"/>
              </a:rPr>
              <a:t>Q </a:t>
            </a:r>
            <a:br>
              <a:rPr lang="en-US" sz="1800" dirty="0">
                <a:solidFill>
                  <a:schemeClr val="accent4"/>
                </a:solidFill>
                <a:latin typeface="Arial"/>
                <a:cs typeface="Arial"/>
              </a:rPr>
            </a:br>
            <a:r>
              <a:rPr lang="en-US" sz="1800" dirty="0">
                <a:solidFill>
                  <a:schemeClr val="accent4"/>
                </a:solidFill>
                <a:latin typeface="Arial"/>
                <a:cs typeface="Arial"/>
              </a:rPr>
              <a:t>give mass and spin </a:t>
            </a:r>
            <a:br>
              <a:rPr lang="en-US" sz="1800" dirty="0">
                <a:solidFill>
                  <a:schemeClr val="accent4"/>
                </a:solidFill>
                <a:latin typeface="Arial"/>
                <a:cs typeface="Arial"/>
              </a:rPr>
            </a:br>
            <a:r>
              <a:rPr lang="en-US" sz="1800" dirty="0">
                <a:solidFill>
                  <a:schemeClr val="accent4"/>
                </a:solidFill>
                <a:latin typeface="Arial"/>
                <a:cs typeface="Arial"/>
              </a:rPr>
              <a:t>of final black hole </a:t>
            </a:r>
            <a:endParaRPr kumimoji="0" lang="en-US" sz="1800" b="0" i="0" u="none" strike="noStrike" cap="none" normalizeH="0" baseline="0" dirty="0">
              <a:ln>
                <a:noFill/>
              </a:ln>
              <a:solidFill>
                <a:schemeClr val="accent4"/>
              </a:solidFill>
              <a:effectLst/>
              <a:latin typeface="Arial"/>
              <a:cs typeface="Arial"/>
            </a:endParaRPr>
          </a:p>
        </p:txBody>
      </p:sp>
      <p:sp>
        <p:nvSpPr>
          <p:cNvPr id="9" name="Rectangular Callout 8"/>
          <p:cNvSpPr/>
          <p:nvPr/>
        </p:nvSpPr>
        <p:spPr bwMode="auto">
          <a:xfrm>
            <a:off x="786852" y="1273440"/>
            <a:ext cx="2949412" cy="1106426"/>
          </a:xfrm>
          <a:prstGeom prst="wedgeRectCallout">
            <a:avLst>
              <a:gd name="adj1" fmla="val 35273"/>
              <a:gd name="adj2" fmla="val 111630"/>
            </a:avLst>
          </a:prstGeom>
          <a:solidFill>
            <a:schemeClr val="accent5">
              <a:lumMod val="9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Arial"/>
                <a:cs typeface="Arial"/>
              </a:rPr>
              <a:t>Phase evolution gives chirp mass and aligned components of spin</a:t>
            </a:r>
            <a:endParaRPr kumimoji="0" lang="en-US" sz="1800" b="0" i="0" u="none" strike="noStrike" cap="none" normalizeH="0" baseline="0" dirty="0">
              <a:ln>
                <a:noFill/>
              </a:ln>
              <a:solidFill>
                <a:schemeClr val="tx1"/>
              </a:solidFill>
              <a:effectLst/>
              <a:latin typeface="Arial"/>
              <a:cs typeface="Arial"/>
            </a:endParaRPr>
          </a:p>
        </p:txBody>
      </p:sp>
      <p:sp>
        <p:nvSpPr>
          <p:cNvPr id="10" name="Rectangular Callout 9"/>
          <p:cNvSpPr/>
          <p:nvPr/>
        </p:nvSpPr>
        <p:spPr bwMode="auto">
          <a:xfrm>
            <a:off x="604208" y="5004314"/>
            <a:ext cx="2799392" cy="1106426"/>
          </a:xfrm>
          <a:prstGeom prst="wedgeRectCallout">
            <a:avLst>
              <a:gd name="adj1" fmla="val 53760"/>
              <a:gd name="adj2" fmla="val -160408"/>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a:r>
              <a:rPr lang="en-US" sz="1800" dirty="0">
                <a:solidFill>
                  <a:schemeClr val="accent4"/>
                </a:solidFill>
                <a:latin typeface="Arial"/>
                <a:cs typeface="Arial"/>
              </a:rPr>
              <a:t>Modulation of amplitude gives nonaligned spin components</a:t>
            </a:r>
            <a:endParaRPr kumimoji="0" lang="en-US" sz="1800" b="0" i="0" u="none" strike="noStrike" cap="none" normalizeH="0" baseline="0" dirty="0">
              <a:ln>
                <a:noFill/>
              </a:ln>
              <a:solidFill>
                <a:schemeClr val="accent4"/>
              </a:solidFill>
              <a:effectLst/>
              <a:latin typeface="Arial"/>
              <a:cs typeface="Arial"/>
            </a:endParaRPr>
          </a:p>
        </p:txBody>
      </p:sp>
      <p:sp>
        <p:nvSpPr>
          <p:cNvPr id="11" name="TextBox 10"/>
          <p:cNvSpPr txBox="1"/>
          <p:nvPr/>
        </p:nvSpPr>
        <p:spPr>
          <a:xfrm>
            <a:off x="6477000" y="2438400"/>
            <a:ext cx="2590800" cy="1200329"/>
          </a:xfrm>
          <a:prstGeom prst="rect">
            <a:avLst/>
          </a:prstGeom>
          <a:noFill/>
        </p:spPr>
        <p:txBody>
          <a:bodyPr wrap="square" rtlCol="0">
            <a:spAutoFit/>
          </a:bodyPr>
          <a:lstStyle/>
          <a:p>
            <a:r>
              <a:rPr lang="en-US" sz="1200" dirty="0">
                <a:solidFill>
                  <a:schemeClr val="tx2"/>
                </a:solidFill>
              </a:rPr>
              <a:t>B. P. Abbott et al. (LIGO Scientific Collaboration and Virgo Collaboration), </a:t>
            </a:r>
            <a:r>
              <a:rPr lang="en-US" sz="1200" i="1" dirty="0">
                <a:solidFill>
                  <a:schemeClr val="tx2"/>
                </a:solidFill>
              </a:rPr>
              <a:t>Observation of Gravitational Waves from a Binary Black Hole Merger</a:t>
            </a:r>
            <a:r>
              <a:rPr lang="en-US" sz="1200" dirty="0">
                <a:solidFill>
                  <a:schemeClr val="tx2"/>
                </a:solidFill>
              </a:rPr>
              <a:t>, Phys. Rev. Lett. 116, 061102 (2016)</a:t>
            </a:r>
          </a:p>
        </p:txBody>
      </p:sp>
      <p:sp>
        <p:nvSpPr>
          <p:cNvPr id="4" name="Slide Number Placeholder 3"/>
          <p:cNvSpPr>
            <a:spLocks noGrp="1"/>
          </p:cNvSpPr>
          <p:nvPr>
            <p:ph type="sldNum" sz="quarter" idx="12"/>
          </p:nvPr>
        </p:nvSpPr>
        <p:spPr/>
        <p:txBody>
          <a:bodyPr/>
          <a:lstStyle/>
          <a:p>
            <a:pPr>
              <a:defRPr/>
            </a:pPr>
            <a:fld id="{650EEEF9-9826-4041-9F88-6CF2534CE865}" type="slidenum">
              <a:rPr lang="en-US" smtClean="0"/>
              <a:pPr>
                <a:defRPr/>
              </a:pPr>
              <a:t>12</a:t>
            </a:fld>
            <a:endParaRPr lang="en-US"/>
          </a:p>
        </p:txBody>
      </p:sp>
      <p:sp>
        <p:nvSpPr>
          <p:cNvPr id="12" name="Rectangular Callout 11"/>
          <p:cNvSpPr/>
          <p:nvPr/>
        </p:nvSpPr>
        <p:spPr bwMode="auto">
          <a:xfrm>
            <a:off x="2819400" y="5156714"/>
            <a:ext cx="2799392" cy="1106426"/>
          </a:xfrm>
          <a:prstGeom prst="wedgeRectCallout">
            <a:avLst>
              <a:gd name="adj1" fmla="val 53760"/>
              <a:gd name="adj2" fmla="val -160408"/>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a:r>
              <a:rPr lang="en-US" sz="1800" dirty="0">
                <a:solidFill>
                  <a:schemeClr val="accent4"/>
                </a:solidFill>
                <a:latin typeface="Arial"/>
                <a:cs typeface="Arial"/>
              </a:rPr>
              <a:t>Highest frequency gives sizes of objects just before merger.</a:t>
            </a:r>
            <a:endParaRPr kumimoji="0" lang="en-US" sz="1800" b="0" i="0" u="none" strike="noStrike" cap="none" normalizeH="0" baseline="0" dirty="0">
              <a:ln>
                <a:noFill/>
              </a:ln>
              <a:solidFill>
                <a:schemeClr val="accent4"/>
              </a:solidFill>
              <a:effectLst/>
              <a:latin typeface="Arial"/>
              <a:cs typeface="Arial"/>
            </a:endParaRPr>
          </a:p>
        </p:txBody>
      </p:sp>
      <p:sp>
        <p:nvSpPr>
          <p:cNvPr id="13" name="Rectangular Callout 12">
            <a:extLst>
              <a:ext uri="{FF2B5EF4-FFF2-40B4-BE49-F238E27FC236}">
                <a16:creationId xmlns:a16="http://schemas.microsoft.com/office/drawing/2014/main" id="{E7F6E2AC-7B7D-9A45-984D-4EC08AD883E1}"/>
              </a:ext>
            </a:extLst>
          </p:cNvPr>
          <p:cNvSpPr/>
          <p:nvPr/>
        </p:nvSpPr>
        <p:spPr bwMode="auto">
          <a:xfrm>
            <a:off x="3908588" y="1447800"/>
            <a:ext cx="3101812" cy="914400"/>
          </a:xfrm>
          <a:prstGeom prst="wedgeRectCallout">
            <a:avLst>
              <a:gd name="adj1" fmla="val -92512"/>
              <a:gd name="adj2" fmla="val 125276"/>
            </a:avLst>
          </a:prstGeom>
          <a:solidFill>
            <a:schemeClr val="accent5">
              <a:lumMod val="9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Arial"/>
                <a:cs typeface="Arial"/>
              </a:rPr>
              <a:t>Amplitude scale factor gives luminosity distance (standard siren)</a:t>
            </a:r>
            <a:endParaRPr kumimoji="0" lang="en-US" sz="1800" b="0" i="0" u="none" strike="noStrike" cap="none" normalizeH="0" baseline="0" dirty="0">
              <a:ln>
                <a:noFill/>
              </a:ln>
              <a:solidFill>
                <a:schemeClr val="tx1"/>
              </a:solidFill>
              <a:effectLst/>
              <a:latin typeface="Arial"/>
              <a:cs typeface="Arial"/>
            </a:endParaRPr>
          </a:p>
        </p:txBody>
      </p:sp>
    </p:spTree>
    <p:extLst>
      <p:ext uri="{BB962C8B-B14F-4D97-AF65-F5344CB8AC3E}">
        <p14:creationId xmlns:p14="http://schemas.microsoft.com/office/powerpoint/2010/main" val="3860191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2"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p:cNvSpPr>
            <a:spLocks noGrp="1"/>
          </p:cNvSpPr>
          <p:nvPr>
            <p:ph type="title"/>
          </p:nvPr>
        </p:nvSpPr>
        <p:spPr/>
        <p:txBody>
          <a:bodyPr/>
          <a:lstStyle/>
          <a:p>
            <a:r>
              <a:rPr lang="en-US" sz="3200" dirty="0">
                <a:latin typeface="Helvetica" charset="0"/>
                <a:ea typeface="ＭＳ Ｐゴシック" charset="0"/>
                <a:cs typeface="ＭＳ Ｐゴシック" charset="0"/>
              </a:rPr>
              <a:t>Comparison of GW Waveforms</a:t>
            </a:r>
            <a:br>
              <a:rPr lang="en-US" sz="3200" dirty="0">
                <a:latin typeface="Helvetica" charset="0"/>
                <a:ea typeface="ＭＳ Ｐゴシック" charset="0"/>
                <a:cs typeface="ＭＳ Ｐゴシック" charset="0"/>
              </a:rPr>
            </a:br>
            <a:r>
              <a:rPr lang="en-US" sz="3200" dirty="0">
                <a:latin typeface="Helvetica" charset="0"/>
                <a:ea typeface="ＭＳ Ｐゴシック" charset="0"/>
                <a:cs typeface="ＭＳ Ｐゴシック" charset="0"/>
              </a:rPr>
              <a:t> from BBHs </a:t>
            </a:r>
            <a:r>
              <a:rPr lang="en-US" sz="2400" dirty="0">
                <a:latin typeface="Helvetica" charset="0"/>
                <a:ea typeface="ＭＳ Ｐゴシック" charset="0"/>
                <a:cs typeface="ＭＳ Ｐゴシック" charset="0"/>
              </a:rPr>
              <a:t>(Sep 2017)</a:t>
            </a:r>
            <a:endParaRPr lang="en-US" dirty="0">
              <a:latin typeface="Helvetica" charset="0"/>
              <a:ea typeface="ＭＳ Ｐゴシック" charset="0"/>
              <a:cs typeface="ＭＳ Ｐゴシック" charset="0"/>
            </a:endParaRPr>
          </a:p>
        </p:txBody>
      </p:sp>
      <p:sp>
        <p:nvSpPr>
          <p:cNvPr id="10243" name="Slide Number Placeholder 4"/>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6FFF0725-FF71-4548-8B86-2D1E363CDF0E}" type="slidenum">
              <a:rPr lang="en-US" sz="1400">
                <a:latin typeface="Helvetica" charset="0"/>
              </a:rPr>
              <a:pPr/>
              <a:t>13</a:t>
            </a:fld>
            <a:endParaRPr lang="en-US" sz="1400">
              <a:latin typeface="Helvetica" charset="0"/>
            </a:endParaRPr>
          </a:p>
        </p:txBody>
      </p:sp>
      <p:grpSp>
        <p:nvGrpSpPr>
          <p:cNvPr id="6" name="Group 5"/>
          <p:cNvGrpSpPr/>
          <p:nvPr/>
        </p:nvGrpSpPr>
        <p:grpSpPr>
          <a:xfrm>
            <a:off x="1066800" y="1571854"/>
            <a:ext cx="7086600" cy="4752746"/>
            <a:chOff x="1066800" y="1524000"/>
            <a:chExt cx="7086600" cy="4752746"/>
          </a:xfrm>
        </p:grpSpPr>
        <p:pic>
          <p:nvPicPr>
            <p:cNvPr id="3" name="Picture 2"/>
            <p:cNvPicPr>
              <a:picLocks noChangeAspect="1"/>
            </p:cNvPicPr>
            <p:nvPr/>
          </p:nvPicPr>
          <p:blipFill>
            <a:blip r:embed="rId2"/>
            <a:stretch>
              <a:fillRect/>
            </a:stretch>
          </p:blipFill>
          <p:spPr>
            <a:xfrm>
              <a:off x="1066800" y="1524000"/>
              <a:ext cx="7086600" cy="4752746"/>
            </a:xfrm>
            <a:prstGeom prst="rect">
              <a:avLst/>
            </a:prstGeom>
          </p:spPr>
        </p:pic>
        <p:sp>
          <p:nvSpPr>
            <p:cNvPr id="5" name="TextBox 4"/>
            <p:cNvSpPr txBox="1"/>
            <p:nvPr/>
          </p:nvSpPr>
          <p:spPr>
            <a:xfrm>
              <a:off x="4876800" y="1828800"/>
              <a:ext cx="3048000" cy="307777"/>
            </a:xfrm>
            <a:prstGeom prst="rect">
              <a:avLst/>
            </a:prstGeom>
            <a:noFill/>
          </p:spPr>
          <p:txBody>
            <a:bodyPr wrap="square" rtlCol="0">
              <a:spAutoFit/>
            </a:bodyPr>
            <a:lstStyle/>
            <a:p>
              <a:pPr algn="r"/>
              <a:r>
                <a:rPr lang="en-US" sz="1400" dirty="0">
                  <a:solidFill>
                    <a:schemeClr val="bg1"/>
                  </a:solidFill>
                </a:rPr>
                <a:t>LIGO/Caltech/MIT/LSC </a:t>
              </a:r>
            </a:p>
          </p:txBody>
        </p:sp>
      </p:grpSp>
    </p:spTree>
    <p:extLst>
      <p:ext uri="{BB962C8B-B14F-4D97-AF65-F5344CB8AC3E}">
        <p14:creationId xmlns:p14="http://schemas.microsoft.com/office/powerpoint/2010/main" val="24550925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dirty="0"/>
              <a:t>These first observations of dynamic extreme spacetimes with BBHs show us that GR is reasonably accurate in this regime and can be used as a tool for examining and interpreting extreme states of matter.</a:t>
            </a:r>
          </a:p>
          <a:p>
            <a:r>
              <a:rPr lang="en-US" dirty="0"/>
              <a:t>There are a rich collection of sources still to be examined!</a:t>
            </a:r>
          </a:p>
          <a:p>
            <a:pPr marL="0" indent="0">
              <a:buNone/>
            </a:pPr>
            <a:endParaRPr lang="en-US" dirty="0"/>
          </a:p>
          <a:p>
            <a:endParaRPr lang="en-US" dirty="0"/>
          </a:p>
        </p:txBody>
      </p:sp>
      <p:sp>
        <p:nvSpPr>
          <p:cNvPr id="5" name="Slide Number Placeholder 4"/>
          <p:cNvSpPr>
            <a:spLocks noGrp="1"/>
          </p:cNvSpPr>
          <p:nvPr>
            <p:ph type="sldNum" sz="quarter" idx="12"/>
          </p:nvPr>
        </p:nvSpPr>
        <p:spPr/>
        <p:txBody>
          <a:bodyPr/>
          <a:lstStyle/>
          <a:p>
            <a:pPr>
              <a:defRPr/>
            </a:pPr>
            <a:fld id="{3FA244CC-88F7-B741-ABEA-29EACDCA51E3}" type="slidenum">
              <a:rPr lang="en-US" smtClean="0"/>
              <a:pPr>
                <a:defRPr/>
              </a:pPr>
              <a:t>14</a:t>
            </a:fld>
            <a:endParaRPr lang="en-US"/>
          </a:p>
        </p:txBody>
      </p:sp>
    </p:spTree>
    <p:extLst>
      <p:ext uri="{BB962C8B-B14F-4D97-AF65-F5344CB8AC3E}">
        <p14:creationId xmlns:p14="http://schemas.microsoft.com/office/powerpoint/2010/main" val="38767003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Onto the study of the most extreme states of matter</a:t>
            </a:r>
          </a:p>
        </p:txBody>
      </p:sp>
      <p:sp>
        <p:nvSpPr>
          <p:cNvPr id="5" name="Slide Number Placeholder 4"/>
          <p:cNvSpPr>
            <a:spLocks noGrp="1"/>
          </p:cNvSpPr>
          <p:nvPr>
            <p:ph type="sldNum" sz="quarter" idx="12"/>
          </p:nvPr>
        </p:nvSpPr>
        <p:spPr/>
        <p:txBody>
          <a:bodyPr/>
          <a:lstStyle/>
          <a:p>
            <a:pPr>
              <a:defRPr/>
            </a:pPr>
            <a:fld id="{3FA244CC-88F7-B741-ABEA-29EACDCA51E3}" type="slidenum">
              <a:rPr lang="en-US" smtClean="0"/>
              <a:pPr>
                <a:defRPr/>
              </a:pPr>
              <a:t>15</a:t>
            </a:fld>
            <a:endParaRPr lang="en-US"/>
          </a:p>
        </p:txBody>
      </p:sp>
      <p:grpSp>
        <p:nvGrpSpPr>
          <p:cNvPr id="8" name="Group 7"/>
          <p:cNvGrpSpPr/>
          <p:nvPr/>
        </p:nvGrpSpPr>
        <p:grpSpPr>
          <a:xfrm>
            <a:off x="5686" y="1447800"/>
            <a:ext cx="9144000" cy="5143500"/>
            <a:chOff x="5686" y="1485900"/>
            <a:chExt cx="9144000" cy="5143500"/>
          </a:xfrm>
        </p:grpSpPr>
        <p:pic>
          <p:nvPicPr>
            <p:cNvPr id="6" name="Picture 5" descr="Fermi-LIGO_INTEGRAL_Graph_Still_Tim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86" y="1485900"/>
              <a:ext cx="9144000" cy="5143500"/>
            </a:xfrm>
            <a:prstGeom prst="rect">
              <a:avLst/>
            </a:prstGeom>
          </p:spPr>
        </p:pic>
        <p:sp>
          <p:nvSpPr>
            <p:cNvPr id="7" name="TextBox 6"/>
            <p:cNvSpPr txBox="1"/>
            <p:nvPr/>
          </p:nvSpPr>
          <p:spPr>
            <a:xfrm>
              <a:off x="1981200" y="1524000"/>
              <a:ext cx="7162800" cy="307777"/>
            </a:xfrm>
            <a:prstGeom prst="rect">
              <a:avLst/>
            </a:prstGeom>
            <a:noFill/>
          </p:spPr>
          <p:txBody>
            <a:bodyPr wrap="square" rtlCol="0">
              <a:spAutoFit/>
            </a:bodyPr>
            <a:lstStyle/>
            <a:p>
              <a:r>
                <a:rPr lang="en-US" sz="1400" dirty="0"/>
                <a:t>Credit: NASA's Goddard Space Flight Center, Caltech/MIT/LIGO Lab and ESA</a:t>
              </a:r>
            </a:p>
          </p:txBody>
        </p:sp>
      </p:grpSp>
    </p:spTree>
    <p:extLst>
      <p:ext uri="{BB962C8B-B14F-4D97-AF65-F5344CB8AC3E}">
        <p14:creationId xmlns:p14="http://schemas.microsoft.com/office/powerpoint/2010/main" val="34798023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76200"/>
            <a:ext cx="6019800" cy="1371600"/>
          </a:xfrm>
        </p:spPr>
        <p:txBody>
          <a:bodyPr/>
          <a:lstStyle/>
          <a:p>
            <a:r>
              <a:rPr lang="en-US" sz="2800" dirty="0"/>
              <a:t>LIGO-Virgo network localization enables discovery of optical counterpart</a:t>
            </a:r>
          </a:p>
        </p:txBody>
      </p:sp>
      <p:sp>
        <p:nvSpPr>
          <p:cNvPr id="4" name="Slide Number Placeholder 3"/>
          <p:cNvSpPr>
            <a:spLocks noGrp="1"/>
          </p:cNvSpPr>
          <p:nvPr>
            <p:ph type="sldNum" sz="quarter" idx="12"/>
          </p:nvPr>
        </p:nvSpPr>
        <p:spPr/>
        <p:txBody>
          <a:bodyPr/>
          <a:lstStyle/>
          <a:p>
            <a:pPr>
              <a:defRPr/>
            </a:pPr>
            <a:fld id="{C13317FA-3C5D-644B-AB01-586F21D0C44B}" type="slidenum">
              <a:rPr lang="en-US" smtClean="0"/>
              <a:pPr>
                <a:defRPr/>
              </a:pPr>
              <a:t>16</a:t>
            </a:fld>
            <a:endParaRPr lang="en-US"/>
          </a:p>
        </p:txBody>
      </p:sp>
      <p:grpSp>
        <p:nvGrpSpPr>
          <p:cNvPr id="8" name="Group 7"/>
          <p:cNvGrpSpPr/>
          <p:nvPr/>
        </p:nvGrpSpPr>
        <p:grpSpPr>
          <a:xfrm>
            <a:off x="991360" y="1676400"/>
            <a:ext cx="6933440" cy="4724400"/>
            <a:chOff x="991360" y="1676400"/>
            <a:chExt cx="6933440" cy="472440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1360" y="1676400"/>
              <a:ext cx="6933440" cy="4635500"/>
            </a:xfrm>
            <a:prstGeom prst="rect">
              <a:avLst/>
            </a:prstGeom>
            <a:noFill/>
            <a:extLst>
              <a:ext uri="{909E8E84-426E-40dd-AFC4-6F175D3DCCD1}">
                <a14:hiddenFill xmlns="" xmlns:a14="http://schemas.microsoft.com/office/drawing/2010/main">
                  <a:solidFill>
                    <a:srgbClr val="FFFFFF"/>
                  </a:solidFill>
                </a14:hiddenFill>
              </a:ext>
            </a:extLst>
          </p:spPr>
        </p:pic>
        <p:sp>
          <p:nvSpPr>
            <p:cNvPr id="6" name="TextBox 5"/>
            <p:cNvSpPr txBox="1"/>
            <p:nvPr/>
          </p:nvSpPr>
          <p:spPr>
            <a:xfrm>
              <a:off x="1143000" y="5877580"/>
              <a:ext cx="6781800" cy="523220"/>
            </a:xfrm>
            <a:prstGeom prst="rect">
              <a:avLst/>
            </a:prstGeom>
            <a:noFill/>
          </p:spPr>
          <p:txBody>
            <a:bodyPr wrap="square" rtlCol="0">
              <a:spAutoFit/>
            </a:bodyPr>
            <a:lstStyle/>
            <a:p>
              <a:pPr eaLnBrk="1" hangingPunct="1"/>
              <a:r>
                <a:rPr lang="en-US" sz="1400" dirty="0"/>
                <a:t>Figure 1 from Multi-messenger Observations of a Binary Neutron Star Merger</a:t>
              </a:r>
            </a:p>
            <a:p>
              <a:pPr eaLnBrk="1" hangingPunct="1"/>
              <a:r>
                <a:rPr lang="en-US" sz="1400" dirty="0"/>
                <a:t>B. P. Abbott et al. 2017 </a:t>
              </a:r>
              <a:r>
                <a:rPr lang="en-US" sz="1400" dirty="0" err="1"/>
                <a:t>ApJL</a:t>
              </a:r>
              <a:r>
                <a:rPr lang="en-US" sz="1400" dirty="0"/>
                <a:t> 848 L12 doi:10.3847/2041-8213/aa91c9</a:t>
              </a:r>
            </a:p>
          </p:txBody>
        </p:sp>
      </p:grpSp>
    </p:spTree>
    <p:extLst>
      <p:ext uri="{BB962C8B-B14F-4D97-AF65-F5344CB8AC3E}">
        <p14:creationId xmlns:p14="http://schemas.microsoft.com/office/powerpoint/2010/main" val="7708256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D9B0ACC3-A54F-F649-866A-232BBABD2A73}" type="slidenum">
              <a:rPr lang="en-US" smtClean="0"/>
              <a:pPr>
                <a:defRPr/>
              </a:pPr>
              <a:t>17</a:t>
            </a:fld>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9300" y="150283"/>
            <a:ext cx="4762500" cy="6614584"/>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extBox 4"/>
          <p:cNvSpPr txBox="1"/>
          <p:nvPr/>
        </p:nvSpPr>
        <p:spPr>
          <a:xfrm>
            <a:off x="7086600" y="1905000"/>
            <a:ext cx="1752600" cy="2246769"/>
          </a:xfrm>
          <a:prstGeom prst="rect">
            <a:avLst/>
          </a:prstGeom>
          <a:noFill/>
        </p:spPr>
        <p:txBody>
          <a:bodyPr wrap="square" rtlCol="0">
            <a:spAutoFit/>
          </a:bodyPr>
          <a:lstStyle/>
          <a:p>
            <a:pPr eaLnBrk="1" hangingPunct="1"/>
            <a:r>
              <a:rPr lang="en-US" sz="1400" dirty="0"/>
              <a:t>Figure 2 from Multi-messenger Observations of a Binary Neutron Star Merger</a:t>
            </a:r>
          </a:p>
          <a:p>
            <a:pPr eaLnBrk="1" hangingPunct="1"/>
            <a:r>
              <a:rPr lang="en-US" sz="1400" dirty="0"/>
              <a:t>B. P. Abbott et al. 2017 </a:t>
            </a:r>
            <a:r>
              <a:rPr lang="en-US" sz="1400" dirty="0" err="1"/>
              <a:t>ApJL</a:t>
            </a:r>
            <a:r>
              <a:rPr lang="en-US" sz="1400" dirty="0"/>
              <a:t> 848 L12 doi:10.3847/2041-8213/aa91c9</a:t>
            </a:r>
          </a:p>
        </p:txBody>
      </p:sp>
    </p:spTree>
    <p:extLst>
      <p:ext uri="{BB962C8B-B14F-4D97-AF65-F5344CB8AC3E}">
        <p14:creationId xmlns:p14="http://schemas.microsoft.com/office/powerpoint/2010/main" val="199092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Known Masses of Stellar Remnants – Dec 2017</a:t>
            </a:r>
          </a:p>
        </p:txBody>
      </p:sp>
      <p:sp>
        <p:nvSpPr>
          <p:cNvPr id="5" name="Slide Number Placeholder 4"/>
          <p:cNvSpPr>
            <a:spLocks noGrp="1"/>
          </p:cNvSpPr>
          <p:nvPr>
            <p:ph type="sldNum" sz="quarter" idx="12"/>
          </p:nvPr>
        </p:nvSpPr>
        <p:spPr/>
        <p:txBody>
          <a:bodyPr/>
          <a:lstStyle/>
          <a:p>
            <a:pPr>
              <a:defRPr/>
            </a:pPr>
            <a:fld id="{3FA244CC-88F7-B741-ABEA-29EACDCA51E3}" type="slidenum">
              <a:rPr lang="en-US" smtClean="0"/>
              <a:pPr>
                <a:defRPr/>
              </a:pPr>
              <a:t>18</a:t>
            </a:fld>
            <a:endParaRPr lang="en-US"/>
          </a:p>
        </p:txBody>
      </p:sp>
      <p:pic>
        <p:nvPicPr>
          <p:cNvPr id="3" name="Picture 2" descr="MassesStellarGraveyar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1570950"/>
            <a:ext cx="6710485" cy="5287049"/>
          </a:xfrm>
          <a:prstGeom prst="rect">
            <a:avLst/>
          </a:prstGeom>
        </p:spPr>
      </p:pic>
      <p:sp>
        <p:nvSpPr>
          <p:cNvPr id="7" name="TextBox 6"/>
          <p:cNvSpPr txBox="1"/>
          <p:nvPr/>
        </p:nvSpPr>
        <p:spPr>
          <a:xfrm>
            <a:off x="6934200" y="1752600"/>
            <a:ext cx="1905000" cy="3323987"/>
          </a:xfrm>
          <a:prstGeom prst="rect">
            <a:avLst/>
          </a:prstGeom>
          <a:noFill/>
        </p:spPr>
        <p:txBody>
          <a:bodyPr wrap="square" rtlCol="0">
            <a:spAutoFit/>
          </a:bodyPr>
          <a:lstStyle/>
          <a:p>
            <a:r>
              <a:rPr lang="en-US" sz="1400" i="1" dirty="0"/>
              <a:t>Non-LIGO Data Sources: Neutron Stars: http://</a:t>
            </a:r>
            <a:r>
              <a:rPr lang="en-US" sz="1400" i="1" dirty="0" err="1"/>
              <a:t>xtreme.as.arizona.edu</a:t>
            </a:r>
            <a:r>
              <a:rPr lang="en-US" sz="1400" i="1" dirty="0"/>
              <a:t>/</a:t>
            </a:r>
            <a:r>
              <a:rPr lang="en-US" sz="1400" i="1" dirty="0" err="1"/>
              <a:t>NeutronStars</a:t>
            </a:r>
            <a:r>
              <a:rPr lang="en-US" sz="1400" i="1" dirty="0"/>
              <a:t>/data/</a:t>
            </a:r>
            <a:r>
              <a:rPr lang="en-US" sz="1400" i="1" dirty="0" err="1"/>
              <a:t>pulsar_masses.dat</a:t>
            </a:r>
            <a:r>
              <a:rPr lang="en-US" sz="1400" i="1" dirty="0"/>
              <a:t> </a:t>
            </a:r>
          </a:p>
          <a:p>
            <a:endParaRPr lang="en-US" sz="1400" i="1" dirty="0"/>
          </a:p>
          <a:p>
            <a:r>
              <a:rPr lang="en-US" sz="1400" i="1" dirty="0"/>
              <a:t>Black Holes: https://</a:t>
            </a:r>
            <a:r>
              <a:rPr lang="en-US" sz="1400" i="1" dirty="0" err="1"/>
              <a:t>stellarcollapse.org</a:t>
            </a:r>
            <a:r>
              <a:rPr lang="en-US" sz="1400" i="1" dirty="0"/>
              <a:t>/sites/default/files/</a:t>
            </a:r>
            <a:r>
              <a:rPr lang="en-US" sz="1400" i="1" dirty="0" err="1"/>
              <a:t>table.pdf</a:t>
            </a:r>
            <a:r>
              <a:rPr lang="en-US" sz="1400" i="1" dirty="0"/>
              <a:t> | </a:t>
            </a:r>
          </a:p>
          <a:p>
            <a:endParaRPr lang="en-US" sz="1400" i="1" dirty="0"/>
          </a:p>
          <a:p>
            <a:r>
              <a:rPr lang="en-US" sz="1400" i="1" dirty="0"/>
              <a:t>LIGO-Virgo Data: https://</a:t>
            </a:r>
            <a:r>
              <a:rPr lang="en-US" sz="1400" i="1" dirty="0" err="1"/>
              <a:t>losc.ligo.org</a:t>
            </a:r>
            <a:r>
              <a:rPr lang="en-US" sz="1400" i="1" dirty="0"/>
              <a:t>/events/</a:t>
            </a:r>
            <a:endParaRPr lang="en-US" sz="1400" dirty="0"/>
          </a:p>
        </p:txBody>
      </p:sp>
    </p:spTree>
    <p:extLst>
      <p:ext uri="{BB962C8B-B14F-4D97-AF65-F5344CB8AC3E}">
        <p14:creationId xmlns:p14="http://schemas.microsoft.com/office/powerpoint/2010/main" val="27093098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4EC04-3EA6-9A4E-9E79-F9B6681AD356}"/>
              </a:ext>
            </a:extLst>
          </p:cNvPr>
          <p:cNvSpPr>
            <a:spLocks noGrp="1"/>
          </p:cNvSpPr>
          <p:nvPr>
            <p:ph type="ctrTitle"/>
          </p:nvPr>
        </p:nvSpPr>
        <p:spPr/>
        <p:txBody>
          <a:bodyPr/>
          <a:lstStyle/>
          <a:p>
            <a:r>
              <a:rPr lang="en-US" dirty="0"/>
              <a:t>The full range of expected sources</a:t>
            </a:r>
          </a:p>
        </p:txBody>
      </p:sp>
      <p:sp>
        <p:nvSpPr>
          <p:cNvPr id="3" name="Subtitle 2">
            <a:extLst>
              <a:ext uri="{FF2B5EF4-FFF2-40B4-BE49-F238E27FC236}">
                <a16:creationId xmlns:a16="http://schemas.microsoft.com/office/drawing/2014/main" id="{B979A9D4-50A0-064B-94F1-F5EE1EF71940}"/>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2130961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F7465-B311-3446-B70D-47E75179A4AE}"/>
              </a:ext>
            </a:extLst>
          </p:cNvPr>
          <p:cNvSpPr>
            <a:spLocks noGrp="1"/>
          </p:cNvSpPr>
          <p:nvPr>
            <p:ph type="ctrTitle"/>
          </p:nvPr>
        </p:nvSpPr>
        <p:spPr/>
        <p:txBody>
          <a:bodyPr/>
          <a:lstStyle/>
          <a:p>
            <a:r>
              <a:rPr lang="en-US" dirty="0"/>
              <a:t>Basics of Gravitational-Waves</a:t>
            </a:r>
          </a:p>
        </p:txBody>
      </p:sp>
      <p:sp>
        <p:nvSpPr>
          <p:cNvPr id="3" name="Subtitle 2">
            <a:extLst>
              <a:ext uri="{FF2B5EF4-FFF2-40B4-BE49-F238E27FC236}">
                <a16:creationId xmlns:a16="http://schemas.microsoft.com/office/drawing/2014/main" id="{D3B9A21F-9E52-EE4E-BB61-D8B3F81AED5E}"/>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9851921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p:cNvSpPr>
            <a:spLocks noGrp="1" noChangeArrowheads="1"/>
          </p:cNvSpPr>
          <p:nvPr>
            <p:ph type="title"/>
          </p:nvPr>
        </p:nvSpPr>
        <p:spPr>
          <a:noFill/>
        </p:spPr>
        <p:txBody>
          <a:bodyPr/>
          <a:lstStyle/>
          <a:p>
            <a:pPr>
              <a:defRPr/>
            </a:pPr>
            <a:r>
              <a:rPr lang="en-US" sz="3200" dirty="0">
                <a:solidFill>
                  <a:srgbClr val="000000"/>
                </a:solidFill>
              </a:rPr>
              <a:t>Astrophysical Sources of Gravitational Waves</a:t>
            </a:r>
          </a:p>
        </p:txBody>
      </p:sp>
      <p:grpSp>
        <p:nvGrpSpPr>
          <p:cNvPr id="32771" name="Group 17"/>
          <p:cNvGrpSpPr>
            <a:grpSpLocks/>
          </p:cNvGrpSpPr>
          <p:nvPr/>
        </p:nvGrpSpPr>
        <p:grpSpPr bwMode="auto">
          <a:xfrm>
            <a:off x="4940300" y="3810000"/>
            <a:ext cx="2089150" cy="2601912"/>
            <a:chOff x="3662" y="886"/>
            <a:chExt cx="1316" cy="1639"/>
          </a:xfrm>
        </p:grpSpPr>
        <p:pic>
          <p:nvPicPr>
            <p:cNvPr id="219148" name="Picture 1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62" y="886"/>
              <a:ext cx="1316" cy="15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19152" name="Rectangle 16"/>
            <p:cNvSpPr>
              <a:spLocks noChangeArrowheads="1"/>
            </p:cNvSpPr>
            <p:nvPr/>
          </p:nvSpPr>
          <p:spPr bwMode="auto">
            <a:xfrm>
              <a:off x="3751" y="2371"/>
              <a:ext cx="1012" cy="1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r>
                <a:rPr lang="en-US" sz="1000" b="0" dirty="0">
                  <a:solidFill>
                    <a:srgbClr val="000000"/>
                  </a:solidFill>
                  <a:latin typeface="Helvetica"/>
                  <a:cs typeface="Helvetica"/>
                </a:rPr>
                <a:t>Casey Reed, Penn State </a:t>
              </a:r>
            </a:p>
          </p:txBody>
        </p:sp>
      </p:grpSp>
      <p:grpSp>
        <p:nvGrpSpPr>
          <p:cNvPr id="32774" name="Group 15"/>
          <p:cNvGrpSpPr>
            <a:grpSpLocks/>
          </p:cNvGrpSpPr>
          <p:nvPr/>
        </p:nvGrpSpPr>
        <p:grpSpPr bwMode="auto">
          <a:xfrm>
            <a:off x="4648200" y="1524000"/>
            <a:ext cx="2381250" cy="2381250"/>
            <a:chOff x="3557" y="2371"/>
            <a:chExt cx="1500" cy="1500"/>
          </a:xfrm>
        </p:grpSpPr>
        <p:pic>
          <p:nvPicPr>
            <p:cNvPr id="219141"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557" y="2371"/>
              <a:ext cx="1500" cy="15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19142" name="Rectangle 6"/>
            <p:cNvSpPr>
              <a:spLocks noChangeArrowheads="1"/>
            </p:cNvSpPr>
            <p:nvPr/>
          </p:nvSpPr>
          <p:spPr bwMode="auto">
            <a:xfrm>
              <a:off x="3578" y="3652"/>
              <a:ext cx="1393" cy="1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r>
                <a:rPr lang="en-US" sz="1000" b="0" dirty="0">
                  <a:solidFill>
                    <a:schemeClr val="bg1"/>
                  </a:solidFill>
                  <a:latin typeface="Helvetica"/>
                  <a:cs typeface="Helvetica"/>
                </a:rPr>
                <a:t>Credit: Chandra X-ray Observatory </a:t>
              </a:r>
            </a:p>
          </p:txBody>
        </p:sp>
      </p:grpSp>
      <p:sp>
        <p:nvSpPr>
          <p:cNvPr id="219156" name="Text Box 20"/>
          <p:cNvSpPr txBox="1">
            <a:spLocks noChangeArrowheads="1"/>
          </p:cNvSpPr>
          <p:nvPr/>
        </p:nvSpPr>
        <p:spPr bwMode="auto">
          <a:xfrm>
            <a:off x="7035800" y="1627763"/>
            <a:ext cx="1901825" cy="18774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ja-JP" sz="1600" b="0" i="1" u="sng" dirty="0">
                <a:solidFill>
                  <a:srgbClr val="000000"/>
                </a:solidFill>
                <a:latin typeface="Helvetica"/>
                <a:cs typeface="Helvetica"/>
              </a:rPr>
              <a:t>A</a:t>
            </a:r>
            <a:r>
              <a:rPr lang="en-US" sz="1600" b="0" i="1" u="sng" dirty="0">
                <a:solidFill>
                  <a:srgbClr val="000000"/>
                </a:solidFill>
                <a:latin typeface="Helvetica"/>
                <a:cs typeface="Helvetica"/>
              </a:rPr>
              <a:t>symmetric Core Collapse Supernovae</a:t>
            </a:r>
          </a:p>
          <a:p>
            <a:pPr>
              <a:spcBef>
                <a:spcPct val="50000"/>
              </a:spcBef>
              <a:defRPr/>
            </a:pPr>
            <a:r>
              <a:rPr lang="en-US" sz="1600" i="1" u="sng" dirty="0">
                <a:solidFill>
                  <a:srgbClr val="000000"/>
                </a:solidFill>
                <a:latin typeface="Helvetica"/>
                <a:cs typeface="Helvetica"/>
              </a:rPr>
              <a:t>- </a:t>
            </a:r>
            <a:r>
              <a:rPr lang="en-US" sz="1600" b="0" dirty="0">
                <a:solidFill>
                  <a:srgbClr val="000000"/>
                </a:solidFill>
                <a:latin typeface="Helvetica"/>
                <a:cs typeface="Helvetica"/>
              </a:rPr>
              <a:t>Weak emitters, not well-modeled (‘bursts’), transient </a:t>
            </a:r>
            <a:r>
              <a:rPr lang="en-US" b="0" dirty="0">
                <a:solidFill>
                  <a:srgbClr val="000000"/>
                </a:solidFill>
                <a:latin typeface="Helvetica"/>
                <a:cs typeface="Helvetica"/>
              </a:rPr>
              <a:t> </a:t>
            </a:r>
            <a:endParaRPr lang="en-US" sz="1600" b="0" dirty="0">
              <a:solidFill>
                <a:srgbClr val="000000"/>
              </a:solidFill>
              <a:latin typeface="Helvetica"/>
              <a:cs typeface="Helvetica"/>
            </a:endParaRPr>
          </a:p>
        </p:txBody>
      </p:sp>
      <p:grpSp>
        <p:nvGrpSpPr>
          <p:cNvPr id="32776" name="Group 14"/>
          <p:cNvGrpSpPr>
            <a:grpSpLocks/>
          </p:cNvGrpSpPr>
          <p:nvPr/>
        </p:nvGrpSpPr>
        <p:grpSpPr bwMode="auto">
          <a:xfrm>
            <a:off x="203200" y="4422775"/>
            <a:ext cx="2355850" cy="1830388"/>
            <a:chOff x="797" y="2880"/>
            <a:chExt cx="1484" cy="1153"/>
          </a:xfrm>
        </p:grpSpPr>
        <p:pic>
          <p:nvPicPr>
            <p:cNvPr id="219145" name="Picture 9"/>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97" y="2880"/>
              <a:ext cx="1484" cy="100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19146" name="Rectangle 10"/>
            <p:cNvSpPr>
              <a:spLocks noChangeArrowheads="1"/>
            </p:cNvSpPr>
            <p:nvPr/>
          </p:nvSpPr>
          <p:spPr bwMode="auto">
            <a:xfrm>
              <a:off x="847" y="3879"/>
              <a:ext cx="1157" cy="1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r>
                <a:rPr lang="en-US" sz="1000" b="0" dirty="0">
                  <a:solidFill>
                    <a:srgbClr val="000000"/>
                  </a:solidFill>
                  <a:latin typeface="Helvetica"/>
                  <a:cs typeface="Helvetica"/>
                </a:rPr>
                <a:t>NASA/WMAP Science Team </a:t>
              </a:r>
            </a:p>
          </p:txBody>
        </p:sp>
      </p:grpSp>
      <p:sp>
        <p:nvSpPr>
          <p:cNvPr id="219157" name="Text Box 21"/>
          <p:cNvSpPr txBox="1">
            <a:spLocks noChangeArrowheads="1"/>
          </p:cNvSpPr>
          <p:nvPr/>
        </p:nvSpPr>
        <p:spPr bwMode="auto">
          <a:xfrm>
            <a:off x="2609850" y="4357688"/>
            <a:ext cx="2322513" cy="16271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600" b="0" i="1" u="sng" dirty="0">
                <a:solidFill>
                  <a:srgbClr val="000000"/>
                </a:solidFill>
                <a:latin typeface="Helvetica"/>
                <a:cs typeface="Helvetica"/>
              </a:rPr>
              <a:t>Cosmic Gravitational-wave Background</a:t>
            </a:r>
          </a:p>
          <a:p>
            <a:pPr>
              <a:lnSpc>
                <a:spcPct val="80000"/>
              </a:lnSpc>
              <a:spcBef>
                <a:spcPct val="50000"/>
              </a:spcBef>
              <a:defRPr/>
            </a:pPr>
            <a:r>
              <a:rPr lang="en-US" sz="1600" b="0" dirty="0">
                <a:solidFill>
                  <a:srgbClr val="000000"/>
                </a:solidFill>
                <a:latin typeface="Helvetica"/>
                <a:cs typeface="Helvetica"/>
              </a:rPr>
              <a:t>- Residue of the Big Bang</a:t>
            </a:r>
          </a:p>
          <a:p>
            <a:pPr>
              <a:lnSpc>
                <a:spcPct val="80000"/>
              </a:lnSpc>
              <a:spcBef>
                <a:spcPct val="50000"/>
              </a:spcBef>
              <a:defRPr/>
            </a:pPr>
            <a:r>
              <a:rPr lang="en-US" sz="1600" b="0" dirty="0">
                <a:solidFill>
                  <a:srgbClr val="000000"/>
                </a:solidFill>
                <a:latin typeface="Helvetica"/>
                <a:cs typeface="Helvetica"/>
              </a:rPr>
              <a:t>- Long duration,  stochastic background</a:t>
            </a:r>
          </a:p>
        </p:txBody>
      </p:sp>
      <p:sp>
        <p:nvSpPr>
          <p:cNvPr id="219158" name="Text Box 22"/>
          <p:cNvSpPr txBox="1">
            <a:spLocks noChangeArrowheads="1"/>
          </p:cNvSpPr>
          <p:nvPr/>
        </p:nvSpPr>
        <p:spPr bwMode="auto">
          <a:xfrm>
            <a:off x="7038975" y="4381500"/>
            <a:ext cx="2205038" cy="14303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600" b="0" i="1" u="sng" dirty="0">
                <a:solidFill>
                  <a:srgbClr val="000000"/>
                </a:solidFill>
                <a:latin typeface="Helvetica"/>
                <a:cs typeface="Helvetica"/>
              </a:rPr>
              <a:t>Spinning neutron stars</a:t>
            </a:r>
          </a:p>
          <a:p>
            <a:pPr>
              <a:lnSpc>
                <a:spcPct val="80000"/>
              </a:lnSpc>
              <a:spcBef>
                <a:spcPct val="50000"/>
              </a:spcBef>
              <a:defRPr/>
            </a:pPr>
            <a:r>
              <a:rPr lang="en-US" sz="1600" b="0" dirty="0">
                <a:solidFill>
                  <a:srgbClr val="000000"/>
                </a:solidFill>
                <a:latin typeface="Helvetica"/>
                <a:cs typeface="Helvetica"/>
              </a:rPr>
              <a:t>- (nearly) monotonic waveform</a:t>
            </a:r>
          </a:p>
          <a:p>
            <a:pPr>
              <a:lnSpc>
                <a:spcPct val="80000"/>
              </a:lnSpc>
              <a:spcBef>
                <a:spcPct val="50000"/>
              </a:spcBef>
              <a:defRPr/>
            </a:pPr>
            <a:r>
              <a:rPr lang="en-US" sz="1600" b="0" dirty="0">
                <a:solidFill>
                  <a:srgbClr val="000000"/>
                </a:solidFill>
                <a:latin typeface="Helvetica"/>
                <a:cs typeface="Helvetica"/>
              </a:rPr>
              <a:t>- Long duration</a:t>
            </a:r>
          </a:p>
        </p:txBody>
      </p:sp>
      <p:sp>
        <p:nvSpPr>
          <p:cNvPr id="6" name="Slide Number Placeholder 5"/>
          <p:cNvSpPr>
            <a:spLocks noGrp="1"/>
          </p:cNvSpPr>
          <p:nvPr>
            <p:ph type="sldNum" sz="quarter" idx="11"/>
          </p:nvPr>
        </p:nvSpPr>
        <p:spPr>
          <a:xfrm>
            <a:off x="8305800" y="6248400"/>
            <a:ext cx="457200" cy="457200"/>
          </a:xfrm>
        </p:spPr>
        <p:txBody>
          <a:bodyPr/>
          <a:lstStyle/>
          <a:p>
            <a:fld id="{CA3F5FB0-7E2D-7F46-80AE-20B8AC0B27B1}" type="slidenum">
              <a:rPr lang="en-US" smtClean="0"/>
              <a:pPr/>
              <a:t>20</a:t>
            </a:fld>
            <a:endParaRPr lang="en-US" dirty="0"/>
          </a:p>
        </p:txBody>
      </p:sp>
      <p:grpSp>
        <p:nvGrpSpPr>
          <p:cNvPr id="5" name="Group 4"/>
          <p:cNvGrpSpPr/>
          <p:nvPr/>
        </p:nvGrpSpPr>
        <p:grpSpPr>
          <a:xfrm>
            <a:off x="192088" y="1560512"/>
            <a:ext cx="4227512" cy="2923877"/>
            <a:chOff x="192088" y="1560512"/>
            <a:chExt cx="4227512" cy="2923877"/>
          </a:xfrm>
        </p:grpSpPr>
        <p:grpSp>
          <p:nvGrpSpPr>
            <p:cNvPr id="32772" name="Group 13"/>
            <p:cNvGrpSpPr>
              <a:grpSpLocks/>
            </p:cNvGrpSpPr>
            <p:nvPr/>
          </p:nvGrpSpPr>
          <p:grpSpPr bwMode="auto">
            <a:xfrm>
              <a:off x="192088" y="1568450"/>
              <a:ext cx="2446337" cy="2698750"/>
              <a:chOff x="597" y="933"/>
              <a:chExt cx="1541" cy="1700"/>
            </a:xfrm>
          </p:grpSpPr>
          <p:pic>
            <p:nvPicPr>
              <p:cNvPr id="219143" name="Picture 7"/>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24" y="933"/>
                <a:ext cx="1514" cy="158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19144" name="Text Box 8"/>
              <p:cNvSpPr txBox="1">
                <a:spLocks noChangeArrowheads="1"/>
              </p:cNvSpPr>
              <p:nvPr/>
            </p:nvSpPr>
            <p:spPr bwMode="auto">
              <a:xfrm>
                <a:off x="597" y="2479"/>
                <a:ext cx="909" cy="1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000" b="0" dirty="0">
                    <a:solidFill>
                      <a:srgbClr val="000000"/>
                    </a:solidFill>
                    <a:latin typeface="Helvetica"/>
                    <a:cs typeface="Helvetica"/>
                  </a:rPr>
                  <a:t>Credit: AEI, CCT, LSU</a:t>
                </a:r>
              </a:p>
            </p:txBody>
          </p:sp>
        </p:grpSp>
        <p:sp>
          <p:nvSpPr>
            <p:cNvPr id="219155" name="Text Box 19"/>
            <p:cNvSpPr txBox="1">
              <a:spLocks noChangeArrowheads="1"/>
            </p:cNvSpPr>
            <p:nvPr/>
          </p:nvSpPr>
          <p:spPr bwMode="auto">
            <a:xfrm>
              <a:off x="2624138" y="1560512"/>
              <a:ext cx="1795462" cy="29238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600" b="0" i="1" u="sng" dirty="0">
                  <a:solidFill>
                    <a:srgbClr val="000000"/>
                  </a:solidFill>
                  <a:latin typeface="Helvetica"/>
                  <a:cs typeface="Helvetica"/>
                </a:rPr>
                <a:t>Coalescing Compact Binary Systems</a:t>
              </a:r>
              <a:r>
                <a:rPr lang="en-US" sz="1600" b="0" i="1" dirty="0">
                  <a:solidFill>
                    <a:srgbClr val="000000"/>
                  </a:solidFill>
                  <a:latin typeface="Helvetica"/>
                  <a:cs typeface="Helvetica"/>
                </a:rPr>
                <a:t>: </a:t>
              </a:r>
            </a:p>
            <a:p>
              <a:pPr>
                <a:spcBef>
                  <a:spcPct val="50000"/>
                </a:spcBef>
                <a:defRPr/>
              </a:pPr>
              <a:r>
                <a:rPr lang="en-US" sz="1600" b="0" i="1" dirty="0">
                  <a:solidFill>
                    <a:srgbClr val="000000"/>
                  </a:solidFill>
                  <a:latin typeface="Helvetica"/>
                  <a:cs typeface="Helvetica"/>
                </a:rPr>
                <a:t>Neutron Star-NS, Black Hole-NS, BH-BH</a:t>
              </a:r>
            </a:p>
            <a:p>
              <a:pPr>
                <a:spcBef>
                  <a:spcPct val="50000"/>
                </a:spcBef>
                <a:defRPr/>
              </a:pPr>
              <a:r>
                <a:rPr lang="en-US" sz="1600" b="0" dirty="0">
                  <a:solidFill>
                    <a:srgbClr val="000000"/>
                  </a:solidFill>
                  <a:latin typeface="Helvetica"/>
                  <a:cs typeface="Helvetica"/>
                </a:rPr>
                <a:t>- Strong emitters, well-modeled, </a:t>
              </a:r>
            </a:p>
            <a:p>
              <a:pPr>
                <a:spcBef>
                  <a:spcPct val="50000"/>
                </a:spcBef>
                <a:defRPr/>
              </a:pPr>
              <a:r>
                <a:rPr lang="en-US" sz="1600" b="0" dirty="0">
                  <a:solidFill>
                    <a:srgbClr val="000000"/>
                  </a:solidFill>
                  <a:latin typeface="Helvetica"/>
                  <a:cs typeface="Helvetica"/>
                </a:rPr>
                <a:t>- (effectively) transient</a:t>
              </a:r>
            </a:p>
          </p:txBody>
        </p:sp>
        <p:sp>
          <p:nvSpPr>
            <p:cNvPr id="3" name="Oval 2"/>
            <p:cNvSpPr/>
            <p:nvPr/>
          </p:nvSpPr>
          <p:spPr bwMode="auto">
            <a:xfrm>
              <a:off x="2621257" y="2967334"/>
              <a:ext cx="960143" cy="233066"/>
            </a:xfrm>
            <a:prstGeom prst="ellipse">
              <a:avLst/>
            </a:prstGeom>
            <a:noFill/>
            <a:ln w="28575"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4" name="TextBox 3"/>
            <p:cNvSpPr txBox="1"/>
            <p:nvPr/>
          </p:nvSpPr>
          <p:spPr>
            <a:xfrm>
              <a:off x="4114800" y="2057400"/>
              <a:ext cx="304800" cy="523220"/>
            </a:xfrm>
            <a:prstGeom prst="rect">
              <a:avLst/>
            </a:prstGeom>
            <a:noFill/>
          </p:spPr>
          <p:txBody>
            <a:bodyPr wrap="square" rtlCol="0">
              <a:spAutoFit/>
            </a:bodyPr>
            <a:lstStyle/>
            <a:p>
              <a:r>
                <a:rPr lang="en-US" sz="2800" dirty="0">
                  <a:solidFill>
                    <a:srgbClr val="FF0000"/>
                  </a:solidFill>
                  <a:latin typeface="Zapf Dingbats"/>
                  <a:ea typeface="Zapf Dingbats"/>
                  <a:cs typeface="Zapf Dingbats"/>
                  <a:sym typeface="Zapf Dingbats"/>
                </a:rPr>
                <a:t>✓</a:t>
              </a:r>
              <a:endParaRPr lang="en-US" sz="2800" dirty="0">
                <a:solidFill>
                  <a:srgbClr val="FF0000"/>
                </a:solidFill>
              </a:endParaRPr>
            </a:p>
          </p:txBody>
        </p:sp>
      </p:grpSp>
      <p:sp>
        <p:nvSpPr>
          <p:cNvPr id="24" name="TextBox 23"/>
          <p:cNvSpPr txBox="1"/>
          <p:nvPr/>
        </p:nvSpPr>
        <p:spPr>
          <a:xfrm>
            <a:off x="3505200" y="2753380"/>
            <a:ext cx="304800" cy="523220"/>
          </a:xfrm>
          <a:prstGeom prst="rect">
            <a:avLst/>
          </a:prstGeom>
          <a:noFill/>
        </p:spPr>
        <p:txBody>
          <a:bodyPr wrap="square" rtlCol="0">
            <a:spAutoFit/>
          </a:bodyPr>
          <a:lstStyle/>
          <a:p>
            <a:r>
              <a:rPr lang="en-US" sz="2800" dirty="0">
                <a:solidFill>
                  <a:srgbClr val="FF0000"/>
                </a:solidFill>
                <a:latin typeface="Zapf Dingbats"/>
                <a:ea typeface="Zapf Dingbats"/>
                <a:cs typeface="Zapf Dingbats"/>
                <a:sym typeface="Zapf Dingbats"/>
              </a:rPr>
              <a:t>✓</a:t>
            </a:r>
            <a:endParaRPr lang="en-US" sz="2800" dirty="0">
              <a:solidFill>
                <a:srgbClr val="FF0000"/>
              </a:solidFill>
            </a:endParaRPr>
          </a:p>
        </p:txBody>
      </p:sp>
      <p:sp>
        <p:nvSpPr>
          <p:cNvPr id="25" name="Oval 24"/>
          <p:cNvSpPr/>
          <p:nvPr/>
        </p:nvSpPr>
        <p:spPr bwMode="auto">
          <a:xfrm>
            <a:off x="2590800" y="2438400"/>
            <a:ext cx="1828799" cy="304800"/>
          </a:xfrm>
          <a:prstGeom prst="ellipse">
            <a:avLst/>
          </a:prstGeom>
          <a:noFill/>
          <a:ln w="28575"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7552571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540" name="Group 2"/>
          <p:cNvGrpSpPr>
            <a:grpSpLocks/>
          </p:cNvGrpSpPr>
          <p:nvPr/>
        </p:nvGrpSpPr>
        <p:grpSpPr bwMode="auto">
          <a:xfrm>
            <a:off x="1460500" y="1590675"/>
            <a:ext cx="5449888" cy="3057525"/>
            <a:chOff x="279" y="1002"/>
            <a:chExt cx="3433" cy="1926"/>
          </a:xfrm>
        </p:grpSpPr>
        <p:sp>
          <p:nvSpPr>
            <p:cNvPr id="1819651" name="Rectangle 3"/>
            <p:cNvSpPr>
              <a:spLocks noChangeArrowheads="1"/>
            </p:cNvSpPr>
            <p:nvPr/>
          </p:nvSpPr>
          <p:spPr bwMode="auto">
            <a:xfrm>
              <a:off x="456" y="1152"/>
              <a:ext cx="3256" cy="1776"/>
            </a:xfrm>
            <a:prstGeom prst="rect">
              <a:avLst/>
            </a:prstGeom>
            <a:gradFill rotWithShape="0">
              <a:gsLst>
                <a:gs pos="0">
                  <a:schemeClr val="bg2"/>
                </a:gs>
                <a:gs pos="50000">
                  <a:srgbClr val="C8CA76"/>
                </a:gs>
                <a:gs pos="100000">
                  <a:schemeClr val="bg2"/>
                </a:gs>
              </a:gsLst>
              <a:lin ang="5400000" scaled="1"/>
            </a:gradFill>
            <a:ln w="12700">
              <a:solidFill>
                <a:srgbClr val="FF0000"/>
              </a:solidFill>
              <a:miter lim="800000"/>
              <a:headEnd type="none" w="sm" len="sm"/>
              <a:tailEnd type="none" w="sm" len="sm"/>
            </a:ln>
            <a:effectLst/>
          </p:spPr>
          <p:txBody>
            <a:bodyPr wrap="none" anchor="ctr"/>
            <a:lstStyle/>
            <a:p>
              <a:pPr algn="ctr">
                <a:defRPr/>
              </a:pPr>
              <a:endParaRPr lang="en-US" sz="1000" i="1">
                <a:solidFill>
                  <a:schemeClr val="accent2"/>
                </a:solidFill>
                <a:latin typeface="Helvetica" pitchFamily="-105" charset="0"/>
                <a:cs typeface="ＭＳ Ｐゴシック" pitchFamily="-105" charset="-128"/>
              </a:endParaRPr>
            </a:p>
          </p:txBody>
        </p:sp>
        <p:sp>
          <p:nvSpPr>
            <p:cNvPr id="65585" name="Text Box 4"/>
            <p:cNvSpPr txBox="1">
              <a:spLocks noChangeArrowheads="1"/>
            </p:cNvSpPr>
            <p:nvPr/>
          </p:nvSpPr>
          <p:spPr bwMode="auto">
            <a:xfrm rot="-5400000">
              <a:off x="78" y="1960"/>
              <a:ext cx="575" cy="173"/>
            </a:xfrm>
            <a:prstGeom prst="rect">
              <a:avLst/>
            </a:prstGeom>
            <a:noFill/>
            <a:ln w="12700">
              <a:noFill/>
              <a:miter lim="800000"/>
              <a:headEnd type="none" w="sm" len="sm"/>
              <a:tailEnd type="none" w="sm" len="sm"/>
            </a:ln>
          </p:spPr>
          <p:txBody>
            <a:bodyPr wrap="none">
              <a:spAutoFit/>
            </a:bodyPr>
            <a:lstStyle/>
            <a:p>
              <a:r>
                <a:rPr lang="en-US" sz="1200" b="1">
                  <a:solidFill>
                    <a:schemeClr val="accent2"/>
                  </a:solidFill>
                  <a:latin typeface="Helvetica" pitchFamily="-105" charset="0"/>
                </a:rPr>
                <a:t>frequency</a:t>
              </a:r>
            </a:p>
          </p:txBody>
        </p:sp>
        <p:sp>
          <p:nvSpPr>
            <p:cNvPr id="65586" name="Text Box 5"/>
            <p:cNvSpPr txBox="1">
              <a:spLocks noChangeArrowheads="1"/>
            </p:cNvSpPr>
            <p:nvPr/>
          </p:nvSpPr>
          <p:spPr bwMode="auto">
            <a:xfrm>
              <a:off x="1934" y="1002"/>
              <a:ext cx="313" cy="173"/>
            </a:xfrm>
            <a:prstGeom prst="rect">
              <a:avLst/>
            </a:prstGeom>
            <a:noFill/>
            <a:ln w="12700">
              <a:noFill/>
              <a:miter lim="800000"/>
              <a:headEnd type="none" w="sm" len="sm"/>
              <a:tailEnd type="none" w="sm" len="sm"/>
            </a:ln>
          </p:spPr>
          <p:txBody>
            <a:bodyPr wrap="none">
              <a:spAutoFit/>
            </a:bodyPr>
            <a:lstStyle/>
            <a:p>
              <a:r>
                <a:rPr lang="en-US" sz="1200" b="1">
                  <a:solidFill>
                    <a:schemeClr val="accent2"/>
                  </a:solidFill>
                  <a:latin typeface="Helvetica" pitchFamily="-105" charset="0"/>
                </a:rPr>
                <a:t>time</a:t>
              </a:r>
              <a:endParaRPr lang="en-US" sz="1200" b="1">
                <a:latin typeface="Helvetica" pitchFamily="-105" charset="0"/>
              </a:endParaRPr>
            </a:p>
          </p:txBody>
        </p:sp>
      </p:grpSp>
      <p:sp>
        <p:nvSpPr>
          <p:cNvPr id="65541" name="Rectangle 6"/>
          <p:cNvSpPr>
            <a:spLocks noGrp="1" noChangeArrowheads="1"/>
          </p:cNvSpPr>
          <p:nvPr>
            <p:ph type="title"/>
          </p:nvPr>
        </p:nvSpPr>
        <p:spPr/>
        <p:txBody>
          <a:bodyPr/>
          <a:lstStyle/>
          <a:p>
            <a:r>
              <a:rPr lang="en-US" sz="3200" dirty="0">
                <a:ea typeface="ＭＳ Ｐゴシック" pitchFamily="-105" charset="-128"/>
              </a:rPr>
              <a:t>Frequency-Time </a:t>
            </a:r>
            <a:br>
              <a:rPr lang="en-US" sz="3200" dirty="0">
                <a:ea typeface="ＭＳ Ｐゴシック" pitchFamily="-105" charset="-128"/>
              </a:rPr>
            </a:br>
            <a:r>
              <a:rPr lang="en-US" sz="3200" dirty="0">
                <a:ea typeface="ＭＳ Ｐゴシック" pitchFamily="-105" charset="-128"/>
              </a:rPr>
              <a:t>Characteristics of GW Sources</a:t>
            </a:r>
          </a:p>
        </p:txBody>
      </p:sp>
      <p:grpSp>
        <p:nvGrpSpPr>
          <p:cNvPr id="65542" name="Group 8"/>
          <p:cNvGrpSpPr>
            <a:grpSpLocks/>
          </p:cNvGrpSpPr>
          <p:nvPr/>
        </p:nvGrpSpPr>
        <p:grpSpPr bwMode="auto">
          <a:xfrm>
            <a:off x="1814513" y="1841500"/>
            <a:ext cx="398462" cy="2819400"/>
            <a:chOff x="502" y="1160"/>
            <a:chExt cx="251" cy="1776"/>
          </a:xfrm>
        </p:grpSpPr>
        <p:sp>
          <p:nvSpPr>
            <p:cNvPr id="65582" name="Freeform 9"/>
            <p:cNvSpPr>
              <a:spLocks/>
            </p:cNvSpPr>
            <p:nvPr/>
          </p:nvSpPr>
          <p:spPr bwMode="auto">
            <a:xfrm>
              <a:off x="706" y="1160"/>
              <a:ext cx="47" cy="1776"/>
            </a:xfrm>
            <a:custGeom>
              <a:avLst/>
              <a:gdLst>
                <a:gd name="T0" fmla="*/ 0 w 1"/>
                <a:gd name="T1" fmla="*/ 3120 h 1472"/>
                <a:gd name="T2" fmla="*/ 0 w 1"/>
                <a:gd name="T3" fmla="*/ 0 h 1472"/>
                <a:gd name="T4" fmla="*/ 0 60000 65536"/>
                <a:gd name="T5" fmla="*/ 0 60000 65536"/>
                <a:gd name="T6" fmla="*/ 0 w 1"/>
                <a:gd name="T7" fmla="*/ 0 h 1472"/>
                <a:gd name="T8" fmla="*/ 1 w 1"/>
                <a:gd name="T9" fmla="*/ 1472 h 1472"/>
              </a:gdLst>
              <a:ahLst/>
              <a:cxnLst>
                <a:cxn ang="T4">
                  <a:pos x="T0" y="T1"/>
                </a:cxn>
                <a:cxn ang="T5">
                  <a:pos x="T2" y="T3"/>
                </a:cxn>
              </a:cxnLst>
              <a:rect l="T6" t="T7" r="T8" b="T9"/>
              <a:pathLst>
                <a:path w="1" h="1472">
                  <a:moveTo>
                    <a:pt x="0" y="1472"/>
                  </a:moveTo>
                  <a:cubicBezTo>
                    <a:pt x="0" y="1472"/>
                    <a:pt x="0" y="736"/>
                    <a:pt x="0" y="0"/>
                  </a:cubicBezTo>
                </a:path>
              </a:pathLst>
            </a:custGeom>
            <a:noFill/>
            <a:ln w="101600">
              <a:pattFill prst="pct50">
                <a:fgClr>
                  <a:srgbClr val="FF0000"/>
                </a:fgClr>
                <a:bgClr>
                  <a:srgbClr val="FF5050"/>
                </a:bgClr>
              </a:pattFill>
              <a:round/>
              <a:headEnd type="none" w="sm" len="sm"/>
              <a:tailEnd type="none" w="sm" len="sm"/>
            </a:ln>
          </p:spPr>
          <p:txBody>
            <a:bodyPr wrap="none" anchor="ctr"/>
            <a:lstStyle/>
            <a:p>
              <a:endParaRPr lang="en-US"/>
            </a:p>
          </p:txBody>
        </p:sp>
        <p:sp>
          <p:nvSpPr>
            <p:cNvPr id="65583" name="Text Box 10"/>
            <p:cNvSpPr txBox="1">
              <a:spLocks noChangeArrowheads="1"/>
            </p:cNvSpPr>
            <p:nvPr/>
          </p:nvSpPr>
          <p:spPr bwMode="auto">
            <a:xfrm rot="-5400000">
              <a:off x="397" y="1908"/>
              <a:ext cx="383" cy="173"/>
            </a:xfrm>
            <a:prstGeom prst="rect">
              <a:avLst/>
            </a:prstGeom>
            <a:noFill/>
            <a:ln w="12700">
              <a:noFill/>
              <a:miter lim="800000"/>
              <a:headEnd type="none" w="sm" len="sm"/>
              <a:tailEnd type="none" w="sm" len="sm"/>
            </a:ln>
          </p:spPr>
          <p:txBody>
            <a:bodyPr wrap="none">
              <a:spAutoFit/>
            </a:bodyPr>
            <a:lstStyle/>
            <a:p>
              <a:r>
                <a:rPr lang="en-US" sz="1200" b="1">
                  <a:solidFill>
                    <a:srgbClr val="FF0000"/>
                  </a:solidFill>
                  <a:latin typeface="Times" pitchFamily="-105" charset="0"/>
                </a:rPr>
                <a:t>Bursts</a:t>
              </a:r>
              <a:endParaRPr lang="en-US" sz="1200" b="1">
                <a:latin typeface="Helvetica" pitchFamily="-105" charset="0"/>
              </a:endParaRPr>
            </a:p>
          </p:txBody>
        </p:sp>
      </p:grpSp>
      <p:grpSp>
        <p:nvGrpSpPr>
          <p:cNvPr id="65543" name="Group 13"/>
          <p:cNvGrpSpPr>
            <a:grpSpLocks/>
          </p:cNvGrpSpPr>
          <p:nvPr/>
        </p:nvGrpSpPr>
        <p:grpSpPr bwMode="auto">
          <a:xfrm>
            <a:off x="4979988" y="2247900"/>
            <a:ext cx="1117600" cy="346075"/>
            <a:chOff x="2496" y="1416"/>
            <a:chExt cx="704" cy="218"/>
          </a:xfrm>
        </p:grpSpPr>
        <p:sp>
          <p:nvSpPr>
            <p:cNvPr id="65580" name="Line 14"/>
            <p:cNvSpPr>
              <a:spLocks noChangeShapeType="1"/>
            </p:cNvSpPr>
            <p:nvPr/>
          </p:nvSpPr>
          <p:spPr bwMode="auto">
            <a:xfrm>
              <a:off x="2496" y="1416"/>
              <a:ext cx="704" cy="16"/>
            </a:xfrm>
            <a:prstGeom prst="line">
              <a:avLst/>
            </a:prstGeom>
            <a:noFill/>
            <a:ln w="57150">
              <a:solidFill>
                <a:schemeClr val="tx2"/>
              </a:solidFill>
              <a:round/>
              <a:headEnd/>
              <a:tailEnd/>
            </a:ln>
          </p:spPr>
          <p:txBody>
            <a:bodyPr wrap="none" anchor="ctr"/>
            <a:lstStyle/>
            <a:p>
              <a:endParaRPr lang="en-US"/>
            </a:p>
          </p:txBody>
        </p:sp>
        <p:sp>
          <p:nvSpPr>
            <p:cNvPr id="65581" name="Text Box 15"/>
            <p:cNvSpPr txBox="1">
              <a:spLocks noChangeArrowheads="1"/>
            </p:cNvSpPr>
            <p:nvPr/>
          </p:nvSpPr>
          <p:spPr bwMode="auto">
            <a:xfrm>
              <a:off x="2590" y="1461"/>
              <a:ext cx="575" cy="173"/>
            </a:xfrm>
            <a:prstGeom prst="rect">
              <a:avLst/>
            </a:prstGeom>
            <a:noFill/>
            <a:ln w="9525">
              <a:noFill/>
              <a:miter lim="800000"/>
              <a:headEnd/>
              <a:tailEnd/>
            </a:ln>
          </p:spPr>
          <p:txBody>
            <a:bodyPr wrap="none">
              <a:spAutoFit/>
            </a:bodyPr>
            <a:lstStyle/>
            <a:p>
              <a:r>
                <a:rPr lang="en-US" sz="1200" b="1">
                  <a:solidFill>
                    <a:schemeClr val="tx2"/>
                  </a:solidFill>
                  <a:latin typeface="Times" pitchFamily="-105" charset="0"/>
                </a:rPr>
                <a:t>Ringdowns</a:t>
              </a:r>
              <a:endParaRPr lang="en-US" sz="1000" b="1">
                <a:solidFill>
                  <a:schemeClr val="tx2"/>
                </a:solidFill>
                <a:latin typeface="Helvetica" pitchFamily="-105" charset="0"/>
              </a:endParaRPr>
            </a:p>
          </p:txBody>
        </p:sp>
      </p:grpSp>
      <p:sp>
        <p:nvSpPr>
          <p:cNvPr id="65544" name="Text Box 18"/>
          <p:cNvSpPr txBox="1">
            <a:spLocks noChangeArrowheads="1"/>
          </p:cNvSpPr>
          <p:nvPr/>
        </p:nvSpPr>
        <p:spPr bwMode="auto">
          <a:xfrm>
            <a:off x="2679700" y="2686050"/>
            <a:ext cx="1763713" cy="274638"/>
          </a:xfrm>
          <a:prstGeom prst="rect">
            <a:avLst/>
          </a:prstGeom>
          <a:noFill/>
          <a:ln w="12700">
            <a:noFill/>
            <a:miter lim="800000"/>
            <a:headEnd type="none" w="sm" len="sm"/>
            <a:tailEnd type="none" w="sm" len="sm"/>
          </a:ln>
        </p:spPr>
        <p:txBody>
          <a:bodyPr wrap="none">
            <a:spAutoFit/>
          </a:bodyPr>
          <a:lstStyle/>
          <a:p>
            <a:r>
              <a:rPr lang="en-US" sz="1200" b="1">
                <a:solidFill>
                  <a:srgbClr val="663300"/>
                </a:solidFill>
                <a:latin typeface="Times" pitchFamily="-105" charset="0"/>
              </a:rPr>
              <a:t>Broadband Background</a:t>
            </a:r>
            <a:endParaRPr lang="en-US" sz="1200" b="1">
              <a:solidFill>
                <a:srgbClr val="663300"/>
              </a:solidFill>
              <a:latin typeface="Helvetica" pitchFamily="-105" charset="0"/>
            </a:endParaRPr>
          </a:p>
        </p:txBody>
      </p:sp>
      <p:grpSp>
        <p:nvGrpSpPr>
          <p:cNvPr id="65545" name="Group 21"/>
          <p:cNvGrpSpPr>
            <a:grpSpLocks/>
          </p:cNvGrpSpPr>
          <p:nvPr/>
        </p:nvGrpSpPr>
        <p:grpSpPr bwMode="auto">
          <a:xfrm>
            <a:off x="1741488" y="3422650"/>
            <a:ext cx="5143500" cy="411163"/>
            <a:chOff x="456" y="2156"/>
            <a:chExt cx="3240" cy="259"/>
          </a:xfrm>
        </p:grpSpPr>
        <p:sp>
          <p:nvSpPr>
            <p:cNvPr id="65578" name="Freeform 22"/>
            <p:cNvSpPr>
              <a:spLocks/>
            </p:cNvSpPr>
            <p:nvPr/>
          </p:nvSpPr>
          <p:spPr bwMode="auto">
            <a:xfrm>
              <a:off x="456" y="2368"/>
              <a:ext cx="3240" cy="47"/>
            </a:xfrm>
            <a:custGeom>
              <a:avLst/>
              <a:gdLst>
                <a:gd name="T0" fmla="*/ 0 w 2904"/>
                <a:gd name="T1" fmla="*/ 0 h 1"/>
                <a:gd name="T2" fmla="*/ 4500 w 2904"/>
                <a:gd name="T3" fmla="*/ 0 h 1"/>
                <a:gd name="T4" fmla="*/ 0 60000 65536"/>
                <a:gd name="T5" fmla="*/ 0 60000 65536"/>
                <a:gd name="T6" fmla="*/ 0 w 2904"/>
                <a:gd name="T7" fmla="*/ 0 h 1"/>
                <a:gd name="T8" fmla="*/ 2904 w 2904"/>
                <a:gd name="T9" fmla="*/ 1 h 1"/>
              </a:gdLst>
              <a:ahLst/>
              <a:cxnLst>
                <a:cxn ang="T4">
                  <a:pos x="T0" y="T1"/>
                </a:cxn>
                <a:cxn ang="T5">
                  <a:pos x="T2" y="T3"/>
                </a:cxn>
              </a:cxnLst>
              <a:rect l="T6" t="T7" r="T8" b="T9"/>
              <a:pathLst>
                <a:path w="2904" h="1">
                  <a:moveTo>
                    <a:pt x="0" y="0"/>
                  </a:moveTo>
                  <a:cubicBezTo>
                    <a:pt x="1210" y="0"/>
                    <a:pt x="2420" y="0"/>
                    <a:pt x="2904" y="0"/>
                  </a:cubicBezTo>
                </a:path>
              </a:pathLst>
            </a:custGeom>
            <a:noFill/>
            <a:ln w="76200">
              <a:pattFill prst="wdDnDiag">
                <a:fgClr>
                  <a:srgbClr val="006600"/>
                </a:fgClr>
                <a:bgClr>
                  <a:srgbClr val="C8CA76"/>
                </a:bgClr>
              </a:pattFill>
              <a:round/>
              <a:headEnd type="none" w="sm" len="sm"/>
              <a:tailEnd type="none" w="sm" len="sm"/>
            </a:ln>
          </p:spPr>
          <p:txBody>
            <a:bodyPr wrap="none" anchor="ctr"/>
            <a:lstStyle/>
            <a:p>
              <a:endParaRPr lang="en-US"/>
            </a:p>
          </p:txBody>
        </p:sp>
        <p:sp>
          <p:nvSpPr>
            <p:cNvPr id="65579" name="Text Box 23"/>
            <p:cNvSpPr txBox="1">
              <a:spLocks noChangeArrowheads="1"/>
            </p:cNvSpPr>
            <p:nvPr/>
          </p:nvSpPr>
          <p:spPr bwMode="auto">
            <a:xfrm>
              <a:off x="1335" y="2156"/>
              <a:ext cx="956" cy="173"/>
            </a:xfrm>
            <a:prstGeom prst="rect">
              <a:avLst/>
            </a:prstGeom>
            <a:noFill/>
            <a:ln w="12700">
              <a:noFill/>
              <a:miter lim="800000"/>
              <a:headEnd type="none" w="sm" len="sm"/>
              <a:tailEnd type="none" w="sm" len="sm"/>
            </a:ln>
          </p:spPr>
          <p:txBody>
            <a:bodyPr wrap="none">
              <a:spAutoFit/>
            </a:bodyPr>
            <a:lstStyle/>
            <a:p>
              <a:r>
                <a:rPr lang="en-US" sz="1200" b="1">
                  <a:solidFill>
                    <a:srgbClr val="26791D"/>
                  </a:solidFill>
                  <a:latin typeface="Times" pitchFamily="-105" charset="0"/>
                </a:rPr>
                <a:t>CW (quasi-periodic)</a:t>
              </a:r>
              <a:endParaRPr lang="en-US" sz="1200" b="1">
                <a:solidFill>
                  <a:srgbClr val="26791D"/>
                </a:solidFill>
                <a:latin typeface="Helvetica" pitchFamily="-105" charset="0"/>
              </a:endParaRPr>
            </a:p>
          </p:txBody>
        </p:sp>
      </p:grpSp>
      <p:grpSp>
        <p:nvGrpSpPr>
          <p:cNvPr id="65546" name="Group 26"/>
          <p:cNvGrpSpPr>
            <a:grpSpLocks/>
          </p:cNvGrpSpPr>
          <p:nvPr/>
        </p:nvGrpSpPr>
        <p:grpSpPr bwMode="auto">
          <a:xfrm>
            <a:off x="1804988" y="2108200"/>
            <a:ext cx="3111500" cy="2292350"/>
            <a:chOff x="496" y="1328"/>
            <a:chExt cx="1960" cy="1444"/>
          </a:xfrm>
        </p:grpSpPr>
        <p:sp>
          <p:nvSpPr>
            <p:cNvPr id="65576" name="Text Box 27"/>
            <p:cNvSpPr txBox="1">
              <a:spLocks noChangeArrowheads="1"/>
            </p:cNvSpPr>
            <p:nvPr/>
          </p:nvSpPr>
          <p:spPr bwMode="auto">
            <a:xfrm>
              <a:off x="1335" y="2564"/>
              <a:ext cx="399" cy="173"/>
            </a:xfrm>
            <a:prstGeom prst="rect">
              <a:avLst/>
            </a:prstGeom>
            <a:noFill/>
            <a:ln w="12700">
              <a:noFill/>
              <a:miter lim="800000"/>
              <a:headEnd type="none" w="sm" len="sm"/>
              <a:tailEnd type="none" w="sm" len="sm"/>
            </a:ln>
          </p:spPr>
          <p:txBody>
            <a:bodyPr wrap="none">
              <a:spAutoFit/>
            </a:bodyPr>
            <a:lstStyle/>
            <a:p>
              <a:r>
                <a:rPr lang="en-US" sz="1200" b="1">
                  <a:solidFill>
                    <a:srgbClr val="3333FF"/>
                  </a:solidFill>
                  <a:latin typeface="Times" pitchFamily="-105" charset="0"/>
                </a:rPr>
                <a:t>Chirps</a:t>
              </a:r>
              <a:endParaRPr lang="en-US" sz="1200" b="1">
                <a:latin typeface="Helvetica" pitchFamily="-105" charset="0"/>
              </a:endParaRPr>
            </a:p>
          </p:txBody>
        </p:sp>
        <p:sp>
          <p:nvSpPr>
            <p:cNvPr id="65577" name="Freeform 28"/>
            <p:cNvSpPr>
              <a:spLocks/>
            </p:cNvSpPr>
            <p:nvPr/>
          </p:nvSpPr>
          <p:spPr bwMode="auto">
            <a:xfrm>
              <a:off x="496" y="1328"/>
              <a:ext cx="1960" cy="1444"/>
            </a:xfrm>
            <a:custGeom>
              <a:avLst/>
              <a:gdLst>
                <a:gd name="T0" fmla="*/ 0 w 1960"/>
                <a:gd name="T1" fmla="*/ 896 h 1692"/>
                <a:gd name="T2" fmla="*/ 136 w 1960"/>
                <a:gd name="T3" fmla="*/ 896 h 1692"/>
                <a:gd name="T4" fmla="*/ 320 w 1960"/>
                <a:gd name="T5" fmla="*/ 896 h 1692"/>
                <a:gd name="T6" fmla="*/ 576 w 1960"/>
                <a:gd name="T7" fmla="*/ 896 h 1692"/>
                <a:gd name="T8" fmla="*/ 752 w 1960"/>
                <a:gd name="T9" fmla="*/ 896 h 1692"/>
                <a:gd name="T10" fmla="*/ 976 w 1960"/>
                <a:gd name="T11" fmla="*/ 896 h 1692"/>
                <a:gd name="T12" fmla="*/ 1216 w 1960"/>
                <a:gd name="T13" fmla="*/ 882 h 1692"/>
                <a:gd name="T14" fmla="*/ 1432 w 1960"/>
                <a:gd name="T15" fmla="*/ 848 h 1692"/>
                <a:gd name="T16" fmla="*/ 1680 w 1960"/>
                <a:gd name="T17" fmla="*/ 777 h 1692"/>
                <a:gd name="T18" fmla="*/ 1872 w 1960"/>
                <a:gd name="T19" fmla="*/ 611 h 1692"/>
                <a:gd name="T20" fmla="*/ 1936 w 1960"/>
                <a:gd name="T21" fmla="*/ 348 h 1692"/>
                <a:gd name="T22" fmla="*/ 1960 w 1960"/>
                <a:gd name="T23" fmla="*/ 0 h 169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60"/>
                <a:gd name="T37" fmla="*/ 0 h 1692"/>
                <a:gd name="T38" fmla="*/ 1960 w 1960"/>
                <a:gd name="T39" fmla="*/ 1692 h 169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60" h="1692">
                  <a:moveTo>
                    <a:pt x="0" y="1688"/>
                  </a:moveTo>
                  <a:cubicBezTo>
                    <a:pt x="41" y="1688"/>
                    <a:pt x="82" y="1688"/>
                    <a:pt x="136" y="1688"/>
                  </a:cubicBezTo>
                  <a:cubicBezTo>
                    <a:pt x="189" y="1688"/>
                    <a:pt x="246" y="1688"/>
                    <a:pt x="320" y="1688"/>
                  </a:cubicBezTo>
                  <a:cubicBezTo>
                    <a:pt x="393" y="1688"/>
                    <a:pt x="504" y="1688"/>
                    <a:pt x="576" y="1688"/>
                  </a:cubicBezTo>
                  <a:cubicBezTo>
                    <a:pt x="648" y="1688"/>
                    <a:pt x="685" y="1688"/>
                    <a:pt x="752" y="1688"/>
                  </a:cubicBezTo>
                  <a:cubicBezTo>
                    <a:pt x="818" y="1688"/>
                    <a:pt x="898" y="1692"/>
                    <a:pt x="976" y="1688"/>
                  </a:cubicBezTo>
                  <a:cubicBezTo>
                    <a:pt x="1053" y="1684"/>
                    <a:pt x="1139" y="1678"/>
                    <a:pt x="1216" y="1664"/>
                  </a:cubicBezTo>
                  <a:cubicBezTo>
                    <a:pt x="1292" y="1649"/>
                    <a:pt x="1354" y="1633"/>
                    <a:pt x="1432" y="1600"/>
                  </a:cubicBezTo>
                  <a:cubicBezTo>
                    <a:pt x="1509" y="1566"/>
                    <a:pt x="1606" y="1538"/>
                    <a:pt x="1680" y="1464"/>
                  </a:cubicBezTo>
                  <a:cubicBezTo>
                    <a:pt x="1753" y="1389"/>
                    <a:pt x="1829" y="1286"/>
                    <a:pt x="1872" y="1152"/>
                  </a:cubicBezTo>
                  <a:cubicBezTo>
                    <a:pt x="1914" y="1017"/>
                    <a:pt x="1921" y="847"/>
                    <a:pt x="1936" y="656"/>
                  </a:cubicBezTo>
                  <a:cubicBezTo>
                    <a:pt x="1950" y="464"/>
                    <a:pt x="1955" y="232"/>
                    <a:pt x="1960" y="0"/>
                  </a:cubicBezTo>
                </a:path>
              </a:pathLst>
            </a:custGeom>
            <a:noFill/>
            <a:ln w="57150">
              <a:solidFill>
                <a:srgbClr val="3333FF"/>
              </a:solidFill>
              <a:round/>
              <a:headEnd/>
              <a:tailEnd type="oval" w="sm" len="sm"/>
            </a:ln>
          </p:spPr>
          <p:txBody>
            <a:bodyPr wrap="none" anchor="ctr"/>
            <a:lstStyle/>
            <a:p>
              <a:endParaRPr lang="en-US"/>
            </a:p>
          </p:txBody>
        </p:sp>
      </p:grpSp>
      <p:grpSp>
        <p:nvGrpSpPr>
          <p:cNvPr id="65547" name="Group 31"/>
          <p:cNvGrpSpPr>
            <a:grpSpLocks/>
          </p:cNvGrpSpPr>
          <p:nvPr/>
        </p:nvGrpSpPr>
        <p:grpSpPr bwMode="auto">
          <a:xfrm>
            <a:off x="1017588" y="3530600"/>
            <a:ext cx="3317875" cy="2843213"/>
            <a:chOff x="0" y="2224"/>
            <a:chExt cx="2090" cy="1791"/>
          </a:xfrm>
        </p:grpSpPr>
        <p:grpSp>
          <p:nvGrpSpPr>
            <p:cNvPr id="65563" name="Group 32"/>
            <p:cNvGrpSpPr>
              <a:grpSpLocks/>
            </p:cNvGrpSpPr>
            <p:nvPr/>
          </p:nvGrpSpPr>
          <p:grpSpPr bwMode="auto">
            <a:xfrm>
              <a:off x="0" y="2224"/>
              <a:ext cx="2090" cy="1791"/>
              <a:chOff x="0" y="2224"/>
              <a:chExt cx="2090" cy="1791"/>
            </a:xfrm>
          </p:grpSpPr>
          <p:sp>
            <p:nvSpPr>
              <p:cNvPr id="65565" name="Text Box 33"/>
              <p:cNvSpPr txBox="1">
                <a:spLocks noChangeArrowheads="1"/>
              </p:cNvSpPr>
              <p:nvPr/>
            </p:nvSpPr>
            <p:spPr bwMode="auto">
              <a:xfrm>
                <a:off x="1390" y="3842"/>
                <a:ext cx="313" cy="173"/>
              </a:xfrm>
              <a:prstGeom prst="rect">
                <a:avLst/>
              </a:prstGeom>
              <a:noFill/>
              <a:ln w="12700">
                <a:noFill/>
                <a:miter lim="800000"/>
                <a:headEnd type="none" w="sm" len="sm"/>
                <a:tailEnd type="none" w="sm" len="sm"/>
              </a:ln>
            </p:spPr>
            <p:txBody>
              <a:bodyPr wrap="none">
                <a:spAutoFit/>
              </a:bodyPr>
              <a:lstStyle/>
              <a:p>
                <a:r>
                  <a:rPr lang="en-US" sz="1200" b="1">
                    <a:solidFill>
                      <a:schemeClr val="accent2"/>
                    </a:solidFill>
                    <a:latin typeface="Helvetica" pitchFamily="-105" charset="0"/>
                  </a:rPr>
                  <a:t>time</a:t>
                </a:r>
                <a:endParaRPr lang="en-US" sz="1200" b="1">
                  <a:latin typeface="Helvetica" pitchFamily="-105" charset="0"/>
                </a:endParaRPr>
              </a:p>
            </p:txBody>
          </p:sp>
          <p:grpSp>
            <p:nvGrpSpPr>
              <p:cNvPr id="65566" name="Group 34"/>
              <p:cNvGrpSpPr>
                <a:grpSpLocks/>
              </p:cNvGrpSpPr>
              <p:nvPr/>
            </p:nvGrpSpPr>
            <p:grpSpPr bwMode="auto">
              <a:xfrm>
                <a:off x="0" y="2224"/>
                <a:ext cx="2090" cy="1590"/>
                <a:chOff x="0" y="2224"/>
                <a:chExt cx="2090" cy="1590"/>
              </a:xfrm>
            </p:grpSpPr>
            <p:grpSp>
              <p:nvGrpSpPr>
                <p:cNvPr id="65568" name="Group 35"/>
                <p:cNvGrpSpPr>
                  <a:grpSpLocks/>
                </p:cNvGrpSpPr>
                <p:nvPr/>
              </p:nvGrpSpPr>
              <p:grpSpPr bwMode="auto">
                <a:xfrm>
                  <a:off x="808" y="2224"/>
                  <a:ext cx="1282" cy="1590"/>
                  <a:chOff x="2600" y="2256"/>
                  <a:chExt cx="1282" cy="1590"/>
                </a:xfrm>
              </p:grpSpPr>
              <p:pic>
                <p:nvPicPr>
                  <p:cNvPr id="65573" name="Picture 36"/>
                  <p:cNvPicPr>
                    <a:picLocks noChangeAspect="1" noChangeArrowheads="1"/>
                  </p:cNvPicPr>
                  <p:nvPr/>
                </p:nvPicPr>
                <p:blipFill>
                  <a:blip r:embed="rId4"/>
                  <a:srcRect/>
                  <a:stretch>
                    <a:fillRect/>
                  </a:stretch>
                </p:blipFill>
                <p:spPr bwMode="auto">
                  <a:xfrm>
                    <a:off x="2839" y="3204"/>
                    <a:ext cx="1043" cy="642"/>
                  </a:xfrm>
                  <a:prstGeom prst="rect">
                    <a:avLst/>
                  </a:prstGeom>
                  <a:noFill/>
                  <a:ln w="57150" cmpd="thinThick">
                    <a:solidFill>
                      <a:srgbClr val="3333FF"/>
                    </a:solidFill>
                    <a:miter lim="800000"/>
                    <a:headEnd/>
                    <a:tailEnd/>
                  </a:ln>
                </p:spPr>
              </p:pic>
              <p:sp>
                <p:nvSpPr>
                  <p:cNvPr id="65574" name="Oval 37"/>
                  <p:cNvSpPr>
                    <a:spLocks noChangeArrowheads="1"/>
                  </p:cNvSpPr>
                  <p:nvPr/>
                </p:nvSpPr>
                <p:spPr bwMode="auto">
                  <a:xfrm>
                    <a:off x="2800" y="2256"/>
                    <a:ext cx="264" cy="264"/>
                  </a:xfrm>
                  <a:prstGeom prst="ellipse">
                    <a:avLst/>
                  </a:prstGeom>
                  <a:noFill/>
                  <a:ln w="38100">
                    <a:solidFill>
                      <a:srgbClr val="FF0000"/>
                    </a:solidFill>
                    <a:round/>
                    <a:headEnd type="none" w="sm" len="sm"/>
                    <a:tailEnd type="none" w="sm" len="sm"/>
                  </a:ln>
                </p:spPr>
                <p:txBody>
                  <a:bodyPr wrap="none" anchor="ctr"/>
                  <a:lstStyle/>
                  <a:p>
                    <a:endParaRPr lang="en-US"/>
                  </a:p>
                </p:txBody>
              </p:sp>
              <p:sp>
                <p:nvSpPr>
                  <p:cNvPr id="65575" name="Arc 38"/>
                  <p:cNvSpPr>
                    <a:spLocks/>
                  </p:cNvSpPr>
                  <p:nvPr/>
                </p:nvSpPr>
                <p:spPr bwMode="auto">
                  <a:xfrm flipH="1">
                    <a:off x="2600" y="2475"/>
                    <a:ext cx="711" cy="931"/>
                  </a:xfrm>
                  <a:custGeom>
                    <a:avLst/>
                    <a:gdLst>
                      <a:gd name="T0" fmla="*/ 0 w 21600"/>
                      <a:gd name="T1" fmla="*/ 0 h 35513"/>
                      <a:gd name="T2" fmla="*/ 0 w 21600"/>
                      <a:gd name="T3" fmla="*/ 0 h 35513"/>
                      <a:gd name="T4" fmla="*/ 0 w 21600"/>
                      <a:gd name="T5" fmla="*/ 0 h 35513"/>
                      <a:gd name="T6" fmla="*/ 0 60000 65536"/>
                      <a:gd name="T7" fmla="*/ 0 60000 65536"/>
                      <a:gd name="T8" fmla="*/ 0 60000 65536"/>
                      <a:gd name="T9" fmla="*/ 0 w 21600"/>
                      <a:gd name="T10" fmla="*/ 0 h 35513"/>
                      <a:gd name="T11" fmla="*/ 21600 w 21600"/>
                      <a:gd name="T12" fmla="*/ 35513 h 35513"/>
                    </a:gdLst>
                    <a:ahLst/>
                    <a:cxnLst>
                      <a:cxn ang="T6">
                        <a:pos x="T0" y="T1"/>
                      </a:cxn>
                      <a:cxn ang="T7">
                        <a:pos x="T2" y="T3"/>
                      </a:cxn>
                      <a:cxn ang="T8">
                        <a:pos x="T4" y="T5"/>
                      </a:cxn>
                    </a:cxnLst>
                    <a:rect l="T9" t="T10" r="T11" b="T12"/>
                    <a:pathLst>
                      <a:path w="21600" h="35513" fill="none" extrusionOk="0">
                        <a:moveTo>
                          <a:pt x="14674" y="-1"/>
                        </a:moveTo>
                        <a:cubicBezTo>
                          <a:pt x="19090" y="4087"/>
                          <a:pt x="21600" y="9831"/>
                          <a:pt x="21600" y="15849"/>
                        </a:cubicBezTo>
                        <a:cubicBezTo>
                          <a:pt x="21600" y="24320"/>
                          <a:pt x="16648" y="32009"/>
                          <a:pt x="8936" y="35513"/>
                        </a:cubicBezTo>
                      </a:path>
                      <a:path w="21600" h="35513" stroke="0" extrusionOk="0">
                        <a:moveTo>
                          <a:pt x="14674" y="-1"/>
                        </a:moveTo>
                        <a:cubicBezTo>
                          <a:pt x="19090" y="4087"/>
                          <a:pt x="21600" y="9831"/>
                          <a:pt x="21600" y="15849"/>
                        </a:cubicBezTo>
                        <a:cubicBezTo>
                          <a:pt x="21600" y="24320"/>
                          <a:pt x="16648" y="32009"/>
                          <a:pt x="8936" y="35513"/>
                        </a:cubicBezTo>
                        <a:lnTo>
                          <a:pt x="0" y="15849"/>
                        </a:lnTo>
                        <a:close/>
                      </a:path>
                    </a:pathLst>
                  </a:custGeom>
                  <a:noFill/>
                  <a:ln w="19050">
                    <a:solidFill>
                      <a:srgbClr val="FF0000"/>
                    </a:solidFill>
                    <a:round/>
                    <a:headEnd type="none" w="sm" len="sm"/>
                    <a:tailEnd type="triangle" w="sm" len="sm"/>
                  </a:ln>
                </p:spPr>
                <p:txBody>
                  <a:bodyPr wrap="none" anchor="ctr"/>
                  <a:lstStyle/>
                  <a:p>
                    <a:endParaRPr lang="en-US"/>
                  </a:p>
                </p:txBody>
              </p:sp>
            </p:grpSp>
            <p:grpSp>
              <p:nvGrpSpPr>
                <p:cNvPr id="65569" name="Group 39"/>
                <p:cNvGrpSpPr>
                  <a:grpSpLocks/>
                </p:cNvGrpSpPr>
                <p:nvPr/>
              </p:nvGrpSpPr>
              <p:grpSpPr bwMode="auto">
                <a:xfrm>
                  <a:off x="0" y="3232"/>
                  <a:ext cx="1928" cy="544"/>
                  <a:chOff x="0" y="3232"/>
                  <a:chExt cx="1928" cy="544"/>
                </a:xfrm>
              </p:grpSpPr>
              <p:sp>
                <p:nvSpPr>
                  <p:cNvPr id="65570" name="Line 40"/>
                  <p:cNvSpPr>
                    <a:spLocks noChangeShapeType="1"/>
                  </p:cNvSpPr>
                  <p:nvPr/>
                </p:nvSpPr>
                <p:spPr bwMode="auto">
                  <a:xfrm>
                    <a:off x="880" y="3240"/>
                    <a:ext cx="0" cy="536"/>
                  </a:xfrm>
                  <a:prstGeom prst="line">
                    <a:avLst/>
                  </a:prstGeom>
                  <a:noFill/>
                  <a:ln w="12700">
                    <a:solidFill>
                      <a:schemeClr val="tx2"/>
                    </a:solidFill>
                    <a:round/>
                    <a:headEnd type="triangle" w="med" len="med"/>
                    <a:tailEnd type="triangle" w="med" len="med"/>
                  </a:ln>
                </p:spPr>
                <p:txBody>
                  <a:bodyPr wrap="none" anchor="ctr"/>
                  <a:lstStyle/>
                  <a:p>
                    <a:endParaRPr lang="en-US"/>
                  </a:p>
                </p:txBody>
              </p:sp>
              <p:graphicFrame>
                <p:nvGraphicFramePr>
                  <p:cNvPr id="65539" name="Object 3"/>
                  <p:cNvGraphicFramePr>
                    <a:graphicFrameLocks noChangeAspect="1"/>
                  </p:cNvGraphicFramePr>
                  <p:nvPr/>
                </p:nvGraphicFramePr>
                <p:xfrm>
                  <a:off x="0" y="3324"/>
                  <a:ext cx="848" cy="360"/>
                </p:xfrm>
                <a:graphic>
                  <a:graphicData uri="http://schemas.openxmlformats.org/presentationml/2006/ole">
                    <mc:AlternateContent xmlns:mc="http://schemas.openxmlformats.org/markup-compatibility/2006">
                      <mc:Choice xmlns:v="urn:schemas-microsoft-com:vml" Requires="v">
                        <p:oleObj spid="_x0000_s19724" name="Equation" r:id="rId5" imgW="1346200" imgH="571500" progId="Equation.3">
                          <p:embed/>
                        </p:oleObj>
                      </mc:Choice>
                      <mc:Fallback>
                        <p:oleObj name="Equation" r:id="rId5" imgW="1346200" imgH="5715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324"/>
                                <a:ext cx="848" cy="36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65571" name="Line 42"/>
                  <p:cNvSpPr>
                    <a:spLocks noChangeShapeType="1"/>
                  </p:cNvSpPr>
                  <p:nvPr/>
                </p:nvSpPr>
                <p:spPr bwMode="auto">
                  <a:xfrm>
                    <a:off x="688" y="3232"/>
                    <a:ext cx="1240" cy="0"/>
                  </a:xfrm>
                  <a:prstGeom prst="line">
                    <a:avLst/>
                  </a:prstGeom>
                  <a:noFill/>
                  <a:ln w="12700" cap="rnd">
                    <a:solidFill>
                      <a:schemeClr val="tx2"/>
                    </a:solidFill>
                    <a:prstDash val="sysDot"/>
                    <a:round/>
                    <a:headEnd type="none" w="sm" len="sm"/>
                    <a:tailEnd type="none" w="sm" len="sm"/>
                  </a:ln>
                </p:spPr>
                <p:txBody>
                  <a:bodyPr wrap="none" anchor="ctr"/>
                  <a:lstStyle/>
                  <a:p>
                    <a:endParaRPr lang="en-US"/>
                  </a:p>
                </p:txBody>
              </p:sp>
              <p:sp>
                <p:nvSpPr>
                  <p:cNvPr id="65572" name="Line 43"/>
                  <p:cNvSpPr>
                    <a:spLocks noChangeShapeType="1"/>
                  </p:cNvSpPr>
                  <p:nvPr/>
                </p:nvSpPr>
                <p:spPr bwMode="auto">
                  <a:xfrm>
                    <a:off x="688" y="3768"/>
                    <a:ext cx="760" cy="0"/>
                  </a:xfrm>
                  <a:prstGeom prst="line">
                    <a:avLst/>
                  </a:prstGeom>
                  <a:noFill/>
                  <a:ln w="12700" cap="rnd">
                    <a:solidFill>
                      <a:schemeClr val="tx2"/>
                    </a:solidFill>
                    <a:prstDash val="sysDot"/>
                    <a:round/>
                    <a:headEnd type="none" w="sm" len="sm"/>
                    <a:tailEnd type="none" w="sm" len="sm"/>
                  </a:ln>
                </p:spPr>
                <p:txBody>
                  <a:bodyPr wrap="none" anchor="ctr"/>
                  <a:lstStyle/>
                  <a:p>
                    <a:endParaRPr lang="en-US"/>
                  </a:p>
                </p:txBody>
              </p:sp>
            </p:grpSp>
          </p:grpSp>
          <p:sp>
            <p:nvSpPr>
              <p:cNvPr id="65567" name="Text Box 44"/>
              <p:cNvSpPr txBox="1">
                <a:spLocks noChangeArrowheads="1"/>
              </p:cNvSpPr>
              <p:nvPr/>
            </p:nvSpPr>
            <p:spPr bwMode="auto">
              <a:xfrm rot="-5400000">
                <a:off x="678" y="3408"/>
                <a:ext cx="575" cy="173"/>
              </a:xfrm>
              <a:prstGeom prst="rect">
                <a:avLst/>
              </a:prstGeom>
              <a:noFill/>
              <a:ln w="12700">
                <a:noFill/>
                <a:miter lim="800000"/>
                <a:headEnd type="none" w="sm" len="sm"/>
                <a:tailEnd type="none" w="sm" len="sm"/>
              </a:ln>
            </p:spPr>
            <p:txBody>
              <a:bodyPr wrap="none">
                <a:spAutoFit/>
              </a:bodyPr>
              <a:lstStyle/>
              <a:p>
                <a:r>
                  <a:rPr lang="en-US" sz="1200" b="1">
                    <a:solidFill>
                      <a:schemeClr val="accent2"/>
                    </a:solidFill>
                    <a:latin typeface="Helvetica" pitchFamily="-105" charset="0"/>
                  </a:rPr>
                  <a:t>frequency</a:t>
                </a:r>
              </a:p>
            </p:txBody>
          </p:sp>
        </p:grpSp>
        <p:sp>
          <p:nvSpPr>
            <p:cNvPr id="65564" name="Text Box 45"/>
            <p:cNvSpPr txBox="1">
              <a:spLocks noChangeArrowheads="1"/>
            </p:cNvSpPr>
            <p:nvPr/>
          </p:nvSpPr>
          <p:spPr bwMode="auto">
            <a:xfrm>
              <a:off x="1080" y="2948"/>
              <a:ext cx="776" cy="192"/>
            </a:xfrm>
            <a:prstGeom prst="rect">
              <a:avLst/>
            </a:prstGeom>
            <a:noFill/>
            <a:ln w="9525">
              <a:noFill/>
              <a:miter lim="800000"/>
              <a:headEnd/>
              <a:tailEnd/>
            </a:ln>
          </p:spPr>
          <p:txBody>
            <a:bodyPr wrap="none">
              <a:spAutoFit/>
            </a:bodyPr>
            <a:lstStyle/>
            <a:p>
              <a:r>
                <a:rPr lang="en-US" sz="1400" b="1">
                  <a:solidFill>
                    <a:schemeClr val="accent2"/>
                  </a:solidFill>
                  <a:latin typeface="Helvetica" pitchFamily="-105" charset="0"/>
                </a:rPr>
                <a:t>Earth’s orbit</a:t>
              </a:r>
            </a:p>
          </p:txBody>
        </p:sp>
      </p:grpSp>
      <p:grpSp>
        <p:nvGrpSpPr>
          <p:cNvPr id="65548" name="Group 46"/>
          <p:cNvGrpSpPr>
            <a:grpSpLocks/>
          </p:cNvGrpSpPr>
          <p:nvPr/>
        </p:nvGrpSpPr>
        <p:grpSpPr bwMode="auto">
          <a:xfrm>
            <a:off x="3081338" y="4683125"/>
            <a:ext cx="4654550" cy="1641475"/>
            <a:chOff x="1300" y="3061"/>
            <a:chExt cx="2932" cy="1034"/>
          </a:xfrm>
        </p:grpSpPr>
        <p:grpSp>
          <p:nvGrpSpPr>
            <p:cNvPr id="65549" name="Group 47"/>
            <p:cNvGrpSpPr>
              <a:grpSpLocks/>
            </p:cNvGrpSpPr>
            <p:nvPr/>
          </p:nvGrpSpPr>
          <p:grpSpPr bwMode="auto">
            <a:xfrm>
              <a:off x="1300" y="3205"/>
              <a:ext cx="2932" cy="890"/>
              <a:chOff x="1300" y="3205"/>
              <a:chExt cx="2932" cy="890"/>
            </a:xfrm>
          </p:grpSpPr>
          <p:sp>
            <p:nvSpPr>
              <p:cNvPr id="65551" name="Text Box 48"/>
              <p:cNvSpPr txBox="1">
                <a:spLocks noChangeArrowheads="1"/>
              </p:cNvSpPr>
              <p:nvPr/>
            </p:nvSpPr>
            <p:spPr bwMode="auto">
              <a:xfrm rot="-5400000">
                <a:off x="1919" y="3503"/>
                <a:ext cx="575" cy="173"/>
              </a:xfrm>
              <a:prstGeom prst="rect">
                <a:avLst/>
              </a:prstGeom>
              <a:noFill/>
              <a:ln w="12700">
                <a:noFill/>
                <a:miter lim="800000"/>
                <a:headEnd type="none" w="sm" len="sm"/>
                <a:tailEnd type="none" w="sm" len="sm"/>
              </a:ln>
            </p:spPr>
            <p:txBody>
              <a:bodyPr wrap="none">
                <a:spAutoFit/>
              </a:bodyPr>
              <a:lstStyle/>
              <a:p>
                <a:r>
                  <a:rPr lang="en-US" sz="1200" b="1">
                    <a:solidFill>
                      <a:schemeClr val="accent2"/>
                    </a:solidFill>
                    <a:latin typeface="Helvetica" pitchFamily="-105" charset="0"/>
                  </a:rPr>
                  <a:t>frequency</a:t>
                </a:r>
              </a:p>
            </p:txBody>
          </p:sp>
          <p:sp>
            <p:nvSpPr>
              <p:cNvPr id="65552" name="Text Box 49"/>
              <p:cNvSpPr txBox="1">
                <a:spLocks noChangeArrowheads="1"/>
              </p:cNvSpPr>
              <p:nvPr/>
            </p:nvSpPr>
            <p:spPr bwMode="auto">
              <a:xfrm>
                <a:off x="2654" y="3922"/>
                <a:ext cx="313" cy="173"/>
              </a:xfrm>
              <a:prstGeom prst="rect">
                <a:avLst/>
              </a:prstGeom>
              <a:noFill/>
              <a:ln w="12700">
                <a:noFill/>
                <a:miter lim="800000"/>
                <a:headEnd type="none" w="sm" len="sm"/>
                <a:tailEnd type="none" w="sm" len="sm"/>
              </a:ln>
            </p:spPr>
            <p:txBody>
              <a:bodyPr wrap="none">
                <a:spAutoFit/>
              </a:bodyPr>
              <a:lstStyle/>
              <a:p>
                <a:r>
                  <a:rPr lang="en-US" sz="1200" b="1">
                    <a:solidFill>
                      <a:schemeClr val="accent2"/>
                    </a:solidFill>
                    <a:latin typeface="Helvetica" pitchFamily="-105" charset="0"/>
                  </a:rPr>
                  <a:t>time</a:t>
                </a:r>
                <a:endParaRPr lang="en-US" sz="1200" b="1">
                  <a:latin typeface="Helvetica" pitchFamily="-105" charset="0"/>
                </a:endParaRPr>
              </a:p>
            </p:txBody>
          </p:sp>
          <p:grpSp>
            <p:nvGrpSpPr>
              <p:cNvPr id="65553" name="Group 50"/>
              <p:cNvGrpSpPr>
                <a:grpSpLocks/>
              </p:cNvGrpSpPr>
              <p:nvPr/>
            </p:nvGrpSpPr>
            <p:grpSpPr bwMode="auto">
              <a:xfrm>
                <a:off x="1300" y="3205"/>
                <a:ext cx="2932" cy="730"/>
                <a:chOff x="1300" y="3205"/>
                <a:chExt cx="2932" cy="730"/>
              </a:xfrm>
            </p:grpSpPr>
            <p:graphicFrame>
              <p:nvGraphicFramePr>
                <p:cNvPr id="65538" name="Object 2"/>
                <p:cNvGraphicFramePr>
                  <a:graphicFrameLocks noChangeAspect="1"/>
                </p:cNvGraphicFramePr>
                <p:nvPr/>
              </p:nvGraphicFramePr>
              <p:xfrm>
                <a:off x="3488" y="3420"/>
                <a:ext cx="744" cy="360"/>
              </p:xfrm>
              <a:graphic>
                <a:graphicData uri="http://schemas.openxmlformats.org/presentationml/2006/ole">
                  <mc:AlternateContent xmlns:mc="http://schemas.openxmlformats.org/markup-compatibility/2006">
                    <mc:Choice xmlns:v="urn:schemas-microsoft-com:vml" Requires="v">
                      <p:oleObj spid="_x0000_s19725" name="Equation" r:id="rId7" imgW="1181100" imgH="571500" progId="Equation.3">
                        <p:embed/>
                      </p:oleObj>
                    </mc:Choice>
                    <mc:Fallback>
                      <p:oleObj name="Equation" r:id="rId7" imgW="1181100" imgH="5715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88" y="3420"/>
                              <a:ext cx="744" cy="36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65554" name="Line 52"/>
                <p:cNvSpPr>
                  <a:spLocks noChangeShapeType="1"/>
                </p:cNvSpPr>
                <p:nvPr/>
              </p:nvSpPr>
              <p:spPr bwMode="auto">
                <a:xfrm flipH="1">
                  <a:off x="2704" y="3516"/>
                  <a:ext cx="792" cy="0"/>
                </a:xfrm>
                <a:prstGeom prst="line">
                  <a:avLst/>
                </a:prstGeom>
                <a:noFill/>
                <a:ln w="12700" cap="rnd">
                  <a:solidFill>
                    <a:schemeClr val="tx2"/>
                  </a:solidFill>
                  <a:prstDash val="sysDot"/>
                  <a:round/>
                  <a:headEnd type="none" w="sm" len="sm"/>
                  <a:tailEnd type="none" w="sm" len="sm"/>
                </a:ln>
              </p:spPr>
              <p:txBody>
                <a:bodyPr wrap="none" anchor="ctr"/>
                <a:lstStyle/>
                <a:p>
                  <a:endParaRPr lang="en-US"/>
                </a:p>
              </p:txBody>
            </p:sp>
            <p:sp>
              <p:nvSpPr>
                <p:cNvPr id="65555" name="Line 53"/>
                <p:cNvSpPr>
                  <a:spLocks noChangeShapeType="1"/>
                </p:cNvSpPr>
                <p:nvPr/>
              </p:nvSpPr>
              <p:spPr bwMode="auto">
                <a:xfrm>
                  <a:off x="3416" y="3304"/>
                  <a:ext cx="0" cy="200"/>
                </a:xfrm>
                <a:prstGeom prst="line">
                  <a:avLst/>
                </a:prstGeom>
                <a:noFill/>
                <a:ln w="12700">
                  <a:solidFill>
                    <a:schemeClr val="tx2"/>
                  </a:solidFill>
                  <a:round/>
                  <a:headEnd type="none" w="sm" len="sm"/>
                  <a:tailEnd type="triangle" w="med" len="med"/>
                </a:ln>
              </p:spPr>
              <p:txBody>
                <a:bodyPr wrap="none" anchor="ctr"/>
                <a:lstStyle/>
                <a:p>
                  <a:endParaRPr lang="en-US"/>
                </a:p>
              </p:txBody>
            </p:sp>
            <p:sp>
              <p:nvSpPr>
                <p:cNvPr id="65556" name="Line 54"/>
                <p:cNvSpPr>
                  <a:spLocks noChangeShapeType="1"/>
                </p:cNvSpPr>
                <p:nvPr/>
              </p:nvSpPr>
              <p:spPr bwMode="auto">
                <a:xfrm flipV="1">
                  <a:off x="3416" y="3648"/>
                  <a:ext cx="0" cy="200"/>
                </a:xfrm>
                <a:prstGeom prst="line">
                  <a:avLst/>
                </a:prstGeom>
                <a:noFill/>
                <a:ln w="12700">
                  <a:solidFill>
                    <a:schemeClr val="tx2"/>
                  </a:solidFill>
                  <a:round/>
                  <a:headEnd type="none" w="sm" len="sm"/>
                  <a:tailEnd type="triangle" w="med" len="med"/>
                </a:ln>
              </p:spPr>
              <p:txBody>
                <a:bodyPr wrap="none" anchor="ctr"/>
                <a:lstStyle/>
                <a:p>
                  <a:endParaRPr lang="en-US"/>
                </a:p>
              </p:txBody>
            </p:sp>
            <p:sp>
              <p:nvSpPr>
                <p:cNvPr id="65557" name="Line 55"/>
                <p:cNvSpPr>
                  <a:spLocks noChangeShapeType="1"/>
                </p:cNvSpPr>
                <p:nvPr/>
              </p:nvSpPr>
              <p:spPr bwMode="auto">
                <a:xfrm flipH="1">
                  <a:off x="2704" y="3632"/>
                  <a:ext cx="792" cy="0"/>
                </a:xfrm>
                <a:prstGeom prst="line">
                  <a:avLst/>
                </a:prstGeom>
                <a:noFill/>
                <a:ln w="12700" cap="rnd">
                  <a:solidFill>
                    <a:schemeClr val="tx2"/>
                  </a:solidFill>
                  <a:prstDash val="sysDot"/>
                  <a:round/>
                  <a:headEnd type="none" w="sm" len="sm"/>
                  <a:tailEnd type="none" w="sm" len="sm"/>
                </a:ln>
              </p:spPr>
              <p:txBody>
                <a:bodyPr wrap="none" anchor="ctr"/>
                <a:lstStyle/>
                <a:p>
                  <a:endParaRPr lang="en-US"/>
                </a:p>
              </p:txBody>
            </p:sp>
            <p:grpSp>
              <p:nvGrpSpPr>
                <p:cNvPr id="65558" name="Group 56"/>
                <p:cNvGrpSpPr>
                  <a:grpSpLocks/>
                </p:cNvGrpSpPr>
                <p:nvPr/>
              </p:nvGrpSpPr>
              <p:grpSpPr bwMode="auto">
                <a:xfrm>
                  <a:off x="1300" y="3205"/>
                  <a:ext cx="2043" cy="730"/>
                  <a:chOff x="1300" y="3205"/>
                  <a:chExt cx="2043" cy="730"/>
                </a:xfrm>
              </p:grpSpPr>
              <p:pic>
                <p:nvPicPr>
                  <p:cNvPr id="65559" name="Picture 57"/>
                  <p:cNvPicPr>
                    <a:picLocks noChangeAspect="1" noChangeArrowheads="1"/>
                  </p:cNvPicPr>
                  <p:nvPr/>
                </p:nvPicPr>
                <p:blipFill>
                  <a:blip r:embed="rId9"/>
                  <a:srcRect/>
                  <a:stretch>
                    <a:fillRect/>
                  </a:stretch>
                </p:blipFill>
                <p:spPr bwMode="auto">
                  <a:xfrm>
                    <a:off x="2296" y="3291"/>
                    <a:ext cx="1047" cy="644"/>
                  </a:xfrm>
                  <a:prstGeom prst="rect">
                    <a:avLst/>
                  </a:prstGeom>
                  <a:noFill/>
                  <a:ln w="57150" cmpd="thinThick">
                    <a:solidFill>
                      <a:srgbClr val="3333FF"/>
                    </a:solidFill>
                    <a:miter lim="800000"/>
                    <a:headEnd/>
                    <a:tailEnd/>
                  </a:ln>
                </p:spPr>
              </p:pic>
              <p:grpSp>
                <p:nvGrpSpPr>
                  <p:cNvPr id="65560" name="Group 58"/>
                  <p:cNvGrpSpPr>
                    <a:grpSpLocks/>
                  </p:cNvGrpSpPr>
                  <p:nvPr/>
                </p:nvGrpSpPr>
                <p:grpSpPr bwMode="auto">
                  <a:xfrm>
                    <a:off x="1300" y="3205"/>
                    <a:ext cx="1623" cy="563"/>
                    <a:chOff x="1300" y="3205"/>
                    <a:chExt cx="1623" cy="563"/>
                  </a:xfrm>
                </p:grpSpPr>
                <p:sp>
                  <p:nvSpPr>
                    <p:cNvPr id="65561" name="Arc 59"/>
                    <p:cNvSpPr>
                      <a:spLocks/>
                    </p:cNvSpPr>
                    <p:nvPr/>
                  </p:nvSpPr>
                  <p:spPr bwMode="auto">
                    <a:xfrm>
                      <a:off x="1485" y="3205"/>
                      <a:ext cx="1438" cy="536"/>
                    </a:xfrm>
                    <a:custGeom>
                      <a:avLst/>
                      <a:gdLst>
                        <a:gd name="T0" fmla="*/ 0 w 40689"/>
                        <a:gd name="T1" fmla="*/ 0 h 21600"/>
                        <a:gd name="T2" fmla="*/ 0 w 40689"/>
                        <a:gd name="T3" fmla="*/ 0 h 21600"/>
                        <a:gd name="T4" fmla="*/ 0 w 40689"/>
                        <a:gd name="T5" fmla="*/ 0 h 21600"/>
                        <a:gd name="T6" fmla="*/ 0 60000 65536"/>
                        <a:gd name="T7" fmla="*/ 0 60000 65536"/>
                        <a:gd name="T8" fmla="*/ 0 60000 65536"/>
                        <a:gd name="T9" fmla="*/ 0 w 40689"/>
                        <a:gd name="T10" fmla="*/ 0 h 21600"/>
                        <a:gd name="T11" fmla="*/ 40689 w 40689"/>
                        <a:gd name="T12" fmla="*/ 21600 h 21600"/>
                      </a:gdLst>
                      <a:ahLst/>
                      <a:cxnLst>
                        <a:cxn ang="T6">
                          <a:pos x="T0" y="T1"/>
                        </a:cxn>
                        <a:cxn ang="T7">
                          <a:pos x="T2" y="T3"/>
                        </a:cxn>
                        <a:cxn ang="T8">
                          <a:pos x="T4" y="T5"/>
                        </a:cxn>
                      </a:cxnLst>
                      <a:rect l="T9" t="T10" r="T11" b="T12"/>
                      <a:pathLst>
                        <a:path w="40689" h="21600" fill="none" extrusionOk="0">
                          <a:moveTo>
                            <a:pt x="-1" y="12969"/>
                          </a:moveTo>
                          <a:cubicBezTo>
                            <a:pt x="3432" y="5092"/>
                            <a:pt x="11207" y="-1"/>
                            <a:pt x="19800" y="-1"/>
                          </a:cubicBezTo>
                          <a:cubicBezTo>
                            <a:pt x="29614" y="-1"/>
                            <a:pt x="38194" y="6616"/>
                            <a:pt x="40690" y="16107"/>
                          </a:cubicBezTo>
                        </a:path>
                        <a:path w="40689" h="21600" stroke="0" extrusionOk="0">
                          <a:moveTo>
                            <a:pt x="-1" y="12969"/>
                          </a:moveTo>
                          <a:cubicBezTo>
                            <a:pt x="3432" y="5092"/>
                            <a:pt x="11207" y="-1"/>
                            <a:pt x="19800" y="-1"/>
                          </a:cubicBezTo>
                          <a:cubicBezTo>
                            <a:pt x="29614" y="-1"/>
                            <a:pt x="38194" y="6616"/>
                            <a:pt x="40690" y="16107"/>
                          </a:cubicBezTo>
                          <a:lnTo>
                            <a:pt x="19800" y="21600"/>
                          </a:lnTo>
                          <a:close/>
                        </a:path>
                      </a:pathLst>
                    </a:custGeom>
                    <a:noFill/>
                    <a:ln w="28575">
                      <a:solidFill>
                        <a:srgbClr val="FF0000"/>
                      </a:solidFill>
                      <a:round/>
                      <a:headEnd type="none" w="sm" len="sm"/>
                      <a:tailEnd type="triangle" w="sm" len="sm"/>
                    </a:ln>
                  </p:spPr>
                  <p:txBody>
                    <a:bodyPr wrap="none" anchor="ctr"/>
                    <a:lstStyle/>
                    <a:p>
                      <a:endParaRPr lang="en-US"/>
                    </a:p>
                  </p:txBody>
                </p:sp>
                <p:sp>
                  <p:nvSpPr>
                    <p:cNvPr id="65562" name="Oval 60"/>
                    <p:cNvSpPr>
                      <a:spLocks noChangeArrowheads="1"/>
                    </p:cNvSpPr>
                    <p:nvPr/>
                  </p:nvSpPr>
                  <p:spPr bwMode="auto">
                    <a:xfrm>
                      <a:off x="1300" y="3504"/>
                      <a:ext cx="264" cy="264"/>
                    </a:xfrm>
                    <a:prstGeom prst="ellipse">
                      <a:avLst/>
                    </a:prstGeom>
                    <a:noFill/>
                    <a:ln w="38100">
                      <a:solidFill>
                        <a:srgbClr val="FF0000"/>
                      </a:solidFill>
                      <a:round/>
                      <a:headEnd type="none" w="sm" len="sm"/>
                      <a:tailEnd type="none" w="sm" len="sm"/>
                    </a:ln>
                  </p:spPr>
                  <p:txBody>
                    <a:bodyPr wrap="none" anchor="ctr"/>
                    <a:lstStyle/>
                    <a:p>
                      <a:endParaRPr lang="en-US"/>
                    </a:p>
                  </p:txBody>
                </p:sp>
              </p:grpSp>
            </p:grpSp>
          </p:grpSp>
        </p:grpSp>
        <p:sp>
          <p:nvSpPr>
            <p:cNvPr id="65550" name="Text Box 61"/>
            <p:cNvSpPr txBox="1">
              <a:spLocks noChangeArrowheads="1"/>
            </p:cNvSpPr>
            <p:nvPr/>
          </p:nvSpPr>
          <p:spPr bwMode="auto">
            <a:xfrm>
              <a:off x="2480" y="3061"/>
              <a:ext cx="944" cy="192"/>
            </a:xfrm>
            <a:prstGeom prst="rect">
              <a:avLst/>
            </a:prstGeom>
            <a:noFill/>
            <a:ln w="9525">
              <a:noFill/>
              <a:miter lim="800000"/>
              <a:headEnd/>
              <a:tailEnd/>
            </a:ln>
          </p:spPr>
          <p:txBody>
            <a:bodyPr wrap="none">
              <a:spAutoFit/>
            </a:bodyPr>
            <a:lstStyle/>
            <a:p>
              <a:r>
                <a:rPr lang="en-US" sz="1400" b="1">
                  <a:solidFill>
                    <a:schemeClr val="accent2"/>
                  </a:solidFill>
                  <a:latin typeface="Helvetica" pitchFamily="-105" charset="0"/>
                </a:rPr>
                <a:t>Earth’s rotation</a:t>
              </a:r>
            </a:p>
          </p:txBody>
        </p:sp>
      </p:grpSp>
      <p:sp>
        <p:nvSpPr>
          <p:cNvPr id="5" name="Slide Number Placeholder 4"/>
          <p:cNvSpPr>
            <a:spLocks noGrp="1"/>
          </p:cNvSpPr>
          <p:nvPr>
            <p:ph type="sldNum" sz="quarter" idx="12"/>
          </p:nvPr>
        </p:nvSpPr>
        <p:spPr/>
        <p:txBody>
          <a:bodyPr/>
          <a:lstStyle/>
          <a:p>
            <a:fld id="{90017AA3-FBA9-C94D-BCE4-17466C2480A1}" type="slidenum">
              <a:rPr lang="en-US" smtClean="0"/>
              <a:t>21</a:t>
            </a:fld>
            <a:endParaRPr lang="en-US"/>
          </a:p>
        </p:txBody>
      </p:sp>
    </p:spTree>
    <p:extLst>
      <p:ext uri="{BB962C8B-B14F-4D97-AF65-F5344CB8AC3E}">
        <p14:creationId xmlns:p14="http://schemas.microsoft.com/office/powerpoint/2010/main" val="433890704"/>
      </p:ext>
    </p:extLst>
  </p:cSld>
  <p:clrMapOvr>
    <a:masterClrMapping/>
  </p:clrMapOvr>
  <p:transition advClick="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2B04F-C17A-234B-B9EA-9B0DBCB3F0F5}"/>
              </a:ext>
            </a:extLst>
          </p:cNvPr>
          <p:cNvSpPr>
            <a:spLocks noGrp="1"/>
          </p:cNvSpPr>
          <p:nvPr>
            <p:ph type="ctrTitle"/>
          </p:nvPr>
        </p:nvSpPr>
        <p:spPr>
          <a:xfrm>
            <a:off x="685800" y="2568575"/>
            <a:ext cx="7772400" cy="1470025"/>
          </a:xfrm>
        </p:spPr>
        <p:txBody>
          <a:bodyPr/>
          <a:lstStyle/>
          <a:p>
            <a:r>
              <a:rPr lang="en-US" dirty="0"/>
              <a:t>Building Out the Terrestrial Gravitational-Wave Network</a:t>
            </a:r>
          </a:p>
        </p:txBody>
      </p:sp>
    </p:spTree>
    <p:extLst>
      <p:ext uri="{BB962C8B-B14F-4D97-AF65-F5344CB8AC3E}">
        <p14:creationId xmlns:p14="http://schemas.microsoft.com/office/powerpoint/2010/main" val="6554967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228600"/>
            <a:ext cx="6248400" cy="609600"/>
          </a:xfrm>
        </p:spPr>
        <p:txBody>
          <a:bodyPr/>
          <a:lstStyle/>
          <a:p>
            <a:r>
              <a:rPr lang="en-US" sz="2800" dirty="0"/>
              <a:t>Localization for events - Oct 2017</a:t>
            </a:r>
          </a:p>
        </p:txBody>
      </p:sp>
      <p:sp>
        <p:nvSpPr>
          <p:cNvPr id="5" name="Slide Number Placeholder 4"/>
          <p:cNvSpPr>
            <a:spLocks noGrp="1"/>
          </p:cNvSpPr>
          <p:nvPr>
            <p:ph type="sldNum" sz="quarter" idx="12"/>
          </p:nvPr>
        </p:nvSpPr>
        <p:spPr/>
        <p:txBody>
          <a:bodyPr/>
          <a:lstStyle/>
          <a:p>
            <a:pPr>
              <a:defRPr/>
            </a:pPr>
            <a:fld id="{4D0D8407-77BE-4207-99C4-9ECB8A0CB2AC}" type="slidenum">
              <a:rPr lang="en-US" smtClean="0"/>
              <a:pPr>
                <a:defRPr/>
              </a:pPr>
              <a:t>23</a:t>
            </a:fld>
            <a:endParaRPr lang="en-US"/>
          </a:p>
        </p:txBody>
      </p:sp>
      <p:pic>
        <p:nvPicPr>
          <p:cNvPr id="3" name="Picture 2" descr="6-EventSkyMap__CREDIT__LIGO_Virgo_NASA_Leo_Singer__Axel_Melling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914400"/>
            <a:ext cx="7924800" cy="5943600"/>
          </a:xfrm>
          <a:prstGeom prst="rect">
            <a:avLst/>
          </a:prstGeom>
        </p:spPr>
      </p:pic>
    </p:spTree>
    <p:extLst>
      <p:ext uri="{BB962C8B-B14F-4D97-AF65-F5344CB8AC3E}">
        <p14:creationId xmlns:p14="http://schemas.microsoft.com/office/powerpoint/2010/main" val="22047092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p:cNvSpPr>
            <a:spLocks noGrp="1"/>
          </p:cNvSpPr>
          <p:nvPr>
            <p:ph type="title"/>
          </p:nvPr>
        </p:nvSpPr>
        <p:spPr/>
        <p:txBody>
          <a:bodyPr/>
          <a:lstStyle/>
          <a:p>
            <a:endParaRPr lang="en-US">
              <a:solidFill>
                <a:srgbClr val="618FFD"/>
              </a:solidFill>
              <a:latin typeface="Helvetica" charset="0"/>
              <a:ea typeface="ＭＳ Ｐゴシック" charset="0"/>
              <a:cs typeface="ＭＳ Ｐゴシック" charset="0"/>
            </a:endParaRPr>
          </a:p>
        </p:txBody>
      </p:sp>
      <p:sp>
        <p:nvSpPr>
          <p:cNvPr id="62466" name="Text Placeholder 2"/>
          <p:cNvSpPr>
            <a:spLocks noGrp="1"/>
          </p:cNvSpPr>
          <p:nvPr>
            <p:ph type="body" sz="half" idx="1"/>
          </p:nvPr>
        </p:nvSpPr>
        <p:spPr/>
        <p:txBody>
          <a:bodyPr lIns="91440" tIns="45720" rIns="91440" bIns="45720"/>
          <a:lstStyle/>
          <a:p>
            <a:endParaRPr lang="en-US">
              <a:solidFill>
                <a:srgbClr val="618FFD"/>
              </a:solidFill>
              <a:latin typeface="Helvetica" charset="0"/>
              <a:ea typeface="ＭＳ Ｐゴシック" charset="0"/>
              <a:cs typeface="ＭＳ Ｐゴシック" charset="0"/>
            </a:endParaRPr>
          </a:p>
        </p:txBody>
      </p:sp>
      <p:sp>
        <p:nvSpPr>
          <p:cNvPr id="62467" name="Content Placeholder 3"/>
          <p:cNvSpPr>
            <a:spLocks noGrp="1"/>
          </p:cNvSpPr>
          <p:nvPr>
            <p:ph sz="half" idx="2"/>
          </p:nvPr>
        </p:nvSpPr>
        <p:spPr/>
        <p:txBody>
          <a:bodyPr lIns="91440" tIns="45720" rIns="91440" bIns="45720"/>
          <a:lstStyle/>
          <a:p>
            <a:endParaRPr lang="en-US">
              <a:solidFill>
                <a:srgbClr val="618FFD"/>
              </a:solidFill>
              <a:latin typeface="Helvetica" charset="0"/>
              <a:ea typeface="ＭＳ Ｐゴシック" charset="0"/>
              <a:cs typeface="ＭＳ Ｐゴシック" charset="0"/>
            </a:endParaRPr>
          </a:p>
        </p:txBody>
      </p:sp>
      <p:sp>
        <p:nvSpPr>
          <p:cNvPr id="6" name="Slide Number Placeholder 4"/>
          <p:cNvSpPr txBox="1">
            <a:spLocks/>
          </p:cNvSpPr>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wrap="none" lIns="92075" tIns="46038" rIns="92075" bIns="46038" anchor="ctr"/>
          <a:lstStyle>
            <a:defPPr>
              <a:defRPr lang="en-US"/>
            </a:defPPr>
            <a:lvl1pPr algn="r" rtl="0" eaLnBrk="0" fontAlgn="base" hangingPunct="0">
              <a:spcBef>
                <a:spcPct val="0"/>
              </a:spcBef>
              <a:spcAft>
                <a:spcPct val="0"/>
              </a:spcAft>
              <a:defRPr sz="1400" b="0" kern="1200">
                <a:solidFill>
                  <a:schemeClr val="tx1"/>
                </a:solidFill>
                <a:latin typeface="+mn-lt"/>
                <a:ea typeface="ＭＳ Ｐゴシック" charset="0"/>
                <a:cs typeface="+mn-cs"/>
              </a:defRPr>
            </a:lvl1pPr>
            <a:lvl2pPr marL="457200" algn="l" rtl="0" eaLnBrk="0" fontAlgn="base" hangingPunct="0">
              <a:spcBef>
                <a:spcPct val="0"/>
              </a:spcBef>
              <a:spcAft>
                <a:spcPct val="0"/>
              </a:spcAft>
              <a:defRPr sz="1400" b="1"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sz="1400" b="1"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sz="1400" b="1"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sz="1400" b="1" kern="1200">
                <a:solidFill>
                  <a:schemeClr val="tx1"/>
                </a:solidFill>
                <a:latin typeface="Arial" charset="0"/>
                <a:ea typeface="ＭＳ Ｐゴシック" charset="0"/>
                <a:cs typeface="+mn-cs"/>
              </a:defRPr>
            </a:lvl5pPr>
            <a:lvl6pPr marL="2286000" algn="l" defTabSz="457200" rtl="0" eaLnBrk="1" latinLnBrk="0" hangingPunct="1">
              <a:defRPr sz="1400" b="1" kern="1200">
                <a:solidFill>
                  <a:schemeClr val="tx1"/>
                </a:solidFill>
                <a:latin typeface="Arial" charset="0"/>
                <a:ea typeface="ＭＳ Ｐゴシック" charset="0"/>
                <a:cs typeface="+mn-cs"/>
              </a:defRPr>
            </a:lvl6pPr>
            <a:lvl7pPr marL="2743200" algn="l" defTabSz="457200" rtl="0" eaLnBrk="1" latinLnBrk="0" hangingPunct="1">
              <a:defRPr sz="1400" b="1" kern="1200">
                <a:solidFill>
                  <a:schemeClr val="tx1"/>
                </a:solidFill>
                <a:latin typeface="Arial" charset="0"/>
                <a:ea typeface="ＭＳ Ｐゴシック" charset="0"/>
                <a:cs typeface="+mn-cs"/>
              </a:defRPr>
            </a:lvl7pPr>
            <a:lvl8pPr marL="3200400" algn="l" defTabSz="457200" rtl="0" eaLnBrk="1" latinLnBrk="0" hangingPunct="1">
              <a:defRPr sz="1400" b="1" kern="1200">
                <a:solidFill>
                  <a:schemeClr val="tx1"/>
                </a:solidFill>
                <a:latin typeface="Arial" charset="0"/>
                <a:ea typeface="ＭＳ Ｐゴシック" charset="0"/>
                <a:cs typeface="+mn-cs"/>
              </a:defRPr>
            </a:lvl8pPr>
            <a:lvl9pPr marL="3657600" algn="l" defTabSz="457200" rtl="0" eaLnBrk="1" latinLnBrk="0" hangingPunct="1">
              <a:defRPr sz="1400" b="1" kern="1200">
                <a:solidFill>
                  <a:schemeClr val="tx1"/>
                </a:solidFill>
                <a:latin typeface="Arial" charset="0"/>
                <a:ea typeface="ＭＳ Ｐゴシック" charset="0"/>
                <a:cs typeface="+mn-cs"/>
              </a:defRPr>
            </a:lvl9pPr>
          </a:lstStyle>
          <a:p>
            <a:pPr>
              <a:defRPr/>
            </a:pPr>
            <a:fld id="{BDACAB0A-60E5-A44A-94AD-4BFE796F75D9}" type="slidenum">
              <a:rPr lang="en-US" smtClean="0">
                <a:solidFill>
                  <a:srgbClr val="618FFD"/>
                </a:solidFill>
              </a:rPr>
              <a:pPr>
                <a:defRPr/>
              </a:pPr>
              <a:t>24</a:t>
            </a:fld>
            <a:endParaRPr lang="en-US">
              <a:solidFill>
                <a:srgbClr val="618FFD"/>
              </a:solidFill>
            </a:endParaRPr>
          </a:p>
        </p:txBody>
      </p:sp>
      <p:sp>
        <p:nvSpPr>
          <p:cNvPr id="7" name="Rectangle 5"/>
          <p:cNvSpPr>
            <a:spLocks noChangeArrowheads="1"/>
          </p:cNvSpPr>
          <p:nvPr/>
        </p:nvSpPr>
        <p:spPr bwMode="auto">
          <a:xfrm>
            <a:off x="0" y="0"/>
            <a:ext cx="9144000" cy="6858000"/>
          </a:xfrm>
          <a:prstGeom prst="rect">
            <a:avLst/>
          </a:prstGeom>
          <a:solidFill>
            <a:schemeClr val="tx2"/>
          </a:solidFill>
          <a:ln>
            <a:noFill/>
          </a:ln>
          <a:effectLst/>
          <a:extLs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solidFill>
                <a:srgbClr val="618FFD"/>
              </a:solidFill>
              <a:cs typeface="+mn-cs"/>
            </a:endParaRPr>
          </a:p>
        </p:txBody>
      </p:sp>
      <p:pic>
        <p:nvPicPr>
          <p:cNvPr id="62470" name="Picture 6" descr="WorldMapXpar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650" y="1293813"/>
            <a:ext cx="8648700" cy="5208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9"/>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192588" y="1876425"/>
            <a:ext cx="871537" cy="644525"/>
          </a:xfrm>
          <a:prstGeom prst="rect">
            <a:avLst/>
          </a:prstGeom>
          <a:noFill/>
          <a:ln w="28575">
            <a:solidFill>
              <a:srgbClr val="FFFF00"/>
            </a:solidFill>
            <a:miter lim="800000"/>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0" name="Picture 1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527550" y="2641600"/>
            <a:ext cx="882650" cy="558800"/>
          </a:xfrm>
          <a:prstGeom prst="rect">
            <a:avLst/>
          </a:prstGeom>
          <a:noFill/>
          <a:ln w="28575">
            <a:solidFill>
              <a:srgbClr val="FFFF00"/>
            </a:solidFill>
            <a:miter lim="800000"/>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1" name="Picture 1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022475" y="2790825"/>
            <a:ext cx="941388" cy="785813"/>
          </a:xfrm>
          <a:prstGeom prst="rect">
            <a:avLst/>
          </a:prstGeom>
          <a:noFill/>
          <a:ln w="28575">
            <a:solidFill>
              <a:srgbClr val="FFFF00"/>
            </a:solidFill>
            <a:miter lim="800000"/>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2" name="Picture 18"/>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877888" y="1990725"/>
            <a:ext cx="984250" cy="669925"/>
          </a:xfrm>
          <a:prstGeom prst="rect">
            <a:avLst/>
          </a:prstGeom>
          <a:noFill/>
          <a:ln w="28575">
            <a:solidFill>
              <a:srgbClr val="FFFF00"/>
            </a:solidFill>
            <a:miter lim="800000"/>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3" name="Slide Number Placeholder 4"/>
          <p:cNvSpPr txBox="1">
            <a:spLocks/>
          </p:cNvSpPr>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wrap="none" lIns="92075" tIns="46038" rIns="92075" bIns="46038" anchor="ctr"/>
          <a:lstStyle>
            <a:defPPr>
              <a:defRPr lang="en-US"/>
            </a:defPPr>
            <a:lvl1pPr algn="r" rtl="0" eaLnBrk="0" fontAlgn="base" hangingPunct="0">
              <a:spcBef>
                <a:spcPct val="0"/>
              </a:spcBef>
              <a:spcAft>
                <a:spcPct val="0"/>
              </a:spcAft>
              <a:defRPr sz="1400" b="0" kern="1200">
                <a:solidFill>
                  <a:schemeClr val="tx1"/>
                </a:solidFill>
                <a:latin typeface="+mn-lt"/>
                <a:ea typeface="ＭＳ Ｐゴシック" charset="0"/>
                <a:cs typeface="+mn-cs"/>
              </a:defRPr>
            </a:lvl1pPr>
            <a:lvl2pPr marL="457200" algn="l" rtl="0" eaLnBrk="0" fontAlgn="base" hangingPunct="0">
              <a:spcBef>
                <a:spcPct val="0"/>
              </a:spcBef>
              <a:spcAft>
                <a:spcPct val="0"/>
              </a:spcAft>
              <a:defRPr sz="1400" b="1"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sz="1400" b="1"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sz="1400" b="1"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sz="1400" b="1" kern="1200">
                <a:solidFill>
                  <a:schemeClr val="tx1"/>
                </a:solidFill>
                <a:latin typeface="Arial" charset="0"/>
                <a:ea typeface="ＭＳ Ｐゴシック" charset="0"/>
                <a:cs typeface="+mn-cs"/>
              </a:defRPr>
            </a:lvl5pPr>
            <a:lvl6pPr marL="2286000" algn="l" defTabSz="457200" rtl="0" eaLnBrk="1" latinLnBrk="0" hangingPunct="1">
              <a:defRPr sz="1400" b="1" kern="1200">
                <a:solidFill>
                  <a:schemeClr val="tx1"/>
                </a:solidFill>
                <a:latin typeface="Arial" charset="0"/>
                <a:ea typeface="ＭＳ Ｐゴシック" charset="0"/>
                <a:cs typeface="+mn-cs"/>
              </a:defRPr>
            </a:lvl6pPr>
            <a:lvl7pPr marL="2743200" algn="l" defTabSz="457200" rtl="0" eaLnBrk="1" latinLnBrk="0" hangingPunct="1">
              <a:defRPr sz="1400" b="1" kern="1200">
                <a:solidFill>
                  <a:schemeClr val="tx1"/>
                </a:solidFill>
                <a:latin typeface="Arial" charset="0"/>
                <a:ea typeface="ＭＳ Ｐゴシック" charset="0"/>
                <a:cs typeface="+mn-cs"/>
              </a:defRPr>
            </a:lvl7pPr>
            <a:lvl8pPr marL="3200400" algn="l" defTabSz="457200" rtl="0" eaLnBrk="1" latinLnBrk="0" hangingPunct="1">
              <a:defRPr sz="1400" b="1" kern="1200">
                <a:solidFill>
                  <a:schemeClr val="tx1"/>
                </a:solidFill>
                <a:latin typeface="Arial" charset="0"/>
                <a:ea typeface="ＭＳ Ｐゴシック" charset="0"/>
                <a:cs typeface="+mn-cs"/>
              </a:defRPr>
            </a:lvl8pPr>
            <a:lvl9pPr marL="3657600" algn="l" defTabSz="457200" rtl="0" eaLnBrk="1" latinLnBrk="0" hangingPunct="1">
              <a:defRPr sz="1400" b="1" kern="1200">
                <a:solidFill>
                  <a:schemeClr val="tx1"/>
                </a:solidFill>
                <a:latin typeface="Arial" charset="0"/>
                <a:ea typeface="ＭＳ Ｐゴシック" charset="0"/>
                <a:cs typeface="+mn-cs"/>
              </a:defRPr>
            </a:lvl9pPr>
          </a:lstStyle>
          <a:p>
            <a:pPr>
              <a:defRPr/>
            </a:pPr>
            <a:fld id="{94370DCA-CDB5-6C4F-84BC-66DBA0C370B7}" type="slidenum">
              <a:rPr lang="en-US" smtClean="0">
                <a:solidFill>
                  <a:srgbClr val="618FFD"/>
                </a:solidFill>
              </a:rPr>
              <a:pPr>
                <a:defRPr/>
              </a:pPr>
              <a:t>24</a:t>
            </a:fld>
            <a:endParaRPr lang="en-US">
              <a:solidFill>
                <a:srgbClr val="618FFD"/>
              </a:solidFill>
            </a:endParaRPr>
          </a:p>
        </p:txBody>
      </p:sp>
      <p:pic>
        <p:nvPicPr>
          <p:cNvPr id="62476" name="図 10" descr="LCGTPosterSimpleEn.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446963" y="2552700"/>
            <a:ext cx="1222375" cy="825500"/>
          </a:xfrm>
          <a:prstGeom prst="rect">
            <a:avLst/>
          </a:prstGeom>
          <a:noFill/>
          <a:ln w="28575">
            <a:solidFill>
              <a:srgbClr val="FFFF00"/>
            </a:solidFill>
            <a:miter lim="800000"/>
            <a:headEnd/>
            <a:tailEnd/>
          </a:ln>
          <a:extLst>
            <a:ext uri="{909E8E84-426E-40dd-AFC4-6F175D3DCCD1}">
              <a14:hiddenFill xmlns="" xmlns:a14="http://schemas.microsoft.com/office/drawing/2010/main">
                <a:solidFill>
                  <a:srgbClr val="FFFFFF"/>
                </a:solidFill>
              </a14:hiddenFill>
            </a:ext>
          </a:extLst>
        </p:spPr>
      </p:pic>
      <p:graphicFrame>
        <p:nvGraphicFramePr>
          <p:cNvPr id="62477" name="Object 14"/>
          <p:cNvGraphicFramePr>
            <a:graphicFrameLocks noChangeAspect="1"/>
          </p:cNvGraphicFramePr>
          <p:nvPr/>
        </p:nvGraphicFramePr>
        <p:xfrm>
          <a:off x="0" y="0"/>
          <a:ext cx="1366838" cy="998538"/>
        </p:xfrm>
        <a:graphic>
          <a:graphicData uri="http://schemas.openxmlformats.org/presentationml/2006/ole">
            <mc:AlternateContent xmlns:mc="http://schemas.openxmlformats.org/markup-compatibility/2006">
              <mc:Choice xmlns:v="urn:schemas-microsoft-com:vml" Requires="v">
                <p:oleObj spid="_x0000_s15644" name="Photo Editor Photo" r:id="rId9" imgW="4409524" imgH="3219899" progId="MSPhotoEd.3">
                  <p:embed/>
                </p:oleObj>
              </mc:Choice>
              <mc:Fallback>
                <p:oleObj name="Photo Editor Photo" r:id="rId9" imgW="4409524" imgH="3219899" progId="MSPhotoEd.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0"/>
                        <a:ext cx="1366838" cy="9985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pic>
        <p:nvPicPr>
          <p:cNvPr id="18" name="Picture 12"/>
          <p:cNvPicPr>
            <a:picLocks noChangeAspect="1" noChangeArrowheads="1"/>
          </p:cNvPicPr>
          <p:nvPr/>
        </p:nvPicPr>
        <p:blipFill>
          <a:blip r:embed="rId6">
            <a:alphaModFix amt="50000"/>
            <a:extLst>
              <a:ext uri="{28A0092B-C50C-407E-A947-70E740481C1C}">
                <a14:useLocalDpi xmlns:a14="http://schemas.microsoft.com/office/drawing/2010/main"/>
              </a:ext>
            </a:extLst>
          </a:blip>
          <a:srcRect/>
          <a:stretch>
            <a:fillRect/>
          </a:stretch>
        </p:blipFill>
        <p:spPr bwMode="auto">
          <a:xfrm>
            <a:off x="5876925" y="3241675"/>
            <a:ext cx="904875" cy="754063"/>
          </a:xfrm>
          <a:prstGeom prst="rect">
            <a:avLst/>
          </a:prstGeom>
          <a:noFill/>
          <a:ln w="28575">
            <a:solidFill>
              <a:srgbClr val="FFFF00"/>
            </a:solidFill>
            <a:miter lim="800000"/>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9" name="TextBox 18"/>
          <p:cNvSpPr txBox="1"/>
          <p:nvPr/>
        </p:nvSpPr>
        <p:spPr>
          <a:xfrm>
            <a:off x="1636713" y="138113"/>
            <a:ext cx="6954837" cy="1077912"/>
          </a:xfrm>
          <a:prstGeom prst="rect">
            <a:avLst/>
          </a:prstGeom>
          <a:noFill/>
        </p:spPr>
        <p:txBody>
          <a:bodyPr wrap="none">
            <a:spAutoFit/>
          </a:bodyPr>
          <a:lstStyle/>
          <a:p>
            <a:pPr algn="ctr">
              <a:defRPr/>
            </a:pPr>
            <a:r>
              <a:rPr lang="en-US" sz="3200" i="1" dirty="0">
                <a:solidFill>
                  <a:srgbClr val="618FFD"/>
                </a:solidFill>
                <a:latin typeface="Helvetica"/>
              </a:rPr>
              <a:t>The advanced GW detector network:</a:t>
            </a:r>
          </a:p>
          <a:p>
            <a:pPr algn="ctr">
              <a:defRPr/>
            </a:pPr>
            <a:r>
              <a:rPr lang="en-US" sz="3200" i="1" dirty="0">
                <a:solidFill>
                  <a:srgbClr val="618FFD"/>
                </a:solidFill>
                <a:latin typeface="+mn-lt"/>
              </a:rPr>
              <a:t>2015-2025</a:t>
            </a:r>
          </a:p>
        </p:txBody>
      </p:sp>
      <p:sp>
        <p:nvSpPr>
          <p:cNvPr id="62480" name="TextBox 19"/>
          <p:cNvSpPr txBox="1">
            <a:spLocks noChangeArrowheads="1"/>
          </p:cNvSpPr>
          <p:nvPr/>
        </p:nvSpPr>
        <p:spPr bwMode="auto">
          <a:xfrm>
            <a:off x="4103688" y="1217613"/>
            <a:ext cx="1341437" cy="522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400" b="1">
                <a:solidFill>
                  <a:srgbClr val="618FFD"/>
                </a:solidFill>
                <a:latin typeface="Arial" charset="0"/>
              </a:rPr>
              <a:t>GEO600 (HF)</a:t>
            </a:r>
          </a:p>
          <a:p>
            <a:r>
              <a:rPr lang="en-US" sz="1400" b="1">
                <a:solidFill>
                  <a:srgbClr val="618FFD"/>
                </a:solidFill>
                <a:latin typeface="Arial" charset="0"/>
              </a:rPr>
              <a:t>2011 </a:t>
            </a:r>
          </a:p>
        </p:txBody>
      </p:sp>
      <p:sp>
        <p:nvSpPr>
          <p:cNvPr id="62481" name="TextBox 20"/>
          <p:cNvSpPr txBox="1">
            <a:spLocks noChangeArrowheads="1"/>
          </p:cNvSpPr>
          <p:nvPr/>
        </p:nvSpPr>
        <p:spPr bwMode="auto">
          <a:xfrm>
            <a:off x="657225" y="1189038"/>
            <a:ext cx="1531938" cy="738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400" b="1">
                <a:solidFill>
                  <a:srgbClr val="618FFD"/>
                </a:solidFill>
                <a:latin typeface="Arial" charset="0"/>
              </a:rPr>
              <a:t>Advanced LIGO </a:t>
            </a:r>
          </a:p>
          <a:p>
            <a:r>
              <a:rPr lang="en-US" sz="1400" b="1">
                <a:solidFill>
                  <a:srgbClr val="618FFD"/>
                </a:solidFill>
                <a:latin typeface="Arial" charset="0"/>
              </a:rPr>
              <a:t>Hanford </a:t>
            </a:r>
          </a:p>
          <a:p>
            <a:r>
              <a:rPr lang="en-US" sz="1400" b="1">
                <a:solidFill>
                  <a:srgbClr val="618FFD"/>
                </a:solidFill>
                <a:latin typeface="Arial" charset="0"/>
              </a:rPr>
              <a:t>2015 </a:t>
            </a:r>
          </a:p>
        </p:txBody>
      </p:sp>
      <p:sp>
        <p:nvSpPr>
          <p:cNvPr id="62482" name="TextBox 21"/>
          <p:cNvSpPr txBox="1">
            <a:spLocks noChangeArrowheads="1"/>
          </p:cNvSpPr>
          <p:nvPr/>
        </p:nvSpPr>
        <p:spPr bwMode="auto">
          <a:xfrm>
            <a:off x="874713" y="3716338"/>
            <a:ext cx="1531937" cy="738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400" b="1">
                <a:solidFill>
                  <a:srgbClr val="618FFD"/>
                </a:solidFill>
                <a:latin typeface="Arial" charset="0"/>
              </a:rPr>
              <a:t>Advanced LIGO </a:t>
            </a:r>
          </a:p>
          <a:p>
            <a:r>
              <a:rPr lang="en-US" sz="1400" b="1">
                <a:solidFill>
                  <a:srgbClr val="618FFD"/>
                </a:solidFill>
                <a:latin typeface="Arial" charset="0"/>
              </a:rPr>
              <a:t>Livingston </a:t>
            </a:r>
          </a:p>
          <a:p>
            <a:r>
              <a:rPr lang="en-US" sz="1400" b="1">
                <a:solidFill>
                  <a:srgbClr val="618FFD"/>
                </a:solidFill>
                <a:latin typeface="Arial" charset="0"/>
              </a:rPr>
              <a:t>2015 </a:t>
            </a:r>
          </a:p>
        </p:txBody>
      </p:sp>
      <p:sp>
        <p:nvSpPr>
          <p:cNvPr id="62483" name="TextBox 22"/>
          <p:cNvSpPr txBox="1">
            <a:spLocks noChangeArrowheads="1"/>
          </p:cNvSpPr>
          <p:nvPr/>
        </p:nvSpPr>
        <p:spPr bwMode="auto">
          <a:xfrm>
            <a:off x="3836988" y="3838575"/>
            <a:ext cx="1041400"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400" b="1" dirty="0">
                <a:solidFill>
                  <a:srgbClr val="618FFD"/>
                </a:solidFill>
                <a:latin typeface="Arial" charset="0"/>
              </a:rPr>
              <a:t>Advanced </a:t>
            </a:r>
          </a:p>
          <a:p>
            <a:r>
              <a:rPr lang="en-US" sz="1400" b="1" dirty="0">
                <a:solidFill>
                  <a:srgbClr val="618FFD"/>
                </a:solidFill>
                <a:latin typeface="Arial" charset="0"/>
              </a:rPr>
              <a:t>Virgo</a:t>
            </a:r>
          </a:p>
          <a:p>
            <a:r>
              <a:rPr lang="en-US" sz="1400" b="1" dirty="0">
                <a:solidFill>
                  <a:srgbClr val="618FFD"/>
                </a:solidFill>
                <a:latin typeface="Arial" charset="0"/>
              </a:rPr>
              <a:t>2017</a:t>
            </a:r>
          </a:p>
        </p:txBody>
      </p:sp>
      <p:sp>
        <p:nvSpPr>
          <p:cNvPr id="62484" name="TextBox 23"/>
          <p:cNvSpPr txBox="1">
            <a:spLocks noChangeArrowheads="1"/>
          </p:cNvSpPr>
          <p:nvPr/>
        </p:nvSpPr>
        <p:spPr bwMode="auto">
          <a:xfrm>
            <a:off x="5813425" y="4141788"/>
            <a:ext cx="1107996"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400" b="1" dirty="0">
                <a:solidFill>
                  <a:srgbClr val="618FFD"/>
                </a:solidFill>
                <a:latin typeface="Arial" charset="0"/>
              </a:rPr>
              <a:t>LIGO-India</a:t>
            </a:r>
          </a:p>
          <a:p>
            <a:r>
              <a:rPr lang="en-US" sz="1400" b="1" dirty="0">
                <a:solidFill>
                  <a:srgbClr val="618FFD"/>
                </a:solidFill>
                <a:latin typeface="Arial" charset="0"/>
              </a:rPr>
              <a:t>2025</a:t>
            </a:r>
          </a:p>
        </p:txBody>
      </p:sp>
      <p:sp>
        <p:nvSpPr>
          <p:cNvPr id="62485" name="TextBox 24"/>
          <p:cNvSpPr txBox="1">
            <a:spLocks noChangeArrowheads="1"/>
          </p:cNvSpPr>
          <p:nvPr/>
        </p:nvSpPr>
        <p:spPr bwMode="auto">
          <a:xfrm>
            <a:off x="8245475" y="3417888"/>
            <a:ext cx="836613"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400" b="1" dirty="0">
                <a:solidFill>
                  <a:srgbClr val="618FFD"/>
                </a:solidFill>
                <a:latin typeface="Arial" charset="0"/>
              </a:rPr>
              <a:t>KAGRA</a:t>
            </a:r>
          </a:p>
          <a:p>
            <a:r>
              <a:rPr lang="en-US" sz="1400" b="1" dirty="0">
                <a:solidFill>
                  <a:srgbClr val="618FFD"/>
                </a:solidFill>
                <a:latin typeface="Arial" charset="0"/>
              </a:rPr>
              <a:t>2020</a:t>
            </a:r>
          </a:p>
        </p:txBody>
      </p:sp>
      <p:graphicFrame>
        <p:nvGraphicFramePr>
          <p:cNvPr id="62486" name="Object 639"/>
          <p:cNvGraphicFramePr>
            <a:graphicFrameLocks noChangeAspect="1"/>
          </p:cNvGraphicFramePr>
          <p:nvPr/>
        </p:nvGraphicFramePr>
        <p:xfrm>
          <a:off x="0" y="0"/>
          <a:ext cx="1430338" cy="1049338"/>
        </p:xfrm>
        <a:graphic>
          <a:graphicData uri="http://schemas.openxmlformats.org/presentationml/2006/ole">
            <mc:AlternateContent xmlns:mc="http://schemas.openxmlformats.org/markup-compatibility/2006">
              <mc:Choice xmlns:v="urn:schemas-microsoft-com:vml" Requires="v">
                <p:oleObj spid="_x0000_s15645" name="Image" r:id="rId11" imgW="1766325" imgH="1296152" progId="Photoshop.Image.5">
                  <p:embed/>
                </p:oleObj>
              </mc:Choice>
              <mc:Fallback>
                <p:oleObj name="Image" r:id="rId11" imgW="1766325" imgH="1296152" progId="Photoshop.Image.5">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0"/>
                        <a:ext cx="1430338" cy="10493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cxnSp>
        <p:nvCxnSpPr>
          <p:cNvPr id="15" name="Straight Arrow Connector 14"/>
          <p:cNvCxnSpPr>
            <a:endCxn id="10" idx="2"/>
          </p:cNvCxnSpPr>
          <p:nvPr/>
        </p:nvCxnSpPr>
        <p:spPr bwMode="auto">
          <a:xfrm flipV="1">
            <a:off x="4373563" y="3200400"/>
            <a:ext cx="595312" cy="622300"/>
          </a:xfrm>
          <a:prstGeom prst="straightConnector1">
            <a:avLst/>
          </a:prstGeom>
          <a:solidFill>
            <a:schemeClr val="accent1"/>
          </a:solidFill>
          <a:ln w="38100" cap="flat" cmpd="sng" algn="ctr">
            <a:solidFill>
              <a:schemeClr val="bg1"/>
            </a:solidFill>
            <a:prstDash val="solid"/>
            <a:round/>
            <a:headEnd type="none" w="sm" len="sm"/>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2" name="Slide Number Placeholder 1"/>
          <p:cNvSpPr>
            <a:spLocks noGrp="1"/>
          </p:cNvSpPr>
          <p:nvPr>
            <p:ph type="sldNum" sz="quarter" idx="11"/>
          </p:nvPr>
        </p:nvSpPr>
        <p:spPr/>
        <p:txBody>
          <a:bodyPr/>
          <a:lstStyle/>
          <a:p>
            <a:pPr>
              <a:defRPr/>
            </a:pPr>
            <a:fld id="{DF02C136-A621-B64D-A789-78C9BFDF0510}" type="slidenum">
              <a:rPr lang="en-US" smtClean="0"/>
              <a:pPr>
                <a:defRPr/>
              </a:pPr>
              <a:t>24</a:t>
            </a:fld>
            <a:endParaRPr lang="en-US"/>
          </a:p>
        </p:txBody>
      </p:sp>
    </p:spTree>
    <p:extLst>
      <p:ext uri="{BB962C8B-B14F-4D97-AF65-F5344CB8AC3E}">
        <p14:creationId xmlns:p14="http://schemas.microsoft.com/office/powerpoint/2010/main" val="26502947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Effect of Adding LIGO-India to the </a:t>
            </a:r>
            <a:r>
              <a:rPr lang="en-US" dirty="0" err="1"/>
              <a:t>LIGO+Virgo</a:t>
            </a:r>
            <a:r>
              <a:rPr lang="en-US" dirty="0"/>
              <a:t> Network</a:t>
            </a:r>
          </a:p>
        </p:txBody>
      </p:sp>
      <p:sp>
        <p:nvSpPr>
          <p:cNvPr id="5" name="Slide Number Placeholder 4"/>
          <p:cNvSpPr>
            <a:spLocks noGrp="1"/>
          </p:cNvSpPr>
          <p:nvPr>
            <p:ph type="sldNum" sz="quarter" idx="12"/>
          </p:nvPr>
        </p:nvSpPr>
        <p:spPr/>
        <p:txBody>
          <a:bodyPr/>
          <a:lstStyle/>
          <a:p>
            <a:pPr>
              <a:defRPr/>
            </a:pPr>
            <a:fld id="{3FA244CC-88F7-B741-ABEA-29EACDCA51E3}" type="slidenum">
              <a:rPr lang="en-US" smtClean="0"/>
              <a:pPr>
                <a:defRPr/>
              </a:pPr>
              <a:t>25</a:t>
            </a:fld>
            <a:endParaRPr lang="en-US"/>
          </a:p>
        </p:txBody>
      </p:sp>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739" r="5285"/>
          <a:stretch/>
        </p:blipFill>
        <p:spPr bwMode="auto">
          <a:xfrm>
            <a:off x="320841" y="1981200"/>
            <a:ext cx="4098759" cy="27638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387" r="6578"/>
          <a:stretch/>
        </p:blipFill>
        <p:spPr bwMode="auto">
          <a:xfrm>
            <a:off x="4572001" y="1962150"/>
            <a:ext cx="4050632" cy="26860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 uri="{FAA26D3D-D897-4be2-8F04-BA451C77F1D7}">
              <ma14:placeholderFlag xmlns="" xmlns:ma14="http://schemas.microsoft.com/office/mac/drawingml/2011/main" val="1"/>
            </a:ext>
          </a:extLst>
        </p:spPr>
      </p:pic>
      <p:sp>
        <p:nvSpPr>
          <p:cNvPr id="8" name="TextBox 1"/>
          <p:cNvSpPr txBox="1">
            <a:spLocks noGrp="1" noChangeArrowheads="1"/>
          </p:cNvSpPr>
          <p:nvPr>
            <p:ph idx="1"/>
          </p:nvPr>
        </p:nvSpPr>
        <p:spPr bwMode="auto">
          <a:xfrm>
            <a:off x="685800" y="4964026"/>
            <a:ext cx="3124200" cy="3699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Helvetica" charset="0"/>
                <a:ea typeface="MS PGothic" charset="0"/>
                <a:cs typeface="MS PGothic" charset="0"/>
              </a:defRPr>
            </a:lvl1pPr>
            <a:lvl2pPr>
              <a:defRPr>
                <a:solidFill>
                  <a:schemeClr val="tx1"/>
                </a:solidFill>
                <a:latin typeface="Helvetica" charset="0"/>
                <a:ea typeface="MS PGothic" charset="0"/>
                <a:cs typeface="MS PGothic" charset="0"/>
              </a:defRPr>
            </a:lvl2pPr>
            <a:lvl3pPr>
              <a:defRPr sz="1600">
                <a:solidFill>
                  <a:schemeClr val="tx1"/>
                </a:solidFill>
                <a:latin typeface="Helvetica" charset="0"/>
                <a:ea typeface="MS PGothic" charset="0"/>
                <a:cs typeface="MS PGothic" charset="0"/>
              </a:defRPr>
            </a:lvl3pPr>
            <a:lvl4pPr>
              <a:defRPr sz="1600">
                <a:solidFill>
                  <a:schemeClr val="tx1"/>
                </a:solidFill>
                <a:latin typeface="Helvetica" charset="0"/>
                <a:ea typeface="MS PGothic" charset="0"/>
                <a:cs typeface="MS PGothic" charset="0"/>
              </a:defRPr>
            </a:lvl4pPr>
            <a:lvl5pPr>
              <a:defRPr sz="1600">
                <a:solidFill>
                  <a:schemeClr val="tx1"/>
                </a:solidFill>
                <a:latin typeface="Helvetica" charset="0"/>
                <a:ea typeface="MS PGothic" charset="0"/>
                <a:cs typeface="MS PGothic" charset="0"/>
              </a:defRPr>
            </a:lvl5pPr>
            <a:lvl6pPr>
              <a:defRPr sz="1600">
                <a:solidFill>
                  <a:schemeClr val="tx1"/>
                </a:solidFill>
                <a:latin typeface="Helvetica" charset="0"/>
                <a:ea typeface="MS PGothic" charset="0"/>
                <a:cs typeface="MS PGothic" charset="0"/>
              </a:defRPr>
            </a:lvl6pPr>
            <a:lvl7pPr>
              <a:defRPr sz="1600">
                <a:solidFill>
                  <a:schemeClr val="tx1"/>
                </a:solidFill>
                <a:latin typeface="Helvetica" charset="0"/>
                <a:ea typeface="MS PGothic" charset="0"/>
                <a:cs typeface="MS PGothic" charset="0"/>
              </a:defRPr>
            </a:lvl7pPr>
            <a:lvl8pPr>
              <a:defRPr sz="1600">
                <a:solidFill>
                  <a:schemeClr val="tx1"/>
                </a:solidFill>
                <a:latin typeface="Helvetica" charset="0"/>
                <a:ea typeface="MS PGothic" charset="0"/>
                <a:cs typeface="MS PGothic" charset="0"/>
              </a:defRPr>
            </a:lvl8pPr>
            <a:lvl9pPr>
              <a:defRPr sz="1600">
                <a:solidFill>
                  <a:schemeClr val="tx1"/>
                </a:solidFill>
                <a:latin typeface="Helvetica" charset="0"/>
                <a:ea typeface="MS PGothic" charset="0"/>
                <a:cs typeface="MS PGothic" charset="0"/>
              </a:defRPr>
            </a:lvl9pPr>
          </a:lstStyle>
          <a:p>
            <a:pPr marL="0" indent="0" algn="ctr">
              <a:buNone/>
            </a:pPr>
            <a:r>
              <a:rPr lang="en-US" sz="1800" dirty="0" err="1">
                <a:solidFill>
                  <a:schemeClr val="tx2"/>
                </a:solidFill>
              </a:rPr>
              <a:t>LIGO+Virgo</a:t>
            </a:r>
            <a:r>
              <a:rPr lang="en-US" sz="1800" dirty="0">
                <a:solidFill>
                  <a:schemeClr val="tx2"/>
                </a:solidFill>
              </a:rPr>
              <a:t> only</a:t>
            </a:r>
          </a:p>
        </p:txBody>
      </p:sp>
      <p:sp>
        <p:nvSpPr>
          <p:cNvPr id="9" name="TextBox 9"/>
          <p:cNvSpPr txBox="1">
            <a:spLocks noChangeArrowheads="1"/>
          </p:cNvSpPr>
          <p:nvPr/>
        </p:nvSpPr>
        <p:spPr bwMode="auto">
          <a:xfrm>
            <a:off x="5486400" y="4953000"/>
            <a:ext cx="2438400"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Helvetica" charset="0"/>
                <a:ea typeface="MS PGothic" charset="0"/>
                <a:cs typeface="MS PGothic" charset="0"/>
              </a:defRPr>
            </a:lvl1pPr>
            <a:lvl2pPr>
              <a:defRPr>
                <a:solidFill>
                  <a:schemeClr val="tx1"/>
                </a:solidFill>
                <a:latin typeface="Helvetica" charset="0"/>
                <a:ea typeface="MS PGothic" charset="0"/>
                <a:cs typeface="MS PGothic" charset="0"/>
              </a:defRPr>
            </a:lvl2pPr>
            <a:lvl3pPr>
              <a:defRPr sz="1600">
                <a:solidFill>
                  <a:schemeClr val="tx1"/>
                </a:solidFill>
                <a:latin typeface="Helvetica" charset="0"/>
                <a:ea typeface="MS PGothic" charset="0"/>
                <a:cs typeface="MS PGothic" charset="0"/>
              </a:defRPr>
            </a:lvl3pPr>
            <a:lvl4pPr>
              <a:defRPr sz="1600">
                <a:solidFill>
                  <a:schemeClr val="tx1"/>
                </a:solidFill>
                <a:latin typeface="Helvetica" charset="0"/>
                <a:ea typeface="MS PGothic" charset="0"/>
                <a:cs typeface="MS PGothic" charset="0"/>
              </a:defRPr>
            </a:lvl4pPr>
            <a:lvl5pPr>
              <a:defRPr sz="1600">
                <a:solidFill>
                  <a:schemeClr val="tx1"/>
                </a:solidFill>
                <a:latin typeface="Helvetica" charset="0"/>
                <a:ea typeface="MS PGothic" charset="0"/>
                <a:cs typeface="MS PGothic" charset="0"/>
              </a:defRPr>
            </a:lvl5pPr>
            <a:lvl6pPr>
              <a:defRPr sz="1600">
                <a:solidFill>
                  <a:schemeClr val="tx1"/>
                </a:solidFill>
                <a:latin typeface="Helvetica" charset="0"/>
                <a:ea typeface="MS PGothic" charset="0"/>
                <a:cs typeface="MS PGothic" charset="0"/>
              </a:defRPr>
            </a:lvl6pPr>
            <a:lvl7pPr>
              <a:defRPr sz="1600">
                <a:solidFill>
                  <a:schemeClr val="tx1"/>
                </a:solidFill>
                <a:latin typeface="Helvetica" charset="0"/>
                <a:ea typeface="MS PGothic" charset="0"/>
                <a:cs typeface="MS PGothic" charset="0"/>
              </a:defRPr>
            </a:lvl7pPr>
            <a:lvl8pPr>
              <a:defRPr sz="1600">
                <a:solidFill>
                  <a:schemeClr val="tx1"/>
                </a:solidFill>
                <a:latin typeface="Helvetica" charset="0"/>
                <a:ea typeface="MS PGothic" charset="0"/>
                <a:cs typeface="MS PGothic" charset="0"/>
              </a:defRPr>
            </a:lvl8pPr>
            <a:lvl9pPr>
              <a:defRPr sz="1600">
                <a:solidFill>
                  <a:schemeClr val="tx1"/>
                </a:solidFill>
                <a:latin typeface="Helvetica" charset="0"/>
                <a:ea typeface="MS PGothic" charset="0"/>
                <a:cs typeface="MS PGothic" charset="0"/>
              </a:defRPr>
            </a:lvl9pPr>
          </a:lstStyle>
          <a:p>
            <a:pPr algn="ctr"/>
            <a:r>
              <a:rPr lang="en-US" sz="1800" dirty="0">
                <a:solidFill>
                  <a:schemeClr val="tx2"/>
                </a:solidFill>
              </a:rPr>
              <a:t>With LIGO-India</a:t>
            </a:r>
          </a:p>
        </p:txBody>
      </p:sp>
      <p:sp>
        <p:nvSpPr>
          <p:cNvPr id="3" name="TextBox 2">
            <a:extLst>
              <a:ext uri="{FF2B5EF4-FFF2-40B4-BE49-F238E27FC236}">
                <a16:creationId xmlns:a16="http://schemas.microsoft.com/office/drawing/2014/main" id="{7D1A1652-2305-CC43-95AB-BEB85576F908}"/>
              </a:ext>
            </a:extLst>
          </p:cNvPr>
          <p:cNvSpPr txBox="1"/>
          <p:nvPr/>
        </p:nvSpPr>
        <p:spPr>
          <a:xfrm>
            <a:off x="1066800" y="5638800"/>
            <a:ext cx="7086600" cy="369332"/>
          </a:xfrm>
          <a:prstGeom prst="rect">
            <a:avLst/>
          </a:prstGeom>
          <a:noFill/>
        </p:spPr>
        <p:txBody>
          <a:bodyPr wrap="square" rtlCol="0">
            <a:spAutoFit/>
          </a:bodyPr>
          <a:lstStyle/>
          <a:p>
            <a:r>
              <a:rPr lang="en-US" sz="1800" dirty="0"/>
              <a:t>GW170817 Landed in a Good Region of Sky When 3 Detectors Were Up</a:t>
            </a:r>
          </a:p>
        </p:txBody>
      </p:sp>
    </p:spTree>
    <p:extLst>
      <p:ext uri="{BB962C8B-B14F-4D97-AF65-F5344CB8AC3E}">
        <p14:creationId xmlns:p14="http://schemas.microsoft.com/office/powerpoint/2010/main" val="7429367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60B97-F6BE-F24B-9E71-BF869CDF2D88}"/>
              </a:ext>
            </a:extLst>
          </p:cNvPr>
          <p:cNvSpPr>
            <a:spLocks noGrp="1"/>
          </p:cNvSpPr>
          <p:nvPr>
            <p:ph type="ctrTitle"/>
          </p:nvPr>
        </p:nvSpPr>
        <p:spPr/>
        <p:txBody>
          <a:bodyPr/>
          <a:lstStyle/>
          <a:p>
            <a:r>
              <a:rPr lang="en-US" dirty="0"/>
              <a:t>Detection rate improves as sensitivity cubed</a:t>
            </a:r>
          </a:p>
        </p:txBody>
      </p:sp>
      <p:sp>
        <p:nvSpPr>
          <p:cNvPr id="3" name="Subtitle 2">
            <a:extLst>
              <a:ext uri="{FF2B5EF4-FFF2-40B4-BE49-F238E27FC236}">
                <a16:creationId xmlns:a16="http://schemas.microsoft.com/office/drawing/2014/main" id="{D85CAA79-99BD-A142-9290-FFBBB1D603AD}"/>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9321009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152400"/>
            <a:ext cx="6019800" cy="1295400"/>
          </a:xfrm>
        </p:spPr>
        <p:txBody>
          <a:bodyPr/>
          <a:lstStyle/>
          <a:p>
            <a:r>
              <a:rPr lang="en-US" sz="2800" dirty="0"/>
              <a:t>Sensitivity of Detectors is Determined by Noise and Background</a:t>
            </a:r>
          </a:p>
        </p:txBody>
      </p:sp>
      <p:sp>
        <p:nvSpPr>
          <p:cNvPr id="3" name="Content Placeholder 2"/>
          <p:cNvSpPr>
            <a:spLocks noGrp="1"/>
          </p:cNvSpPr>
          <p:nvPr>
            <p:ph idx="1"/>
          </p:nvPr>
        </p:nvSpPr>
        <p:spPr/>
        <p:txBody>
          <a:bodyPr/>
          <a:lstStyle/>
          <a:p>
            <a:r>
              <a:rPr lang="en-US" dirty="0"/>
              <a:t>The key to improving detectors is sensitivity which is improved by reducing noise and background.</a:t>
            </a:r>
          </a:p>
          <a:p>
            <a:r>
              <a:rPr lang="en-US" dirty="0"/>
              <a:t>Range is proportional to sensitivity.</a:t>
            </a:r>
          </a:p>
          <a:p>
            <a:r>
              <a:rPr lang="en-US" dirty="0"/>
              <a:t>Event rate is proportional to volume, which is proportional to range cubed.</a:t>
            </a:r>
          </a:p>
          <a:p>
            <a:r>
              <a:rPr lang="en-US" dirty="0"/>
              <a:t>Thus a factor of 2 in sensitivity gives a factor of 8 in event rate (nearly an order of magnitude).</a:t>
            </a:r>
          </a:p>
        </p:txBody>
      </p:sp>
      <p:sp>
        <p:nvSpPr>
          <p:cNvPr id="5" name="Slide Number Placeholder 4"/>
          <p:cNvSpPr>
            <a:spLocks noGrp="1"/>
          </p:cNvSpPr>
          <p:nvPr>
            <p:ph type="sldNum" sz="quarter" idx="12"/>
          </p:nvPr>
        </p:nvSpPr>
        <p:spPr/>
        <p:txBody>
          <a:bodyPr/>
          <a:lstStyle/>
          <a:p>
            <a:pPr>
              <a:defRPr/>
            </a:pPr>
            <a:fld id="{3FA244CC-88F7-B741-ABEA-29EACDCA51E3}" type="slidenum">
              <a:rPr lang="en-US" smtClean="0"/>
              <a:pPr>
                <a:defRPr/>
              </a:pPr>
              <a:t>27</a:t>
            </a:fld>
            <a:endParaRPr lang="en-US"/>
          </a:p>
        </p:txBody>
      </p:sp>
    </p:spTree>
    <p:extLst>
      <p:ext uri="{BB962C8B-B14F-4D97-AF65-F5344CB8AC3E}">
        <p14:creationId xmlns:p14="http://schemas.microsoft.com/office/powerpoint/2010/main" val="11281340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Noise and background cartoon</a:t>
            </a:r>
          </a:p>
        </p:txBody>
      </p:sp>
      <p:pic>
        <p:nvPicPr>
          <p:cNvPr id="6" name="Content Placeholder 5" descr="Screen shot 2015-01-14 at 6.04.13 AM.png"/>
          <p:cNvPicPr>
            <a:picLocks noGrp="1" noChangeAspect="1"/>
          </p:cNvPicPr>
          <p:nvPr>
            <p:ph idx="1"/>
          </p:nvPr>
        </p:nvPicPr>
        <p:blipFill rotWithShape="1">
          <a:blip r:embed="rId3">
            <a:extLst>
              <a:ext uri="{28A0092B-C50C-407E-A947-70E740481C1C}">
                <a14:useLocalDpi xmlns:a14="http://schemas.microsoft.com/office/drawing/2010/main" val="0"/>
              </a:ext>
            </a:extLst>
          </a:blip>
          <a:srcRect t="13157" b="3057"/>
          <a:stretch/>
        </p:blipFill>
        <p:spPr>
          <a:xfrm>
            <a:off x="1178868" y="1633554"/>
            <a:ext cx="6919259" cy="4402681"/>
          </a:xfrm>
        </p:spPr>
      </p:pic>
      <p:sp>
        <p:nvSpPr>
          <p:cNvPr id="5" name="Slide Number Placeholder 4"/>
          <p:cNvSpPr>
            <a:spLocks noGrp="1"/>
          </p:cNvSpPr>
          <p:nvPr>
            <p:ph type="sldNum" sz="quarter" idx="11"/>
          </p:nvPr>
        </p:nvSpPr>
        <p:spPr>
          <a:xfrm>
            <a:off x="8077200" y="6248400"/>
            <a:ext cx="457200" cy="457200"/>
          </a:xfrm>
        </p:spPr>
        <p:txBody>
          <a:bodyPr/>
          <a:lstStyle/>
          <a:p>
            <a:fld id="{CA3F5FB0-7E2D-7F46-80AE-20B8AC0B27B1}" type="slidenum">
              <a:rPr lang="en-US" smtClean="0"/>
              <a:pPr/>
              <a:t>28</a:t>
            </a:fld>
            <a:endParaRPr lang="en-US" dirty="0"/>
          </a:p>
        </p:txBody>
      </p:sp>
      <p:sp>
        <p:nvSpPr>
          <p:cNvPr id="7" name="TextBox 6"/>
          <p:cNvSpPr txBox="1"/>
          <p:nvPr/>
        </p:nvSpPr>
        <p:spPr>
          <a:xfrm>
            <a:off x="7181443" y="5943600"/>
            <a:ext cx="1300844" cy="369332"/>
          </a:xfrm>
          <a:prstGeom prst="rect">
            <a:avLst/>
          </a:prstGeom>
          <a:noFill/>
        </p:spPr>
        <p:txBody>
          <a:bodyPr wrap="none" rtlCol="0">
            <a:spAutoFit/>
          </a:bodyPr>
          <a:lstStyle/>
          <a:p>
            <a:pPr algn="ctr"/>
            <a:r>
              <a:rPr lang="en-US" sz="1800" b="0" dirty="0">
                <a:latin typeface="Arial"/>
              </a:rPr>
              <a:t>R. </a:t>
            </a:r>
            <a:r>
              <a:rPr lang="en-US" sz="1800" b="0" dirty="0" err="1">
                <a:latin typeface="Arial"/>
              </a:rPr>
              <a:t>Adhikari</a:t>
            </a:r>
            <a:endParaRPr lang="en-US" sz="1800" b="0" dirty="0">
              <a:latin typeface="Arial"/>
            </a:endParaRPr>
          </a:p>
        </p:txBody>
      </p:sp>
    </p:spTree>
    <p:extLst>
      <p:ext uri="{BB962C8B-B14F-4D97-AF65-F5344CB8AC3E}">
        <p14:creationId xmlns:p14="http://schemas.microsoft.com/office/powerpoint/2010/main" val="1851933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p:cNvSpPr>
            <a:spLocks noGrp="1"/>
          </p:cNvSpPr>
          <p:nvPr>
            <p:ph type="title"/>
          </p:nvPr>
        </p:nvSpPr>
        <p:spPr>
          <a:xfrm>
            <a:off x="1371600" y="228600"/>
            <a:ext cx="6019800" cy="685800"/>
          </a:xfrm>
        </p:spPr>
        <p:txBody>
          <a:bodyPr/>
          <a:lstStyle/>
          <a:p>
            <a:r>
              <a:rPr lang="en-US" dirty="0">
                <a:latin typeface="Helvetica" charset="0"/>
              </a:rPr>
              <a:t>Optical configuration</a:t>
            </a:r>
          </a:p>
        </p:txBody>
      </p:sp>
      <p:sp>
        <p:nvSpPr>
          <p:cNvPr id="40962" name="Content Placeholder 2"/>
          <p:cNvSpPr>
            <a:spLocks noGrp="1"/>
          </p:cNvSpPr>
          <p:nvPr>
            <p:ph idx="1"/>
          </p:nvPr>
        </p:nvSpPr>
        <p:spPr/>
        <p:txBody>
          <a:bodyPr/>
          <a:lstStyle/>
          <a:p>
            <a:endParaRPr lang="en-US" dirty="0">
              <a:latin typeface="Helvetica" charset="0"/>
            </a:endParaRPr>
          </a:p>
        </p:txBody>
      </p:sp>
      <p:sp>
        <p:nvSpPr>
          <p:cNvPr id="2" name="Rectangle 1"/>
          <p:cNvSpPr/>
          <p:nvPr/>
        </p:nvSpPr>
        <p:spPr bwMode="auto">
          <a:xfrm>
            <a:off x="0" y="1225176"/>
            <a:ext cx="9144000" cy="239059"/>
          </a:xfrm>
          <a:prstGeom prst="rect">
            <a:avLst/>
          </a:prstGeom>
          <a:solidFill>
            <a:schemeClr val="bg1"/>
          </a:solidFill>
          <a:ln w="12700" cap="flat" cmpd="sng" algn="ctr">
            <a:noFill/>
            <a:prstDash val="solid"/>
            <a:round/>
            <a:headEnd type="none" w="sm" len="sm"/>
            <a:tailEnd type="triangle" w="sm" len="sm"/>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Symbol" charset="2"/>
            </a:endParaRPr>
          </a:p>
        </p:txBody>
      </p:sp>
      <p:pic>
        <p:nvPicPr>
          <p:cNvPr id="40964" name="Picture 1028" descr="IFO_SYSdiagra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 y="533400"/>
            <a:ext cx="8229600" cy="6300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3"/>
          <p:cNvSpPr/>
          <p:nvPr/>
        </p:nvSpPr>
        <p:spPr bwMode="auto">
          <a:xfrm>
            <a:off x="522941" y="1329765"/>
            <a:ext cx="343647" cy="5154706"/>
          </a:xfrm>
          <a:prstGeom prst="rect">
            <a:avLst/>
          </a:prstGeom>
          <a:solidFill>
            <a:schemeClr val="bg1"/>
          </a:solidFill>
          <a:ln w="12700" cap="flat" cmpd="sng" algn="ctr">
            <a:noFill/>
            <a:prstDash val="solid"/>
            <a:round/>
            <a:headEnd type="none" w="sm" len="sm"/>
            <a:tailEnd type="triangle" w="sm" len="sm"/>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Symbol" charset="2"/>
            </a:endParaRPr>
          </a:p>
        </p:txBody>
      </p:sp>
      <p:sp>
        <p:nvSpPr>
          <p:cNvPr id="10" name="Rectangle 9"/>
          <p:cNvSpPr/>
          <p:nvPr/>
        </p:nvSpPr>
        <p:spPr bwMode="auto">
          <a:xfrm>
            <a:off x="8250518" y="1258048"/>
            <a:ext cx="343647" cy="5154706"/>
          </a:xfrm>
          <a:prstGeom prst="rect">
            <a:avLst/>
          </a:prstGeom>
          <a:solidFill>
            <a:schemeClr val="bg1"/>
          </a:solidFill>
          <a:ln w="12700" cap="flat" cmpd="sng" algn="ctr">
            <a:noFill/>
            <a:prstDash val="solid"/>
            <a:round/>
            <a:headEnd type="none" w="sm" len="sm"/>
            <a:tailEnd type="triangle" w="sm" len="sm"/>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Symbol" charset="2"/>
            </a:endParaRPr>
          </a:p>
        </p:txBody>
      </p:sp>
      <p:sp>
        <p:nvSpPr>
          <p:cNvPr id="5" name="TextBox 4"/>
          <p:cNvSpPr txBox="1"/>
          <p:nvPr/>
        </p:nvSpPr>
        <p:spPr>
          <a:xfrm>
            <a:off x="609600" y="4038600"/>
            <a:ext cx="3962400" cy="646331"/>
          </a:xfrm>
          <a:prstGeom prst="rect">
            <a:avLst/>
          </a:prstGeom>
          <a:noFill/>
        </p:spPr>
        <p:txBody>
          <a:bodyPr wrap="square" rtlCol="0">
            <a:spAutoFit/>
          </a:bodyPr>
          <a:lstStyle/>
          <a:p>
            <a:pPr algn="ctr"/>
            <a:r>
              <a:rPr lang="en-US" sz="1800" dirty="0"/>
              <a:t>Complete detector description in </a:t>
            </a:r>
            <a:r>
              <a:rPr lang="is-IS" sz="1800" dirty="0">
                <a:hlinkClick r:id="rId4"/>
              </a:rPr>
              <a:t>Class. Quantum Grav. 32 (2015) 074001</a:t>
            </a:r>
            <a:endParaRPr lang="en-US" sz="1800" dirty="0"/>
          </a:p>
        </p:txBody>
      </p:sp>
      <p:sp>
        <p:nvSpPr>
          <p:cNvPr id="6" name="Slide Number Placeholder 5"/>
          <p:cNvSpPr>
            <a:spLocks noGrp="1"/>
          </p:cNvSpPr>
          <p:nvPr>
            <p:ph type="sldNum" sz="quarter" idx="12"/>
          </p:nvPr>
        </p:nvSpPr>
        <p:spPr/>
        <p:txBody>
          <a:bodyPr/>
          <a:lstStyle/>
          <a:p>
            <a:pPr>
              <a:defRPr/>
            </a:pPr>
            <a:fld id="{3FA244CC-88F7-B741-ABEA-29EACDCA51E3}" type="slidenum">
              <a:rPr lang="en-US" smtClean="0"/>
              <a:pPr>
                <a:defRPr/>
              </a:pPr>
              <a:t>29</a:t>
            </a:fld>
            <a:endParaRPr lang="en-US"/>
          </a:p>
        </p:txBody>
      </p:sp>
    </p:spTree>
    <p:extLst>
      <p:ext uri="{BB962C8B-B14F-4D97-AF65-F5344CB8AC3E}">
        <p14:creationId xmlns:p14="http://schemas.microsoft.com/office/powerpoint/2010/main" val="1885324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 name="CustomShape 1"/>
          <p:cNvSpPr/>
          <p:nvPr/>
        </p:nvSpPr>
        <p:spPr>
          <a:xfrm>
            <a:off x="91440" y="162000"/>
            <a:ext cx="8960760" cy="136728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r>
              <a:rPr lang="en-US" sz="2800" b="0" strike="noStrike" spc="-1" dirty="0">
                <a:solidFill>
                  <a:srgbClr val="000000"/>
                </a:solidFill>
                <a:uFill>
                  <a:solidFill>
                    <a:srgbClr val="FFFFFF"/>
                  </a:solidFill>
                </a:uFill>
                <a:latin typeface="Arial"/>
                <a:ea typeface="ＭＳ Ｐゴシック"/>
              </a:rPr>
              <a:t>Einstein’s General Relativity:</a:t>
            </a:r>
            <a:endParaRPr lang="en-US" sz="2800" b="0" strike="noStrike" spc="-1" dirty="0">
              <a:solidFill>
                <a:srgbClr val="000000"/>
              </a:solidFill>
              <a:uFill>
                <a:solidFill>
                  <a:srgbClr val="FFFFFF"/>
                </a:solidFill>
              </a:uFill>
              <a:latin typeface="Arial"/>
            </a:endParaRPr>
          </a:p>
          <a:p>
            <a:pPr algn="ctr">
              <a:lnSpc>
                <a:spcPct val="100000"/>
              </a:lnSpc>
            </a:pPr>
            <a:r>
              <a:rPr lang="en-US" sz="2800" b="0" strike="noStrike" spc="-1" dirty="0">
                <a:solidFill>
                  <a:srgbClr val="000000"/>
                </a:solidFill>
                <a:uFill>
                  <a:solidFill>
                    <a:srgbClr val="FFFFFF"/>
                  </a:solidFill>
                </a:uFill>
                <a:latin typeface="Arial"/>
                <a:ea typeface="ＭＳ Ｐゴシック"/>
              </a:rPr>
              <a:t>gravity is a manifestation of space-time curvature</a:t>
            </a:r>
            <a:endParaRPr lang="en-US" sz="2800" b="0" strike="noStrike" spc="-1" dirty="0">
              <a:solidFill>
                <a:srgbClr val="000000"/>
              </a:solidFill>
              <a:uFill>
                <a:solidFill>
                  <a:srgbClr val="FFFFFF"/>
                </a:solidFill>
              </a:uFill>
              <a:latin typeface="Arial"/>
            </a:endParaRPr>
          </a:p>
        </p:txBody>
      </p:sp>
      <p:sp>
        <p:nvSpPr>
          <p:cNvPr id="378" name="CustomShape 2"/>
          <p:cNvSpPr/>
          <p:nvPr/>
        </p:nvSpPr>
        <p:spPr>
          <a:xfrm>
            <a:off x="349560" y="5727906"/>
            <a:ext cx="8519760" cy="48467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2000" b="0" strike="noStrike" spc="-1" dirty="0">
                <a:solidFill>
                  <a:srgbClr val="000000"/>
                </a:solidFill>
                <a:uFill>
                  <a:solidFill>
                    <a:srgbClr val="FFFFFF"/>
                  </a:solidFill>
                </a:uFill>
                <a:latin typeface="Times New Roman"/>
                <a:ea typeface="ＭＳ Ｐゴシック"/>
              </a:rPr>
              <a:t>Space has a shape, a stiffness and a maximum speed for information transfer.</a:t>
            </a:r>
            <a:endParaRPr lang="en-US" sz="2000" b="0" strike="noStrike" spc="-1" dirty="0">
              <a:solidFill>
                <a:srgbClr val="000000"/>
              </a:solidFill>
              <a:uFill>
                <a:solidFill>
                  <a:srgbClr val="FFFFFF"/>
                </a:solidFill>
              </a:uFill>
              <a:latin typeface="Arial"/>
            </a:endParaRPr>
          </a:p>
        </p:txBody>
      </p:sp>
      <p:grpSp>
        <p:nvGrpSpPr>
          <p:cNvPr id="3" name="Group 2"/>
          <p:cNvGrpSpPr/>
          <p:nvPr/>
        </p:nvGrpSpPr>
        <p:grpSpPr>
          <a:xfrm>
            <a:off x="124920" y="1737360"/>
            <a:ext cx="4101591" cy="3886920"/>
            <a:chOff x="124920" y="1737360"/>
            <a:chExt cx="4101591" cy="3886920"/>
          </a:xfrm>
        </p:grpSpPr>
        <p:pic>
          <p:nvPicPr>
            <p:cNvPr id="380" name="Picture 3077"/>
            <p:cNvPicPr/>
            <p:nvPr/>
          </p:nvPicPr>
          <p:blipFill>
            <a:blip r:embed="rId4"/>
            <a:stretch/>
          </p:blipFill>
          <p:spPr>
            <a:xfrm>
              <a:off x="124920" y="2104200"/>
              <a:ext cx="4101591" cy="3520080"/>
            </a:xfrm>
            <a:prstGeom prst="rect">
              <a:avLst/>
            </a:prstGeom>
            <a:ln>
              <a:noFill/>
            </a:ln>
          </p:spPr>
        </p:pic>
        <p:sp>
          <p:nvSpPr>
            <p:cNvPr id="381" name="CustomShape 4"/>
            <p:cNvSpPr/>
            <p:nvPr/>
          </p:nvSpPr>
          <p:spPr>
            <a:xfrm>
              <a:off x="1247040" y="4915296"/>
              <a:ext cx="2961720" cy="653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2000" b="0" strike="noStrike" spc="-1" dirty="0">
                  <a:solidFill>
                    <a:srgbClr val="000000"/>
                  </a:solidFill>
                  <a:uFill>
                    <a:solidFill>
                      <a:srgbClr val="FFFFFF"/>
                    </a:solidFill>
                  </a:uFill>
                  <a:latin typeface="Times New Roman"/>
                  <a:ea typeface="ＭＳ Ｐゴシック"/>
                </a:rPr>
                <a:t>A massive object shifts apparent position of a star</a:t>
              </a:r>
              <a:endParaRPr lang="en-US" sz="1800" b="0" strike="noStrike" spc="-1" dirty="0">
                <a:solidFill>
                  <a:srgbClr val="000000"/>
                </a:solidFill>
                <a:uFill>
                  <a:solidFill>
                    <a:srgbClr val="FFFFFF"/>
                  </a:solidFill>
                </a:uFill>
                <a:latin typeface="Arial"/>
              </a:endParaRPr>
            </a:p>
          </p:txBody>
        </p:sp>
        <p:sp>
          <p:nvSpPr>
            <p:cNvPr id="382" name="CustomShape 5"/>
            <p:cNvSpPr/>
            <p:nvPr/>
          </p:nvSpPr>
          <p:spPr>
            <a:xfrm>
              <a:off x="205200" y="1737360"/>
              <a:ext cx="3960000" cy="345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en-US" sz="1800" b="0" strike="noStrike" spc="-1" dirty="0">
                  <a:solidFill>
                    <a:srgbClr val="000000"/>
                  </a:solidFill>
                  <a:uFill>
                    <a:solidFill>
                      <a:srgbClr val="FFFFFF"/>
                    </a:solidFill>
                  </a:uFill>
                  <a:latin typeface="Arial"/>
                </a:rPr>
                <a:t>curved spacetime can bend light, too!</a:t>
              </a:r>
            </a:p>
          </p:txBody>
        </p:sp>
      </p:grpSp>
      <p:grpSp>
        <p:nvGrpSpPr>
          <p:cNvPr id="5" name="Group 4"/>
          <p:cNvGrpSpPr/>
          <p:nvPr/>
        </p:nvGrpSpPr>
        <p:grpSpPr>
          <a:xfrm>
            <a:off x="4208760" y="1653160"/>
            <a:ext cx="4935239" cy="3571429"/>
            <a:chOff x="4208760" y="1653160"/>
            <a:chExt cx="4935239" cy="3571429"/>
          </a:xfrm>
        </p:grpSpPr>
        <p:sp>
          <p:nvSpPr>
            <p:cNvPr id="383" name="CustomShape 6"/>
            <p:cNvSpPr/>
            <p:nvPr/>
          </p:nvSpPr>
          <p:spPr>
            <a:xfrm>
              <a:off x="5122800" y="1653160"/>
              <a:ext cx="3655080" cy="345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en-US" sz="1800" b="0" strike="noStrike" spc="-1" dirty="0">
                  <a:solidFill>
                    <a:srgbClr val="000000"/>
                  </a:solidFill>
                  <a:uFill>
                    <a:solidFill>
                      <a:srgbClr val="FFFFFF"/>
                    </a:solidFill>
                  </a:uFill>
                  <a:latin typeface="Arial"/>
                </a:rPr>
                <a:t>dynamic deformation of spacetime</a:t>
              </a:r>
            </a:p>
          </p:txBody>
        </p:sp>
        <p:pic>
          <p:nvPicPr>
            <p:cNvPr id="2" name="LIGO-Lab-Gravity-Waves-Video.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208760" y="2447661"/>
              <a:ext cx="4935239" cy="2776928"/>
            </a:xfrm>
            <a:prstGeom prst="rect">
              <a:avLst/>
            </a:prstGeom>
          </p:spPr>
        </p:pic>
        <p:sp>
          <p:nvSpPr>
            <p:cNvPr id="4" name="TextBox 3"/>
            <p:cNvSpPr txBox="1"/>
            <p:nvPr/>
          </p:nvSpPr>
          <p:spPr>
            <a:xfrm>
              <a:off x="4226511" y="2447661"/>
              <a:ext cx="2926632" cy="276999"/>
            </a:xfrm>
            <a:prstGeom prst="rect">
              <a:avLst/>
            </a:prstGeom>
            <a:noFill/>
          </p:spPr>
          <p:txBody>
            <a:bodyPr wrap="square" rtlCol="0">
              <a:spAutoFit/>
            </a:bodyPr>
            <a:lstStyle/>
            <a:p>
              <a:r>
                <a:rPr lang="en-US" sz="1200" dirty="0">
                  <a:solidFill>
                    <a:schemeClr val="bg1"/>
                  </a:solidFill>
                </a:rPr>
                <a:t>Credit:  R. Hurt - Caltech / JPL:  </a:t>
              </a:r>
            </a:p>
          </p:txBody>
        </p:sp>
      </p:grpSp>
    </p:spTree>
    <p:extLst>
      <p:ext uri="{BB962C8B-B14F-4D97-AF65-F5344CB8AC3E}">
        <p14:creationId xmlns:p14="http://schemas.microsoft.com/office/powerpoint/2010/main" val="44549101"/>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video>
              <p:cMediaNode vol="80000">
                <p:cTn id="3" fill="hold" display="0">
                  <p:stCondLst>
                    <p:cond delay="indefinite"/>
                  </p:stCondLst>
                </p:cTn>
                <p:tgtEl>
                  <p:spTgt spid="2"/>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EB228-22FB-384A-8D36-5A3FB88C08F4}"/>
              </a:ext>
            </a:extLst>
          </p:cNvPr>
          <p:cNvSpPr>
            <a:spLocks noGrp="1"/>
          </p:cNvSpPr>
          <p:nvPr>
            <p:ph type="ctrTitle"/>
          </p:nvPr>
        </p:nvSpPr>
        <p:spPr/>
        <p:txBody>
          <a:bodyPr/>
          <a:lstStyle/>
          <a:p>
            <a:r>
              <a:rPr lang="en-US" dirty="0"/>
              <a:t>The next step:  O3</a:t>
            </a:r>
          </a:p>
        </p:txBody>
      </p:sp>
      <p:sp>
        <p:nvSpPr>
          <p:cNvPr id="3" name="Subtitle 2">
            <a:extLst>
              <a:ext uri="{FF2B5EF4-FFF2-40B4-BE49-F238E27FC236}">
                <a16:creationId xmlns:a16="http://schemas.microsoft.com/office/drawing/2014/main" id="{4431B6AA-D6B9-304F-BDA0-4EDE073FFEF1}"/>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6209843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3FA244CC-88F7-B741-ABEA-29EACDCA51E3}" type="slidenum">
              <a:rPr lang="en-US" smtClean="0"/>
              <a:pPr>
                <a:defRPr/>
              </a:pPr>
              <a:t>31</a:t>
            </a:fld>
            <a:endParaRPr lang="en-US"/>
          </a:p>
        </p:txBody>
      </p:sp>
      <p:sp>
        <p:nvSpPr>
          <p:cNvPr id="7" name="Title 1"/>
          <p:cNvSpPr>
            <a:spLocks noGrp="1"/>
          </p:cNvSpPr>
          <p:nvPr>
            <p:ph type="title"/>
          </p:nvPr>
        </p:nvSpPr>
        <p:spPr/>
        <p:txBody>
          <a:bodyPr/>
          <a:lstStyle/>
          <a:p>
            <a:r>
              <a:rPr lang="en-US" sz="2800" dirty="0">
                <a:latin typeface="Helvetica" charset="0"/>
                <a:ea typeface="ＭＳ Ｐゴシック" charset="0"/>
                <a:cs typeface="ＭＳ Ｐゴシック" charset="0"/>
              </a:rPr>
              <a:t>LIGO-Virgo Observing Scenario (</a:t>
            </a:r>
            <a:r>
              <a:rPr lang="en-US" sz="2800" dirty="0">
                <a:latin typeface="Helvetica" charset="0"/>
                <a:ea typeface="ＭＳ Ｐゴシック" charset="0"/>
                <a:cs typeface="ＭＳ Ｐゴシック" charset="0"/>
                <a:hlinkClick r:id="rId2"/>
              </a:rPr>
              <a:t>arXiv:1304.0670</a:t>
            </a:r>
            <a:r>
              <a:rPr lang="en-US" sz="2800" dirty="0">
                <a:latin typeface="Helvetica" charset="0"/>
                <a:ea typeface="ＭＳ Ｐゴシック" charset="0"/>
                <a:cs typeface="ＭＳ Ｐゴシック" charset="0"/>
              </a:rPr>
              <a:t>) </a:t>
            </a:r>
          </a:p>
        </p:txBody>
      </p:sp>
      <p:pic>
        <p:nvPicPr>
          <p:cNvPr id="8" name="Picture 7">
            <a:extLst>
              <a:ext uri="{FF2B5EF4-FFF2-40B4-BE49-F238E27FC236}">
                <a16:creationId xmlns:a16="http://schemas.microsoft.com/office/drawing/2014/main" id="{68E4E368-387C-B549-9C30-9E17B418E14C}"/>
              </a:ext>
            </a:extLst>
          </p:cNvPr>
          <p:cNvPicPr>
            <a:picLocks noChangeAspect="1"/>
          </p:cNvPicPr>
          <p:nvPr/>
        </p:nvPicPr>
        <p:blipFill>
          <a:blip r:embed="rId3"/>
          <a:stretch>
            <a:fillRect/>
          </a:stretch>
        </p:blipFill>
        <p:spPr>
          <a:xfrm>
            <a:off x="304800" y="1791027"/>
            <a:ext cx="8534400" cy="3619173"/>
          </a:xfrm>
          <a:prstGeom prst="rect">
            <a:avLst/>
          </a:prstGeom>
        </p:spPr>
      </p:pic>
      <p:sp>
        <p:nvSpPr>
          <p:cNvPr id="9" name="TextBox 8">
            <a:extLst>
              <a:ext uri="{FF2B5EF4-FFF2-40B4-BE49-F238E27FC236}">
                <a16:creationId xmlns:a16="http://schemas.microsoft.com/office/drawing/2014/main" id="{94C0B6C0-A946-7E4A-BD87-FC1B21DF363D}"/>
              </a:ext>
            </a:extLst>
          </p:cNvPr>
          <p:cNvSpPr txBox="1"/>
          <p:nvPr/>
        </p:nvSpPr>
        <p:spPr>
          <a:xfrm>
            <a:off x="2209800" y="5486400"/>
            <a:ext cx="5029200" cy="523220"/>
          </a:xfrm>
          <a:prstGeom prst="rect">
            <a:avLst/>
          </a:prstGeom>
          <a:noFill/>
        </p:spPr>
        <p:txBody>
          <a:bodyPr wrap="square" rtlCol="0">
            <a:spAutoFit/>
          </a:bodyPr>
          <a:lstStyle/>
          <a:p>
            <a:pPr algn="ctr"/>
            <a:r>
              <a:rPr lang="en-US" sz="1400" dirty="0"/>
              <a:t>Journal reference: Living Reviews in Relativity; 21:3; 2018</a:t>
            </a:r>
          </a:p>
          <a:p>
            <a:pPr algn="ctr"/>
            <a:r>
              <a:rPr lang="en-US" sz="1400" dirty="0"/>
              <a:t>DOI: 10.1007/s41114-018-0012-9</a:t>
            </a:r>
          </a:p>
        </p:txBody>
      </p:sp>
    </p:spTree>
    <p:extLst>
      <p:ext uri="{BB962C8B-B14F-4D97-AF65-F5344CB8AC3E}">
        <p14:creationId xmlns:p14="http://schemas.microsoft.com/office/powerpoint/2010/main" val="28817432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63886-70FA-0F4A-A8CC-E9CF7156E779}"/>
              </a:ext>
            </a:extLst>
          </p:cNvPr>
          <p:cNvSpPr>
            <a:spLocks noGrp="1"/>
          </p:cNvSpPr>
          <p:nvPr>
            <p:ph type="title"/>
          </p:nvPr>
        </p:nvSpPr>
        <p:spPr/>
        <p:txBody>
          <a:bodyPr/>
          <a:lstStyle/>
          <a:p>
            <a:r>
              <a:rPr lang="en-US" sz="3200" dirty="0"/>
              <a:t>Working schedule for next observing run (O3)</a:t>
            </a:r>
          </a:p>
        </p:txBody>
      </p:sp>
      <p:pic>
        <p:nvPicPr>
          <p:cNvPr id="6" name="Content Placeholder 5">
            <a:extLst>
              <a:ext uri="{FF2B5EF4-FFF2-40B4-BE49-F238E27FC236}">
                <a16:creationId xmlns:a16="http://schemas.microsoft.com/office/drawing/2014/main" id="{136FB838-A885-B94B-BCDB-9551EFAED9EE}"/>
              </a:ext>
            </a:extLst>
          </p:cNvPr>
          <p:cNvPicPr>
            <a:picLocks noGrp="1" noChangeAspect="1"/>
          </p:cNvPicPr>
          <p:nvPr>
            <p:ph idx="1"/>
          </p:nvPr>
        </p:nvPicPr>
        <p:blipFill>
          <a:blip r:embed="rId2"/>
          <a:stretch>
            <a:fillRect/>
          </a:stretch>
        </p:blipFill>
        <p:spPr>
          <a:xfrm>
            <a:off x="1340128" y="1600200"/>
            <a:ext cx="6362747" cy="4800600"/>
          </a:xfrm>
        </p:spPr>
      </p:pic>
      <p:sp>
        <p:nvSpPr>
          <p:cNvPr id="4" name="Slide Number Placeholder 3">
            <a:extLst>
              <a:ext uri="{FF2B5EF4-FFF2-40B4-BE49-F238E27FC236}">
                <a16:creationId xmlns:a16="http://schemas.microsoft.com/office/drawing/2014/main" id="{1C7EF6AB-2815-F94F-8387-1765E1406134}"/>
              </a:ext>
            </a:extLst>
          </p:cNvPr>
          <p:cNvSpPr>
            <a:spLocks noGrp="1"/>
          </p:cNvSpPr>
          <p:nvPr>
            <p:ph type="sldNum" sz="quarter" idx="12"/>
          </p:nvPr>
        </p:nvSpPr>
        <p:spPr/>
        <p:txBody>
          <a:bodyPr/>
          <a:lstStyle/>
          <a:p>
            <a:pPr>
              <a:defRPr/>
            </a:pPr>
            <a:fld id="{3FA244CC-88F7-B741-ABEA-29EACDCA51E3}" type="slidenum">
              <a:rPr lang="en-US" smtClean="0"/>
              <a:pPr>
                <a:defRPr/>
              </a:pPr>
              <a:t>32</a:t>
            </a:fld>
            <a:endParaRPr lang="en-US"/>
          </a:p>
        </p:txBody>
      </p:sp>
    </p:spTree>
    <p:extLst>
      <p:ext uri="{BB962C8B-B14F-4D97-AF65-F5344CB8AC3E}">
        <p14:creationId xmlns:p14="http://schemas.microsoft.com/office/powerpoint/2010/main" val="41538786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1D0F6-E930-944A-A1DA-5CCF75AED032}"/>
              </a:ext>
            </a:extLst>
          </p:cNvPr>
          <p:cNvSpPr>
            <a:spLocks noGrp="1"/>
          </p:cNvSpPr>
          <p:nvPr>
            <p:ph type="title"/>
          </p:nvPr>
        </p:nvSpPr>
        <p:spPr/>
        <p:txBody>
          <a:bodyPr/>
          <a:lstStyle/>
          <a:p>
            <a:r>
              <a:rPr lang="en-US" sz="3200" dirty="0"/>
              <a:t>Open Public Alerts (OPAs) begin in O3</a:t>
            </a:r>
          </a:p>
        </p:txBody>
      </p:sp>
      <p:sp>
        <p:nvSpPr>
          <p:cNvPr id="3" name="Content Placeholder 2">
            <a:extLst>
              <a:ext uri="{FF2B5EF4-FFF2-40B4-BE49-F238E27FC236}">
                <a16:creationId xmlns:a16="http://schemas.microsoft.com/office/drawing/2014/main" id="{B5CB8F63-E06D-F649-8657-CCFCFDA49B49}"/>
              </a:ext>
            </a:extLst>
          </p:cNvPr>
          <p:cNvSpPr>
            <a:spLocks noGrp="1"/>
          </p:cNvSpPr>
          <p:nvPr>
            <p:ph idx="1"/>
          </p:nvPr>
        </p:nvSpPr>
        <p:spPr>
          <a:xfrm>
            <a:off x="304800" y="1600200"/>
            <a:ext cx="8610600" cy="4724400"/>
          </a:xfrm>
        </p:spPr>
        <p:txBody>
          <a:bodyPr/>
          <a:lstStyle/>
          <a:p>
            <a:r>
              <a:rPr lang="en-US" sz="1800" dirty="0"/>
              <a:t>Starting with O3 the LIGO and Virgo Collaborations will release open public alerts (OPAs) for all transient event candidates in which we have reasonable confidence  and we consider likely to be real</a:t>
            </a:r>
          </a:p>
          <a:p>
            <a:r>
              <a:rPr lang="en-US" sz="1800" dirty="0"/>
              <a:t>For compact binary coalescences we aim an overall astrophysical purity of 90% which will translate to a false alarm rate threshold of 1/month – 1/year. For unmodeled transient events, this threshold will probably be in the 1/10years – 1/100years range</a:t>
            </a:r>
          </a:p>
          <a:p>
            <a:r>
              <a:rPr lang="en-US" sz="1800" dirty="0"/>
              <a:t>We aim to have preliminary, fully automated alerts (not vetted by humans) sent out within 5min from data collection via GCN Notices</a:t>
            </a:r>
          </a:p>
          <a:p>
            <a:r>
              <a:rPr lang="en-US" sz="1800" dirty="0"/>
              <a:t>Human vetting is expected to take place within 4 hours from data collection, following which another GCN Notice and Circular will be issued; depending on the human vetting, such GCN Notice/Circular may be a retraction one</a:t>
            </a:r>
          </a:p>
          <a:p>
            <a:r>
              <a:rPr lang="en-US" sz="1800" dirty="0"/>
              <a:t>Event  profile/information will be very much like the one during O2: search and source type (unmodeled, BNS, NSBH, BBH), significance (false alarm rate), 3D localization (with added error ellipses and multi-resolution option), “EM bright” classification, </a:t>
            </a:r>
            <a:r>
              <a:rPr lang="en-US" sz="1800" dirty="0" err="1"/>
              <a:t>p_astro</a:t>
            </a:r>
            <a:r>
              <a:rPr lang="en-US" sz="1800" dirty="0"/>
              <a:t> estimation</a:t>
            </a:r>
          </a:p>
          <a:p>
            <a:endParaRPr lang="en-US" sz="1800" dirty="0"/>
          </a:p>
          <a:p>
            <a:endParaRPr lang="en-US" sz="1800" dirty="0"/>
          </a:p>
        </p:txBody>
      </p:sp>
      <p:sp>
        <p:nvSpPr>
          <p:cNvPr id="4" name="Slide Number Placeholder 3">
            <a:extLst>
              <a:ext uri="{FF2B5EF4-FFF2-40B4-BE49-F238E27FC236}">
                <a16:creationId xmlns:a16="http://schemas.microsoft.com/office/drawing/2014/main" id="{FB8FFF9E-9D95-3B43-9AA7-08C4EBB69B1A}"/>
              </a:ext>
            </a:extLst>
          </p:cNvPr>
          <p:cNvSpPr>
            <a:spLocks noGrp="1"/>
          </p:cNvSpPr>
          <p:nvPr>
            <p:ph type="sldNum" sz="quarter" idx="12"/>
          </p:nvPr>
        </p:nvSpPr>
        <p:spPr/>
        <p:txBody>
          <a:bodyPr/>
          <a:lstStyle/>
          <a:p>
            <a:pPr>
              <a:defRPr/>
            </a:pPr>
            <a:fld id="{3FA244CC-88F7-B741-ABEA-29EACDCA51E3}" type="slidenum">
              <a:rPr lang="en-US" smtClean="0"/>
              <a:pPr>
                <a:defRPr/>
              </a:pPr>
              <a:t>33</a:t>
            </a:fld>
            <a:endParaRPr lang="en-US"/>
          </a:p>
        </p:txBody>
      </p:sp>
    </p:spTree>
    <p:extLst>
      <p:ext uri="{BB962C8B-B14F-4D97-AF65-F5344CB8AC3E}">
        <p14:creationId xmlns:p14="http://schemas.microsoft.com/office/powerpoint/2010/main" val="26715359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33B59-38BB-164F-BDC3-3848FC19B0BD}"/>
              </a:ext>
            </a:extLst>
          </p:cNvPr>
          <p:cNvSpPr>
            <a:spLocks noGrp="1"/>
          </p:cNvSpPr>
          <p:nvPr>
            <p:ph type="ctrTitle"/>
          </p:nvPr>
        </p:nvSpPr>
        <p:spPr/>
        <p:txBody>
          <a:bodyPr/>
          <a:lstStyle/>
          <a:p>
            <a:r>
              <a:rPr lang="en-US" dirty="0"/>
              <a:t>The longer term</a:t>
            </a:r>
          </a:p>
        </p:txBody>
      </p:sp>
      <p:sp>
        <p:nvSpPr>
          <p:cNvPr id="3" name="Subtitle 2">
            <a:extLst>
              <a:ext uri="{FF2B5EF4-FFF2-40B4-BE49-F238E27FC236}">
                <a16:creationId xmlns:a16="http://schemas.microsoft.com/office/drawing/2014/main" id="{20E20A3C-2DFA-5B44-A182-6FE6B9B4E430}"/>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7297171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3333CC"/>
                </a:solidFill>
              </a:rPr>
              <a:t>Science</a:t>
            </a:r>
            <a:r>
              <a:rPr lang="en-US" dirty="0"/>
              <a:t> drives </a:t>
            </a:r>
            <a:r>
              <a:rPr lang="en-US" dirty="0">
                <a:solidFill>
                  <a:srgbClr val="C00000"/>
                </a:solidFill>
              </a:rPr>
              <a:t>Requirements</a:t>
            </a:r>
          </a:p>
        </p:txBody>
      </p:sp>
      <p:sp>
        <p:nvSpPr>
          <p:cNvPr id="3" name="Content Placeholder 2"/>
          <p:cNvSpPr>
            <a:spLocks noGrp="1"/>
          </p:cNvSpPr>
          <p:nvPr>
            <p:ph idx="1"/>
          </p:nvPr>
        </p:nvSpPr>
        <p:spPr>
          <a:xfrm>
            <a:off x="457200" y="1600201"/>
            <a:ext cx="8534400" cy="4525963"/>
          </a:xfrm>
        </p:spPr>
        <p:txBody>
          <a:bodyPr>
            <a:normAutofit/>
          </a:bodyPr>
          <a:lstStyle/>
          <a:p>
            <a:r>
              <a:rPr lang="en-US" b="1" dirty="0">
                <a:solidFill>
                  <a:srgbClr val="3333CC"/>
                </a:solidFill>
              </a:rPr>
              <a:t>Stellar Evolution at High Red-Shift: Black Holes from the first stars (Population III)</a:t>
            </a:r>
          </a:p>
          <a:p>
            <a:pPr lvl="1"/>
            <a:r>
              <a:rPr lang="en-US" sz="2000" dirty="0"/>
              <a:t>Reach </a:t>
            </a:r>
            <a:r>
              <a:rPr lang="en-US" sz="2000" dirty="0">
                <a:solidFill>
                  <a:srgbClr val="C00000"/>
                </a:solidFill>
              </a:rPr>
              <a:t>z &gt; ~10</a:t>
            </a:r>
          </a:p>
          <a:p>
            <a:pPr lvl="1"/>
            <a:r>
              <a:rPr lang="en-US" sz="2000" dirty="0"/>
              <a:t>At least moderate GW </a:t>
            </a:r>
            <a:r>
              <a:rPr lang="en-US" sz="2000" dirty="0">
                <a:solidFill>
                  <a:srgbClr val="C00000"/>
                </a:solidFill>
              </a:rPr>
              <a:t>luminosity distance </a:t>
            </a:r>
            <a:r>
              <a:rPr lang="en-US" sz="2000" dirty="0"/>
              <a:t>precision</a:t>
            </a:r>
          </a:p>
          <a:p>
            <a:r>
              <a:rPr lang="en-US" b="1" dirty="0">
                <a:solidFill>
                  <a:srgbClr val="3333CC"/>
                </a:solidFill>
              </a:rPr>
              <a:t>Independent Cosmology and the Dark Energy Equation of State</a:t>
            </a:r>
          </a:p>
          <a:p>
            <a:pPr lvl="1"/>
            <a:r>
              <a:rPr lang="en-US" sz="2000" dirty="0"/>
              <a:t>Needs precision GW </a:t>
            </a:r>
            <a:r>
              <a:rPr lang="en-US" sz="2000" dirty="0">
                <a:solidFill>
                  <a:srgbClr val="C00000"/>
                </a:solidFill>
              </a:rPr>
              <a:t>luminosity distance</a:t>
            </a:r>
            <a:r>
              <a:rPr lang="en-US" sz="2000" dirty="0"/>
              <a:t> and </a:t>
            </a:r>
            <a:r>
              <a:rPr lang="en-US" sz="2000" dirty="0">
                <a:solidFill>
                  <a:srgbClr val="C00000"/>
                </a:solidFill>
              </a:rPr>
              <a:t>localization</a:t>
            </a:r>
            <a:r>
              <a:rPr lang="en-US" sz="2000" dirty="0"/>
              <a:t> for EM follow-ups (for redshift)</a:t>
            </a:r>
            <a:endParaRPr lang="en-US" sz="2000" b="1" dirty="0"/>
          </a:p>
          <a:p>
            <a:r>
              <a:rPr lang="en-US" b="1" dirty="0">
                <a:solidFill>
                  <a:srgbClr val="3333CC"/>
                </a:solidFill>
              </a:rPr>
              <a:t>Checking GR in extreme regime</a:t>
            </a:r>
          </a:p>
          <a:p>
            <a:pPr lvl="1"/>
            <a:r>
              <a:rPr lang="en-US" sz="2000" dirty="0">
                <a:solidFill>
                  <a:srgbClr val="C00000"/>
                </a:solidFill>
              </a:rPr>
              <a:t>High SNR </a:t>
            </a:r>
            <a:r>
              <a:rPr lang="en-US" sz="2000" dirty="0"/>
              <a:t>needed</a:t>
            </a:r>
          </a:p>
          <a:p>
            <a:pPr lvl="1"/>
            <a:r>
              <a:rPr lang="en-US" sz="2000" dirty="0"/>
              <a:t>GW luminosity distance and localization not essential</a:t>
            </a:r>
          </a:p>
        </p:txBody>
      </p:sp>
      <p:sp>
        <p:nvSpPr>
          <p:cNvPr id="5" name="Slide Number Placeholder 4"/>
          <p:cNvSpPr>
            <a:spLocks noGrp="1"/>
          </p:cNvSpPr>
          <p:nvPr>
            <p:ph type="sldNum" sz="quarter" idx="12"/>
          </p:nvPr>
        </p:nvSpPr>
        <p:spPr/>
        <p:txBody>
          <a:bodyPr/>
          <a:lstStyle/>
          <a:p>
            <a:pPr>
              <a:defRPr/>
            </a:pPr>
            <a:fld id="{3FA244CC-88F7-B741-ABEA-29EACDCA51E3}" type="slidenum">
              <a:rPr lang="en-US" smtClean="0"/>
              <a:pPr>
                <a:defRPr/>
              </a:pPr>
              <a:t>35</a:t>
            </a:fld>
            <a:endParaRPr lang="en-US"/>
          </a:p>
        </p:txBody>
      </p:sp>
    </p:spTree>
    <p:extLst>
      <p:ext uri="{BB962C8B-B14F-4D97-AF65-F5344CB8AC3E}">
        <p14:creationId xmlns:p14="http://schemas.microsoft.com/office/powerpoint/2010/main" val="36660778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Advanced LIGO</a:t>
            </a:r>
            <a:br>
              <a:rPr lang="en-US" dirty="0"/>
            </a:br>
            <a:r>
              <a:rPr lang="en-US" dirty="0"/>
              <a:t>upgrade path</a:t>
            </a:r>
          </a:p>
        </p:txBody>
      </p:sp>
      <p:sp>
        <p:nvSpPr>
          <p:cNvPr id="3" name="Content Placeholder 2"/>
          <p:cNvSpPr>
            <a:spLocks noGrp="1"/>
          </p:cNvSpPr>
          <p:nvPr>
            <p:ph idx="1"/>
          </p:nvPr>
        </p:nvSpPr>
        <p:spPr/>
        <p:txBody>
          <a:bodyPr/>
          <a:lstStyle/>
          <a:p>
            <a:r>
              <a:rPr lang="en-US" dirty="0"/>
              <a:t>Advanced LIGO is limited by</a:t>
            </a:r>
            <a:br>
              <a:rPr lang="en-US" dirty="0"/>
            </a:br>
            <a:r>
              <a:rPr lang="en-US" dirty="0">
                <a:solidFill>
                  <a:srgbClr val="C00000"/>
                </a:solidFill>
              </a:rPr>
              <a:t>quantum noise</a:t>
            </a:r>
            <a:r>
              <a:rPr lang="en-US" dirty="0"/>
              <a:t> &amp; </a:t>
            </a:r>
            <a:r>
              <a:rPr lang="en-US" dirty="0">
                <a:solidFill>
                  <a:srgbClr val="C00000"/>
                </a:solidFill>
              </a:rPr>
              <a:t>coating thermal noise</a:t>
            </a:r>
          </a:p>
          <a:p>
            <a:pPr lvl="1"/>
            <a:endParaRPr lang="en-US" dirty="0"/>
          </a:p>
          <a:p>
            <a:r>
              <a:rPr lang="en-US" dirty="0">
                <a:solidFill>
                  <a:srgbClr val="C00000"/>
                </a:solidFill>
              </a:rPr>
              <a:t>Squeezed vacuum</a:t>
            </a:r>
            <a:r>
              <a:rPr lang="en-US" dirty="0"/>
              <a:t> can reduce quantum noise</a:t>
            </a:r>
          </a:p>
          <a:p>
            <a:r>
              <a:rPr lang="en-US" dirty="0"/>
              <a:t>Options for thermal noise:</a:t>
            </a:r>
          </a:p>
          <a:p>
            <a:pPr lvl="1"/>
            <a:r>
              <a:rPr lang="en-US" sz="2000" dirty="0">
                <a:solidFill>
                  <a:srgbClr val="C00000"/>
                </a:solidFill>
              </a:rPr>
              <a:t>Better coatings</a:t>
            </a:r>
          </a:p>
          <a:p>
            <a:pPr lvl="1"/>
            <a:r>
              <a:rPr lang="en-US" sz="2000" dirty="0">
                <a:solidFill>
                  <a:srgbClr val="C00000"/>
                </a:solidFill>
              </a:rPr>
              <a:t>Cryogenic operation</a:t>
            </a:r>
          </a:p>
          <a:p>
            <a:pPr lvl="1"/>
            <a:r>
              <a:rPr lang="en-US" sz="2000" dirty="0">
                <a:solidFill>
                  <a:srgbClr val="C00000"/>
                </a:solidFill>
              </a:rPr>
              <a:t>Longer arms</a:t>
            </a:r>
            <a:r>
              <a:rPr lang="en-US" sz="2000" dirty="0"/>
              <a:t> </a:t>
            </a:r>
            <a:r>
              <a:rPr lang="en-US" sz="2000" dirty="0">
                <a:solidFill>
                  <a:srgbClr val="3333CC"/>
                </a:solidFill>
              </a:rPr>
              <a:t>(new facility</a:t>
            </a:r>
            <a:r>
              <a:rPr lang="en-US" sz="2000" dirty="0"/>
              <a:t>)</a:t>
            </a:r>
          </a:p>
        </p:txBody>
      </p:sp>
      <p:sp>
        <p:nvSpPr>
          <p:cNvPr id="5" name="Slide Number Placeholder 4"/>
          <p:cNvSpPr>
            <a:spLocks noGrp="1"/>
          </p:cNvSpPr>
          <p:nvPr>
            <p:ph type="sldNum" sz="quarter" idx="12"/>
          </p:nvPr>
        </p:nvSpPr>
        <p:spPr/>
        <p:txBody>
          <a:bodyPr/>
          <a:lstStyle/>
          <a:p>
            <a:pPr>
              <a:defRPr/>
            </a:pPr>
            <a:fld id="{3FA244CC-88F7-B741-ABEA-29EACDCA51E3}" type="slidenum">
              <a:rPr lang="en-US" smtClean="0"/>
              <a:pPr>
                <a:defRPr/>
              </a:pPr>
              <a:t>36</a:t>
            </a:fld>
            <a:endParaRPr lang="en-US"/>
          </a:p>
        </p:txBody>
      </p:sp>
    </p:spTree>
    <p:extLst>
      <p:ext uri="{BB962C8B-B14F-4D97-AF65-F5344CB8AC3E}">
        <p14:creationId xmlns:p14="http://schemas.microsoft.com/office/powerpoint/2010/main" val="34417808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457200"/>
            <a:ext cx="6019800" cy="609600"/>
          </a:xfrm>
        </p:spPr>
        <p:txBody>
          <a:bodyPr/>
          <a:lstStyle/>
          <a:p>
            <a:r>
              <a:rPr lang="en-US" dirty="0"/>
              <a:t>Upgrade possibilities</a:t>
            </a:r>
          </a:p>
        </p:txBody>
      </p:sp>
      <p:sp>
        <p:nvSpPr>
          <p:cNvPr id="6" name="Slide Number Placeholder 5"/>
          <p:cNvSpPr>
            <a:spLocks noGrp="1"/>
          </p:cNvSpPr>
          <p:nvPr>
            <p:ph type="sldNum" sz="quarter" idx="12"/>
          </p:nvPr>
        </p:nvSpPr>
        <p:spPr/>
        <p:txBody>
          <a:bodyPr/>
          <a:lstStyle/>
          <a:p>
            <a:pPr>
              <a:defRPr/>
            </a:pPr>
            <a:fld id="{3FA244CC-88F7-B741-ABEA-29EACDCA51E3}" type="slidenum">
              <a:rPr lang="en-US" smtClean="0"/>
              <a:pPr>
                <a:defRPr/>
              </a:pPr>
              <a:t>37</a:t>
            </a:fld>
            <a:endParaRPr lang="en-US"/>
          </a:p>
        </p:txBody>
      </p:sp>
      <p:grpSp>
        <p:nvGrpSpPr>
          <p:cNvPr id="8" name="Group 7">
            <a:extLst>
              <a:ext uri="{FF2B5EF4-FFF2-40B4-BE49-F238E27FC236}">
                <a16:creationId xmlns:a16="http://schemas.microsoft.com/office/drawing/2014/main" id="{45F302E7-1F77-F041-8357-43AB9C29A05E}"/>
              </a:ext>
            </a:extLst>
          </p:cNvPr>
          <p:cNvGrpSpPr/>
          <p:nvPr/>
        </p:nvGrpSpPr>
        <p:grpSpPr>
          <a:xfrm>
            <a:off x="1162950" y="1633674"/>
            <a:ext cx="6818100" cy="5224326"/>
            <a:chOff x="1162950" y="1633674"/>
            <a:chExt cx="6818100" cy="5224326"/>
          </a:xfrm>
        </p:grpSpPr>
        <p:pic>
          <p:nvPicPr>
            <p:cNvPr id="7" name="Shape 294">
              <a:extLst>
                <a:ext uri="{FF2B5EF4-FFF2-40B4-BE49-F238E27FC236}">
                  <a16:creationId xmlns:a16="http://schemas.microsoft.com/office/drawing/2014/main" id="{8BBDCC53-219F-F748-AE8F-C2A8151EB367}"/>
                </a:ext>
              </a:extLst>
            </p:cNvPr>
            <p:cNvPicPr preferRelativeResize="0"/>
            <p:nvPr/>
          </p:nvPicPr>
          <p:blipFill>
            <a:blip r:embed="rId3">
              <a:alphaModFix/>
            </a:blip>
            <a:stretch>
              <a:fillRect/>
            </a:stretch>
          </p:blipFill>
          <p:spPr>
            <a:xfrm>
              <a:off x="1162950" y="1633674"/>
              <a:ext cx="6818100" cy="5224326"/>
            </a:xfrm>
            <a:prstGeom prst="rect">
              <a:avLst/>
            </a:prstGeom>
            <a:noFill/>
            <a:ln>
              <a:noFill/>
            </a:ln>
          </p:spPr>
        </p:pic>
        <p:sp>
          <p:nvSpPr>
            <p:cNvPr id="3" name="TextBox 2"/>
            <p:cNvSpPr txBox="1"/>
            <p:nvPr/>
          </p:nvSpPr>
          <p:spPr>
            <a:xfrm>
              <a:off x="2438400" y="5572780"/>
              <a:ext cx="5410200" cy="523220"/>
            </a:xfrm>
            <a:prstGeom prst="rect">
              <a:avLst/>
            </a:prstGeom>
            <a:noFill/>
          </p:spPr>
          <p:txBody>
            <a:bodyPr wrap="square" rtlCol="0">
              <a:spAutoFit/>
            </a:bodyPr>
            <a:lstStyle/>
            <a:p>
              <a:pPr algn="ctr"/>
              <a:r>
                <a:rPr lang="pt-BR" sz="1400" dirty="0" err="1"/>
                <a:t>Exploring</a:t>
              </a:r>
              <a:r>
                <a:rPr lang="pt-BR" sz="1400" dirty="0"/>
                <a:t> </a:t>
              </a:r>
              <a:r>
                <a:rPr lang="pt-BR" sz="1400" dirty="0" err="1"/>
                <a:t>the</a:t>
              </a:r>
              <a:r>
                <a:rPr lang="pt-BR" sz="1400" dirty="0"/>
                <a:t> </a:t>
              </a:r>
              <a:r>
                <a:rPr lang="pt-BR" sz="1400" dirty="0" err="1"/>
                <a:t>sensitivity</a:t>
              </a:r>
              <a:r>
                <a:rPr lang="pt-BR" sz="1400" dirty="0"/>
                <a:t> </a:t>
              </a:r>
              <a:r>
                <a:rPr lang="pt-BR" sz="1400" dirty="0" err="1"/>
                <a:t>of</a:t>
              </a:r>
              <a:r>
                <a:rPr lang="pt-BR" sz="1400" dirty="0"/>
                <a:t> </a:t>
              </a:r>
              <a:r>
                <a:rPr lang="pt-BR" sz="1400" dirty="0" err="1"/>
                <a:t>next</a:t>
              </a:r>
              <a:r>
                <a:rPr lang="pt-BR" sz="1400" dirty="0"/>
                <a:t> </a:t>
              </a:r>
              <a:r>
                <a:rPr lang="pt-BR" sz="1400" dirty="0" err="1"/>
                <a:t>generation</a:t>
              </a:r>
              <a:r>
                <a:rPr lang="pt-BR" sz="1400" dirty="0"/>
                <a:t> </a:t>
              </a:r>
              <a:r>
                <a:rPr lang="pt-BR" sz="1400" dirty="0" err="1"/>
                <a:t>gravitational</a:t>
              </a:r>
              <a:r>
                <a:rPr lang="pt-BR" sz="1400" dirty="0"/>
                <a:t> </a:t>
              </a:r>
              <a:r>
                <a:rPr lang="pt-BR" sz="1400" dirty="0" err="1"/>
                <a:t>wave</a:t>
              </a:r>
              <a:r>
                <a:rPr lang="pt-BR" sz="1400" dirty="0"/>
                <a:t> </a:t>
              </a:r>
              <a:r>
                <a:rPr lang="pt-BR" sz="1400" dirty="0" err="1"/>
                <a:t>detectors</a:t>
              </a:r>
              <a:r>
                <a:rPr lang="pt-BR" sz="1400" dirty="0"/>
                <a:t> (2017)  CQG 34, 044001; </a:t>
              </a:r>
              <a:r>
                <a:rPr lang="pt-BR" sz="1400" dirty="0" err="1"/>
                <a:t>www.et-gw.eu</a:t>
              </a:r>
              <a:endParaRPr lang="en-US" sz="1400" dirty="0"/>
            </a:p>
          </p:txBody>
        </p:sp>
      </p:grpSp>
    </p:spTree>
    <p:extLst>
      <p:ext uri="{BB962C8B-B14F-4D97-AF65-F5344CB8AC3E}">
        <p14:creationId xmlns:p14="http://schemas.microsoft.com/office/powerpoint/2010/main" val="13021236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C13317FA-3C5D-644B-AB01-586F21D0C44B}" type="slidenum">
              <a:rPr lang="en-US" smtClean="0"/>
              <a:pPr>
                <a:defRPr/>
              </a:pPr>
              <a:t>38</a:t>
            </a:fld>
            <a:endParaRPr lang="en-US"/>
          </a:p>
        </p:txBody>
      </p:sp>
      <p:pic>
        <p:nvPicPr>
          <p:cNvPr id="5" name="Picture 4" descr="The_Gravitational_wave_spectrum_Sources_and_Detector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238"/>
          </a:xfrm>
          <a:prstGeom prst="rect">
            <a:avLst/>
          </a:prstGeom>
        </p:spPr>
      </p:pic>
      <p:sp>
        <p:nvSpPr>
          <p:cNvPr id="6" name="TextBox 5"/>
          <p:cNvSpPr txBox="1"/>
          <p:nvPr/>
        </p:nvSpPr>
        <p:spPr>
          <a:xfrm>
            <a:off x="838200" y="6400800"/>
            <a:ext cx="2438400" cy="307777"/>
          </a:xfrm>
          <a:prstGeom prst="rect">
            <a:avLst/>
          </a:prstGeom>
          <a:noFill/>
        </p:spPr>
        <p:txBody>
          <a:bodyPr wrap="square" rtlCol="0">
            <a:spAutoFit/>
          </a:bodyPr>
          <a:lstStyle/>
          <a:p>
            <a:r>
              <a:rPr lang="en-US" sz="1400" dirty="0"/>
              <a:t>Credit:  NASA</a:t>
            </a:r>
          </a:p>
        </p:txBody>
      </p:sp>
    </p:spTree>
    <p:extLst>
      <p:ext uri="{BB962C8B-B14F-4D97-AF65-F5344CB8AC3E}">
        <p14:creationId xmlns:p14="http://schemas.microsoft.com/office/powerpoint/2010/main" val="10165872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ChangeArrowheads="1"/>
          </p:cNvSpPr>
          <p:nvPr>
            <p:ph type="title"/>
          </p:nvPr>
        </p:nvSpPr>
        <p:spPr>
          <a:xfrm>
            <a:off x="1295400" y="381000"/>
            <a:ext cx="6858000" cy="1143000"/>
          </a:xfrm>
        </p:spPr>
        <p:txBody>
          <a:bodyPr/>
          <a:lstStyle/>
          <a:p>
            <a:r>
              <a:rPr lang="en-US" dirty="0">
                <a:latin typeface="Helvetica" charset="0"/>
                <a:ea typeface="ＭＳ Ｐゴシック" charset="0"/>
                <a:cs typeface="ＭＳ Ｐゴシック" charset="0"/>
              </a:rPr>
              <a:t>Basic idea for detection is simple</a:t>
            </a:r>
          </a:p>
        </p:txBody>
      </p:sp>
      <p:pic>
        <p:nvPicPr>
          <p:cNvPr id="29698" name="Picture 3" descr="fig03-grav wave effect b2"/>
          <p:cNvPicPr>
            <a:picLocks noChangeAspect="1" noChangeArrowheads="1"/>
          </p:cNvPicPr>
          <p:nvPr/>
        </p:nvPicPr>
        <p:blipFill>
          <a:blip r:embed="rId2">
            <a:extLst>
              <a:ext uri="{28A0092B-C50C-407E-A947-70E740481C1C}">
                <a14:useLocalDpi xmlns:a14="http://schemas.microsoft.com/office/drawing/2010/main" val="0"/>
              </a:ext>
            </a:extLst>
          </a:blip>
          <a:srcRect t="2676" b="2676"/>
          <a:stretch>
            <a:fillRect/>
          </a:stretch>
        </p:blipFill>
        <p:spPr bwMode="auto">
          <a:xfrm>
            <a:off x="1219200" y="1622425"/>
            <a:ext cx="6629400" cy="4625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204" name="Text Box 4"/>
          <p:cNvSpPr txBox="1">
            <a:spLocks noChangeArrowheads="1"/>
          </p:cNvSpPr>
          <p:nvPr/>
        </p:nvSpPr>
        <p:spPr bwMode="auto">
          <a:xfrm>
            <a:off x="6477000" y="3505200"/>
            <a:ext cx="2209800" cy="822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a:t>GW amplitude h = (R</a:t>
            </a:r>
            <a:r>
              <a:rPr lang="en-US" baseline="-25000"/>
              <a:t>x</a:t>
            </a:r>
            <a:r>
              <a:rPr lang="en-US"/>
              <a:t>-R</a:t>
            </a:r>
            <a:r>
              <a:rPr lang="en-US" baseline="-25000"/>
              <a:t>y</a:t>
            </a:r>
            <a:r>
              <a:rPr lang="en-US"/>
              <a:t>)/R</a:t>
            </a:r>
          </a:p>
        </p:txBody>
      </p:sp>
      <p:sp>
        <p:nvSpPr>
          <p:cNvPr id="307205" name="Text Box 5"/>
          <p:cNvSpPr txBox="1">
            <a:spLocks noChangeArrowheads="1"/>
          </p:cNvSpPr>
          <p:nvPr/>
        </p:nvSpPr>
        <p:spPr bwMode="auto">
          <a:xfrm>
            <a:off x="2286000" y="5943600"/>
            <a:ext cx="67056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2000"/>
              <a:t>Spatial asymmetry induces relative phase shifts on light in arms</a:t>
            </a:r>
          </a:p>
        </p:txBody>
      </p:sp>
      <p:sp>
        <p:nvSpPr>
          <p:cNvPr id="2" name="Slide Number Placeholder 1"/>
          <p:cNvSpPr>
            <a:spLocks noGrp="1"/>
          </p:cNvSpPr>
          <p:nvPr>
            <p:ph type="sldNum" sz="quarter" idx="12"/>
          </p:nvPr>
        </p:nvSpPr>
        <p:spPr/>
        <p:txBody>
          <a:bodyPr/>
          <a:lstStyle/>
          <a:p>
            <a:pPr>
              <a:defRPr/>
            </a:pPr>
            <a:fld id="{3FA244CC-88F7-B741-ABEA-29EACDCA51E3}" type="slidenum">
              <a:rPr lang="en-US" smtClean="0"/>
              <a:pPr>
                <a:defRPr/>
              </a:pPr>
              <a:t>4</a:t>
            </a:fld>
            <a:endParaRPr lang="en-US"/>
          </a:p>
        </p:txBody>
      </p:sp>
    </p:spTree>
    <p:extLst>
      <p:ext uri="{BB962C8B-B14F-4D97-AF65-F5344CB8AC3E}">
        <p14:creationId xmlns:p14="http://schemas.microsoft.com/office/powerpoint/2010/main" val="34889257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07204"/>
                                        </p:tgtEl>
                                        <p:attrNameLst>
                                          <p:attrName>style.visibility</p:attrName>
                                        </p:attrNameLst>
                                      </p:cBhvr>
                                      <p:to>
                                        <p:strVal val="visible"/>
                                      </p:to>
                                    </p:set>
                                    <p:animEffect transition="in" filter="dissolve">
                                      <p:cBhvr>
                                        <p:cTn id="7" dur="500"/>
                                        <p:tgtEl>
                                          <p:spTgt spid="30720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07205"/>
                                        </p:tgtEl>
                                        <p:attrNameLst>
                                          <p:attrName>style.visibility</p:attrName>
                                        </p:attrNameLst>
                                      </p:cBhvr>
                                      <p:to>
                                        <p:strVal val="visible"/>
                                      </p:to>
                                    </p:set>
                                    <p:animEffect transition="in" filter="dissolve">
                                      <p:cBhvr>
                                        <p:cTn id="12" dur="500"/>
                                        <p:tgtEl>
                                          <p:spTgt spid="3072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04" grpId="0"/>
      <p:bldP spid="30720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 name="TextShape 1"/>
          <p:cNvSpPr txBox="1"/>
          <p:nvPr/>
        </p:nvSpPr>
        <p:spPr>
          <a:xfrm>
            <a:off x="1371600" y="274320"/>
            <a:ext cx="7040880" cy="1170000"/>
          </a:xfrm>
          <a:prstGeom prst="rect">
            <a:avLst/>
          </a:prstGeom>
          <a:noFill/>
          <a:ln>
            <a:noFill/>
          </a:ln>
        </p:spPr>
        <p:txBody>
          <a:bodyPr lIns="90000" tIns="45000" rIns="90000" bIns="45000"/>
          <a:lstStyle/>
          <a:p>
            <a:pPr>
              <a:lnSpc>
                <a:spcPct val="100000"/>
              </a:lnSpc>
            </a:pPr>
            <a:r>
              <a:rPr lang="en-US" sz="3800" b="0" strike="noStrike" spc="-1">
                <a:solidFill>
                  <a:srgbClr val="004479"/>
                </a:solidFill>
                <a:uFill>
                  <a:solidFill>
                    <a:srgbClr val="FFFFFF"/>
                  </a:solidFill>
                </a:uFill>
                <a:latin typeface="Arial"/>
                <a:ea typeface="DejaVu Sans"/>
              </a:rPr>
              <a:t>The Laser Interferometer Gravitational-wave Observatory</a:t>
            </a:r>
            <a:endParaRPr lang="en-US" sz="1800" b="0" strike="noStrike" spc="-1">
              <a:solidFill>
                <a:srgbClr val="000000"/>
              </a:solidFill>
              <a:uFill>
                <a:solidFill>
                  <a:srgbClr val="FFFFFF"/>
                </a:solidFill>
              </a:uFill>
              <a:latin typeface="Arial"/>
            </a:endParaRPr>
          </a:p>
        </p:txBody>
      </p:sp>
      <p:sp>
        <p:nvSpPr>
          <p:cNvPr id="418" name="CustomShape 3"/>
          <p:cNvSpPr/>
          <p:nvPr/>
        </p:nvSpPr>
        <p:spPr>
          <a:xfrm>
            <a:off x="6710760" y="6302160"/>
            <a:ext cx="2355480" cy="647280"/>
          </a:xfrm>
          <a:prstGeom prst="rect">
            <a:avLst/>
          </a:prstGeom>
          <a:noFill/>
          <a:ln w="12600">
            <a:noFill/>
          </a:ln>
        </p:spPr>
        <p:style>
          <a:lnRef idx="0">
            <a:scrgbClr r="0" g="0" b="0"/>
          </a:lnRef>
          <a:fillRef idx="0">
            <a:scrgbClr r="0" g="0" b="0"/>
          </a:fillRef>
          <a:effectRef idx="0">
            <a:scrgbClr r="0" g="0" b="0"/>
          </a:effectRef>
          <a:fontRef idx="minor"/>
        </p:style>
        <p:txBody>
          <a:bodyPr wrap="none" lIns="65160" tIns="65160" rIns="65160" bIns="65160"/>
          <a:lstStyle/>
          <a:p>
            <a:pPr>
              <a:lnSpc>
                <a:spcPct val="100000"/>
              </a:lnSpc>
            </a:pPr>
            <a:r>
              <a:rPr lang="en-US" sz="3400" b="0" strike="noStrike" spc="-1">
                <a:solidFill>
                  <a:srgbClr val="FFFFFF"/>
                </a:solidFill>
                <a:uFill>
                  <a:solidFill>
                    <a:srgbClr val="FFFFFF"/>
                  </a:solidFill>
                </a:uFill>
                <a:latin typeface="Arial Narrow"/>
                <a:ea typeface="Arial Narrow"/>
              </a:rPr>
              <a:t>Livingston, LA</a:t>
            </a:r>
            <a:endParaRPr lang="en-US" sz="1800" b="0" strike="noStrike" spc="-1">
              <a:solidFill>
                <a:srgbClr val="000000"/>
              </a:solidFill>
              <a:uFill>
                <a:solidFill>
                  <a:srgbClr val="FFFFFF"/>
                </a:solidFill>
              </a:uFill>
              <a:latin typeface="Arial"/>
            </a:endParaRPr>
          </a:p>
        </p:txBody>
      </p:sp>
      <p:grpSp>
        <p:nvGrpSpPr>
          <p:cNvPr id="6" name="Group 5"/>
          <p:cNvGrpSpPr/>
          <p:nvPr/>
        </p:nvGrpSpPr>
        <p:grpSpPr>
          <a:xfrm>
            <a:off x="303152" y="1610210"/>
            <a:ext cx="2422817" cy="1761321"/>
            <a:chOff x="241200" y="1656680"/>
            <a:chExt cx="2900468" cy="1761321"/>
          </a:xfrm>
        </p:grpSpPr>
        <p:pic>
          <p:nvPicPr>
            <p:cNvPr id="415" name="image7.png"/>
            <p:cNvPicPr/>
            <p:nvPr/>
          </p:nvPicPr>
          <p:blipFill>
            <a:blip r:embed="rId2"/>
            <a:srcRect l="19084" b="40781"/>
            <a:stretch/>
          </p:blipFill>
          <p:spPr>
            <a:xfrm>
              <a:off x="241200" y="1656680"/>
              <a:ext cx="2900468" cy="1761321"/>
            </a:xfrm>
            <a:prstGeom prst="rect">
              <a:avLst/>
            </a:prstGeom>
            <a:ln w="12600">
              <a:noFill/>
            </a:ln>
          </p:spPr>
        </p:pic>
        <p:sp>
          <p:nvSpPr>
            <p:cNvPr id="4" name="TextBox 3"/>
            <p:cNvSpPr txBox="1"/>
            <p:nvPr/>
          </p:nvSpPr>
          <p:spPr>
            <a:xfrm>
              <a:off x="2047692" y="1684285"/>
              <a:ext cx="1093976" cy="369332"/>
            </a:xfrm>
            <a:prstGeom prst="rect">
              <a:avLst/>
            </a:prstGeom>
            <a:noFill/>
          </p:spPr>
          <p:txBody>
            <a:bodyPr wrap="square" rtlCol="0">
              <a:spAutoFit/>
            </a:bodyPr>
            <a:lstStyle/>
            <a:p>
              <a:pPr algn="r"/>
              <a:r>
                <a:rPr lang="en-US" dirty="0"/>
                <a:t>LHO</a:t>
              </a:r>
            </a:p>
          </p:txBody>
        </p:sp>
      </p:grpSp>
      <p:pic>
        <p:nvPicPr>
          <p:cNvPr id="2" name="Picture 1" descr="LIGO-USmap.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5969" y="1610209"/>
            <a:ext cx="6433199" cy="4739303"/>
          </a:xfrm>
          <a:prstGeom prst="rect">
            <a:avLst/>
          </a:prstGeom>
        </p:spPr>
      </p:pic>
      <p:grpSp>
        <p:nvGrpSpPr>
          <p:cNvPr id="7" name="Group 6"/>
          <p:cNvGrpSpPr/>
          <p:nvPr/>
        </p:nvGrpSpPr>
        <p:grpSpPr>
          <a:xfrm>
            <a:off x="6601200" y="5029460"/>
            <a:ext cx="2409146" cy="1842345"/>
            <a:chOff x="241200" y="3888362"/>
            <a:chExt cx="2900470" cy="2284640"/>
          </a:xfrm>
        </p:grpSpPr>
        <p:pic>
          <p:nvPicPr>
            <p:cNvPr id="417" name="image8.jpg"/>
            <p:cNvPicPr/>
            <p:nvPr/>
          </p:nvPicPr>
          <p:blipFill>
            <a:blip r:embed="rId4"/>
            <a:stretch/>
          </p:blipFill>
          <p:spPr>
            <a:xfrm>
              <a:off x="241200" y="3888362"/>
              <a:ext cx="2900468" cy="2284640"/>
            </a:xfrm>
            <a:prstGeom prst="rect">
              <a:avLst/>
            </a:prstGeom>
            <a:ln w="12600">
              <a:noFill/>
            </a:ln>
          </p:spPr>
        </p:pic>
        <p:sp>
          <p:nvSpPr>
            <p:cNvPr id="5" name="TextBox 4"/>
            <p:cNvSpPr txBox="1"/>
            <p:nvPr/>
          </p:nvSpPr>
          <p:spPr>
            <a:xfrm>
              <a:off x="2018220" y="3915973"/>
              <a:ext cx="1123450" cy="572498"/>
            </a:xfrm>
            <a:prstGeom prst="rect">
              <a:avLst/>
            </a:prstGeom>
            <a:noFill/>
          </p:spPr>
          <p:txBody>
            <a:bodyPr wrap="square" rtlCol="0">
              <a:spAutoFit/>
            </a:bodyPr>
            <a:lstStyle/>
            <a:p>
              <a:pPr algn="r"/>
              <a:r>
                <a:rPr lang="en-US" dirty="0">
                  <a:solidFill>
                    <a:schemeClr val="bg1"/>
                  </a:solidFill>
                </a:rPr>
                <a:t>LLO</a:t>
              </a:r>
            </a:p>
          </p:txBody>
        </p:sp>
      </p:grpSp>
    </p:spTree>
    <p:extLst>
      <p:ext uri="{BB962C8B-B14F-4D97-AF65-F5344CB8AC3E}">
        <p14:creationId xmlns:p14="http://schemas.microsoft.com/office/powerpoint/2010/main" val="16310928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 name="TextShape 1"/>
          <p:cNvSpPr txBox="1"/>
          <p:nvPr/>
        </p:nvSpPr>
        <p:spPr>
          <a:xfrm>
            <a:off x="1371600" y="274320"/>
            <a:ext cx="7040880" cy="1170000"/>
          </a:xfrm>
          <a:prstGeom prst="rect">
            <a:avLst/>
          </a:prstGeom>
          <a:noFill/>
          <a:ln>
            <a:noFill/>
          </a:ln>
        </p:spPr>
        <p:txBody>
          <a:bodyPr lIns="90000" tIns="45000" rIns="90000" bIns="45000"/>
          <a:lstStyle/>
          <a:p>
            <a:pPr>
              <a:lnSpc>
                <a:spcPct val="100000"/>
              </a:lnSpc>
            </a:pPr>
            <a:r>
              <a:rPr lang="en-US" sz="3800" b="0" strike="noStrike" spc="-1">
                <a:solidFill>
                  <a:srgbClr val="004479"/>
                </a:solidFill>
                <a:uFill>
                  <a:solidFill>
                    <a:srgbClr val="FFFFFF"/>
                  </a:solidFill>
                </a:uFill>
                <a:latin typeface="Arial"/>
                <a:ea typeface="DejaVu Sans"/>
              </a:rPr>
              <a:t>The Laser Interferometer Gravitational-wave Observatory</a:t>
            </a:r>
            <a:endParaRPr lang="en-US" sz="1800" b="0" strike="noStrike" spc="-1">
              <a:solidFill>
                <a:srgbClr val="000000"/>
              </a:solidFill>
              <a:uFill>
                <a:solidFill>
                  <a:srgbClr val="FFFFFF"/>
                </a:solidFill>
              </a:uFill>
              <a:latin typeface="Arial"/>
            </a:endParaRPr>
          </a:p>
        </p:txBody>
      </p:sp>
      <p:sp>
        <p:nvSpPr>
          <p:cNvPr id="418" name="CustomShape 3"/>
          <p:cNvSpPr/>
          <p:nvPr/>
        </p:nvSpPr>
        <p:spPr>
          <a:xfrm>
            <a:off x="6710760" y="6302160"/>
            <a:ext cx="2355480" cy="647280"/>
          </a:xfrm>
          <a:prstGeom prst="rect">
            <a:avLst/>
          </a:prstGeom>
          <a:noFill/>
          <a:ln w="12600">
            <a:noFill/>
          </a:ln>
        </p:spPr>
        <p:style>
          <a:lnRef idx="0">
            <a:scrgbClr r="0" g="0" b="0"/>
          </a:lnRef>
          <a:fillRef idx="0">
            <a:scrgbClr r="0" g="0" b="0"/>
          </a:fillRef>
          <a:effectRef idx="0">
            <a:scrgbClr r="0" g="0" b="0"/>
          </a:effectRef>
          <a:fontRef idx="minor"/>
        </p:style>
        <p:txBody>
          <a:bodyPr wrap="none" lIns="65160" tIns="65160" rIns="65160" bIns="65160"/>
          <a:lstStyle/>
          <a:p>
            <a:pPr>
              <a:lnSpc>
                <a:spcPct val="100000"/>
              </a:lnSpc>
            </a:pPr>
            <a:r>
              <a:rPr lang="en-US" sz="3400" b="0" strike="noStrike" spc="-1">
                <a:solidFill>
                  <a:srgbClr val="FFFFFF"/>
                </a:solidFill>
                <a:uFill>
                  <a:solidFill>
                    <a:srgbClr val="FFFFFF"/>
                  </a:solidFill>
                </a:uFill>
                <a:latin typeface="Arial Narrow"/>
                <a:ea typeface="Arial Narrow"/>
              </a:rPr>
              <a:t>Livingston, LA</a:t>
            </a:r>
            <a:endParaRPr lang="en-US" sz="1800" b="0" strike="noStrike" spc="-1">
              <a:solidFill>
                <a:srgbClr val="000000"/>
              </a:solidFill>
              <a:uFill>
                <a:solidFill>
                  <a:srgbClr val="FFFFFF"/>
                </a:solidFill>
              </a:uFill>
              <a:latin typeface="Arial"/>
            </a:endParaRPr>
          </a:p>
        </p:txBody>
      </p:sp>
      <p:grpSp>
        <p:nvGrpSpPr>
          <p:cNvPr id="6" name="Group 5"/>
          <p:cNvGrpSpPr/>
          <p:nvPr/>
        </p:nvGrpSpPr>
        <p:grpSpPr>
          <a:xfrm>
            <a:off x="303152" y="1610210"/>
            <a:ext cx="2422817" cy="1761321"/>
            <a:chOff x="241200" y="1656680"/>
            <a:chExt cx="2900468" cy="1761321"/>
          </a:xfrm>
        </p:grpSpPr>
        <p:pic>
          <p:nvPicPr>
            <p:cNvPr id="415" name="image7.png"/>
            <p:cNvPicPr/>
            <p:nvPr/>
          </p:nvPicPr>
          <p:blipFill>
            <a:blip r:embed="rId2"/>
            <a:srcRect l="19084" b="40781"/>
            <a:stretch/>
          </p:blipFill>
          <p:spPr>
            <a:xfrm>
              <a:off x="241200" y="1656680"/>
              <a:ext cx="2900468" cy="1761321"/>
            </a:xfrm>
            <a:prstGeom prst="rect">
              <a:avLst/>
            </a:prstGeom>
            <a:ln w="12600">
              <a:noFill/>
            </a:ln>
          </p:spPr>
        </p:pic>
        <p:sp>
          <p:nvSpPr>
            <p:cNvPr id="4" name="TextBox 3"/>
            <p:cNvSpPr txBox="1"/>
            <p:nvPr/>
          </p:nvSpPr>
          <p:spPr>
            <a:xfrm>
              <a:off x="2047692" y="1684285"/>
              <a:ext cx="1093976" cy="369332"/>
            </a:xfrm>
            <a:prstGeom prst="rect">
              <a:avLst/>
            </a:prstGeom>
            <a:noFill/>
          </p:spPr>
          <p:txBody>
            <a:bodyPr wrap="square" rtlCol="0">
              <a:spAutoFit/>
            </a:bodyPr>
            <a:lstStyle/>
            <a:p>
              <a:pPr algn="r"/>
              <a:r>
                <a:rPr lang="en-US" dirty="0"/>
                <a:t>LHO</a:t>
              </a:r>
            </a:p>
          </p:txBody>
        </p:sp>
      </p:grpSp>
      <p:pic>
        <p:nvPicPr>
          <p:cNvPr id="2" name="Picture 1" descr="LIGO-USmap.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5969" y="1610209"/>
            <a:ext cx="6433199" cy="4739303"/>
          </a:xfrm>
          <a:prstGeom prst="rect">
            <a:avLst/>
          </a:prstGeom>
        </p:spPr>
      </p:pic>
      <p:grpSp>
        <p:nvGrpSpPr>
          <p:cNvPr id="7" name="Group 6"/>
          <p:cNvGrpSpPr/>
          <p:nvPr/>
        </p:nvGrpSpPr>
        <p:grpSpPr>
          <a:xfrm>
            <a:off x="6601200" y="5029460"/>
            <a:ext cx="2409144" cy="1842345"/>
            <a:chOff x="241200" y="3888362"/>
            <a:chExt cx="2900468" cy="2284640"/>
          </a:xfrm>
        </p:grpSpPr>
        <p:pic>
          <p:nvPicPr>
            <p:cNvPr id="417" name="image8.jpg"/>
            <p:cNvPicPr/>
            <p:nvPr/>
          </p:nvPicPr>
          <p:blipFill>
            <a:blip r:embed="rId4"/>
            <a:stretch/>
          </p:blipFill>
          <p:spPr>
            <a:xfrm>
              <a:off x="241200" y="3888362"/>
              <a:ext cx="2900468" cy="2284640"/>
            </a:xfrm>
            <a:prstGeom prst="rect">
              <a:avLst/>
            </a:prstGeom>
            <a:ln w="12600">
              <a:noFill/>
            </a:ln>
          </p:spPr>
        </p:pic>
        <p:sp>
          <p:nvSpPr>
            <p:cNvPr id="5" name="TextBox 4"/>
            <p:cNvSpPr txBox="1"/>
            <p:nvPr/>
          </p:nvSpPr>
          <p:spPr>
            <a:xfrm>
              <a:off x="2214052" y="3915973"/>
              <a:ext cx="927616" cy="457998"/>
            </a:xfrm>
            <a:prstGeom prst="rect">
              <a:avLst/>
            </a:prstGeom>
            <a:noFill/>
          </p:spPr>
          <p:txBody>
            <a:bodyPr wrap="square" rtlCol="0">
              <a:spAutoFit/>
            </a:bodyPr>
            <a:lstStyle/>
            <a:p>
              <a:r>
                <a:rPr lang="en-US" dirty="0">
                  <a:solidFill>
                    <a:schemeClr val="bg1"/>
                  </a:solidFill>
                </a:rPr>
                <a:t>LLO</a:t>
              </a:r>
            </a:p>
          </p:txBody>
        </p:sp>
      </p:grpSp>
      <p:grpSp>
        <p:nvGrpSpPr>
          <p:cNvPr id="10" name="Group 9"/>
          <p:cNvGrpSpPr/>
          <p:nvPr/>
        </p:nvGrpSpPr>
        <p:grpSpPr>
          <a:xfrm>
            <a:off x="480140" y="1637815"/>
            <a:ext cx="8350527" cy="5220186"/>
            <a:chOff x="-2" y="2816777"/>
            <a:chExt cx="5901105" cy="4041223"/>
          </a:xfrm>
        </p:grpSpPr>
        <p:pic>
          <p:nvPicPr>
            <p:cNvPr id="8" name="Picture 7" descr="LSC-Jun2018.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 y="2816777"/>
              <a:ext cx="5901105" cy="4041223"/>
            </a:xfrm>
            <a:prstGeom prst="rect">
              <a:avLst/>
            </a:prstGeom>
          </p:spPr>
        </p:pic>
        <p:sp>
          <p:nvSpPr>
            <p:cNvPr id="9" name="TextBox 8"/>
            <p:cNvSpPr txBox="1"/>
            <p:nvPr/>
          </p:nvSpPr>
          <p:spPr>
            <a:xfrm>
              <a:off x="953648" y="2816777"/>
              <a:ext cx="1865233" cy="369332"/>
            </a:xfrm>
            <a:prstGeom prst="rect">
              <a:avLst/>
            </a:prstGeom>
            <a:noFill/>
          </p:spPr>
          <p:txBody>
            <a:bodyPr wrap="square" rtlCol="0">
              <a:spAutoFit/>
            </a:bodyPr>
            <a:lstStyle/>
            <a:p>
              <a:r>
                <a:rPr lang="en-US" dirty="0"/>
                <a:t>LSC Institutions</a:t>
              </a:r>
            </a:p>
          </p:txBody>
        </p:sp>
      </p:grpSp>
    </p:spTree>
    <p:extLst>
      <p:ext uri="{BB962C8B-B14F-4D97-AF65-F5344CB8AC3E}">
        <p14:creationId xmlns:p14="http://schemas.microsoft.com/office/powerpoint/2010/main" val="25620315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CustomShape 1"/>
          <p:cNvSpPr/>
          <p:nvPr/>
        </p:nvSpPr>
        <p:spPr>
          <a:xfrm>
            <a:off x="3566160" y="365760"/>
            <a:ext cx="2180590" cy="548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3200" b="0" strike="noStrike" spc="-1" dirty="0">
                <a:solidFill>
                  <a:srgbClr val="000000"/>
                </a:solidFill>
                <a:uFill>
                  <a:solidFill>
                    <a:srgbClr val="FFFFFF"/>
                  </a:solidFill>
                </a:uFill>
                <a:latin typeface="Arial"/>
                <a:ea typeface="DejaVu Sans"/>
              </a:rPr>
              <a:t>VIRGO</a:t>
            </a:r>
            <a:endParaRPr lang="en-US" sz="1800" b="0" strike="noStrike" spc="-1" dirty="0">
              <a:solidFill>
                <a:srgbClr val="000000"/>
              </a:solidFill>
              <a:uFill>
                <a:solidFill>
                  <a:srgbClr val="FFFFFF"/>
                </a:solidFill>
              </a:uFill>
              <a:latin typeface="Arial"/>
            </a:endParaRPr>
          </a:p>
        </p:txBody>
      </p:sp>
      <p:sp>
        <p:nvSpPr>
          <p:cNvPr id="242" name="CustomShape 2"/>
          <p:cNvSpPr/>
          <p:nvPr/>
        </p:nvSpPr>
        <p:spPr>
          <a:xfrm>
            <a:off x="216000" y="1712160"/>
            <a:ext cx="8595000" cy="739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0" strike="noStrike" spc="-1">
                <a:solidFill>
                  <a:srgbClr val="000000"/>
                </a:solidFill>
                <a:uFill>
                  <a:solidFill>
                    <a:srgbClr val="FFFFFF"/>
                  </a:solidFill>
                </a:uFill>
                <a:latin typeface="Arial"/>
                <a:ea typeface="DejaVu Sans"/>
              </a:rPr>
              <a:t>A collaboration made up of 20 laboratories in 6 european countries,</a:t>
            </a:r>
            <a:endParaRPr lang="en-US" sz="1800" b="0" strike="noStrike" spc="-1">
              <a:solidFill>
                <a:srgbClr val="000000"/>
              </a:solidFill>
              <a:uFill>
                <a:solidFill>
                  <a:srgbClr val="FFFFFF"/>
                </a:solidFill>
              </a:uFill>
              <a:latin typeface="Arial"/>
            </a:endParaRPr>
          </a:p>
          <a:p>
            <a:pPr>
              <a:lnSpc>
                <a:spcPct val="100000"/>
              </a:lnSpc>
            </a:pPr>
            <a:r>
              <a:rPr lang="en-US" sz="1800" b="0" strike="noStrike" spc="-1">
                <a:solidFill>
                  <a:srgbClr val="000000"/>
                </a:solidFill>
                <a:uFill>
                  <a:solidFill>
                    <a:srgbClr val="FFFFFF"/>
                  </a:solidFill>
                </a:uFill>
                <a:latin typeface="Arial"/>
                <a:ea typeface="DejaVu Sans"/>
              </a:rPr>
              <a:t>involving more than 280 physicists and engineers</a:t>
            </a:r>
            <a:endParaRPr lang="en-US" sz="1800" b="0" strike="noStrike" spc="-1">
              <a:solidFill>
                <a:srgbClr val="000000"/>
              </a:solidFill>
              <a:uFill>
                <a:solidFill>
                  <a:srgbClr val="FFFFFF"/>
                </a:solidFill>
              </a:uFill>
              <a:latin typeface="Arial"/>
            </a:endParaRPr>
          </a:p>
        </p:txBody>
      </p:sp>
      <p:pic>
        <p:nvPicPr>
          <p:cNvPr id="243" name="Picture 445"/>
          <p:cNvPicPr/>
          <p:nvPr/>
        </p:nvPicPr>
        <p:blipFill>
          <a:blip r:embed="rId2"/>
          <a:stretch/>
        </p:blipFill>
        <p:spPr>
          <a:xfrm>
            <a:off x="85320" y="3383280"/>
            <a:ext cx="4330800" cy="3261240"/>
          </a:xfrm>
          <a:prstGeom prst="rect">
            <a:avLst/>
          </a:prstGeom>
          <a:ln>
            <a:noFill/>
          </a:ln>
        </p:spPr>
      </p:pic>
      <p:sp>
        <p:nvSpPr>
          <p:cNvPr id="244" name="CustomShape 3"/>
          <p:cNvSpPr/>
          <p:nvPr/>
        </p:nvSpPr>
        <p:spPr>
          <a:xfrm>
            <a:off x="146880" y="3438720"/>
            <a:ext cx="2210400" cy="345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0" strike="noStrike" spc="-1">
                <a:solidFill>
                  <a:srgbClr val="000000"/>
                </a:solidFill>
                <a:uFill>
                  <a:solidFill>
                    <a:srgbClr val="FFFFFF"/>
                  </a:solidFill>
                </a:uFill>
                <a:latin typeface="Arial"/>
                <a:ea typeface="DejaVu Sans"/>
              </a:rPr>
              <a:t>Cascina (Pisa), Italy</a:t>
            </a:r>
            <a:endParaRPr lang="en-US" sz="1800" b="0" strike="noStrike" spc="-1">
              <a:solidFill>
                <a:srgbClr val="000000"/>
              </a:solidFill>
              <a:uFill>
                <a:solidFill>
                  <a:srgbClr val="FFFFFF"/>
                </a:solidFill>
              </a:uFill>
              <a:latin typeface="Arial"/>
            </a:endParaRPr>
          </a:p>
        </p:txBody>
      </p:sp>
      <p:pic>
        <p:nvPicPr>
          <p:cNvPr id="245" name="Picture 244"/>
          <p:cNvPicPr/>
          <p:nvPr/>
        </p:nvPicPr>
        <p:blipFill>
          <a:blip r:embed="rId3"/>
          <a:stretch/>
        </p:blipFill>
        <p:spPr>
          <a:xfrm>
            <a:off x="85320" y="6352560"/>
            <a:ext cx="4330800" cy="505440"/>
          </a:xfrm>
          <a:prstGeom prst="rect">
            <a:avLst/>
          </a:prstGeom>
          <a:ln>
            <a:noFill/>
          </a:ln>
        </p:spPr>
      </p:pic>
      <p:pic>
        <p:nvPicPr>
          <p:cNvPr id="246" name="Picture 245"/>
          <p:cNvPicPr/>
          <p:nvPr/>
        </p:nvPicPr>
        <p:blipFill>
          <a:blip r:embed="rId4"/>
          <a:srcRect l="13769" t="2830" r="14228" b="2940"/>
          <a:stretch/>
        </p:blipFill>
        <p:spPr>
          <a:xfrm>
            <a:off x="4390200" y="3383280"/>
            <a:ext cx="4720680" cy="3474720"/>
          </a:xfrm>
          <a:prstGeom prst="rect">
            <a:avLst/>
          </a:prstGeom>
          <a:ln>
            <a:noFill/>
          </a:ln>
        </p:spPr>
      </p:pic>
    </p:spTree>
    <p:extLst>
      <p:ext uri="{BB962C8B-B14F-4D97-AF65-F5344CB8AC3E}">
        <p14:creationId xmlns:p14="http://schemas.microsoft.com/office/powerpoint/2010/main" val="789201476"/>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4"/>
          <p:cNvSpPr>
            <a:spLocks noGrp="1"/>
          </p:cNvSpPr>
          <p:nvPr>
            <p:ph type="sldNum" sz="quarter" idx="12"/>
          </p:nvPr>
        </p:nvSpPr>
        <p:spPr/>
        <p:txBody>
          <a:bodyPr/>
          <a:lstStyle/>
          <a:p>
            <a:fld id="{528D2607-71A8-134C-867D-FF5FBFD33C08}" type="slidenum">
              <a:rPr lang="en-US"/>
              <a:pPr/>
              <a:t>8</a:t>
            </a:fld>
            <a:endParaRPr lang="en-US"/>
          </a:p>
        </p:txBody>
      </p:sp>
      <p:sp>
        <p:nvSpPr>
          <p:cNvPr id="257026" name="Rectangle 2"/>
          <p:cNvSpPr>
            <a:spLocks noGrp="1" noChangeArrowheads="1"/>
          </p:cNvSpPr>
          <p:nvPr>
            <p:ph type="title"/>
          </p:nvPr>
        </p:nvSpPr>
        <p:spPr>
          <a:xfrm>
            <a:off x="1066800" y="457200"/>
            <a:ext cx="6629400" cy="1143000"/>
          </a:xfrm>
        </p:spPr>
        <p:txBody>
          <a:bodyPr/>
          <a:lstStyle/>
          <a:p>
            <a:r>
              <a:rPr lang="en-US" dirty="0"/>
              <a:t>Gravitational waves:  </a:t>
            </a:r>
            <a:r>
              <a:rPr lang="en-US" sz="3200" dirty="0"/>
              <a:t>hard</a:t>
            </a:r>
            <a:r>
              <a:rPr lang="en-US" dirty="0"/>
              <a:t> to find because space-time is stiff!</a:t>
            </a:r>
          </a:p>
        </p:txBody>
      </p:sp>
      <p:pic>
        <p:nvPicPr>
          <p:cNvPr id="257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6288" y="1752600"/>
            <a:ext cx="5049837" cy="28829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57031" name="Text Box 7"/>
          <p:cNvSpPr txBox="1">
            <a:spLocks noChangeArrowheads="1"/>
          </p:cNvSpPr>
          <p:nvPr/>
        </p:nvSpPr>
        <p:spPr bwMode="auto">
          <a:xfrm>
            <a:off x="1295400" y="5334000"/>
            <a:ext cx="670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b="1"/>
              <a:t>K ~ 10</a:t>
            </a:r>
            <a:r>
              <a:rPr lang="en-US" b="1" baseline="30000"/>
              <a:t>-44</a:t>
            </a:r>
            <a:r>
              <a:rPr lang="en-US" b="1"/>
              <a:t> N</a:t>
            </a:r>
            <a:r>
              <a:rPr lang="en-US" b="1" baseline="30000"/>
              <a:t>-1</a:t>
            </a:r>
          </a:p>
        </p:txBody>
      </p:sp>
      <p:sp>
        <p:nvSpPr>
          <p:cNvPr id="257032" name="Text Box 8"/>
          <p:cNvSpPr txBox="1">
            <a:spLocks noChangeArrowheads="1"/>
          </p:cNvSpPr>
          <p:nvPr/>
        </p:nvSpPr>
        <p:spPr bwMode="auto">
          <a:xfrm>
            <a:off x="647700" y="5851525"/>
            <a:ext cx="784860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2000" b="1">
                <a:latin typeface="Helvetica" charset="0"/>
                <a:sym typeface="Symbol" charset="0"/>
              </a:rPr>
              <a:t></a:t>
            </a:r>
            <a:r>
              <a:rPr lang="en-US" sz="2000" b="1">
                <a:latin typeface="Helvetica" charset="0"/>
              </a:rPr>
              <a:t> Wave can carry huge energy with miniscule amplitude!</a:t>
            </a:r>
          </a:p>
        </p:txBody>
      </p:sp>
      <p:sp>
        <p:nvSpPr>
          <p:cNvPr id="2" name="TextBox 1"/>
          <p:cNvSpPr txBox="1"/>
          <p:nvPr/>
        </p:nvSpPr>
        <p:spPr>
          <a:xfrm>
            <a:off x="685800" y="4724400"/>
            <a:ext cx="7467600" cy="461665"/>
          </a:xfrm>
          <a:prstGeom prst="rect">
            <a:avLst/>
          </a:prstGeom>
          <a:noFill/>
        </p:spPr>
        <p:txBody>
          <a:bodyPr wrap="square" rtlCol="0">
            <a:spAutoFit/>
          </a:bodyPr>
          <a:lstStyle/>
          <a:p>
            <a:pPr algn="ctr"/>
            <a:r>
              <a:rPr lang="en-US" i="1" dirty="0"/>
              <a:t>K~[G/c</a:t>
            </a:r>
            <a:r>
              <a:rPr lang="en-US" i="1" baseline="30000" dirty="0"/>
              <a:t>4</a:t>
            </a:r>
            <a:r>
              <a:rPr lang="en-US" i="1" dirty="0"/>
              <a:t>]</a:t>
            </a:r>
            <a:r>
              <a:rPr lang="en-US" dirty="0"/>
              <a:t> is combination of </a:t>
            </a:r>
            <a:r>
              <a:rPr lang="en-US" i="1" dirty="0"/>
              <a:t>G</a:t>
            </a:r>
            <a:r>
              <a:rPr lang="en-US" dirty="0"/>
              <a:t> and </a:t>
            </a:r>
            <a:r>
              <a:rPr lang="en-US" i="1" dirty="0"/>
              <a:t>c</a:t>
            </a:r>
            <a:r>
              <a:rPr lang="en-US" dirty="0"/>
              <a:t> with units of </a:t>
            </a:r>
            <a:r>
              <a:rPr lang="en-US" i="1" dirty="0"/>
              <a:t>1/N</a:t>
            </a:r>
          </a:p>
        </p:txBody>
      </p:sp>
      <p:sp>
        <p:nvSpPr>
          <p:cNvPr id="3" name="TextBox 2"/>
          <p:cNvSpPr txBox="1"/>
          <p:nvPr/>
        </p:nvSpPr>
        <p:spPr>
          <a:xfrm>
            <a:off x="7086600" y="2667000"/>
            <a:ext cx="1905000" cy="523220"/>
          </a:xfrm>
          <a:prstGeom prst="rect">
            <a:avLst/>
          </a:prstGeom>
          <a:noFill/>
        </p:spPr>
        <p:txBody>
          <a:bodyPr wrap="square" rtlCol="0">
            <a:spAutoFit/>
          </a:bodyPr>
          <a:lstStyle/>
          <a:p>
            <a:r>
              <a:rPr lang="en-US" sz="1400" dirty="0"/>
              <a:t>Following I.R. Kenyon, </a:t>
            </a:r>
            <a:r>
              <a:rPr lang="en-US" sz="1400" i="1" dirty="0"/>
              <a:t>General Relativity</a:t>
            </a:r>
          </a:p>
        </p:txBody>
      </p:sp>
    </p:spTree>
    <p:extLst>
      <p:ext uri="{BB962C8B-B14F-4D97-AF65-F5344CB8AC3E}">
        <p14:creationId xmlns:p14="http://schemas.microsoft.com/office/powerpoint/2010/main" val="21742417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Expected strength</a:t>
            </a:r>
          </a:p>
        </p:txBody>
      </p:sp>
      <p:sp>
        <p:nvSpPr>
          <p:cNvPr id="3" name="Content Placeholder 2"/>
          <p:cNvSpPr>
            <a:spLocks noGrp="1"/>
          </p:cNvSpPr>
          <p:nvPr>
            <p:ph idx="1"/>
          </p:nvPr>
        </p:nvSpPr>
        <p:spPr>
          <a:xfrm>
            <a:off x="685800" y="2133600"/>
            <a:ext cx="7772400" cy="3962400"/>
          </a:xfrm>
        </p:spPr>
        <p:txBody>
          <a:bodyPr/>
          <a:lstStyle/>
          <a:p>
            <a:pPr>
              <a:defRPr/>
            </a:pPr>
            <a:r>
              <a:rPr lang="en-US" dirty="0">
                <a:solidFill>
                  <a:srgbClr val="114FFB"/>
                </a:solidFill>
              </a:rPr>
              <a:t>Sense of scale: strain from a binary neutron star pair</a:t>
            </a:r>
          </a:p>
          <a:p>
            <a:pPr lvl="1">
              <a:defRPr/>
            </a:pPr>
            <a:r>
              <a:rPr lang="en-US" i="1" dirty="0">
                <a:solidFill>
                  <a:srgbClr val="114FFB"/>
                </a:solidFill>
              </a:rPr>
              <a:t>M</a:t>
            </a:r>
            <a:r>
              <a:rPr lang="en-US" dirty="0">
                <a:solidFill>
                  <a:srgbClr val="114FFB"/>
                </a:solidFill>
              </a:rPr>
              <a:t> = 1.4 M</a:t>
            </a:r>
            <a:r>
              <a:rPr lang="en-US" sz="1600" dirty="0">
                <a:solidFill>
                  <a:srgbClr val="114FFB"/>
                </a:solidFill>
                <a:latin typeface="Wingdings"/>
                <a:ea typeface="Wingdings"/>
                <a:cs typeface="Wingdings"/>
                <a:sym typeface="Wingdings"/>
              </a:rPr>
              <a:t></a:t>
            </a:r>
            <a:r>
              <a:rPr lang="en-US" dirty="0">
                <a:solidFill>
                  <a:srgbClr val="114FFB"/>
                </a:solidFill>
                <a:sym typeface="Mathematica3" charset="0"/>
              </a:rPr>
              <a:t>, </a:t>
            </a:r>
          </a:p>
          <a:p>
            <a:pPr lvl="1">
              <a:defRPr/>
            </a:pPr>
            <a:r>
              <a:rPr lang="en-US" i="1" dirty="0">
                <a:solidFill>
                  <a:srgbClr val="114FFB"/>
                </a:solidFill>
                <a:sym typeface="Mathematica3" charset="0"/>
              </a:rPr>
              <a:t>r </a:t>
            </a:r>
            <a:r>
              <a:rPr lang="en-US" dirty="0">
                <a:solidFill>
                  <a:srgbClr val="114FFB"/>
                </a:solidFill>
                <a:sym typeface="Mathematica3" charset="0"/>
              </a:rPr>
              <a:t>= 10</a:t>
            </a:r>
            <a:r>
              <a:rPr lang="en-US" baseline="30000" dirty="0">
                <a:solidFill>
                  <a:srgbClr val="114FFB"/>
                </a:solidFill>
                <a:sym typeface="Mathematica3" charset="0"/>
              </a:rPr>
              <a:t>23</a:t>
            </a:r>
            <a:r>
              <a:rPr lang="en-US" dirty="0">
                <a:solidFill>
                  <a:srgbClr val="114FFB"/>
                </a:solidFill>
                <a:sym typeface="Mathematica3" charset="0"/>
              </a:rPr>
              <a:t> m (15 </a:t>
            </a:r>
            <a:r>
              <a:rPr lang="en-US" dirty="0" err="1">
                <a:solidFill>
                  <a:srgbClr val="114FFB"/>
                </a:solidFill>
                <a:sym typeface="Mathematica3" charset="0"/>
              </a:rPr>
              <a:t>Mpc</a:t>
            </a:r>
            <a:r>
              <a:rPr lang="en-US" dirty="0">
                <a:solidFill>
                  <a:srgbClr val="114FFB"/>
                </a:solidFill>
                <a:sym typeface="Mathematica3" charset="0"/>
              </a:rPr>
              <a:t>, Virgo),</a:t>
            </a:r>
          </a:p>
          <a:p>
            <a:pPr lvl="1">
              <a:defRPr/>
            </a:pPr>
            <a:r>
              <a:rPr lang="en-US" i="1" dirty="0">
                <a:solidFill>
                  <a:srgbClr val="114FFB"/>
                </a:solidFill>
                <a:sym typeface="Mathematica3" charset="0"/>
              </a:rPr>
              <a:t>R</a:t>
            </a:r>
            <a:r>
              <a:rPr lang="en-US" dirty="0">
                <a:solidFill>
                  <a:srgbClr val="114FFB"/>
                </a:solidFill>
                <a:sym typeface="Mathematica3" charset="0"/>
              </a:rPr>
              <a:t> = 20 km </a:t>
            </a:r>
          </a:p>
          <a:p>
            <a:pPr lvl="1">
              <a:defRPr/>
            </a:pPr>
            <a:r>
              <a:rPr lang="en-US" i="1" dirty="0">
                <a:solidFill>
                  <a:srgbClr val="114FFB"/>
                </a:solidFill>
                <a:sym typeface="Mathematica3" charset="0"/>
              </a:rPr>
              <a:t>f</a:t>
            </a:r>
            <a:r>
              <a:rPr lang="en-US" i="1" baseline="-25000" dirty="0">
                <a:solidFill>
                  <a:srgbClr val="114FFB"/>
                </a:solidFill>
                <a:sym typeface="Mathematica3" charset="0"/>
              </a:rPr>
              <a:t>orb</a:t>
            </a:r>
            <a:r>
              <a:rPr lang="en-US" i="1" dirty="0">
                <a:solidFill>
                  <a:srgbClr val="114FFB"/>
                </a:solidFill>
                <a:sym typeface="Mathematica3" charset="0"/>
              </a:rPr>
              <a:t> </a:t>
            </a:r>
            <a:r>
              <a:rPr lang="en-US" dirty="0">
                <a:solidFill>
                  <a:srgbClr val="114FFB"/>
                </a:solidFill>
                <a:sym typeface="Mathematica3" charset="0"/>
              </a:rPr>
              <a:t>= 400 Hz </a:t>
            </a:r>
          </a:p>
          <a:p>
            <a:endParaRPr lang="en-US" dirty="0"/>
          </a:p>
        </p:txBody>
      </p:sp>
      <p:sp>
        <p:nvSpPr>
          <p:cNvPr id="5" name="Slide Number Placeholder 4"/>
          <p:cNvSpPr>
            <a:spLocks noGrp="1"/>
          </p:cNvSpPr>
          <p:nvPr>
            <p:ph type="sldNum" sz="quarter" idx="11"/>
          </p:nvPr>
        </p:nvSpPr>
        <p:spPr>
          <a:xfrm>
            <a:off x="5867400" y="6248400"/>
            <a:ext cx="2895600" cy="457200"/>
          </a:xfrm>
        </p:spPr>
        <p:txBody>
          <a:bodyPr/>
          <a:lstStyle/>
          <a:p>
            <a:fld id="{CA3F5FB0-7E2D-7F46-80AE-20B8AC0B27B1}" type="slidenum">
              <a:rPr lang="en-US" smtClean="0"/>
              <a:pPr/>
              <a:t>9</a:t>
            </a:fld>
            <a:endParaRPr lang="en-US" dirty="0"/>
          </a:p>
        </p:txBody>
      </p:sp>
      <p:grpSp>
        <p:nvGrpSpPr>
          <p:cNvPr id="11" name="Group 10">
            <a:extLst>
              <a:ext uri="{FF2B5EF4-FFF2-40B4-BE49-F238E27FC236}">
                <a16:creationId xmlns:a16="http://schemas.microsoft.com/office/drawing/2014/main" id="{4E87EF23-F79F-B946-A1DA-5C9B8044B9C0}"/>
              </a:ext>
            </a:extLst>
          </p:cNvPr>
          <p:cNvGrpSpPr/>
          <p:nvPr/>
        </p:nvGrpSpPr>
        <p:grpSpPr>
          <a:xfrm>
            <a:off x="1295400" y="4259463"/>
            <a:ext cx="5722209" cy="845937"/>
            <a:chOff x="1295400" y="4259463"/>
            <a:chExt cx="5722209" cy="845937"/>
          </a:xfrm>
        </p:grpSpPr>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6A64BD44-CA1B-6C41-987C-A04923B342F3}"/>
                    </a:ext>
                  </a:extLst>
                </p:cNvPr>
                <p:cNvSpPr/>
                <p:nvPr/>
              </p:nvSpPr>
              <p:spPr>
                <a:xfrm>
                  <a:off x="1295400" y="4259463"/>
                  <a:ext cx="2906565" cy="84593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h</m:t>
                        </m:r>
                        <m:r>
                          <a:rPr lang="en-US" i="0">
                            <a:latin typeface="Cambria Math" panose="02040503050406030204" pitchFamily="18" charset="0"/>
                          </a:rPr>
                          <m:t> ~ </m:t>
                        </m:r>
                        <m:f>
                          <m:fPr>
                            <m:ctrlPr>
                              <a:rPr lang="en-US" i="1">
                                <a:latin typeface="Cambria Math" panose="02040503050406030204" pitchFamily="18" charset="0"/>
                              </a:rPr>
                            </m:ctrlPr>
                          </m:fPr>
                          <m:num>
                            <m:r>
                              <a:rPr lang="en-US" i="1">
                                <a:latin typeface="Cambria Math" panose="02040503050406030204" pitchFamily="18" charset="0"/>
                              </a:rPr>
                              <m:t>𝐺</m:t>
                            </m:r>
                          </m:num>
                          <m:den>
                            <m:sSup>
                              <m:sSupPr>
                                <m:ctrlPr>
                                  <a:rPr lang="en-US" i="1">
                                    <a:latin typeface="Cambria Math" panose="02040503050406030204" pitchFamily="18" charset="0"/>
                                  </a:rPr>
                                </m:ctrlPr>
                              </m:sSupPr>
                              <m:e>
                                <m:r>
                                  <a:rPr lang="en-US" i="1">
                                    <a:latin typeface="Cambria Math" panose="02040503050406030204" pitchFamily="18" charset="0"/>
                                  </a:rPr>
                                  <m:t>𝑐</m:t>
                                </m:r>
                              </m:e>
                              <m:sup>
                                <m:r>
                                  <a:rPr lang="en-US" i="0">
                                    <a:latin typeface="Cambria Math" panose="02040503050406030204" pitchFamily="18" charset="0"/>
                                  </a:rPr>
                                  <m:t>4</m:t>
                                </m:r>
                              </m:sup>
                            </m:sSup>
                          </m:den>
                        </m:f>
                        <m:r>
                          <a:rPr lang="en-US" i="0">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𝑀</m:t>
                            </m:r>
                            <m:sSup>
                              <m:sSupPr>
                                <m:ctrlPr>
                                  <a:rPr lang="en-US" i="1">
                                    <a:latin typeface="Cambria Math" panose="02040503050406030204" pitchFamily="18" charset="0"/>
                                  </a:rPr>
                                </m:ctrlPr>
                              </m:sSupPr>
                              <m:e>
                                <m:r>
                                  <a:rPr lang="en-US" i="1">
                                    <a:latin typeface="Cambria Math" panose="02040503050406030204" pitchFamily="18" charset="0"/>
                                  </a:rPr>
                                  <m:t>𝑅</m:t>
                                </m:r>
                              </m:e>
                              <m:sup>
                                <m:r>
                                  <a:rPr lang="en-US" i="0">
                                    <a:latin typeface="Cambria Math" panose="02040503050406030204" pitchFamily="18" charset="0"/>
                                  </a:rPr>
                                  <m:t>2</m:t>
                                </m:r>
                              </m:sup>
                            </m:sSup>
                            <m:sSubSup>
                              <m:sSubSupPr>
                                <m:ctrlPr>
                                  <a:rPr lang="en-US" i="1">
                                    <a:latin typeface="Cambria Math" panose="02040503050406030204" pitchFamily="18" charset="0"/>
                                  </a:rPr>
                                </m:ctrlPr>
                              </m:sSubSupPr>
                              <m:e>
                                <m:r>
                                  <a:rPr lang="en-US" i="1">
                                    <a:latin typeface="Cambria Math" panose="02040503050406030204" pitchFamily="18" charset="0"/>
                                  </a:rPr>
                                  <m:t>𝑓</m:t>
                                </m:r>
                              </m:e>
                              <m:sub>
                                <m:r>
                                  <a:rPr lang="en-US" i="1">
                                    <a:latin typeface="Cambria Math" panose="02040503050406030204" pitchFamily="18" charset="0"/>
                                  </a:rPr>
                                  <m:t>𝑜𝑟𝑏𝑖𝑡𝑎𝑙</m:t>
                                </m:r>
                              </m:sub>
                              <m:sup>
                                <m:r>
                                  <a:rPr lang="en-US" i="0">
                                    <a:latin typeface="Cambria Math" panose="02040503050406030204" pitchFamily="18" charset="0"/>
                                  </a:rPr>
                                  <m:t>2</m:t>
                                </m:r>
                              </m:sup>
                            </m:sSubSup>
                          </m:num>
                          <m:den>
                            <m:r>
                              <a:rPr lang="en-US" i="1">
                                <a:latin typeface="Cambria Math" panose="02040503050406030204" pitchFamily="18" charset="0"/>
                              </a:rPr>
                              <m:t>𝑟</m:t>
                            </m:r>
                          </m:den>
                        </m:f>
                      </m:oMath>
                    </m:oMathPara>
                  </a14:m>
                  <a:endParaRPr lang="en-US" dirty="0"/>
                </a:p>
              </p:txBody>
            </p:sp>
          </mc:Choice>
          <mc:Fallback xmlns="">
            <p:sp>
              <p:nvSpPr>
                <p:cNvPr id="8" name="Rectangle 7">
                  <a:extLst>
                    <a:ext uri="{FF2B5EF4-FFF2-40B4-BE49-F238E27FC236}">
                      <a16:creationId xmlns:a16="http://schemas.microsoft.com/office/drawing/2014/main" id="{6A64BD44-CA1B-6C41-987C-A04923B342F3}"/>
                    </a:ext>
                  </a:extLst>
                </p:cNvPr>
                <p:cNvSpPr>
                  <a:spLocks noRot="1" noChangeAspect="1" noMove="1" noResize="1" noEditPoints="1" noAdjustHandles="1" noChangeArrowheads="1" noChangeShapeType="1" noTextEdit="1"/>
                </p:cNvSpPr>
                <p:nvPr/>
              </p:nvSpPr>
              <p:spPr>
                <a:xfrm>
                  <a:off x="1295400" y="4259463"/>
                  <a:ext cx="2906565" cy="845937"/>
                </a:xfrm>
                <a:prstGeom prst="rect">
                  <a:avLst/>
                </a:prstGeom>
                <a:blipFill>
                  <a:blip r:embed="rId2"/>
                  <a:stretch>
                    <a:fillRect b="-1471"/>
                  </a:stretch>
                </a:blipFill>
              </p:spPr>
              <p:txBody>
                <a:bodyPr/>
                <a:lstStyle/>
                <a:p>
                  <a:r>
                    <a:rPr lang="en-US">
                      <a:noFill/>
                    </a:rPr>
                    <a:t> </a:t>
                  </a:r>
                </a:p>
              </p:txBody>
            </p:sp>
          </mc:Fallback>
        </mc:AlternateContent>
        <p:grpSp>
          <p:nvGrpSpPr>
            <p:cNvPr id="10" name="Group 9">
              <a:extLst>
                <a:ext uri="{FF2B5EF4-FFF2-40B4-BE49-F238E27FC236}">
                  <a16:creationId xmlns:a16="http://schemas.microsoft.com/office/drawing/2014/main" id="{11CB5B1B-70EB-6A47-815C-5289A69E0DD7}"/>
                </a:ext>
              </a:extLst>
            </p:cNvPr>
            <p:cNvGrpSpPr/>
            <p:nvPr/>
          </p:nvGrpSpPr>
          <p:grpSpPr>
            <a:xfrm>
              <a:off x="5029200" y="4343400"/>
              <a:ext cx="1988409" cy="647900"/>
              <a:chOff x="5029200" y="4343400"/>
              <a:chExt cx="1988409" cy="647900"/>
            </a:xfrm>
          </p:grpSpPr>
          <p:sp>
            <p:nvSpPr>
              <p:cNvPr id="7" name="Rectangle 2"/>
              <p:cNvSpPr>
                <a:spLocks noChangeArrowheads="1"/>
              </p:cNvSpPr>
              <p:nvPr/>
            </p:nvSpPr>
            <p:spPr bwMode="auto">
              <a:xfrm>
                <a:off x="5029200" y="4343400"/>
                <a:ext cx="1988409" cy="647900"/>
              </a:xfrm>
              <a:prstGeom prst="rect">
                <a:avLst/>
              </a:prstGeom>
              <a:noFill/>
              <a:ln w="28575">
                <a:solidFill>
                  <a:srgbClr val="0000FF"/>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endParaRPr lang="en-US"/>
              </a:p>
            </p:txBody>
          </p:sp>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F21AFF7C-F706-4D44-BA71-FB30D2FBA9BA}"/>
                      </a:ext>
                    </a:extLst>
                  </p:cNvPr>
                  <p:cNvSpPr/>
                  <p:nvPr/>
                </p:nvSpPr>
                <p:spPr>
                  <a:xfrm>
                    <a:off x="5273413" y="4491335"/>
                    <a:ext cx="1432187"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h</m:t>
                          </m:r>
                          <m:r>
                            <a:rPr lang="en-US" i="0">
                              <a:latin typeface="Cambria Math" panose="02040503050406030204" pitchFamily="18" charset="0"/>
                            </a:rPr>
                            <m:t>~</m:t>
                          </m:r>
                          <m:sSup>
                            <m:sSupPr>
                              <m:ctrlPr>
                                <a:rPr lang="en-US" i="1">
                                  <a:latin typeface="Cambria Math" panose="02040503050406030204" pitchFamily="18" charset="0"/>
                                </a:rPr>
                              </m:ctrlPr>
                            </m:sSupPr>
                            <m:e>
                              <m:r>
                                <a:rPr lang="en-US" i="0">
                                  <a:latin typeface="Cambria Math" panose="02040503050406030204" pitchFamily="18" charset="0"/>
                                </a:rPr>
                                <m:t>10</m:t>
                              </m:r>
                            </m:e>
                            <m:sup>
                              <m:r>
                                <a:rPr lang="en-US" i="0">
                                  <a:latin typeface="Cambria Math" panose="02040503050406030204" pitchFamily="18" charset="0"/>
                                </a:rPr>
                                <m:t>−21</m:t>
                              </m:r>
                            </m:sup>
                          </m:sSup>
                        </m:oMath>
                      </m:oMathPara>
                    </a14:m>
                    <a:endParaRPr lang="en-US" dirty="0"/>
                  </a:p>
                </p:txBody>
              </p:sp>
            </mc:Choice>
            <mc:Fallback xmlns="">
              <p:sp>
                <p:nvSpPr>
                  <p:cNvPr id="9" name="Rectangle 8">
                    <a:extLst>
                      <a:ext uri="{FF2B5EF4-FFF2-40B4-BE49-F238E27FC236}">
                        <a16:creationId xmlns:a16="http://schemas.microsoft.com/office/drawing/2014/main" id="{F21AFF7C-F706-4D44-BA71-FB30D2FBA9BA}"/>
                      </a:ext>
                    </a:extLst>
                  </p:cNvPr>
                  <p:cNvSpPr>
                    <a:spLocks noRot="1" noChangeAspect="1" noMove="1" noResize="1" noEditPoints="1" noAdjustHandles="1" noChangeArrowheads="1" noChangeShapeType="1" noTextEdit="1"/>
                  </p:cNvSpPr>
                  <p:nvPr/>
                </p:nvSpPr>
                <p:spPr>
                  <a:xfrm>
                    <a:off x="5273413" y="4491335"/>
                    <a:ext cx="1432187" cy="461665"/>
                  </a:xfrm>
                  <a:prstGeom prst="rect">
                    <a:avLst/>
                  </a:prstGeom>
                  <a:blipFill>
                    <a:blip r:embed="rId3"/>
                    <a:stretch>
                      <a:fillRect/>
                    </a:stretch>
                  </a:blipFill>
                </p:spPr>
                <p:txBody>
                  <a:bodyPr/>
                  <a:lstStyle/>
                  <a:p>
                    <a:r>
                      <a:rPr lang="en-US">
                        <a:noFill/>
                      </a:rPr>
                      <a:t> </a:t>
                    </a:r>
                  </a:p>
                </p:txBody>
              </p:sp>
            </mc:Fallback>
          </mc:AlternateContent>
        </p:grpSp>
      </p:grpSp>
    </p:spTree>
    <p:extLst>
      <p:ext uri="{BB962C8B-B14F-4D97-AF65-F5344CB8AC3E}">
        <p14:creationId xmlns:p14="http://schemas.microsoft.com/office/powerpoint/2010/main" val="646891437"/>
      </p:ext>
    </p:extLst>
  </p:cSld>
  <p:clrMapOvr>
    <a:masterClrMapping/>
  </p:clrMapOvr>
</p:sld>
</file>

<file path=ppt/theme/theme1.xml><?xml version="1.0" encoding="utf-8"?>
<a:theme xmlns:a="http://schemas.openxmlformats.org/drawingml/2006/main" name="LIGO_II">
  <a:themeElements>
    <a:clrScheme name="">
      <a:dk1>
        <a:srgbClr val="114FFB"/>
      </a:dk1>
      <a:lt1>
        <a:srgbClr val="FFFFFF"/>
      </a:lt1>
      <a:dk2>
        <a:srgbClr val="000000"/>
      </a:dk2>
      <a:lt2>
        <a:srgbClr val="CECECE"/>
      </a:lt2>
      <a:accent1>
        <a:srgbClr val="D49FFF"/>
      </a:accent1>
      <a:accent2>
        <a:srgbClr val="618FFD"/>
      </a:accent2>
      <a:accent3>
        <a:srgbClr val="FFFFFF"/>
      </a:accent3>
      <a:accent4>
        <a:srgbClr val="0D42D6"/>
      </a:accent4>
      <a:accent5>
        <a:srgbClr val="E6CDFF"/>
      </a:accent5>
      <a:accent6>
        <a:srgbClr val="5781E5"/>
      </a:accent6>
      <a:hlink>
        <a:srgbClr val="009688"/>
      </a:hlink>
      <a:folHlink>
        <a:srgbClr val="DADADA"/>
      </a:folHlink>
    </a:clrScheme>
    <a:fontScheme name="LIGO_II">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LIGO_II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LIGO_II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LIGO_II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LIGO_II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LIGO_II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LIGO_II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LIGO_II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C:\program files\qualcomm\eudora mail\attach\LIGO_II.pot</Template>
  <TotalTime>178587</TotalTime>
  <Words>1370</Words>
  <Application>Microsoft Macintosh PowerPoint</Application>
  <PresentationFormat>On-screen Show (4:3)</PresentationFormat>
  <Paragraphs>210</Paragraphs>
  <Slides>38</Slides>
  <Notes>6</Notes>
  <HiddenSlides>0</HiddenSlides>
  <MMClips>1</MMClips>
  <ScaleCrop>false</ScaleCrop>
  <HeadingPairs>
    <vt:vector size="8" baseType="variant">
      <vt:variant>
        <vt:lpstr>Fonts Used</vt:lpstr>
      </vt:variant>
      <vt:variant>
        <vt:i4>14</vt:i4>
      </vt:variant>
      <vt:variant>
        <vt:lpstr>Theme</vt:lpstr>
      </vt:variant>
      <vt:variant>
        <vt:i4>1</vt:i4>
      </vt:variant>
      <vt:variant>
        <vt:lpstr>Embedded OLE Servers</vt:lpstr>
      </vt:variant>
      <vt:variant>
        <vt:i4>3</vt:i4>
      </vt:variant>
      <vt:variant>
        <vt:lpstr>Slide Titles</vt:lpstr>
      </vt:variant>
      <vt:variant>
        <vt:i4>38</vt:i4>
      </vt:variant>
    </vt:vector>
  </HeadingPairs>
  <TitlesOfParts>
    <vt:vector size="56" baseType="lpstr">
      <vt:lpstr>MS PGothic</vt:lpstr>
      <vt:lpstr>MS PGothic</vt:lpstr>
      <vt:lpstr>Arial</vt:lpstr>
      <vt:lpstr>Arial Narrow</vt:lpstr>
      <vt:lpstr>Cambria Math</vt:lpstr>
      <vt:lpstr>DejaVu Sans</vt:lpstr>
      <vt:lpstr>Helvetica</vt:lpstr>
      <vt:lpstr>Mathematica3</vt:lpstr>
      <vt:lpstr>Monotype Sorts</vt:lpstr>
      <vt:lpstr>Symbol</vt:lpstr>
      <vt:lpstr>Times</vt:lpstr>
      <vt:lpstr>Times New Roman</vt:lpstr>
      <vt:lpstr>Wingdings</vt:lpstr>
      <vt:lpstr>Zapf Dingbats</vt:lpstr>
      <vt:lpstr>LIGO_II</vt:lpstr>
      <vt:lpstr>Photo Editor Photo</vt:lpstr>
      <vt:lpstr>Equation</vt:lpstr>
      <vt:lpstr>Image</vt:lpstr>
      <vt:lpstr>Exploiting the New Frontier of Gravitational-Wave Astronomy</vt:lpstr>
      <vt:lpstr>Basics of Gravitational-Waves</vt:lpstr>
      <vt:lpstr>PowerPoint Presentation</vt:lpstr>
      <vt:lpstr>Basic idea for detection is simple</vt:lpstr>
      <vt:lpstr>PowerPoint Presentation</vt:lpstr>
      <vt:lpstr>PowerPoint Presentation</vt:lpstr>
      <vt:lpstr>PowerPoint Presentation</vt:lpstr>
      <vt:lpstr>Gravitational waves:  hard to find because space-time is stiff!</vt:lpstr>
      <vt:lpstr>Expected strength</vt:lpstr>
      <vt:lpstr>Breakthroughs</vt:lpstr>
      <vt:lpstr>PowerPoint Presentation</vt:lpstr>
      <vt:lpstr>What can we learn from h(t)?</vt:lpstr>
      <vt:lpstr>Comparison of GW Waveforms  from BBHs (Sep 2017)</vt:lpstr>
      <vt:lpstr>PowerPoint Presentation</vt:lpstr>
      <vt:lpstr>Onto the study of the most extreme states of matter</vt:lpstr>
      <vt:lpstr>LIGO-Virgo network localization enables discovery of optical counterpart</vt:lpstr>
      <vt:lpstr>PowerPoint Presentation</vt:lpstr>
      <vt:lpstr>Known Masses of Stellar Remnants – Dec 2017</vt:lpstr>
      <vt:lpstr>The full range of expected sources</vt:lpstr>
      <vt:lpstr>Astrophysical Sources of Gravitational Waves</vt:lpstr>
      <vt:lpstr>Frequency-Time  Characteristics of GW Sources</vt:lpstr>
      <vt:lpstr>Building Out the Terrestrial Gravitational-Wave Network</vt:lpstr>
      <vt:lpstr>Localization for events - Oct 2017</vt:lpstr>
      <vt:lpstr>PowerPoint Presentation</vt:lpstr>
      <vt:lpstr>Effect of Adding LIGO-India to the LIGO+Virgo Network</vt:lpstr>
      <vt:lpstr>Detection rate improves as sensitivity cubed</vt:lpstr>
      <vt:lpstr>Sensitivity of Detectors is Determined by Noise and Background</vt:lpstr>
      <vt:lpstr>Noise and background cartoon</vt:lpstr>
      <vt:lpstr>Optical configuration</vt:lpstr>
      <vt:lpstr>The next step:  O3</vt:lpstr>
      <vt:lpstr>LIGO-Virgo Observing Scenario (arXiv:1304.0670) </vt:lpstr>
      <vt:lpstr>Working schedule for next observing run (O3)</vt:lpstr>
      <vt:lpstr>Open Public Alerts (OPAs) begin in O3</vt:lpstr>
      <vt:lpstr>The longer term</vt:lpstr>
      <vt:lpstr>Science drives Requirements</vt:lpstr>
      <vt:lpstr>Advanced LIGO upgrade path</vt:lpstr>
      <vt:lpstr>Upgrade possibilities</vt:lpstr>
      <vt:lpstr>PowerPoint Presentation</vt:lpstr>
    </vt:vector>
  </TitlesOfParts>
  <Company>Home</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Barry Barish</dc:creator>
  <cp:lastModifiedBy>Raab, Frederick J. (Fred)</cp:lastModifiedBy>
  <cp:revision>495</cp:revision>
  <cp:lastPrinted>2016-11-14T20:59:39Z</cp:lastPrinted>
  <dcterms:created xsi:type="dcterms:W3CDTF">2011-03-02T00:22:05Z</dcterms:created>
  <dcterms:modified xsi:type="dcterms:W3CDTF">2018-11-01T16:24:18Z</dcterms:modified>
</cp:coreProperties>
</file>