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08" r:id="rId1"/>
    <p:sldMasterId id="2147484034" r:id="rId2"/>
  </p:sldMasterIdLst>
  <p:notesMasterIdLst>
    <p:notesMasterId r:id="rId45"/>
  </p:notesMasterIdLst>
  <p:handoutMasterIdLst>
    <p:handoutMasterId r:id="rId46"/>
  </p:handoutMasterIdLst>
  <p:sldIdLst>
    <p:sldId id="668" r:id="rId3"/>
    <p:sldId id="694" r:id="rId4"/>
    <p:sldId id="448" r:id="rId5"/>
    <p:sldId id="377" r:id="rId6"/>
    <p:sldId id="692" r:id="rId7"/>
    <p:sldId id="696" r:id="rId8"/>
    <p:sldId id="538" r:id="rId9"/>
    <p:sldId id="706" r:id="rId10"/>
    <p:sldId id="703" r:id="rId11"/>
    <p:sldId id="664" r:id="rId12"/>
    <p:sldId id="502" r:id="rId13"/>
    <p:sldId id="704" r:id="rId14"/>
    <p:sldId id="705" r:id="rId15"/>
    <p:sldId id="674" r:id="rId16"/>
    <p:sldId id="459" r:id="rId17"/>
    <p:sldId id="687" r:id="rId18"/>
    <p:sldId id="530" r:id="rId19"/>
    <p:sldId id="691" r:id="rId20"/>
    <p:sldId id="702" r:id="rId21"/>
    <p:sldId id="590" r:id="rId22"/>
    <p:sldId id="511" r:id="rId23"/>
    <p:sldId id="512" r:id="rId24"/>
    <p:sldId id="433" r:id="rId25"/>
    <p:sldId id="506" r:id="rId26"/>
    <p:sldId id="550" r:id="rId27"/>
    <p:sldId id="432" r:id="rId28"/>
    <p:sldId id="646" r:id="rId29"/>
    <p:sldId id="435" r:id="rId30"/>
    <p:sldId id="698" r:id="rId31"/>
    <p:sldId id="690" r:id="rId32"/>
    <p:sldId id="700" r:id="rId33"/>
    <p:sldId id="701" r:id="rId34"/>
    <p:sldId id="707" r:id="rId35"/>
    <p:sldId id="693" r:id="rId36"/>
    <p:sldId id="654" r:id="rId37"/>
    <p:sldId id="697" r:id="rId38"/>
    <p:sldId id="658" r:id="rId39"/>
    <p:sldId id="515" r:id="rId40"/>
    <p:sldId id="516" r:id="rId41"/>
    <p:sldId id="686" r:id="rId42"/>
    <p:sldId id="642" r:id="rId43"/>
    <p:sldId id="659" r:id="rId4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F282A"/>
    <a:srgbClr val="232733"/>
    <a:srgbClr val="000000"/>
    <a:srgbClr val="0000FF"/>
    <a:srgbClr val="FFFFFF"/>
    <a:srgbClr val="499337"/>
    <a:srgbClr val="743199"/>
    <a:srgbClr val="3A194D"/>
    <a:srgbClr val="412541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6" autoAdjust="0"/>
    <p:restoredTop sz="99172" autoAdjust="0"/>
  </p:normalViewPr>
  <p:slideViewPr>
    <p:cSldViewPr snapToObjects="1">
      <p:cViewPr>
        <p:scale>
          <a:sx n="200" d="100"/>
          <a:sy n="200" d="100"/>
        </p:scale>
        <p:origin x="-568" y="-96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3838"/>
            <a:ext cx="31400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3838"/>
            <a:ext cx="31384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78FF838E-B6B3-AA4D-9C35-49E074F42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56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2ED7CB19-AD16-C348-8B37-2228ADC4B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3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D7CB19-AD16-C348-8B37-2228ADC4B7F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1BBA9-A2A8-024A-9905-8236F9165812}" type="slidenum">
              <a:rPr lang="en-US"/>
              <a:pPr/>
              <a:t>12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HAM ISI insertion in HAM6 at Livingston with guidance from Jeff Kissel (LSU, left) and Brian O’Reilly (LLO, right).  March 2008.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98F15-9629-D34B-983B-4DD777D826F7}" type="slidenum">
              <a:rPr lang="en-US"/>
              <a:pPr/>
              <a:t>13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327C4B-0C8C-D949-8707-D81D28355413}" type="slidenum">
              <a:rPr lang="en-US">
                <a:solidFill>
                  <a:prstClr val="black"/>
                </a:solidFill>
                <a:latin typeface="Calibri"/>
              </a:rPr>
              <a:pPr defTabSz="96661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49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4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5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5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447800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0" y="107577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EDB5A2-82F0-5F4D-BF81-60CE59EF3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35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0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40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266700" y="6857956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40080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447800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0" y="107577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447800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0" y="107577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447800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0" y="107577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3338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6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3" y="1447800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0" y="107577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5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07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59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8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95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9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78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1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5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50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43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3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8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3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23" Type="http://schemas.microsoft.com/office/2007/relationships/hdphoto" Target="../media/hdphoto1.wdp"/><Relationship Id="rId24" Type="http://schemas.openxmlformats.org/officeDocument/2006/relationships/image" Target="../media/image2.png"/><Relationship Id="rId25" Type="http://schemas.microsoft.com/office/2007/relationships/hdphoto" Target="../media/hdphoto2.wdp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7668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"/>
            <a:ext cx="742950" cy="7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 userDrawn="1"/>
        </p:nvPicPr>
        <p:blipFill>
          <a:blip r:embed="rId2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" y="0"/>
            <a:ext cx="952500" cy="723900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sp>
        <p:nvSpPr>
          <p:cNvPr id="4" name="TextBox 3"/>
          <p:cNvSpPr txBox="1"/>
          <p:nvPr userDrawn="1"/>
        </p:nvSpPr>
        <p:spPr>
          <a:xfrm>
            <a:off x="4722813" y="657225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1287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sz="1000" dirty="0" smtClean="0"/>
              <a:t>Zucker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553200" y="649128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r"/>
            <a:fld id="{E08999DA-6F64-BF45-B314-74E8F7222AA8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33" r:id="rId13"/>
    <p:sldLayoutId id="2147483934" r:id="rId14"/>
    <p:sldLayoutId id="2147483936" r:id="rId15"/>
    <p:sldLayoutId id="2147483937" r:id="rId16"/>
    <p:sldLayoutId id="2147484080" r:id="rId17"/>
    <p:sldLayoutId id="2147484126" r:id="rId18"/>
    <p:sldLayoutId id="2147484140" r:id="rId19"/>
    <p:sldLayoutId id="2147484154" r:id="rId20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E9F93-24B4-B644-8276-226E7EED5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1900137" TargetMode="External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.png"/><Relationship Id="rId9" Type="http://schemas.microsoft.com/office/2007/relationships/hdphoto" Target="../media/hdphoto1.wdp"/><Relationship Id="rId10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png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!OLE_LINK1" TargetMode="External"/><Relationship Id="rId4" Type="http://schemas.openxmlformats.org/officeDocument/2006/relationships/image" Target="../media/image6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063" y="1708055"/>
            <a:ext cx="8759574" cy="18773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LIGO 4km Vacuum System: Design, Construction, Features &amp; Faults</a:t>
            </a:r>
            <a:endParaRPr lang="en-US" sz="4000" i="1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354" y="4038600"/>
            <a:ext cx="6730999" cy="2010832"/>
          </a:xfrm>
        </p:spPr>
        <p:txBody>
          <a:bodyPr>
            <a:noAutofit/>
          </a:bodyPr>
          <a:lstStyle/>
          <a:p>
            <a:r>
              <a:rPr lang="en-US" sz="1800" dirty="0" smtClean="0"/>
              <a:t>Mike Zucker, LIGO Caltech &amp; MIT</a:t>
            </a:r>
          </a:p>
          <a:p>
            <a:endParaRPr lang="en-US" sz="1800" dirty="0" smtClean="0"/>
          </a:p>
          <a:p>
            <a:r>
              <a:rPr lang="en-US" sz="1800" dirty="0" smtClean="0"/>
              <a:t>NSF </a:t>
            </a:r>
            <a:r>
              <a:rPr lang="en-US" sz="1800" dirty="0"/>
              <a:t>Workshop on Large UHV Systems for Frontier Scientific </a:t>
            </a:r>
            <a:r>
              <a:rPr lang="en-US" sz="1800" dirty="0" smtClean="0"/>
              <a:t>Research LIGO Livingston Observatory </a:t>
            </a:r>
          </a:p>
          <a:p>
            <a:r>
              <a:rPr lang="en-US" sz="1800" dirty="0" smtClean="0"/>
              <a:t>29</a:t>
            </a:r>
            <a:r>
              <a:rPr lang="en-US" sz="1800" dirty="0"/>
              <a:t>-</a:t>
            </a:r>
            <a:r>
              <a:rPr lang="en-US" sz="1800" dirty="0" smtClean="0"/>
              <a:t>31 January, 2019</a:t>
            </a:r>
          </a:p>
          <a:p>
            <a:r>
              <a:rPr lang="en-US" sz="1800" dirty="0">
                <a:solidFill>
                  <a:srgbClr val="FFFF00"/>
                </a:solidFill>
                <a:hlinkClick r:id="rId3"/>
              </a:rPr>
              <a:t>LIGO-</a:t>
            </a:r>
            <a:r>
              <a:rPr lang="en-US" sz="1800" dirty="0" smtClean="0">
                <a:solidFill>
                  <a:srgbClr val="FFFF00"/>
                </a:solidFill>
                <a:hlinkClick r:id="rId3"/>
              </a:rPr>
              <a:t>G1900137</a:t>
            </a:r>
            <a:endParaRPr lang="en-US" sz="1800" dirty="0">
              <a:solidFill>
                <a:srgbClr val="FFFF00"/>
              </a:solidFill>
            </a:endParaRP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72117" cy="990601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9" name="Picture 8" descr="Caltech_LOGO-Orange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9" y="6356589"/>
            <a:ext cx="1143888" cy="491141"/>
          </a:xfrm>
          <a:prstGeom prst="rect">
            <a:avLst/>
          </a:prstGeom>
        </p:spPr>
      </p:pic>
      <p:pic>
        <p:nvPicPr>
          <p:cNvPr id="10" name="Picture 9" descr="MIT-logo-red-gr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76" y="6432345"/>
            <a:ext cx="531454" cy="28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4" y="63501"/>
            <a:ext cx="922026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121676" y="6404533"/>
            <a:ext cx="818623" cy="367981"/>
            <a:chOff x="175956" y="990601"/>
            <a:chExt cx="9623956" cy="4076461"/>
          </a:xfrm>
        </p:grpSpPr>
        <p:sp>
          <p:nvSpPr>
            <p:cNvPr id="5" name="Rectangle 4"/>
            <p:cNvSpPr/>
            <p:nvPr/>
          </p:nvSpPr>
          <p:spPr>
            <a:xfrm>
              <a:off x="609600" y="1460500"/>
              <a:ext cx="6394450" cy="239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F0900056-v1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56" y="990601"/>
              <a:ext cx="9623956" cy="407646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 rot="16200000">
            <a:off x="-790595" y="3657227"/>
            <a:ext cx="19064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Image Credit: </a:t>
            </a:r>
            <a:r>
              <a:rPr lang="en-US" sz="9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Aurore</a:t>
            </a:r>
            <a:r>
              <a:rPr lang="en-US" sz="9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900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Simmonet</a:t>
            </a:r>
            <a:r>
              <a:rPr lang="en-US" sz="9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/SSU</a:t>
            </a:r>
            <a:endParaRPr lang="en-US" sz="900" b="0" i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17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ligo_instal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788" y="0"/>
            <a:ext cx="10353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8977"/>
            <a:ext cx="9144000" cy="6954934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55747" y="2286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HAM chamber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(Horizontal -Axis Module)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1000" y="3200400"/>
            <a:ext cx="2514600" cy="2062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 smtClean="0">
                <a:solidFill>
                  <a:srgbClr val="3366FF"/>
                </a:solidFill>
                <a:latin typeface="Arial" charset="0"/>
              </a:rPr>
              <a:t> House complex input/output optics</a:t>
            </a:r>
          </a:p>
          <a:p>
            <a:endParaRPr lang="en-US" sz="1600" dirty="0" smtClean="0">
              <a:solidFill>
                <a:srgbClr val="3366FF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3366FF"/>
                </a:solidFill>
                <a:latin typeface="Arial" charset="0"/>
              </a:rPr>
              <a:t> 2.1m Ø </a:t>
            </a:r>
            <a:r>
              <a:rPr lang="en-US" sz="1600" dirty="0" err="1" smtClean="0">
                <a:solidFill>
                  <a:srgbClr val="3366FF"/>
                </a:solidFill>
                <a:latin typeface="Arial" charset="0"/>
              </a:rPr>
              <a:t>x</a:t>
            </a:r>
            <a:r>
              <a:rPr lang="en-US" sz="1600" dirty="0" smtClean="0">
                <a:solidFill>
                  <a:srgbClr val="3366FF"/>
                </a:solidFill>
                <a:latin typeface="Arial" charset="0"/>
              </a:rPr>
              <a:t> 2m </a:t>
            </a:r>
            <a:r>
              <a:rPr lang="en-US" sz="1600" dirty="0" err="1" smtClean="0">
                <a:solidFill>
                  <a:srgbClr val="3366FF"/>
                </a:solidFill>
                <a:latin typeface="Arial" charset="0"/>
              </a:rPr>
              <a:t>w</a:t>
            </a:r>
            <a:endParaRPr lang="en-US" sz="1600" dirty="0" smtClean="0">
              <a:solidFill>
                <a:srgbClr val="3366FF"/>
              </a:solidFill>
              <a:latin typeface="Arial" charset="0"/>
            </a:endParaRPr>
          </a:p>
          <a:p>
            <a:endParaRPr lang="en-US" sz="1600" dirty="0" smtClean="0">
              <a:solidFill>
                <a:srgbClr val="3366FF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3366FF"/>
                </a:solidFill>
                <a:latin typeface="Arial" charset="0"/>
              </a:rPr>
              <a:t> More than 70% of area is removable access doors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6540500" y="12446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L1 ISI 1/31/08</a:t>
            </a:r>
          </a:p>
        </p:txBody>
      </p:sp>
      <p:pic>
        <p:nvPicPr>
          <p:cNvPr id="360451" name="Picture 3" descr="ham6install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25088" cy="6850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73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3E67DB84-D924-C340-8842-D3497FF0B028}" type="slidenum">
              <a:rPr lang="en-US"/>
              <a:pPr/>
              <a:t>13</a:t>
            </a:fld>
            <a:endParaRPr lang="en-US"/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>
            <a:lum bright="9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67976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58000" y="6384141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IMG_29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7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465888" y="107950"/>
            <a:ext cx="1895475" cy="57277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 Situ Chamber </a:t>
            </a:r>
            <a:r>
              <a:rPr lang="en-US" dirty="0" err="1" smtClean="0">
                <a:solidFill>
                  <a:srgbClr val="FF0000"/>
                </a:solidFill>
              </a:rPr>
              <a:t>Bakeout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VE_Bake_Blank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731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040929"/>
            <a:ext cx="6080758" cy="4674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842962"/>
          </a:xfrm>
        </p:spPr>
        <p:txBody>
          <a:bodyPr>
            <a:normAutofit fontScale="90000"/>
          </a:bodyPr>
          <a:lstStyle/>
          <a:p>
            <a:r>
              <a:rPr lang="en-US" sz="2800" i="1" dirty="0" smtClean="0"/>
              <a:t>Passive 80K </a:t>
            </a:r>
            <a:r>
              <a:rPr lang="en-US" sz="2800" i="1" dirty="0" err="1" smtClean="0"/>
              <a:t>cryotraps</a:t>
            </a:r>
            <a:r>
              <a:rPr lang="en-US" sz="2800" i="1" dirty="0" smtClean="0"/>
              <a:t> pump water vapor </a:t>
            </a:r>
            <a:br>
              <a:rPr lang="en-US" sz="2800" i="1" dirty="0" smtClean="0"/>
            </a:br>
            <a:r>
              <a:rPr lang="en-US" sz="2800" i="1" dirty="0" smtClean="0"/>
              <a:t>released by detector components</a:t>
            </a:r>
            <a:endParaRPr lang="en-US" sz="28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858000" y="6384141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3675" y="5700357"/>
            <a:ext cx="79944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solidFill>
                  <a:srgbClr val="008000"/>
                </a:solidFill>
              </a:rPr>
              <a:t>3D model </a:t>
            </a:r>
          </a:p>
          <a:p>
            <a:r>
              <a:rPr lang="en-US" sz="900" i="1" dirty="0" smtClean="0">
                <a:solidFill>
                  <a:srgbClr val="008000"/>
                </a:solidFill>
              </a:rPr>
              <a:t>E. Sanchez</a:t>
            </a:r>
            <a:endParaRPr lang="en-US" sz="900" i="1" dirty="0">
              <a:solidFill>
                <a:srgbClr val="008000"/>
              </a:solidFill>
            </a:endParaRPr>
          </a:p>
        </p:txBody>
      </p:sp>
      <p:pic>
        <p:nvPicPr>
          <p:cNvPr id="3" name="Picture 2" descr="BOOK_CHAPTER_Figure6_ShortCryopu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20" y="1004777"/>
            <a:ext cx="3414079" cy="4710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5800" y="5700357"/>
            <a:ext cx="75442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solidFill>
                  <a:srgbClr val="008000"/>
                </a:solidFill>
              </a:rPr>
              <a:t>photo</a:t>
            </a:r>
          </a:p>
          <a:p>
            <a:r>
              <a:rPr lang="en-US" sz="900" i="1" dirty="0" smtClean="0">
                <a:solidFill>
                  <a:srgbClr val="008000"/>
                </a:solidFill>
              </a:rPr>
              <a:t>G. Moreno</a:t>
            </a:r>
            <a:endParaRPr lang="en-US" sz="9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6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087"/>
            <a:ext cx="4724400" cy="762000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Gate </a:t>
            </a:r>
            <a:r>
              <a:rPr lang="en-US" sz="3600" i="1" dirty="0"/>
              <a:t>Valves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17</a:t>
            </a:fld>
            <a:endParaRPr lang="en-US"/>
          </a:p>
        </p:txBody>
      </p:sp>
      <p:sp>
        <p:nvSpPr>
          <p:cNvPr id="4813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219200"/>
            <a:ext cx="2032000" cy="1524000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40</a:t>
            </a:r>
            <a:r>
              <a:rPr lang="en-US" sz="2000" dirty="0">
                <a:solidFill>
                  <a:srgbClr val="FFFFFF"/>
                </a:solidFill>
              </a:rPr>
              <a:t>” &amp; 44”  </a:t>
            </a:r>
            <a:r>
              <a:rPr lang="en-US" sz="2000" dirty="0" smtClean="0">
                <a:solidFill>
                  <a:srgbClr val="FFFFFF"/>
                </a:solidFill>
              </a:rPr>
              <a:t>ID </a:t>
            </a: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valves </a:t>
            </a:r>
            <a:r>
              <a:rPr lang="en-US" sz="2000" dirty="0" smtClean="0">
                <a:solidFill>
                  <a:srgbClr val="FFFFFF"/>
                </a:solidFill>
              </a:rPr>
              <a:t>isolate</a:t>
            </a: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 smtClean="0">
                <a:solidFill>
                  <a:srgbClr val="FFFFFF"/>
                </a:solidFill>
              </a:rPr>
              <a:t>beamtubes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from instrumentation</a:t>
            </a: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 smtClean="0">
              <a:solidFill>
                <a:srgbClr val="FFFFFF"/>
              </a:solidFill>
            </a:endParaRPr>
          </a:p>
        </p:txBody>
      </p:sp>
      <p:pic>
        <p:nvPicPr>
          <p:cNvPr id="10" name="Picture 2" descr="C:\Users\Larry\Documents\LIGO-India\Photos\2013_02_07\Gerry's Retirement Presentation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51" y="0"/>
            <a:ext cx="4608171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4" descr="Valve"/>
          <p:cNvPicPr>
            <a:picLocks noChangeAspect="1" noChangeArrowheads="1"/>
          </p:cNvPicPr>
          <p:nvPr/>
        </p:nvPicPr>
        <p:blipFill rotWithShape="1">
          <a:blip r:embed="rId3"/>
          <a:srcRect l="26624" t="1549" r="11388" b="173"/>
          <a:stretch/>
        </p:blipFill>
        <p:spPr bwMode="auto">
          <a:xfrm>
            <a:off x="3733799" y="-152399"/>
            <a:ext cx="5538011" cy="702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58000" y="6384141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9" t="-2898" r="-7848" b="-5344"/>
          <a:stretch/>
        </p:blipFill>
        <p:spPr>
          <a:xfrm>
            <a:off x="948266" y="31750"/>
            <a:ext cx="7298267" cy="632460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0257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1704_20180426165829_EYNEGpum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14133"/>
            <a:ext cx="3881736" cy="216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16933"/>
            <a:ext cx="5791200" cy="6574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Pumping for Non-</a:t>
            </a:r>
            <a:r>
              <a:rPr lang="en-US" dirty="0" err="1" smtClean="0"/>
              <a:t>condensibles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6576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Maglev </a:t>
            </a:r>
            <a:r>
              <a:rPr lang="en-US" dirty="0" err="1" smtClean="0"/>
              <a:t>turbos</a:t>
            </a:r>
            <a:r>
              <a:rPr lang="en-US" dirty="0" smtClean="0"/>
              <a:t> for initial evacuation only</a:t>
            </a:r>
          </a:p>
          <a:p>
            <a:r>
              <a:rPr lang="en-US" dirty="0"/>
              <a:t>Ion pumps assisted by </a:t>
            </a:r>
            <a:r>
              <a:rPr lang="en-US" dirty="0" smtClean="0"/>
              <a:t>NEGs </a:t>
            </a:r>
            <a:r>
              <a:rPr lang="en-US" dirty="0"/>
              <a:t>in normal </a:t>
            </a:r>
            <a:r>
              <a:rPr lang="en-US" dirty="0" smtClean="0"/>
              <a:t>operation</a:t>
            </a:r>
          </a:p>
          <a:p>
            <a:r>
              <a:rPr lang="en-US" i="1" dirty="0" smtClean="0"/>
              <a:t>NO rotating or vibrating machinery </a:t>
            </a:r>
            <a:r>
              <a:rPr lang="en-US" dirty="0" smtClean="0"/>
              <a:t>allowed during interferometer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pic>
        <p:nvPicPr>
          <p:cNvPr id="6" name="Picture 5" descr="Pump_Val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3109" y="2667000"/>
            <a:ext cx="2388749" cy="358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509" y="677333"/>
            <a:ext cx="3587381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82576"/>
            <a:ext cx="78105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30 years ago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pic>
        <p:nvPicPr>
          <p:cNvPr id="7" name="Content Placeholder 6" descr="Macintosh HD:Users:mike:Desktop:IMG_0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6" b="966"/>
          <a:stretch>
            <a:fillRect/>
          </a:stretch>
        </p:blipFill>
        <p:spPr bwMode="auto">
          <a:xfrm>
            <a:off x="292100" y="1143000"/>
            <a:ext cx="8559800" cy="490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76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Content Placeholder 9" descr="beamtube-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-7938"/>
            <a:ext cx="10761663" cy="6858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228600" y="635423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35423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Zucker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23693"/>
            <a:ext cx="414070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FFFF"/>
                </a:solidFill>
              </a:rPr>
              <a:t>LIGO </a:t>
            </a:r>
            <a:r>
              <a:rPr lang="en-US" sz="3200" i="1" dirty="0" err="1" smtClean="0">
                <a:solidFill>
                  <a:srgbClr val="FFFFFF"/>
                </a:solidFill>
              </a:rPr>
              <a:t>Beamtube</a:t>
            </a:r>
            <a:endParaRPr lang="en-US" sz="3200" i="1" dirty="0" smtClean="0">
              <a:solidFill>
                <a:srgbClr val="FFFFFF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9000 m</a:t>
            </a:r>
            <a:r>
              <a:rPr lang="en-US" sz="2400" baseline="30000" dirty="0" smtClean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 volume/</a:t>
            </a:r>
            <a:r>
              <a:rPr lang="en-US" dirty="0" smtClean="0">
                <a:solidFill>
                  <a:srgbClr val="FFFFFF"/>
                </a:solidFill>
              </a:rPr>
              <a:t>site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30000 m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 area/site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50 km of spiral welds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~10</a:t>
            </a:r>
            <a:r>
              <a:rPr lang="en-US" sz="2400" baseline="30000" dirty="0" smtClean="0">
                <a:solidFill>
                  <a:srgbClr val="FFFFFF"/>
                </a:solidFill>
              </a:rPr>
              <a:t>-9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torr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b</a:t>
            </a:r>
            <a:r>
              <a:rPr lang="en-US" dirty="0" smtClean="0">
                <a:solidFill>
                  <a:srgbClr val="FFFFFF"/>
                </a:solidFill>
              </a:rPr>
              <a:t>udget ~ $40M (1997)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$2500/m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$50/</a:t>
            </a:r>
            <a:r>
              <a:rPr lang="en-US" sz="1800" dirty="0" err="1" smtClean="0">
                <a:solidFill>
                  <a:srgbClr val="FFFFFF"/>
                </a:solidFill>
              </a:rPr>
              <a:t>lb</a:t>
            </a:r>
            <a:endParaRPr lang="en-US" sz="1800" dirty="0" smtClean="0">
              <a:solidFill>
                <a:srgbClr val="FFFFFF"/>
              </a:solidFill>
            </a:endParaRPr>
          </a:p>
          <a:p>
            <a:pPr marL="1371600" lvl="2" indent="-4572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1371600" lvl="2" indent="-4572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1371600" lvl="2" indent="-4572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57200"/>
            <a:ext cx="4724400" cy="590020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LIGO-G1900137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5200" y="64008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Zucker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9675" y="3352800"/>
            <a:ext cx="6315075" cy="10206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43678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LIGO-G1900137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66639" y="643678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Zucker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6700"/>
            <a:ext cx="76200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Residual Gas Pressure Limits in Beam Tubes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02" y="1752600"/>
            <a:ext cx="4804804" cy="468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301625"/>
            <a:ext cx="5715000" cy="536575"/>
          </a:xfrm>
          <a:noFill/>
        </p:spPr>
        <p:txBody>
          <a:bodyPr>
            <a:noAutofit/>
          </a:bodyPr>
          <a:lstStyle/>
          <a:p>
            <a:r>
              <a:rPr lang="en-US" sz="3600" i="1" dirty="0" smtClean="0"/>
              <a:t>Beam Tubes</a:t>
            </a:r>
            <a:endParaRPr lang="en-US" sz="1600" i="1" dirty="0"/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066800"/>
            <a:ext cx="3810000" cy="2971800"/>
          </a:xfrm>
          <a:noFill/>
          <a:ln w="38100"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304L 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 smtClean="0"/>
              <a:t>3.2 mm thick with external stiffeners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Raw stock </a:t>
            </a:r>
            <a:r>
              <a:rPr lang="en-US" sz="1400" dirty="0" smtClean="0">
                <a:solidFill>
                  <a:srgbClr val="FF0000"/>
                </a:solidFill>
              </a:rPr>
              <a:t>air baked 36h @ 455C 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Final J</a:t>
            </a:r>
            <a:r>
              <a:rPr lang="en-US" sz="1400" baseline="-25000" dirty="0" smtClean="0">
                <a:solidFill>
                  <a:srgbClr val="FF0000"/>
                </a:solidFill>
              </a:rPr>
              <a:t>H2</a:t>
            </a:r>
            <a:r>
              <a:rPr lang="en-US" sz="1400" dirty="0" smtClean="0">
                <a:solidFill>
                  <a:srgbClr val="FF0000"/>
                </a:solidFill>
              </a:rPr>
              <a:t> &lt; 1e-13 Tl/s/cm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coil spiral-welded into 1.2m tube 16m long</a:t>
            </a:r>
          </a:p>
          <a:p>
            <a:pPr lvl="1">
              <a:lnSpc>
                <a:spcPct val="90000"/>
              </a:lnSpc>
            </a:pPr>
            <a:r>
              <a:rPr lang="en-US" sz="1000" dirty="0" smtClean="0"/>
              <a:t>method adapted from sewer pipe industry 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16m sections cleaned, leak checked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FTIR analysis to confirm HC-free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sections field butt-welded together in travelling </a:t>
            </a:r>
            <a:r>
              <a:rPr lang="en-US" sz="1400" dirty="0"/>
              <a:t>clean </a:t>
            </a:r>
            <a:r>
              <a:rPr lang="en-US" sz="1400" dirty="0" smtClean="0"/>
              <a:t>room</a:t>
            </a:r>
          </a:p>
          <a:p>
            <a:pPr>
              <a:lnSpc>
                <a:spcPct val="90000"/>
              </a:lnSpc>
            </a:pPr>
            <a:r>
              <a:rPr lang="en-US" sz="1400" dirty="0" smtClean="0"/>
              <a:t>Over 50 linear km of weld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7E533-1CF0-2547-A4FE-E17795D117F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1700" y="3596959"/>
            <a:ext cx="5399315" cy="36576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500" y="4572000"/>
            <a:ext cx="4010500" cy="268255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57615" cy="3600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cxnSp>
        <p:nvCxnSpPr>
          <p:cNvPr id="15" name="Straight Arrow Connector 14"/>
          <p:cNvCxnSpPr/>
          <p:nvPr/>
        </p:nvCxnSpPr>
        <p:spPr bwMode="auto">
          <a:xfrm rot="5400000" flipH="1" flipV="1">
            <a:off x="1828800" y="2476500"/>
            <a:ext cx="838200" cy="53340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>
                <a:alpha val="49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191000" y="762000"/>
            <a:ext cx="838200" cy="1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>
                <a:alpha val="49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391400" cy="7239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Depleting Hydrogen from raw SS before tube fabrication: </a:t>
            </a:r>
            <a:br>
              <a:rPr lang="en-US" sz="2400" dirty="0" smtClean="0"/>
            </a:br>
            <a:r>
              <a:rPr lang="en-US" sz="2400" dirty="0" smtClean="0"/>
              <a:t>An economical alternative to high T vacuum </a:t>
            </a:r>
            <a:r>
              <a:rPr lang="en-US" sz="2400" dirty="0" err="1" smtClean="0"/>
              <a:t>bakeout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119" y="1600200"/>
            <a:ext cx="3022081" cy="346563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SS sheet from mill is baked in air 36 hours at 455 ºC</a:t>
            </a:r>
          </a:p>
          <a:p>
            <a:r>
              <a:rPr lang="en-US" sz="1600" dirty="0" smtClean="0"/>
              <a:t>(Hotter treatment deemed inadvisable due to carbide formation)</a:t>
            </a:r>
          </a:p>
          <a:p>
            <a:r>
              <a:rPr lang="en-US" sz="1600" dirty="0" smtClean="0"/>
              <a:t>Total dissolved hydrogen is reduced ~ 3x</a:t>
            </a:r>
          </a:p>
          <a:p>
            <a:r>
              <a:rPr lang="en-US" sz="1600" dirty="0" smtClean="0"/>
              <a:t>Remaining H is  tightly bound, high activation T</a:t>
            </a:r>
          </a:p>
          <a:p>
            <a:r>
              <a:rPr lang="en-US" sz="1600" dirty="0" smtClean="0"/>
              <a:t>Care is required in welding to avoid re-introduction of H</a:t>
            </a:r>
          </a:p>
          <a:p>
            <a:endParaRPr lang="en-US" sz="16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114300" y="64770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LIGO-G1900137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098800" y="644871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Zucker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7E533-1CF0-2547-A4FE-E17795D117F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038627"/>
            <a:ext cx="5327650" cy="44813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5520331"/>
            <a:ext cx="2590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C9BA5"/>
                </a:solidFill>
              </a:rPr>
              <a:t>Sample Temperature (ºC)</a:t>
            </a:r>
          </a:p>
          <a:p>
            <a:endParaRPr lang="en-US" sz="1600" dirty="0">
              <a:solidFill>
                <a:srgbClr val="7C9BA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672834" y="31300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H</a:t>
            </a:r>
            <a:r>
              <a:rPr lang="en-US" sz="1800" baseline="-25000" dirty="0" smtClean="0">
                <a:solidFill>
                  <a:schemeClr val="bg2"/>
                </a:solidFill>
              </a:rPr>
              <a:t>2</a:t>
            </a:r>
            <a:r>
              <a:rPr lang="en-US" sz="1800" dirty="0" smtClean="0">
                <a:solidFill>
                  <a:schemeClr val="bg2"/>
                </a:solidFill>
              </a:rPr>
              <a:t> Flux (A.U.)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803829"/>
            <a:ext cx="101651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7C9BA5"/>
                </a:solidFill>
              </a:rPr>
              <a:t>Raw SS</a:t>
            </a:r>
            <a:endParaRPr lang="en-US" sz="1800" dirty="0">
              <a:solidFill>
                <a:srgbClr val="7C9BA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3733800"/>
            <a:ext cx="101651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7C9BA5"/>
                </a:solidFill>
              </a:rPr>
              <a:t>After </a:t>
            </a:r>
          </a:p>
          <a:p>
            <a:pPr algn="r"/>
            <a:r>
              <a:rPr lang="en-US" sz="1800" dirty="0" err="1" smtClean="0">
                <a:solidFill>
                  <a:srgbClr val="7C9BA5"/>
                </a:solidFill>
              </a:rPr>
              <a:t>Airbake</a:t>
            </a:r>
            <a:endParaRPr lang="en-US" sz="1800" dirty="0">
              <a:solidFill>
                <a:srgbClr val="7C9BA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0281" y="5326106"/>
            <a:ext cx="1391169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7C9BA5"/>
                </a:solidFill>
              </a:rPr>
              <a:t>data courtesy of Virgo</a:t>
            </a:r>
            <a:endParaRPr lang="en-US" sz="800" i="1" dirty="0">
              <a:solidFill>
                <a:srgbClr val="7C9BA5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rry\Documents\LIGO-India\Photos\Figur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7" y="914400"/>
            <a:ext cx="92504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514600" y="152400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Leak Test “Coffin”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9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4796" y="3503968"/>
            <a:ext cx="4923131" cy="336306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37894" name="Group 14"/>
          <p:cNvGrpSpPr>
            <a:grpSpLocks/>
          </p:cNvGrpSpPr>
          <p:nvPr/>
        </p:nvGrpSpPr>
        <p:grpSpPr bwMode="auto">
          <a:xfrm>
            <a:off x="2952001" y="1143001"/>
            <a:ext cx="3517900" cy="2365375"/>
            <a:chOff x="288" y="2544"/>
            <a:chExt cx="2216" cy="1490"/>
          </a:xfrm>
          <a:noFill/>
        </p:grpSpPr>
        <p:pic>
          <p:nvPicPr>
            <p:cNvPr id="37898" name="Picture 4" descr="beam tube install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2544"/>
              <a:ext cx="2216" cy="14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8"/>
            <p:cNvSpPr txBox="1">
              <a:spLocks noChangeArrowheads="1"/>
            </p:cNvSpPr>
            <p:nvPr/>
          </p:nvSpPr>
          <p:spPr bwMode="auto">
            <a:xfrm>
              <a:off x="764" y="2544"/>
              <a:ext cx="1014" cy="223"/>
            </a:xfrm>
            <a:prstGeom prst="rect">
              <a:avLst/>
            </a:prstGeom>
            <a:grpFill/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squar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  <a:latin typeface="Arial" charset="0"/>
                </a:rPr>
                <a:t>position</a:t>
              </a:r>
              <a:endParaRPr lang="en-US" sz="2000" b="1" dirty="0">
                <a:solidFill>
                  <a:srgbClr val="008000"/>
                </a:solidFill>
                <a:latin typeface="Arial" charset="0"/>
              </a:endParaRPr>
            </a:p>
          </p:txBody>
        </p:sp>
      </p:grpSp>
      <p:pic>
        <p:nvPicPr>
          <p:cNvPr id="37895" name="Picture 9" descr="weld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153" y="3508375"/>
            <a:ext cx="273754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-19799" y="3508375"/>
            <a:ext cx="1310149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Arial" charset="0"/>
              </a:rPr>
              <a:t>butt weld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2362200" y="301625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i="1" dirty="0" err="1" smtClean="0">
                <a:solidFill>
                  <a:srgbClr val="FFFFFF"/>
                </a:solidFill>
                <a:latin typeface="+mj-lt"/>
              </a:rPr>
              <a:t>Beamtube</a:t>
            </a:r>
            <a:r>
              <a:rPr lang="en-US" sz="2800" i="1" dirty="0" smtClean="0">
                <a:solidFill>
                  <a:srgbClr val="FFFFFF"/>
                </a:solidFill>
                <a:latin typeface="+mj-lt"/>
              </a:rPr>
              <a:t> Field Assembly</a:t>
            </a:r>
            <a:endParaRPr lang="en-US" i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7904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27392" y="3525293"/>
            <a:ext cx="2347404" cy="343540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485779" y="3512435"/>
            <a:ext cx="1482347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 charset="0"/>
              </a:rPr>
              <a:t>l</a:t>
            </a:r>
            <a:r>
              <a:rPr lang="en-US" sz="2000" b="1" dirty="0" smtClean="0">
                <a:solidFill>
                  <a:srgbClr val="008000"/>
                </a:solidFill>
                <a:latin typeface="Arial" charset="0"/>
              </a:rPr>
              <a:t>eak check</a:t>
            </a:r>
            <a:endParaRPr lang="en-US" sz="2000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6049" y="1143000"/>
            <a:ext cx="3548152" cy="238229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248400" y="1219200"/>
            <a:ext cx="1447800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rgbClr val="008000"/>
                </a:solidFill>
                <a:latin typeface="Arial" charset="0"/>
              </a:rPr>
              <a:t>ield </a:t>
            </a:r>
            <a:r>
              <a:rPr lang="en-US" sz="2000" b="1" dirty="0" err="1" smtClean="0">
                <a:solidFill>
                  <a:srgbClr val="008000"/>
                </a:solidFill>
                <a:latin typeface="Arial" charset="0"/>
              </a:rPr>
              <a:t>fitup</a:t>
            </a:r>
            <a:endParaRPr lang="en-US" sz="20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096000" y="3534904"/>
            <a:ext cx="1709773" cy="35394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Arial" charset="0"/>
              </a:rPr>
              <a:t>next section</a:t>
            </a:r>
            <a:endParaRPr lang="en-US" sz="2000" b="1" dirty="0">
              <a:solidFill>
                <a:srgbClr val="008000"/>
              </a:solidFill>
              <a:latin typeface="Arial" charset="0"/>
            </a:endParaRPr>
          </a:p>
        </p:txBody>
      </p:sp>
      <p:pic>
        <p:nvPicPr>
          <p:cNvPr id="37907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29814" y="1143000"/>
            <a:ext cx="3488533" cy="235563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-19799" y="1143000"/>
            <a:ext cx="1676400" cy="35401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Arial" charset="0"/>
              </a:rPr>
              <a:t>transport</a:t>
            </a:r>
            <a:endParaRPr lang="en-US" sz="20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7401" y="6326187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4401" y="6326187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80" y="294202"/>
            <a:ext cx="2658535" cy="347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17800" y="262766"/>
            <a:ext cx="4080933" cy="587374"/>
          </a:xfrm>
        </p:spPr>
        <p:txBody>
          <a:bodyPr>
            <a:noAutofit/>
          </a:bodyPr>
          <a:lstStyle/>
          <a:p>
            <a:r>
              <a:rPr lang="en-US" sz="2000" b="1" i="1" dirty="0" smtClean="0">
                <a:solidFill>
                  <a:srgbClr val="CCFFCC"/>
                </a:solidFill>
              </a:rPr>
              <a:t>Unbaked Water Outgassing</a:t>
            </a:r>
            <a:br>
              <a:rPr lang="en-US" sz="2000" b="1" i="1" dirty="0" smtClean="0">
                <a:solidFill>
                  <a:srgbClr val="CCFFCC"/>
                </a:solidFill>
              </a:rPr>
            </a:br>
            <a:r>
              <a:rPr lang="en-US" sz="2000" b="1" i="1" dirty="0" smtClean="0">
                <a:solidFill>
                  <a:srgbClr val="CCFFCC"/>
                </a:solidFill>
              </a:rPr>
              <a:t>(norm. to 1000 hours)</a:t>
            </a:r>
            <a:endParaRPr lang="en-US" sz="2000" b="1" i="1" dirty="0">
              <a:solidFill>
                <a:srgbClr val="CCFF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506" y="1123155"/>
            <a:ext cx="2756107" cy="2438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11613" y="3854068"/>
            <a:ext cx="310726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accent1"/>
                </a:solidFill>
              </a:rPr>
              <a:t>Saito et al (KAGRA, 2011)</a:t>
            </a:r>
          </a:p>
          <a:p>
            <a:pPr algn="ctr"/>
            <a:r>
              <a:rPr lang="en-US" sz="1050" dirty="0" smtClean="0">
                <a:solidFill>
                  <a:schemeClr val="accent1"/>
                </a:solidFill>
              </a:rPr>
              <a:t>ECB 304L, 200C conditioning bake</a:t>
            </a:r>
          </a:p>
          <a:p>
            <a:pPr algn="ctr"/>
            <a:r>
              <a:rPr lang="en-US" sz="1050" dirty="0" smtClean="0">
                <a:solidFill>
                  <a:schemeClr val="accent1"/>
                </a:solidFill>
              </a:rPr>
              <a:t>-40C </a:t>
            </a:r>
            <a:r>
              <a:rPr lang="en-US" sz="1050" dirty="0" err="1" smtClean="0">
                <a:solidFill>
                  <a:schemeClr val="accent1"/>
                </a:solidFill>
              </a:rPr>
              <a:t>dewpoint</a:t>
            </a:r>
            <a:r>
              <a:rPr lang="en-US" sz="1050" dirty="0" smtClean="0">
                <a:solidFill>
                  <a:schemeClr val="accent1"/>
                </a:solidFill>
              </a:rPr>
              <a:t> (127 ppm) re-exposure</a:t>
            </a:r>
            <a:endParaRPr lang="en-US" sz="1050" baseline="30000" dirty="0" smtClean="0">
              <a:solidFill>
                <a:schemeClr val="accent1"/>
              </a:solidFill>
              <a:latin typeface="Arial" charset="0"/>
            </a:endParaRPr>
          </a:p>
          <a:p>
            <a:pPr algn="ctr"/>
            <a:r>
              <a:rPr lang="en-US" sz="1050" dirty="0">
                <a:solidFill>
                  <a:schemeClr val="accent1"/>
                </a:solidFill>
                <a:latin typeface="Arial" charset="0"/>
              </a:rPr>
              <a:t>J(H</a:t>
            </a:r>
            <a:r>
              <a:rPr lang="en-US" sz="1050" baseline="-25000" dirty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1050" dirty="0">
                <a:solidFill>
                  <a:schemeClr val="accent1"/>
                </a:solidFill>
                <a:latin typeface="Arial" charset="0"/>
              </a:rPr>
              <a:t>O</a:t>
            </a:r>
            <a:r>
              <a:rPr lang="en-US" sz="1050" dirty="0" smtClean="0">
                <a:solidFill>
                  <a:schemeClr val="accent1"/>
                </a:solidFill>
                <a:latin typeface="Arial" charset="0"/>
              </a:rPr>
              <a:t>)</a:t>
            </a:r>
            <a:r>
              <a:rPr lang="en-US" sz="1050" baseline="-250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1050" dirty="0" smtClean="0">
                <a:solidFill>
                  <a:schemeClr val="accent1"/>
                </a:solidFill>
                <a:latin typeface="Arial" charset="0"/>
              </a:rPr>
              <a:t> ~ 2 </a:t>
            </a:r>
            <a:r>
              <a:rPr lang="en-US" sz="1050" dirty="0">
                <a:solidFill>
                  <a:schemeClr val="accent1"/>
                </a:solidFill>
                <a:latin typeface="Arial" charset="0"/>
              </a:rPr>
              <a:t>x 10</a:t>
            </a:r>
            <a:r>
              <a:rPr lang="en-US" sz="1050" baseline="30000" dirty="0">
                <a:solidFill>
                  <a:schemeClr val="accent1"/>
                </a:solidFill>
                <a:latin typeface="Arial" charset="0"/>
              </a:rPr>
              <a:t>-</a:t>
            </a:r>
            <a:r>
              <a:rPr lang="en-US" sz="1050" baseline="30000" dirty="0" smtClean="0">
                <a:solidFill>
                  <a:schemeClr val="accent1"/>
                </a:solidFill>
                <a:latin typeface="Arial" charset="0"/>
              </a:rPr>
              <a:t>13 </a:t>
            </a:r>
            <a:r>
              <a:rPr lang="en-US" sz="1050" dirty="0">
                <a:solidFill>
                  <a:schemeClr val="accent1"/>
                </a:solidFill>
                <a:latin typeface="Arial" charset="0"/>
              </a:rPr>
              <a:t>T l s</a:t>
            </a:r>
            <a:r>
              <a:rPr lang="en-US" sz="1050" baseline="30000" dirty="0">
                <a:solidFill>
                  <a:schemeClr val="accent1"/>
                </a:solidFill>
                <a:latin typeface="Arial" charset="0"/>
              </a:rPr>
              <a:t>-1 </a:t>
            </a:r>
            <a:r>
              <a:rPr lang="en-US" sz="1050" dirty="0">
                <a:solidFill>
                  <a:schemeClr val="accent1"/>
                </a:solidFill>
                <a:latin typeface="Arial" charset="0"/>
              </a:rPr>
              <a:t>cm</a:t>
            </a:r>
            <a:r>
              <a:rPr lang="en-US" sz="1050" baseline="30000" dirty="0">
                <a:solidFill>
                  <a:schemeClr val="accent1"/>
                </a:solidFill>
                <a:latin typeface="Arial" charset="0"/>
              </a:rPr>
              <a:t>-</a:t>
            </a:r>
            <a:r>
              <a:rPr lang="en-US" sz="1050" baseline="30000" dirty="0" smtClean="0">
                <a:solidFill>
                  <a:schemeClr val="accent1"/>
                </a:solidFill>
                <a:latin typeface="Arial" charset="0"/>
              </a:rPr>
              <a:t>2 </a:t>
            </a:r>
            <a:r>
              <a:rPr lang="en-US" sz="105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1050" dirty="0" smtClean="0">
                <a:solidFill>
                  <a:schemeClr val="accent1"/>
                </a:solidFill>
                <a:latin typeface="Arial" charset="0"/>
              </a:rPr>
              <a:t>x (1000 h)/t </a:t>
            </a:r>
            <a:endParaRPr lang="en-US" sz="1050" baseline="30000" dirty="0">
              <a:solidFill>
                <a:schemeClr val="accent1"/>
              </a:solidFill>
              <a:latin typeface="Arial" charset="0"/>
            </a:endParaRPr>
          </a:p>
          <a:p>
            <a:pPr algn="ctr"/>
            <a:endParaRPr lang="en-US" sz="1050" baseline="300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5506" y="3561555"/>
            <a:ext cx="2756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Li and </a:t>
            </a:r>
            <a:r>
              <a:rPr lang="en-US" sz="1100" dirty="0" err="1" smtClean="0">
                <a:solidFill>
                  <a:schemeClr val="accent1"/>
                </a:solidFill>
              </a:rPr>
              <a:t>Dylla</a:t>
            </a:r>
            <a:r>
              <a:rPr lang="en-US" sz="1100" dirty="0" smtClean="0">
                <a:solidFill>
                  <a:schemeClr val="accent1"/>
                </a:solidFill>
              </a:rPr>
              <a:t> (1993)</a:t>
            </a:r>
          </a:p>
          <a:p>
            <a:pPr algn="ctr"/>
            <a:r>
              <a:rPr lang="en-US" sz="1100" dirty="0" err="1" smtClean="0">
                <a:solidFill>
                  <a:schemeClr val="accent1"/>
                </a:solidFill>
              </a:rPr>
              <a:t>Electropolished</a:t>
            </a:r>
            <a:r>
              <a:rPr lang="en-US" sz="1100" dirty="0" smtClean="0">
                <a:solidFill>
                  <a:schemeClr val="accent1"/>
                </a:solidFill>
              </a:rPr>
              <a:t> 304L</a:t>
            </a:r>
          </a:p>
          <a:p>
            <a:pPr algn="ctr"/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10 ppm 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water content air re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-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exposure</a:t>
            </a:r>
            <a:endParaRPr lang="en-US" sz="1100" dirty="0" smtClean="0">
              <a:solidFill>
                <a:schemeClr val="accent1"/>
              </a:solidFill>
            </a:endParaRPr>
          </a:p>
          <a:p>
            <a:pPr algn="ctr"/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J(H</a:t>
            </a:r>
            <a:r>
              <a:rPr lang="en-US" sz="1100" baseline="-25000" dirty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O)</a:t>
            </a:r>
            <a:r>
              <a:rPr lang="en-US" sz="1100" baseline="-250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 ~ 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4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x 10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</a:t>
            </a:r>
            <a:r>
              <a:rPr lang="en-US" sz="1100" baseline="30000" dirty="0" smtClean="0">
                <a:solidFill>
                  <a:schemeClr val="accent1"/>
                </a:solidFill>
                <a:latin typeface="Arial" charset="0"/>
              </a:rPr>
              <a:t>12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-2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 x (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1000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h)/t </a:t>
            </a:r>
            <a:endParaRPr lang="en-US" sz="1100" baseline="300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31" y="262766"/>
            <a:ext cx="2922003" cy="24961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331" y="2785320"/>
            <a:ext cx="28352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Weiss et al, T970111</a:t>
            </a:r>
          </a:p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LHO </a:t>
            </a:r>
            <a:r>
              <a:rPr lang="en-US" sz="1100" dirty="0" err="1" smtClean="0">
                <a:solidFill>
                  <a:schemeClr val="accent1"/>
                </a:solidFill>
              </a:rPr>
              <a:t>beamtube</a:t>
            </a:r>
            <a:endParaRPr lang="en-US" sz="1100" dirty="0" smtClean="0">
              <a:solidFill>
                <a:schemeClr val="accent1"/>
              </a:solidFill>
            </a:endParaRPr>
          </a:p>
          <a:p>
            <a:pPr algn="ctr"/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J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(H</a:t>
            </a:r>
            <a:r>
              <a:rPr lang="en-US" sz="1100" baseline="-25000" dirty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O)</a:t>
            </a:r>
            <a:r>
              <a:rPr lang="en-US" sz="1100" baseline="-250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 ~ 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8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x 10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</a:t>
            </a:r>
            <a:r>
              <a:rPr lang="en-US" sz="1100" baseline="30000" dirty="0" smtClean="0">
                <a:solidFill>
                  <a:schemeClr val="accent1"/>
                </a:solidFill>
                <a:latin typeface="Arial" charset="0"/>
              </a:rPr>
              <a:t>12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-2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 x (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1000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h)/t </a:t>
            </a:r>
            <a:endParaRPr lang="en-US" sz="1100" baseline="300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40" y="3483085"/>
            <a:ext cx="2573866" cy="24347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5331" y="6026041"/>
            <a:ext cx="2835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Weiss et al, T940090</a:t>
            </a:r>
          </a:p>
          <a:p>
            <a:pPr algn="ctr"/>
            <a:r>
              <a:rPr lang="en-US" sz="1100" dirty="0" smtClean="0">
                <a:solidFill>
                  <a:schemeClr val="accent1"/>
                </a:solidFill>
              </a:rPr>
              <a:t>BTD at CB&amp;I</a:t>
            </a:r>
          </a:p>
          <a:p>
            <a:pPr algn="ctr"/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J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(H</a:t>
            </a:r>
            <a:r>
              <a:rPr lang="en-US" sz="1100" baseline="-25000" dirty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O)</a:t>
            </a:r>
            <a:r>
              <a:rPr lang="en-US" sz="1100" baseline="-250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 ~ 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3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x 10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</a:t>
            </a:r>
            <a:r>
              <a:rPr lang="en-US" sz="1100" baseline="30000" dirty="0" smtClean="0">
                <a:solidFill>
                  <a:schemeClr val="accent1"/>
                </a:solidFill>
                <a:latin typeface="Arial" charset="0"/>
              </a:rPr>
              <a:t>12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-2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 x (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1000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h)/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t</a:t>
            </a:r>
          </a:p>
          <a:p>
            <a:pPr algn="ctr"/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(~ 10</a:t>
            </a:r>
            <a:r>
              <a:rPr lang="en-US" sz="1100" baseline="30000" dirty="0" smtClean="0">
                <a:solidFill>
                  <a:schemeClr val="accent1"/>
                </a:solidFill>
                <a:latin typeface="Arial" charset="0"/>
              </a:rPr>
              <a:t>-16 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T l s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-1 </a:t>
            </a:r>
            <a:r>
              <a:rPr lang="en-US" sz="1100" dirty="0">
                <a:solidFill>
                  <a:schemeClr val="accent1"/>
                </a:solidFill>
                <a:latin typeface="Arial" charset="0"/>
              </a:rPr>
              <a:t>cm</a:t>
            </a:r>
            <a:r>
              <a:rPr lang="en-US" sz="1100" baseline="30000" dirty="0">
                <a:solidFill>
                  <a:schemeClr val="accent1"/>
                </a:solidFill>
                <a:latin typeface="Arial" charset="0"/>
              </a:rPr>
              <a:t>-2 </a:t>
            </a:r>
            <a:r>
              <a:rPr lang="en-US" sz="1100" baseline="30000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1100" dirty="0" smtClean="0">
                <a:solidFill>
                  <a:schemeClr val="accent1"/>
                </a:solidFill>
                <a:latin typeface="Arial" charset="0"/>
              </a:rPr>
              <a:t>post-bake) </a:t>
            </a:r>
            <a:endParaRPr lang="en-US" sz="11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516439" y="4876800"/>
            <a:ext cx="5559682" cy="141577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Tolerable pressure for H</a:t>
            </a:r>
            <a:r>
              <a:rPr lang="en-US" sz="18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O ~ 1/10 that for H</a:t>
            </a:r>
            <a:r>
              <a:rPr lang="en-US" sz="18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Passive 1/t desorption with time too weak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Low-temperature </a:t>
            </a:r>
            <a:r>
              <a:rPr lang="en-US" sz="1800" dirty="0" err="1" smtClean="0">
                <a:solidFill>
                  <a:srgbClr val="FFFFFF"/>
                </a:solidFill>
                <a:latin typeface="Arial" charset="0"/>
              </a:rPr>
              <a:t>bakeout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was required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LIGO used 1-shot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bakeout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to save cost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Tubes can never be re-exposed to atmosphere</a:t>
            </a:r>
          </a:p>
        </p:txBody>
      </p:sp>
    </p:spTree>
    <p:extLst>
      <p:ext uri="{BB962C8B-B14F-4D97-AF65-F5344CB8AC3E}">
        <p14:creationId xmlns:p14="http://schemas.microsoft.com/office/powerpoint/2010/main" val="391049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43000" y="100290"/>
            <a:ext cx="7162800" cy="68580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I</a:t>
            </a:r>
            <a:r>
              <a:rPr lang="en-US" sz="3200" i="1" baseline="30000" dirty="0" smtClean="0"/>
              <a:t>2</a:t>
            </a:r>
            <a:r>
              <a:rPr lang="en-US" sz="3200" i="1" dirty="0" smtClean="0"/>
              <a:t>R </a:t>
            </a:r>
            <a:r>
              <a:rPr lang="en-US" sz="3200" i="1" dirty="0" err="1" smtClean="0"/>
              <a:t>Bakeout</a:t>
            </a:r>
            <a:r>
              <a:rPr lang="en-US" sz="3200" i="1" dirty="0" smtClean="0"/>
              <a:t> to </a:t>
            </a:r>
            <a:r>
              <a:rPr lang="en-US" sz="3200" i="1" dirty="0" err="1" smtClean="0"/>
              <a:t>Desorb</a:t>
            </a:r>
            <a:r>
              <a:rPr lang="en-US" sz="3200" i="1" dirty="0" smtClean="0"/>
              <a:t> Water</a:t>
            </a:r>
            <a:endParaRPr lang="en-US" sz="3200" i="1" dirty="0"/>
          </a:p>
        </p:txBody>
      </p:sp>
      <p:pic>
        <p:nvPicPr>
          <p:cNvPr id="40966" name="Picture 4" descr="bak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98167" y="824620"/>
            <a:ext cx="2590800" cy="169376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06181" name="Picture 5" descr="insula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174750"/>
            <a:ext cx="3462001" cy="25965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0969" name="Picture 7" descr="H2O_pl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2267" y="3810000"/>
            <a:ext cx="5105400" cy="323233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510976" y="1371600"/>
            <a:ext cx="36576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i="1" dirty="0" smtClean="0">
                <a:solidFill>
                  <a:srgbClr val="FFFFFF"/>
                </a:solidFill>
                <a:latin typeface="+mn-lt"/>
              </a:rPr>
              <a:t>I</a:t>
            </a:r>
            <a:r>
              <a:rPr lang="en-US" sz="1800" i="1" baseline="-25000" dirty="0" smtClean="0">
                <a:solidFill>
                  <a:srgbClr val="FFFFFF"/>
                </a:solidFill>
                <a:latin typeface="+mn-lt"/>
              </a:rPr>
              <a:t>DC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= 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2,000 A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3 weeks @ 160ºC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 Final  J</a:t>
            </a:r>
            <a:r>
              <a:rPr lang="en-US" sz="1800" baseline="-25000" dirty="0" smtClean="0">
                <a:solidFill>
                  <a:srgbClr val="FFFFFF"/>
                </a:solidFill>
                <a:latin typeface="+mn-lt"/>
              </a:rPr>
              <a:t>H</a:t>
            </a:r>
            <a:r>
              <a:rPr lang="en-US" sz="1400" baseline="-25000" dirty="0" smtClean="0">
                <a:solidFill>
                  <a:srgbClr val="FFFFFF"/>
                </a:solidFill>
                <a:latin typeface="+mn-lt"/>
              </a:rPr>
              <a:t>2</a:t>
            </a:r>
            <a:r>
              <a:rPr lang="en-US" sz="1800" baseline="-25000" dirty="0" smtClean="0">
                <a:solidFill>
                  <a:srgbClr val="FFFFFF"/>
                </a:solidFill>
                <a:latin typeface="+mn-lt"/>
              </a:rPr>
              <a:t>0 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&lt; 2e-17 Tl/s/cm</a:t>
            </a:r>
            <a:r>
              <a:rPr lang="en-US" sz="1800" baseline="30000" dirty="0" smtClean="0">
                <a:solidFill>
                  <a:srgbClr val="FFFFFF"/>
                </a:solidFill>
                <a:latin typeface="+mn-lt"/>
              </a:rPr>
              <a:t>2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2800"/>
            <a:ext cx="3505200" cy="35052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8" name="Picture 6"/>
          <p:cNvPicPr>
            <a:picLocks noChangeAspect="1" noChangeArrowheads="1"/>
          </p:cNvPicPr>
          <p:nvPr/>
        </p:nvPicPr>
        <p:blipFill>
          <a:blip r:embed="rId6"/>
          <a:srcRect t="4326" b="43767"/>
          <a:stretch>
            <a:fillRect/>
          </a:stretch>
        </p:blipFill>
        <p:spPr bwMode="auto">
          <a:xfrm>
            <a:off x="4038600" y="2684364"/>
            <a:ext cx="4495800" cy="1498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CBA615-1B52-B74C-B62C-E66A8B943303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70234" y="146957"/>
            <a:ext cx="6172200" cy="685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Bakeout</a:t>
            </a:r>
            <a:r>
              <a:rPr lang="en-US" sz="2400" dirty="0" smtClean="0"/>
              <a:t> Results (Hanford)</a:t>
            </a:r>
            <a:endParaRPr lang="en-US" sz="2400" dirty="0"/>
          </a:p>
        </p:txBody>
      </p:sp>
      <p:pic>
        <p:nvPicPr>
          <p:cNvPr id="4" name="Picture 3" descr="Residual Gas in the LIGO Beam Tubes 4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94569" y="-81051"/>
            <a:ext cx="5727412" cy="73998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17800" y="3378200"/>
            <a:ext cx="829733" cy="270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397914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600" y="642889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Zucker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66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1981200" y="2286000"/>
            <a:ext cx="579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Vacuum Equipment vs. </a:t>
            </a:r>
            <a:r>
              <a:rPr lang="en-US" sz="2800" dirty="0" err="1" smtClean="0">
                <a:solidFill>
                  <a:srgbClr val="FFFFFF"/>
                </a:solidFill>
                <a:latin typeface="+mj-lt"/>
              </a:rPr>
              <a:t>Beamtubes</a:t>
            </a:r>
            <a:endParaRPr lang="en-US" sz="2800" dirty="0" smtClean="0">
              <a:solidFill>
                <a:srgbClr val="FFFFFF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VE construction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Tube construction &amp; Bakeout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Performance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Gotchas &amp; Lessons Learned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endParaRPr lang="en-US" sz="2800" dirty="0" smtClean="0">
              <a:solidFill>
                <a:srgbClr val="FFFFFF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endParaRPr lang="en-US" sz="2800" dirty="0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990600" y="457200"/>
            <a:ext cx="7239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+mj-lt"/>
              </a:rPr>
              <a:t>Topics</a:t>
            </a:r>
            <a:endParaRPr lang="en-US" sz="4000" b="1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bow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039"/>
            <a:ext cx="9144000" cy="53846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1" y="990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Sounds great- </a:t>
            </a:r>
            <a:r>
              <a:rPr lang="en-US" dirty="0" smtClean="0"/>
              <a:t>but</a:t>
            </a:r>
          </a:p>
          <a:p>
            <a:pPr marL="0" indent="0" algn="ctr">
              <a:buNone/>
            </a:pPr>
            <a:r>
              <a:rPr lang="en-US" dirty="0" smtClean="0"/>
              <a:t>WHAT WOULD WE DO DIFFERENTLY?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858000" y="6384141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0" y="6245641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8000"/>
                </a:solidFill>
              </a:rPr>
              <a:t>Photo credit: Hurricane Harvey and Richard </a:t>
            </a:r>
            <a:r>
              <a:rPr lang="en-US" sz="1200" i="1" dirty="0" err="1" smtClean="0">
                <a:solidFill>
                  <a:srgbClr val="008000"/>
                </a:solidFill>
              </a:rPr>
              <a:t>Oram</a:t>
            </a:r>
            <a:endParaRPr lang="en-US" sz="12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3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38" y="304800"/>
            <a:ext cx="8229600" cy="735060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20:20 Hindsight–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i="1" dirty="0" smtClean="0"/>
              <a:t>What Worked Well for LIGO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8034867" cy="4800600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 smtClean="0"/>
              <a:t>Low-hydrogen steel </a:t>
            </a:r>
            <a:r>
              <a:rPr lang="en-US" dirty="0" err="1" smtClean="0"/>
              <a:t>airbake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Spiral-welded tube construction (with aggressive QA)</a:t>
            </a:r>
          </a:p>
          <a:p>
            <a:r>
              <a:rPr lang="en-US" dirty="0" smtClean="0"/>
              <a:t>I</a:t>
            </a:r>
            <a:r>
              <a:rPr lang="en-US" baseline="30000" dirty="0" smtClean="0"/>
              <a:t>2</a:t>
            </a:r>
            <a:r>
              <a:rPr lang="en-US" dirty="0" smtClean="0"/>
              <a:t>R bakeout heating</a:t>
            </a:r>
          </a:p>
          <a:p>
            <a:r>
              <a:rPr lang="en-US" dirty="0" smtClean="0"/>
              <a:t>Modular chamber &amp; spool concept</a:t>
            </a:r>
          </a:p>
          <a:p>
            <a:r>
              <a:rPr lang="en-US" dirty="0" smtClean="0"/>
              <a:t>Soft-wall modular cleanrooms for installation</a:t>
            </a:r>
          </a:p>
          <a:p>
            <a:r>
              <a:rPr lang="en-US" dirty="0" smtClean="0"/>
              <a:t>Dual differentially-pumped O-rings on large flanges</a:t>
            </a:r>
          </a:p>
          <a:p>
            <a:r>
              <a:rPr lang="en-US" dirty="0" smtClean="0"/>
              <a:t>Passive LN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cryotraps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Ion pumps</a:t>
            </a:r>
          </a:p>
          <a:p>
            <a:r>
              <a:rPr lang="en-US" dirty="0" smtClean="0"/>
              <a:t>Two highly proficient and cooperative subcontractors</a:t>
            </a:r>
          </a:p>
          <a:p>
            <a:pPr lvl="1"/>
            <a:r>
              <a:rPr lang="en-US" dirty="0" smtClean="0"/>
              <a:t>Chicago Bridge and Iron (</a:t>
            </a:r>
            <a:r>
              <a:rPr lang="en-US" dirty="0" err="1" smtClean="0"/>
              <a:t>beamtubes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Process Systems International (vacuum equipment)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i="1" dirty="0" smtClean="0">
                <a:solidFill>
                  <a:srgbClr val="8EB4E3"/>
                </a:solidFill>
              </a:rPr>
              <a:t>20:20 Hindsight—</a:t>
            </a:r>
            <a:br>
              <a:rPr lang="en-US" sz="1800" i="1" dirty="0" smtClean="0">
                <a:solidFill>
                  <a:srgbClr val="8EB4E3"/>
                </a:solidFill>
              </a:rPr>
            </a:br>
            <a:r>
              <a:rPr lang="en-US" sz="2400" i="1" dirty="0" smtClean="0"/>
              <a:t> </a:t>
            </a:r>
            <a:r>
              <a:rPr lang="en-US" i="1" dirty="0" smtClean="0"/>
              <a:t>Not so much</a:t>
            </a:r>
            <a:r>
              <a:rPr lang="is-IS" i="1" dirty="0" smtClean="0"/>
              <a:t>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543800" cy="4373563"/>
          </a:xfrm>
        </p:spPr>
        <p:txBody>
          <a:bodyPr/>
          <a:lstStyle/>
          <a:p>
            <a:r>
              <a:rPr lang="en-US" dirty="0" smtClean="0"/>
              <a:t>Large gate valves</a:t>
            </a:r>
          </a:p>
          <a:p>
            <a:pPr lvl="1"/>
            <a:r>
              <a:rPr lang="en-US" dirty="0" smtClean="0"/>
              <a:t>Have had two develop bizarre leakage through stem</a:t>
            </a:r>
          </a:p>
          <a:p>
            <a:pPr lvl="1"/>
            <a:r>
              <a:rPr lang="en-US" dirty="0" smtClean="0"/>
              <a:t>Serious and increasing concerns about fragility of the mechanism</a:t>
            </a:r>
          </a:p>
          <a:p>
            <a:r>
              <a:rPr lang="en-US" dirty="0" smtClean="0"/>
              <a:t>Microbial-induced corrosion</a:t>
            </a:r>
          </a:p>
          <a:p>
            <a:pPr lvl="1"/>
            <a:r>
              <a:rPr lang="en-US" dirty="0" smtClean="0"/>
              <a:t>Leaks caused by SS-eating bacteria in Louisiana</a:t>
            </a:r>
          </a:p>
          <a:p>
            <a:pPr lvl="1"/>
            <a:r>
              <a:rPr lang="en-US" dirty="0" smtClean="0"/>
              <a:t>Tube environment was not climate-controlled</a:t>
            </a:r>
          </a:p>
          <a:p>
            <a:pPr lvl="1"/>
            <a:r>
              <a:rPr lang="en-US" dirty="0" smtClean="0"/>
              <a:t>Vermin and moisture “disease vectors”</a:t>
            </a:r>
          </a:p>
          <a:p>
            <a:r>
              <a:rPr lang="en-US" dirty="0" smtClean="0"/>
              <a:t>But our </a:t>
            </a:r>
            <a:r>
              <a:rPr lang="en-US" dirty="0" smtClean="0">
                <a:solidFill>
                  <a:srgbClr val="FF0000"/>
                </a:solidFill>
              </a:rPr>
              <a:t>biggest regret of all is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6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i="1" dirty="0" smtClean="0">
                <a:solidFill>
                  <a:srgbClr val="8EB4E3"/>
                </a:solidFill>
              </a:rPr>
              <a:t>20:20 Hindsight–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i="1" dirty="0" smtClean="0"/>
              <a:t>If I could turn back time</a:t>
            </a:r>
            <a:r>
              <a:rPr lang="is-IS" i="1" dirty="0" smtClean="0"/>
              <a:t>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82000" cy="160020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</a:rPr>
              <a:t>Budget constraints left us no standing provision to vent, re-evacuate and re-bake </a:t>
            </a:r>
            <a:r>
              <a:rPr lang="en-US" sz="3200" i="1" dirty="0" err="1" smtClean="0">
                <a:solidFill>
                  <a:srgbClr val="FF0000"/>
                </a:solidFill>
              </a:rPr>
              <a:t>beamtubes</a:t>
            </a:r>
            <a:r>
              <a:rPr lang="en-US" sz="3200" i="1" dirty="0" smtClean="0">
                <a:solidFill>
                  <a:srgbClr val="FF0000"/>
                </a:solidFill>
              </a:rPr>
              <a:t> in case of future contingency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7" y="127000"/>
            <a:ext cx="8229600" cy="745067"/>
          </a:xfrm>
        </p:spPr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Zucker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774700"/>
            <a:ext cx="9144000" cy="571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IMG_0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2" y="-192905"/>
            <a:ext cx="9862896" cy="705090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4267200"/>
            <a:ext cx="8229600" cy="2918619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06863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donati - panel2 - v2">
            <a:hlinkClick r:id="" action="ppaction://media"/>
            <a:extLst>
              <a:ext uri="{FF2B5EF4-FFF2-40B4-BE49-F238E27FC236}">
                <a16:creationId xmlns:a16="http://schemas.microsoft.com/office/drawing/2014/main" xmlns="" id="{071D4EDB-31FF-4866-89F6-9FCE64518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2" y="0"/>
            <a:ext cx="9134697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5240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smtClean="0">
                <a:solidFill>
                  <a:srgbClr val="D8F5A5"/>
                </a:solidFill>
              </a:rPr>
              <a:t>REFERENCE SLIDES</a:t>
            </a:r>
            <a:endParaRPr lang="en-US" sz="6000" dirty="0">
              <a:solidFill>
                <a:srgbClr val="D8F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CBA615-1B52-B74C-B62C-E66A8B94330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70234" y="146957"/>
            <a:ext cx="61722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R </a:t>
            </a:r>
            <a:r>
              <a:rPr lang="en-US" sz="2400" dirty="0" err="1" smtClean="0"/>
              <a:t>Bakeout</a:t>
            </a:r>
            <a:r>
              <a:rPr lang="en-US" sz="2400" dirty="0" smtClean="0"/>
              <a:t> to Desorb Water (cont’d)</a:t>
            </a:r>
            <a:endParaRPr lang="en-US" sz="2400" dirty="0"/>
          </a:p>
        </p:txBody>
      </p:sp>
      <p:pic>
        <p:nvPicPr>
          <p:cNvPr id="40969" name="Picture 7" descr="H2O_pl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005" y="2303844"/>
            <a:ext cx="7953750" cy="492520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4096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21" y="840141"/>
            <a:ext cx="7952134" cy="203632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09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800100"/>
            <a:ext cx="83058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Dubinin-Radeschevich</a:t>
            </a:r>
            <a:r>
              <a:rPr lang="en-US" sz="3200" dirty="0" smtClean="0"/>
              <a:t> Isotherm” </a:t>
            </a:r>
            <a:br>
              <a:rPr lang="en-US" sz="3200" dirty="0" smtClean="0"/>
            </a:br>
            <a:r>
              <a:rPr lang="en-US" sz="3200" dirty="0" smtClean="0"/>
              <a:t>desorption model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586" r="-7586"/>
          <a:stretch>
            <a:fillRect/>
          </a:stretch>
        </p:blipFill>
        <p:spPr>
          <a:xfrm>
            <a:off x="0" y="2209800"/>
            <a:ext cx="4636508" cy="29210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t="6587" b="6587"/>
          <a:stretch>
            <a:fillRect/>
          </a:stretch>
        </p:blipFill>
        <p:spPr>
          <a:xfrm>
            <a:off x="4724400" y="2514600"/>
            <a:ext cx="3810000" cy="240030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Zucker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0" y="5181600"/>
            <a:ext cx="2835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>
                <a:solidFill>
                  <a:srgbClr val="FFFFFF"/>
                </a:solidFill>
              </a:rPr>
              <a:t>Weiss et al, LIGO-T970111</a:t>
            </a:r>
          </a:p>
        </p:txBody>
      </p:sp>
    </p:spTree>
    <p:extLst>
      <p:ext uri="{BB962C8B-B14F-4D97-AF65-F5344CB8AC3E}">
        <p14:creationId xmlns:p14="http://schemas.microsoft.com/office/powerpoint/2010/main" val="219270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6400"/>
            <a:ext cx="6197600" cy="65392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57200" y="635423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Zucker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52600" y="266700"/>
            <a:ext cx="7239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Station Pressure Evolution after Backfill</a:t>
            </a:r>
            <a:endParaRPr lang="en-US" dirty="0"/>
          </a:p>
        </p:txBody>
      </p:sp>
      <p:graphicFrame>
        <p:nvGraphicFramePr>
          <p:cNvPr id="150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521886"/>
              </p:ext>
            </p:extLst>
          </p:nvPr>
        </p:nvGraphicFramePr>
        <p:xfrm>
          <a:off x="1524000" y="1066800"/>
          <a:ext cx="7010400" cy="5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04" name="Document" r:id="rId3" imgW="5473700" imgH="4229100" progId="Word.Document.12">
                  <p:link updateAutomatic="1"/>
                </p:oleObj>
              </mc:Choice>
              <mc:Fallback>
                <p:oleObj name="Document" r:id="rId3" imgW="5473700" imgH="42291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66800"/>
                        <a:ext cx="7010400" cy="5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918392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 dirty="0"/>
          </a:p>
        </p:txBody>
      </p:sp>
      <p:pic>
        <p:nvPicPr>
          <p:cNvPr id="35844" name="Picture 3" descr="livtub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405188"/>
            <a:ext cx="51816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vacequip-liv p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1" y="-341360"/>
            <a:ext cx="5181599" cy="394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104436" y="1464733"/>
            <a:ext cx="386873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Vacuum Equipment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Chambers, pumps, instruments-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“Vacuum Equipment”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Houses detector apparatus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Isolation (valves), access (doors)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Electrical, mechanical, optical penetrations/interfaces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Pumping &amp; instrumentation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Somewhat “conventional”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i="1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F:A</a:t>
            </a: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~ 10</a:t>
            </a:r>
            <a:r>
              <a:rPr lang="en-US" sz="1600" baseline="300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ls</a:t>
            </a:r>
            <a:r>
              <a:rPr lang="en-US" sz="1600" baseline="300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z="16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sz="1600" baseline="30000" dirty="0" smtClean="0">
                <a:solidFill>
                  <a:srgbClr val="F2D90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  <a:endParaRPr lang="en-US" sz="1600" dirty="0" smtClean="0">
              <a:solidFill>
                <a:srgbClr val="F2D90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sz="1600" b="1" i="1" dirty="0" smtClean="0">
              <a:solidFill>
                <a:srgbClr val="3366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sz="1600" b="1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 tubes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Just a long hole in the air; </a:t>
            </a:r>
          </a:p>
          <a:p>
            <a:pPr lvl="3"/>
            <a:r>
              <a:rPr lang="en-US" sz="1600" i="1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Never to be vented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Highly “unconventional” </a:t>
            </a:r>
          </a:p>
          <a:p>
            <a:pPr lvl="2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10 million liters (per site)</a:t>
            </a:r>
          </a:p>
          <a:p>
            <a:pPr lvl="2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300 million cm</a:t>
            </a:r>
            <a:r>
              <a:rPr lang="en-US" sz="1600" baseline="300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(per site)</a:t>
            </a:r>
          </a:p>
          <a:p>
            <a:pPr lvl="2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200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l/s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char. conductance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i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F:A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~ 10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-5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ls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457200"/>
            <a:ext cx="360026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LIGO is Really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Two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Vacuum Systems (at each site)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>
                <a:solidFill>
                  <a:srgbClr val="FFFFFF"/>
                </a:solidFill>
              </a:rPr>
              <a:t>Zucker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35060" y="160866"/>
            <a:ext cx="7861298" cy="533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Effects of Pump Distribution on Required J(H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O) 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FFFFFF"/>
                </a:solidFill>
              </a:rPr>
              <a:t>Zucker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1976" y="1066800"/>
            <a:ext cx="4676499" cy="47089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Consider 4km </a:t>
            </a:r>
            <a:r>
              <a:rPr lang="en-US" sz="1800" dirty="0" err="1" smtClean="0">
                <a:solidFill>
                  <a:srgbClr val="FFFFFF"/>
                </a:solidFill>
                <a:latin typeface="Arial" charset="0"/>
              </a:rPr>
              <a:t>aLIGO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arm (1.2m ID) with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or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charset="0"/>
              </a:rPr>
              <a:t>15</a:t>
            </a:r>
            <a:r>
              <a:rPr lang="en-US" sz="18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distributed pumps + </a:t>
            </a:r>
            <a:r>
              <a:rPr lang="en-US" sz="1800" dirty="0" err="1" smtClean="0">
                <a:solidFill>
                  <a:srgbClr val="FFFFFF"/>
                </a:solidFill>
                <a:latin typeface="Arial" charset="0"/>
              </a:rPr>
              <a:t>cryotraps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at ends</a:t>
            </a:r>
          </a:p>
          <a:p>
            <a:pPr algn="ctr"/>
            <a:endParaRPr lang="en-US" sz="1800" dirty="0" smtClean="0">
              <a:solidFill>
                <a:srgbClr val="FFFFFF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Assign </a:t>
            </a:r>
            <a:r>
              <a:rPr lang="en-US" sz="1800" i="1" dirty="0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1800" i="1" baseline="-250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800" i="1" baseline="30000" dirty="0" smtClean="0">
                <a:solidFill>
                  <a:srgbClr val="FFFFFF"/>
                </a:solidFill>
                <a:latin typeface="Arial" charset="0"/>
              </a:rPr>
              <a:t>1/2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(H</a:t>
            </a:r>
            <a:r>
              <a:rPr lang="en-US" sz="1800" baseline="-25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0) &lt; 0.1 x min </a:t>
            </a:r>
            <a:r>
              <a:rPr lang="en-US" sz="1800" dirty="0" err="1" smtClean="0">
                <a:solidFill>
                  <a:srgbClr val="FFFFFF"/>
                </a:solidFill>
                <a:latin typeface="Arial" charset="0"/>
              </a:rPr>
              <a:t>aL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 curve</a:t>
            </a:r>
            <a:r>
              <a:rPr lang="en-US" sz="1800" baseline="300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 smtClean="0">
              <a:solidFill>
                <a:srgbClr val="FFFFFF"/>
              </a:solidFill>
              <a:latin typeface="Arial" charset="0"/>
            </a:endParaRPr>
          </a:p>
          <a:p>
            <a:pPr algn="ctr"/>
            <a:endParaRPr lang="en-US" sz="1800" i="1" dirty="0" smtClean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sz="1800" i="1" dirty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i="1" dirty="0" smtClean="0">
                <a:solidFill>
                  <a:srgbClr val="FFFFFF"/>
                </a:solidFill>
                <a:latin typeface="Arial" charset="0"/>
              </a:rPr>
              <a:t>S</a:t>
            </a:r>
            <a:r>
              <a:rPr lang="en-US" sz="1800" i="1" baseline="-25000" dirty="0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800" i="1" baseline="30000" dirty="0" smtClean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1800" i="1" baseline="30000" dirty="0">
                <a:solidFill>
                  <a:srgbClr val="FFFFFF"/>
                </a:solidFill>
                <a:latin typeface="Arial" charset="0"/>
              </a:rPr>
              <a:t>/2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(</a:t>
            </a:r>
            <a:r>
              <a:rPr lang="en-US" sz="1800" dirty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800" baseline="-25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rial" charset="0"/>
              </a:rPr>
              <a:t>0)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&lt; 2.6 x 10</a:t>
            </a:r>
            <a:r>
              <a:rPr lang="en-US" sz="1800" baseline="30000" dirty="0" smtClean="0">
                <a:solidFill>
                  <a:srgbClr val="FFFFFF"/>
                </a:solidFill>
                <a:latin typeface="Arial" charset="0"/>
              </a:rPr>
              <a:t>-25 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Hz</a:t>
            </a:r>
            <a:r>
              <a:rPr lang="en-US" sz="1800" baseline="30000" dirty="0" smtClean="0">
                <a:solidFill>
                  <a:srgbClr val="FFFFFF"/>
                </a:solidFill>
                <a:latin typeface="Arial" charset="0"/>
              </a:rPr>
              <a:t>-1/2</a:t>
            </a:r>
          </a:p>
          <a:p>
            <a:pPr algn="ctr"/>
            <a:endParaRPr lang="en-US" sz="1800" baseline="300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Then</a:t>
            </a:r>
            <a:r>
              <a:rPr lang="en-US" sz="1800" baseline="30000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, for 2 pumps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J(H</a:t>
            </a:r>
            <a:r>
              <a:rPr lang="en-US" sz="180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O)</a:t>
            </a:r>
            <a:r>
              <a:rPr lang="en-US" sz="1800" baseline="-25000" dirty="0" smtClean="0">
                <a:solidFill>
                  <a:srgbClr val="FF0000"/>
                </a:solidFill>
                <a:latin typeface="Arial" charset="0"/>
              </a:rPr>
              <a:t>2p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&lt; 2.0 x 10</a:t>
            </a:r>
            <a:r>
              <a:rPr lang="en-US" sz="1800" baseline="30000" dirty="0" smtClean="0">
                <a:solidFill>
                  <a:srgbClr val="FF0000"/>
                </a:solidFill>
                <a:latin typeface="Arial" charset="0"/>
              </a:rPr>
              <a:t>-15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T l s</a:t>
            </a:r>
            <a:r>
              <a:rPr lang="en-US" sz="1800" baseline="30000" dirty="0" smtClean="0">
                <a:solidFill>
                  <a:srgbClr val="FF0000"/>
                </a:solidFill>
                <a:latin typeface="Arial" charset="0"/>
              </a:rPr>
              <a:t>-1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cm</a:t>
            </a:r>
            <a:r>
              <a:rPr lang="en-US" sz="1800" baseline="30000" dirty="0" smtClean="0">
                <a:solidFill>
                  <a:srgbClr val="FF0000"/>
                </a:solidFill>
                <a:latin typeface="Arial" charset="0"/>
              </a:rPr>
              <a:t>-2</a:t>
            </a:r>
          </a:p>
          <a:p>
            <a:endParaRPr lang="en-US" sz="1800" baseline="300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Arial" charset="0"/>
              </a:rPr>
              <a:t>for </a:t>
            </a:r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15 pumps</a:t>
            </a:r>
          </a:p>
          <a:p>
            <a:pPr algn="ctr"/>
            <a:endParaRPr lang="en-US" sz="1800" dirty="0" smtClean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sz="1800" dirty="0" smtClean="0">
                <a:solidFill>
                  <a:schemeClr val="accent4"/>
                </a:solidFill>
                <a:latin typeface="Arial" charset="0"/>
              </a:rPr>
              <a:t>J</a:t>
            </a:r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(H</a:t>
            </a:r>
            <a:r>
              <a:rPr lang="en-US" sz="1800" baseline="-25000" dirty="0">
                <a:solidFill>
                  <a:schemeClr val="accent4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O</a:t>
            </a:r>
            <a:r>
              <a:rPr lang="en-US" sz="1800" dirty="0" smtClean="0">
                <a:solidFill>
                  <a:schemeClr val="accent4"/>
                </a:solidFill>
                <a:latin typeface="Arial" charset="0"/>
              </a:rPr>
              <a:t>)</a:t>
            </a:r>
            <a:r>
              <a:rPr lang="en-US" sz="1800" baseline="-25000" dirty="0" smtClean="0">
                <a:solidFill>
                  <a:schemeClr val="accent4"/>
                </a:solidFill>
                <a:latin typeface="Arial" charset="0"/>
              </a:rPr>
              <a:t>15p</a:t>
            </a:r>
            <a:r>
              <a:rPr lang="en-US" sz="18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&lt; </a:t>
            </a:r>
            <a:r>
              <a:rPr lang="en-US" sz="1800" dirty="0" smtClean="0">
                <a:solidFill>
                  <a:schemeClr val="accent4"/>
                </a:solidFill>
                <a:latin typeface="Arial" charset="0"/>
              </a:rPr>
              <a:t>4.3 </a:t>
            </a:r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x 10</a:t>
            </a:r>
            <a:r>
              <a:rPr lang="en-US" sz="1800" baseline="30000" dirty="0">
                <a:solidFill>
                  <a:schemeClr val="accent4"/>
                </a:solidFill>
                <a:latin typeface="Arial" charset="0"/>
              </a:rPr>
              <a:t>-15 </a:t>
            </a:r>
            <a:r>
              <a:rPr lang="en-US" sz="1800" dirty="0" smtClean="0">
                <a:solidFill>
                  <a:schemeClr val="accent4"/>
                </a:solidFill>
                <a:latin typeface="Arial" charset="0"/>
              </a:rPr>
              <a:t>T l </a:t>
            </a:r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s</a:t>
            </a:r>
            <a:r>
              <a:rPr lang="en-US" sz="1800" baseline="30000" dirty="0">
                <a:solidFill>
                  <a:schemeClr val="accent4"/>
                </a:solidFill>
                <a:latin typeface="Arial" charset="0"/>
              </a:rPr>
              <a:t>-1 </a:t>
            </a:r>
            <a:r>
              <a:rPr lang="en-US" sz="1800" dirty="0">
                <a:solidFill>
                  <a:schemeClr val="accent4"/>
                </a:solidFill>
                <a:latin typeface="Arial" charset="0"/>
              </a:rPr>
              <a:t>cm</a:t>
            </a:r>
            <a:r>
              <a:rPr lang="en-US" sz="1800" baseline="30000" dirty="0">
                <a:solidFill>
                  <a:schemeClr val="accent4"/>
                </a:solidFill>
                <a:latin typeface="Arial" charset="0"/>
              </a:rPr>
              <a:t>-2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latin typeface="Arial" charset="0"/>
            </a:endParaRPr>
          </a:p>
          <a:p>
            <a:r>
              <a:rPr lang="en-US" sz="1200" i="1" dirty="0" smtClean="0">
                <a:solidFill>
                  <a:srgbClr val="FFFFFF"/>
                </a:solidFill>
                <a:latin typeface="Arial" charset="0"/>
              </a:rPr>
              <a:t>(no leaks, just </a:t>
            </a:r>
            <a:r>
              <a:rPr lang="en-US" sz="1200" i="1" dirty="0" err="1" smtClean="0">
                <a:solidFill>
                  <a:srgbClr val="FFFFFF"/>
                </a:solidFill>
                <a:latin typeface="Arial" charset="0"/>
              </a:rPr>
              <a:t>autogenous</a:t>
            </a:r>
            <a:r>
              <a:rPr lang="en-US" sz="1200" i="1" dirty="0" smtClean="0">
                <a:solidFill>
                  <a:srgbClr val="FFFFFF"/>
                </a:solidFill>
                <a:latin typeface="Arial" charset="0"/>
              </a:rPr>
              <a:t> water; F</a:t>
            </a:r>
            <a:r>
              <a:rPr lang="en-US" sz="1200" i="1" baseline="-25000" dirty="0" smtClean="0">
                <a:solidFill>
                  <a:srgbClr val="FFFFFF"/>
                </a:solidFill>
                <a:latin typeface="Arial" charset="0"/>
              </a:rPr>
              <a:t>i </a:t>
            </a:r>
            <a:r>
              <a:rPr lang="en-US" sz="1200" i="1" dirty="0" smtClean="0">
                <a:solidFill>
                  <a:srgbClr val="FFFFFF"/>
                </a:solidFill>
                <a:latin typeface="Arial" charset="0"/>
              </a:rPr>
              <a:t>= 534 l/s)</a:t>
            </a:r>
            <a:endParaRPr lang="en-US" sz="1200" i="1" dirty="0">
              <a:solidFill>
                <a:srgbClr val="FFFFFF"/>
              </a:solidFill>
              <a:latin typeface="Arial" charset="0"/>
            </a:endParaRPr>
          </a:p>
          <a:p>
            <a:endParaRPr lang="en-US" sz="1800" baseline="30000" dirty="0" smtClean="0"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067" y="5863938"/>
            <a:ext cx="371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baseline="30000" dirty="0" smtClean="0">
                <a:solidFill>
                  <a:srgbClr val="FFFFFF"/>
                </a:solidFill>
              </a:rPr>
              <a:t>1</a:t>
            </a:r>
            <a:r>
              <a:rPr lang="en-US" sz="1000" i="1" dirty="0" smtClean="0">
                <a:solidFill>
                  <a:srgbClr val="FFFFFF"/>
                </a:solidFill>
              </a:rPr>
              <a:t> T1400177, Fig. 3, “BNS Optimized 125W”</a:t>
            </a:r>
          </a:p>
          <a:p>
            <a:r>
              <a:rPr lang="en-US" sz="1000" i="1" baseline="30000" dirty="0" smtClean="0">
                <a:solidFill>
                  <a:srgbClr val="FFFFFF"/>
                </a:solidFill>
              </a:rPr>
              <a:t>2</a:t>
            </a:r>
            <a:r>
              <a:rPr lang="en-US" sz="1000" i="1" dirty="0" smtClean="0">
                <a:solidFill>
                  <a:srgbClr val="FFFFFF"/>
                </a:solidFill>
              </a:rPr>
              <a:t> T1500202</a:t>
            </a:r>
            <a:endParaRPr lang="en-US" sz="1000" i="1" dirty="0">
              <a:solidFill>
                <a:srgbClr val="FFFF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97578" y="1540236"/>
            <a:ext cx="4227889" cy="3760484"/>
            <a:chOff x="4797578" y="1540236"/>
            <a:chExt cx="4227889" cy="37604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7578" y="1540236"/>
              <a:ext cx="4227889" cy="37604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952067" y="3677754"/>
              <a:ext cx="931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 pumps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91400" y="425874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800080"/>
                  </a:solidFill>
                </a:rPr>
                <a:t>15 pumps</a:t>
              </a:r>
              <a:endParaRPr lang="en-US" sz="1400" dirty="0">
                <a:solidFill>
                  <a:srgbClr val="80008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64666" y="5937049"/>
            <a:ext cx="3716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NB:  1 </a:t>
            </a:r>
            <a:r>
              <a:rPr lang="en-US" sz="1600" dirty="0">
                <a:latin typeface="Arial" charset="0"/>
              </a:rPr>
              <a:t>T l s</a:t>
            </a:r>
            <a:r>
              <a:rPr lang="en-US" sz="1600" baseline="30000" dirty="0">
                <a:latin typeface="Arial" charset="0"/>
              </a:rPr>
              <a:t>-1 </a:t>
            </a:r>
            <a:r>
              <a:rPr lang="en-US" sz="1600" dirty="0">
                <a:latin typeface="Arial" charset="0"/>
              </a:rPr>
              <a:t>cm</a:t>
            </a:r>
            <a:r>
              <a:rPr lang="en-US" sz="1600" baseline="30000" dirty="0">
                <a:latin typeface="Arial" charset="0"/>
              </a:rPr>
              <a:t>-</a:t>
            </a:r>
            <a:r>
              <a:rPr lang="en-US" sz="1600" baseline="30000" dirty="0" smtClean="0">
                <a:latin typeface="Arial" charset="0"/>
              </a:rPr>
              <a:t>2 </a:t>
            </a:r>
            <a:r>
              <a:rPr lang="en-US" sz="1600" dirty="0" smtClean="0"/>
              <a:t>= 1.33 x 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 W m</a:t>
            </a:r>
            <a:r>
              <a:rPr lang="en-US" sz="1600" baseline="30000" dirty="0" smtClean="0"/>
              <a:t>-2</a:t>
            </a:r>
            <a:endParaRPr lang="en-US" sz="1600" baseline="30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4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Zucker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6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reenbeaut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73" y="16132"/>
            <a:ext cx="9729654" cy="68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LIGO-G1900137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8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6" descr="VacuumI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98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1202267" y="0"/>
            <a:ext cx="7566212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LIGO Vacuum Equipment, LHO Corner Station</a:t>
            </a:r>
            <a:endParaRPr lang="en-US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" name="Picture 1" descr="LHO_LV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654"/>
            <a:ext cx="9321800" cy="61975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95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Modular Vacuum Equipment Design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6400" y="3657600"/>
            <a:ext cx="119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</a:rPr>
              <a:t>50 </a:t>
            </a:r>
            <a:r>
              <a:rPr lang="en-US" dirty="0" err="1" smtClean="0">
                <a:solidFill>
                  <a:srgbClr val="00FFFF"/>
                </a:solidFill>
              </a:rPr>
              <a:t>m</a:t>
            </a:r>
            <a:endParaRPr lang="en-US" dirty="0">
              <a:solidFill>
                <a:srgbClr val="00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79412" y="3505200"/>
            <a:ext cx="4038600" cy="16017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124200" y="155786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00FFFF"/>
                </a:solidFill>
              </a:rPr>
              <a:t>Corner station (Hanford)</a:t>
            </a:r>
            <a:endParaRPr lang="en-US" sz="1800" i="1" dirty="0">
              <a:solidFill>
                <a:srgbClr val="00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 anchor="b"/>
          <a:lstStyle/>
          <a:p>
            <a:r>
              <a:rPr lang="en-US" dirty="0" smtClean="0"/>
              <a:t>LIGO-G1900137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2895600" cy="365125"/>
          </a:xfrm>
        </p:spPr>
        <p:txBody>
          <a:bodyPr anchor="ctr"/>
          <a:lstStyle/>
          <a:p>
            <a:r>
              <a:rPr lang="en-US" dirty="0" smtClean="0"/>
              <a:t>Zucker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570"/>
            <a:ext cx="9144000" cy="54787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2980267" y="1049867"/>
            <a:ext cx="3191933" cy="1837266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821131" y="1557867"/>
            <a:ext cx="119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</a:rPr>
              <a:t>50 </a:t>
            </a:r>
            <a:r>
              <a:rPr lang="en-US" dirty="0" err="1" smtClean="0">
                <a:solidFill>
                  <a:srgbClr val="00FFFF"/>
                </a:solidFill>
              </a:rPr>
              <a:t>m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7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BSC chamber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(Boring Symmetric Chamber)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1680" y="2819400"/>
            <a:ext cx="5412320" cy="40386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43000"/>
            <a:ext cx="4492834" cy="304799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0" y="1079718"/>
            <a:ext cx="46482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2.8m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Ø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x 5.5m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h 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Upper 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third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removable dome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Thin (10-15mm) 304L SS shell with welded stiffeners, F&amp;D heads 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Combination of GTAW and plasma welding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" y="4495800"/>
            <a:ext cx="3731680" cy="2062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Ports &lt; 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35cm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Ø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: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ConFlat</a:t>
            </a:r>
            <a:r>
              <a:rPr lang="en-US" sz="1600" baseline="30000" dirty="0" err="1">
                <a:solidFill>
                  <a:srgbClr val="FFFFFF"/>
                </a:solidFill>
                <a:latin typeface="Arial" charset="0"/>
              </a:rPr>
              <a:t>TM</a:t>
            </a:r>
            <a:endParaRPr lang="en-US" sz="1600" baseline="30000" dirty="0">
              <a:solidFill>
                <a:srgbClr val="FFFFFF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Ports &gt; 35cm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Ø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: Dual O-ring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Treated Viton elastomer</a:t>
            </a:r>
          </a:p>
          <a:p>
            <a:pPr lvl="1">
              <a:buFontTx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Isolated 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pumped annulus between inner and outer seal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Permeation and damage tolerant</a:t>
            </a:r>
          </a:p>
          <a:p>
            <a:pPr>
              <a:buFontTx/>
              <a:buChar char="•"/>
            </a:pPr>
            <a:endParaRPr lang="en-US" sz="1600" dirty="0" smtClean="0">
              <a:solidFill>
                <a:srgbClr val="FFFFFF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en-US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LIGO-G1900137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Zucker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A6A3F322-756A-9544-BF88-B4DF8CC1DD1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884" y="-228600"/>
            <a:ext cx="5715000" cy="99060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latin typeface="Arial" charset="0"/>
              </a:rPr>
              <a:t>BSC Equipment Installation</a:t>
            </a:r>
            <a:endParaRPr lang="en-US" sz="1400" i="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" y="-1066800"/>
            <a:ext cx="3891759" cy="584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21515" r="13547"/>
          <a:stretch>
            <a:fillRect/>
          </a:stretch>
        </p:blipFill>
        <p:spPr bwMode="auto">
          <a:xfrm>
            <a:off x="753864" y="2971800"/>
            <a:ext cx="3886200" cy="398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88436"/>
            <a:ext cx="3900488" cy="585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553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76200"/>
            <a:ext cx="7543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Livingston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ETM Y BSC “Cartridge” Installation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21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Feb ‘14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11063_20140221155222_BSC5fly_140221-12-19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18" y="725582"/>
            <a:ext cx="9252317" cy="61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148981</TotalTime>
  <Words>1432</Words>
  <Application>Microsoft Macintosh PowerPoint</Application>
  <PresentationFormat>On-screen Show (4:3)</PresentationFormat>
  <Paragraphs>300</Paragraphs>
  <Slides>42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Custom Design</vt:lpstr>
      <vt:lpstr>!OLE_LINK1</vt:lpstr>
      <vt:lpstr>The LIGO 4km Vacuum System: Design, Construction, Features &amp; Faults</vt:lpstr>
      <vt:lpstr>30 years ago…</vt:lpstr>
      <vt:lpstr>PowerPoint Presentation</vt:lpstr>
      <vt:lpstr> </vt:lpstr>
      <vt:lpstr>PowerPoint Presentation</vt:lpstr>
      <vt:lpstr>Modular Vacuum Equipment Design</vt:lpstr>
      <vt:lpstr>PowerPoint Presentation</vt:lpstr>
      <vt:lpstr>BSC Equipment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Situ Chamber Bakeout</vt:lpstr>
      <vt:lpstr>Passive 80K cryotraps pump water vapor  released by detector components</vt:lpstr>
      <vt:lpstr>Gate Valves</vt:lpstr>
      <vt:lpstr>PowerPoint Presentation</vt:lpstr>
      <vt:lpstr>Pumping for Non-condensibles</vt:lpstr>
      <vt:lpstr>PowerPoint Presentation</vt:lpstr>
      <vt:lpstr>PowerPoint Presentation</vt:lpstr>
      <vt:lpstr>Residual Gas Pressure Limits in Beam Tubes</vt:lpstr>
      <vt:lpstr>Beam Tubes</vt:lpstr>
      <vt:lpstr>Depleting Hydrogen from raw SS before tube fabrication:  An economical alternative to high T vacuum bakeout</vt:lpstr>
      <vt:lpstr>PowerPoint Presentation</vt:lpstr>
      <vt:lpstr>PowerPoint Presentation</vt:lpstr>
      <vt:lpstr>Unbaked Water Outgassing (norm. to 1000 hours)</vt:lpstr>
      <vt:lpstr>I2R Bakeout to Desorb Water</vt:lpstr>
      <vt:lpstr>Bakeout Results (Hanford)</vt:lpstr>
      <vt:lpstr>PowerPoint Presentation</vt:lpstr>
      <vt:lpstr>20:20 Hindsight–  What Worked Well for LIGO</vt:lpstr>
      <vt:lpstr>20:20 Hindsight—  Not so much…</vt:lpstr>
      <vt:lpstr>20:20 Hindsight–  If I could turn back time…</vt:lpstr>
      <vt:lpstr>PowerPoint Presentation</vt:lpstr>
      <vt:lpstr>PowerPoint Presentation</vt:lpstr>
      <vt:lpstr>I2R Bakeout to Desorb Water (cont’d)</vt:lpstr>
      <vt:lpstr>“Dubinin-Radeschevich Isotherm”  desorption model </vt:lpstr>
      <vt:lpstr>PowerPoint Presentation</vt:lpstr>
      <vt:lpstr>End Station Pressure Evolution after Backfill</vt:lpstr>
      <vt:lpstr>Effects of Pump Distribution on Required J(H2O) 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Installation and Commissioning (NSF Annual Review)</dc:title>
  <dc:creator>Stan Whitcomb</dc:creator>
  <cp:lastModifiedBy>Michael Zucker</cp:lastModifiedBy>
  <cp:revision>894</cp:revision>
  <cp:lastPrinted>2015-10-18T20:05:32Z</cp:lastPrinted>
  <dcterms:created xsi:type="dcterms:W3CDTF">2013-03-16T19:56:30Z</dcterms:created>
  <dcterms:modified xsi:type="dcterms:W3CDTF">2019-01-28T00:31:23Z</dcterms:modified>
</cp:coreProperties>
</file>