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17"/>
  </p:notesMasterIdLst>
  <p:sldIdLst>
    <p:sldId id="257" r:id="rId2"/>
    <p:sldId id="270" r:id="rId3"/>
    <p:sldId id="260" r:id="rId4"/>
    <p:sldId id="262" r:id="rId5"/>
    <p:sldId id="263" r:id="rId6"/>
    <p:sldId id="264" r:id="rId7"/>
    <p:sldId id="265" r:id="rId8"/>
    <p:sldId id="259" r:id="rId9"/>
    <p:sldId id="266" r:id="rId10"/>
    <p:sldId id="272" r:id="rId11"/>
    <p:sldId id="273" r:id="rId12"/>
    <p:sldId id="269" r:id="rId13"/>
    <p:sldId id="268" r:id="rId14"/>
    <p:sldId id="267" r:id="rId15"/>
    <p:sldId id="271" r:id="rId16"/>
  </p:sldIdLst>
  <p:sldSz cx="9144000" cy="6858000" type="screen4x3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11"/>
    <p:restoredTop sz="94660"/>
  </p:normalViewPr>
  <p:slideViewPr>
    <p:cSldViewPr>
      <p:cViewPr varScale="1">
        <p:scale>
          <a:sx n="97" d="100"/>
          <a:sy n="97" d="100"/>
        </p:scale>
        <p:origin x="57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4492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3338" y="674688"/>
            <a:ext cx="4495800" cy="3371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270375"/>
            <a:ext cx="5207000" cy="40465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42338"/>
            <a:ext cx="3078163" cy="4492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8542338"/>
            <a:ext cx="3078162" cy="4492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D3A667-9D48-5E43-906C-F3F5F0FC22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513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761A31-DC4F-BB45-B30B-EA40B36154A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3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1CF9-73A2-054E-9995-98B5AF92C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10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1CF9-73A2-054E-9995-98B5AF92C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03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4D54E-A7F7-2C44-A951-38E389D093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31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mr-IN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LIGO-G1900393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0ED0D-A88E-B943-8D6A-60C7F301DC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44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LIGO-G1900393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F95B17-C776-FA47-94B0-6B6B257D5D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39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LIGO-G1900393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FFDD-16D7-4E48-9CB8-67DA27736C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45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LIGO-G1900393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1D53-B4AE-4C49-88BD-5D8E800AD8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19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LIGO-G1900393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3A80C21-643A-1F47-A7C1-4DA334C999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0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LIGO-G1900393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4D972-1A4C-6143-B62A-921CC2A98A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98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LIGO-G1900393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CA9E9A-36B3-874B-850E-10C4952D39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89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LIGO-G1900393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2DC5B-C583-C04C-A291-EE37674E75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80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LIGO-G1900393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16160D-A143-7443-983A-536A2048CD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29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LIGO-G1900393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A8EB4-DF9A-8B43-B09F-9536446943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60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LIGO-G1900393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BBA52-45E1-3348-B4B4-1CC1C16CA8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57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LIGO-G1900393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0BD1A-0BE9-A646-9E5E-B64BD4369F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92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1" i="1">
                <a:latin typeface="+mn-lt"/>
              </a:defRPr>
            </a:lvl1pPr>
          </a:lstStyle>
          <a:p>
            <a:r>
              <a:rPr lang="en-US"/>
              <a:t>LIGO-G1900393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B51C1D53-B4AE-4C49-88BD-5D8E800AD86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60960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397528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" name="Picture 2" descr="NSF_LOGO_4-Color_bitmap_Logo.png">
            <a:extLst>
              <a:ext uri="{FF2B5EF4-FFF2-40B4-BE49-F238E27FC236}">
                <a16:creationId xmlns:a16="http://schemas.microsoft.com/office/drawing/2014/main" id="{8025FF9A-658B-B542-9E6D-D6C120D319F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46037"/>
            <a:ext cx="10922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6531" y="414919"/>
            <a:ext cx="1826971" cy="6400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9298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LIGO</a:t>
            </a:r>
            <a:br>
              <a:rPr lang="en-US" dirty="0"/>
            </a:br>
            <a:r>
              <a:rPr lang="en-US" dirty="0"/>
              <a:t> Laser Power Calibration Standards</a:t>
            </a:r>
            <a:br>
              <a:rPr lang="en-US" sz="4400" dirty="0"/>
            </a:b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39ADA7-250F-EB41-82ED-99B643F54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752600"/>
          </a:xfrm>
        </p:spPr>
        <p:txBody>
          <a:bodyPr/>
          <a:lstStyle/>
          <a:p>
            <a:r>
              <a:rPr lang="en-US" sz="1600" dirty="0"/>
              <a:t>Richard Savage</a:t>
            </a:r>
          </a:p>
          <a:p>
            <a:r>
              <a:rPr lang="en-US" sz="1600" dirty="0"/>
              <a:t>for</a:t>
            </a:r>
          </a:p>
          <a:p>
            <a:r>
              <a:rPr lang="en-US" sz="1600" dirty="0"/>
              <a:t>Yannick (Niko) </a:t>
            </a:r>
            <a:r>
              <a:rPr lang="en-US" sz="1600" dirty="0" err="1"/>
              <a:t>Lecoeuche</a:t>
            </a:r>
            <a:endParaRPr lang="en-US" sz="1600" dirty="0"/>
          </a:p>
          <a:p>
            <a:r>
              <a:rPr lang="en-US" sz="1600" dirty="0"/>
              <a:t>LIGO Hanford Observatory</a:t>
            </a:r>
          </a:p>
          <a:p>
            <a:r>
              <a:rPr lang="en-US" sz="1600" dirty="0"/>
              <a:t>March 15, 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E31D51-CD76-BF44-8D79-686E9862F28F}"/>
              </a:ext>
            </a:extLst>
          </p:cNvPr>
          <p:cNvSpPr/>
          <p:nvPr/>
        </p:nvSpPr>
        <p:spPr>
          <a:xfrm>
            <a:off x="2564297" y="633626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GW Metrology Workshop , NIST, Boulder, CO</a:t>
            </a:r>
          </a:p>
        </p:txBody>
      </p:sp>
    </p:spTree>
    <p:extLst>
      <p:ext uri="{BB962C8B-B14F-4D97-AF65-F5344CB8AC3E}">
        <p14:creationId xmlns:p14="http://schemas.microsoft.com/office/powerpoint/2010/main" val="1086057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0F3A453-BD20-6941-8710-1CAD9A9B3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000"/>
          <a:stretch/>
        </p:blipFill>
        <p:spPr>
          <a:xfrm>
            <a:off x="342900" y="1557820"/>
            <a:ext cx="3886200" cy="49615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41A5AE-3407-3B42-9588-69C19F322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Dependence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162708-4024-0049-AE36-033704A70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LIGO-G1900393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FB10D-F146-C949-9BAF-75625067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80C21-643A-1F47-A7C1-4DA334C9999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DB98DD-C33C-264F-AADB-8BF982708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2367535"/>
            <a:ext cx="4571999" cy="29094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2134B0-DCD6-4F4F-9B94-DCD3E9F785C6}"/>
              </a:ext>
            </a:extLst>
          </p:cNvPr>
          <p:cNvSpPr/>
          <p:nvPr/>
        </p:nvSpPr>
        <p:spPr>
          <a:xfrm>
            <a:off x="4716186" y="5362584"/>
            <a:ext cx="3745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Temp. dependence  ~ 0.07 % / ºC.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4202DA-90CE-0C45-AA7B-B8599F38180A}"/>
              </a:ext>
            </a:extLst>
          </p:cNvPr>
          <p:cNvSpPr/>
          <p:nvPr/>
        </p:nvSpPr>
        <p:spPr>
          <a:xfrm>
            <a:off x="4419600" y="175871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Heat one WS to 35 ºC in oven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Measure resp. ratio as temp. relaxes</a:t>
            </a:r>
          </a:p>
        </p:txBody>
      </p:sp>
    </p:spTree>
    <p:extLst>
      <p:ext uri="{BB962C8B-B14F-4D97-AF65-F5344CB8AC3E}">
        <p14:creationId xmlns:p14="http://schemas.microsoft.com/office/powerpoint/2010/main" val="325968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Gold Standard Stability </a:t>
            </a:r>
            <a:br>
              <a:rPr lang="en-US" sz="3600" dirty="0"/>
            </a:br>
            <a:r>
              <a:rPr lang="en-US" sz="3600" dirty="0"/>
              <a:t>Before/After NIST Calibration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71862-2EF7-2643-9936-C3F4061F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LIGO-G1900393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4214-A3E2-DE48-B93D-7581DF589DAE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39330-6BD9-004F-800B-3035700E0140}"/>
              </a:ext>
            </a:extLst>
          </p:cNvPr>
          <p:cNvSpPr txBox="1"/>
          <p:nvPr/>
        </p:nvSpPr>
        <p:spPr>
          <a:xfrm>
            <a:off x="3657600" y="1712267"/>
            <a:ext cx="1112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Finally,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23188E-D7D2-BC45-8BAD-234D7F54D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096" y="2173931"/>
            <a:ext cx="7584703" cy="39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90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EXTRA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4214-A3E2-DE48-B93D-7581DF589DAE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170FA-05E4-5644-BCF0-77FA31255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LIGO-G1900393</a:t>
            </a:r>
          </a:p>
        </p:txBody>
      </p:sp>
    </p:spTree>
    <p:extLst>
      <p:ext uri="{BB962C8B-B14F-4D97-AF65-F5344CB8AC3E}">
        <p14:creationId xmlns:p14="http://schemas.microsoft.com/office/powerpoint/2010/main" val="1168963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Gold Standard Stability </a:t>
            </a:r>
            <a:br>
              <a:rPr lang="en-US" sz="3600" dirty="0"/>
            </a:br>
            <a:r>
              <a:rPr lang="en-US" sz="3600" dirty="0"/>
              <a:t>Before/After NIST Calibration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4214-A3E2-DE48-B93D-7581DF589DAE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7391400" cy="470361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71862-2EF7-2643-9936-C3F4061F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LIGO-G1900393</a:t>
            </a:r>
          </a:p>
        </p:txBody>
      </p:sp>
    </p:spTree>
    <p:extLst>
      <p:ext uri="{BB962C8B-B14F-4D97-AF65-F5344CB8AC3E}">
        <p14:creationId xmlns:p14="http://schemas.microsoft.com/office/powerpoint/2010/main" val="388372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Temperature Dependence of Photodiodes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4214-A3E2-DE48-B93D-7581DF589DAE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2057400"/>
            <a:ext cx="5914571" cy="3763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2054087"/>
            <a:ext cx="3581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/>
              <a:t>Installed temperature sensors by photodiodes to investigate trends</a:t>
            </a:r>
          </a:p>
          <a:p>
            <a:pPr marL="342900" indent="-342900">
              <a:buFont typeface="Arial" charset="0"/>
              <a:buChar char="•"/>
            </a:pPr>
            <a:endParaRPr lang="en-US" sz="2200" dirty="0"/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Thermalized WS at 35ºC, measured against WS at ~20ºC</a:t>
            </a:r>
          </a:p>
          <a:p>
            <a:pPr marL="342900" indent="-342900">
              <a:buFont typeface="Arial" charset="0"/>
              <a:buChar char="•"/>
            </a:pPr>
            <a:endParaRPr lang="en-US" sz="2200" dirty="0"/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Ratio changes by ~0.07%/ºC difference in WS temperature.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90A83-6ADC-FB42-9D6D-5BE788E20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LIGO-G1900393</a:t>
            </a:r>
          </a:p>
        </p:txBody>
      </p:sp>
    </p:spTree>
    <p:extLst>
      <p:ext uri="{BB962C8B-B14F-4D97-AF65-F5344CB8AC3E}">
        <p14:creationId xmlns:p14="http://schemas.microsoft.com/office/powerpoint/2010/main" val="1514646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Responsivity ratio measurements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LIGO-G1900393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80C21-643A-1F47-A7C1-4DA334C9999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169" y="3048000"/>
            <a:ext cx="5747657" cy="3657600"/>
          </a:xfrm>
        </p:spPr>
      </p:pic>
      <p:sp>
        <p:nvSpPr>
          <p:cNvPr id="8" name="TextBox 7"/>
          <p:cNvSpPr txBox="1"/>
          <p:nvPr/>
        </p:nvSpPr>
        <p:spPr>
          <a:xfrm>
            <a:off x="990600" y="17526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/>
              <a:t>Believed to have stable enough measurements to see laser speckle in </a:t>
            </a:r>
            <a:r>
              <a:rPr lang="en-US" sz="2200" dirty="0" err="1"/>
              <a:t>timeseries</a:t>
            </a:r>
            <a:r>
              <a:rPr lang="en-US" sz="2200" dirty="0"/>
              <a:t> ratios</a:t>
            </a:r>
          </a:p>
        </p:txBody>
      </p:sp>
    </p:spTree>
    <p:extLst>
      <p:ext uri="{BB962C8B-B14F-4D97-AF65-F5344CB8AC3E}">
        <p14:creationId xmlns:p14="http://schemas.microsoft.com/office/powerpoint/2010/main" val="1692784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5">
            <a:extLst>
              <a:ext uri="{FF2B5EF4-FFF2-40B4-BE49-F238E27FC236}">
                <a16:creationId xmlns:a16="http://schemas.microsoft.com/office/drawing/2014/main" id="{5F98DC4F-1184-6342-B23A-CBB3BED309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008" r="2008"/>
          <a:stretch>
            <a:fillRect/>
          </a:stretch>
        </p:blipFill>
        <p:spPr>
          <a:xfrm>
            <a:off x="521139" y="2030697"/>
            <a:ext cx="3140640" cy="401344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1193E5-FC51-D040-94AD-82D9655CB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96691" y="6248400"/>
            <a:ext cx="1905000" cy="457200"/>
          </a:xfrm>
        </p:spPr>
        <p:txBody>
          <a:bodyPr/>
          <a:lstStyle/>
          <a:p>
            <a:pPr>
              <a:defRPr/>
            </a:pPr>
            <a:fld id="{E80B588E-EA73-394C-B55F-2C9AF8D3412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752600" y="151551"/>
            <a:ext cx="6096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Power Calibration Standards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0800" y="1752600"/>
            <a:ext cx="60960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/>
              <a:t>Transfer power calibration from NIST to GW interferometers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200" dirty="0"/>
              <a:t>Establish relative (and absolute) calibration of detectors in network.</a:t>
            </a:r>
          </a:p>
          <a:p>
            <a:pPr marL="342900" indent="-342900">
              <a:buFont typeface="Arial" charset="0"/>
              <a:buChar char="•"/>
            </a:pPr>
            <a:endParaRPr lang="en-US" sz="2200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1C4A51-E231-5748-86E5-EA9E0A6DE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3264525"/>
            <a:ext cx="4114800" cy="342212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3BBB5-7355-A743-9032-110325D6D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LIGO-G1900393</a:t>
            </a:r>
          </a:p>
        </p:txBody>
      </p:sp>
    </p:spTree>
    <p:extLst>
      <p:ext uri="{BB962C8B-B14F-4D97-AF65-F5344CB8AC3E}">
        <p14:creationId xmlns:p14="http://schemas.microsoft.com/office/powerpoint/2010/main" val="1047233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079" y="492447"/>
            <a:ext cx="6515100" cy="971605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Earlier Power Sensor Configuration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0726" y="2671249"/>
            <a:ext cx="4547881" cy="2558183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FA21A-370F-D545-B129-0154020B0A21}" type="slidenum">
              <a:rPr lang="en-US" sz="1800"/>
              <a:t>3</a:t>
            </a:fld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886200"/>
            <a:ext cx="4322779" cy="23380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0" y="1676400"/>
            <a:ext cx="6096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/>
              <a:t>Two spacers with apertures between integrating sphere and photodetector.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Less sensitive to radial position.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Increased laser speckle amplitude.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Less robust mechanically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2EFFD-873D-1549-9E35-74C8FB831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LIGO-G1900393</a:t>
            </a:r>
          </a:p>
        </p:txBody>
      </p:sp>
    </p:spTree>
    <p:extLst>
      <p:ext uri="{BB962C8B-B14F-4D97-AF65-F5344CB8AC3E}">
        <p14:creationId xmlns:p14="http://schemas.microsoft.com/office/powerpoint/2010/main" val="662445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1843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Mechanical Robustness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4214-A3E2-DE48-B93D-7581DF589DAE}" type="slidenum">
              <a:rPr lang="en-US" smtClean="0"/>
              <a:t>4</a:t>
            </a:fld>
            <a:endParaRPr lang="en-US" dirty="0"/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7455E033-A17F-F64D-95A8-D88F5D484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10132"/>
            <a:ext cx="6288861" cy="441960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3C2FDB-0C35-7F43-B857-0E579DF2413A}"/>
              </a:ext>
            </a:extLst>
          </p:cNvPr>
          <p:cNvSpPr/>
          <p:nvPr/>
        </p:nvSpPr>
        <p:spPr>
          <a:xfrm>
            <a:off x="4764159" y="1668628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/>
              <a:t>Lateral dependence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200" dirty="0"/>
              <a:t>1 % per 16 </a:t>
            </a:r>
            <a:r>
              <a:rPr lang="el-GR" sz="2200" dirty="0"/>
              <a:t>μ</a:t>
            </a:r>
            <a:r>
              <a:rPr lang="en-US" sz="2200" dirty="0"/>
              <a:t>m offset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600200"/>
            <a:ext cx="4038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/>
              <a:t>Radial dependence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200" dirty="0"/>
              <a:t>No spacers:   4 %/mm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200" dirty="0"/>
              <a:t>One spacer: 1 %/mm</a:t>
            </a:r>
          </a:p>
          <a:p>
            <a:pPr marL="800100" lvl="1" indent="-342900">
              <a:buFont typeface="Arial" charset="0"/>
              <a:buChar char="•"/>
            </a:pPr>
            <a:endParaRPr lang="en-US" sz="2200" dirty="0"/>
          </a:p>
          <a:p>
            <a:pPr marL="342900" indent="-342900">
              <a:buFont typeface="Arial" charset="0"/>
              <a:buChar char="•"/>
            </a:pPr>
            <a:endParaRPr lang="en-US" sz="22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98D9D1-3D81-0A4D-AC17-896456A9F1B0}"/>
              </a:ext>
            </a:extLst>
          </p:cNvPr>
          <p:cNvGrpSpPr/>
          <p:nvPr/>
        </p:nvGrpSpPr>
        <p:grpSpPr>
          <a:xfrm>
            <a:off x="6705600" y="2770622"/>
            <a:ext cx="2875248" cy="3145224"/>
            <a:chOff x="6268752" y="3051314"/>
            <a:chExt cx="2875248" cy="31452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752" y="3051314"/>
              <a:ext cx="2875248" cy="314522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DC12D0-73AE-D641-8EB5-64D463A67407}"/>
                </a:ext>
              </a:extLst>
            </p:cNvPr>
            <p:cNvSpPr/>
            <p:nvPr/>
          </p:nvSpPr>
          <p:spPr bwMode="auto">
            <a:xfrm>
              <a:off x="8495949" y="4724400"/>
              <a:ext cx="648051" cy="3048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2071286-BDDD-E547-94BA-C04368363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LIGO-G1900393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6011E1-7F0F-6C41-BEF8-BFB05DC97906}"/>
              </a:ext>
            </a:extLst>
          </p:cNvPr>
          <p:cNvSpPr txBox="1"/>
          <p:nvPr/>
        </p:nvSpPr>
        <p:spPr>
          <a:xfrm>
            <a:off x="6094159" y="5986789"/>
            <a:ext cx="157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Measurement with </a:t>
            </a:r>
          </a:p>
          <a:p>
            <a:r>
              <a:rPr lang="en-US" sz="1400" dirty="0"/>
              <a:t>M. </a:t>
            </a:r>
            <a:r>
              <a:rPr lang="en-US" sz="1400" dirty="0" err="1"/>
              <a:t>Szczepanczyk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3238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27" y="1858572"/>
            <a:ext cx="7275443" cy="462983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FA21A-370F-D545-B129-0154020B0A21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flipH="1">
            <a:off x="1587062" y="699976"/>
            <a:ext cx="6046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+mj-lt"/>
              </a:rPr>
              <a:t>Laser Speckle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8443" y="1490417"/>
            <a:ext cx="7934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/>
              <a:t>Increases with decreasing viewing area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Less detector spacers better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8C8D1-D739-354E-A789-5ED9103A4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LIGO-G1900393</a:t>
            </a:r>
          </a:p>
        </p:txBody>
      </p:sp>
    </p:spTree>
    <p:extLst>
      <p:ext uri="{BB962C8B-B14F-4D97-AF65-F5344CB8AC3E}">
        <p14:creationId xmlns:p14="http://schemas.microsoft.com/office/powerpoint/2010/main" val="910515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FA21A-370F-D545-B129-0154020B0A21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87349" y="659784"/>
            <a:ext cx="613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+mj-lt"/>
              </a:rPr>
              <a:t>Photodetector mounting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7476" y="1500889"/>
            <a:ext cx="7320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/>
              <a:t>Monolithic photodetector housing front plate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Two-piece assembly draws PD assembly against sphere port.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834" y="2659877"/>
            <a:ext cx="2377932" cy="28809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7231"/>
            <a:ext cx="6248400" cy="404308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16BD46-CBC3-C54D-AD73-90F384C8B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LIGO-G1900393</a:t>
            </a:r>
          </a:p>
        </p:txBody>
      </p:sp>
    </p:spTree>
    <p:extLst>
      <p:ext uri="{BB962C8B-B14F-4D97-AF65-F5344CB8AC3E}">
        <p14:creationId xmlns:p14="http://schemas.microsoft.com/office/powerpoint/2010/main" val="71002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Pneumatic Sliders for Automated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4214-A3E2-DE48-B93D-7581DF589DAE}" type="slidenum">
              <a:rPr lang="en-US" smtClean="0"/>
              <a:t>7</a:t>
            </a:fld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92" y="2468218"/>
            <a:ext cx="9005415" cy="3985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9" y="1600200"/>
            <a:ext cx="3682448" cy="2071377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F2E88FB-BF8D-544E-BB56-D16BCDF6A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LIGO-G1900393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E31B00-7E03-1F42-B033-0A9B038B12B4}"/>
              </a:ext>
            </a:extLst>
          </p:cNvPr>
          <p:cNvSpPr txBox="1"/>
          <p:nvPr/>
        </p:nvSpPr>
        <p:spPr>
          <a:xfrm>
            <a:off x="574919" y="5802868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(Thanks M. </a:t>
            </a:r>
            <a:r>
              <a:rPr lang="en-US" sz="1800" dirty="0" err="1"/>
              <a:t>Spidell</a:t>
            </a:r>
            <a:r>
              <a:rPr lang="en-US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81442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Working Standard Calibration Procedure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4214-A3E2-DE48-B93D-7581DF589DAE}" type="slidenum">
              <a:rPr lang="en-US" smtClean="0"/>
              <a:t>8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44"/>
          <a:stretch/>
        </p:blipFill>
        <p:spPr>
          <a:xfrm>
            <a:off x="3718548" y="5106399"/>
            <a:ext cx="2336039" cy="9144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0999" y="2594225"/>
            <a:ext cx="4547775" cy="26611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56383" y="234563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05200" y="1981200"/>
            <a:ext cx="510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endParaRPr lang="en-US" sz="2200"/>
          </a:p>
        </p:txBody>
      </p:sp>
      <p:sp>
        <p:nvSpPr>
          <p:cNvPr id="12" name="TextBox 11"/>
          <p:cNvSpPr txBox="1"/>
          <p:nvPr/>
        </p:nvSpPr>
        <p:spPr>
          <a:xfrm>
            <a:off x="3229074" y="3293006"/>
            <a:ext cx="5105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/>
              <a:t>WS/GS calibrations use: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Simultaneous measurements eliminate laser power variations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Swapping positions eliminates </a:t>
            </a:r>
            <a:r>
              <a:rPr lang="en-US" sz="2000" dirty="0" err="1"/>
              <a:t>beamsplitter</a:t>
            </a:r>
            <a:r>
              <a:rPr lang="en-US" sz="2000" dirty="0"/>
              <a:t> variations</a:t>
            </a:r>
          </a:p>
        </p:txBody>
      </p:sp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50995908-367E-8843-BE40-285705722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470196"/>
            <a:ext cx="4839164" cy="1822810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E1500C50-C9E0-B74C-9B6E-495BC44F34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32"/>
          <a:stretch/>
        </p:blipFill>
        <p:spPr bwMode="auto">
          <a:xfrm>
            <a:off x="6054587" y="5029200"/>
            <a:ext cx="918313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EF410A-D95C-ED41-921E-DFA61807B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LIGO-G1900393</a:t>
            </a:r>
          </a:p>
        </p:txBody>
      </p:sp>
    </p:spTree>
    <p:extLst>
      <p:ext uri="{BB962C8B-B14F-4D97-AF65-F5344CB8AC3E}">
        <p14:creationId xmlns:p14="http://schemas.microsoft.com/office/powerpoint/2010/main" val="1935046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869291"/>
            <a:ext cx="6477000" cy="4607709"/>
          </a:xfr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FA21A-370F-D545-B129-0154020B0A21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00200" y="134552"/>
            <a:ext cx="630234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tx2"/>
                </a:solidFill>
                <a:latin typeface="+mj-lt"/>
              </a:rPr>
              <a:t>Responsivity ratio measurements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6800" y="1446051"/>
            <a:ext cx="78859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866"/>
            <a:r>
              <a:rPr lang="en-US" sz="2200" dirty="0"/>
              <a:t>100-second samples; 1000 measurements over weekend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9C3B91-3E9D-4B49-9120-927B2FD6D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LIGO-G1900393</a:t>
            </a:r>
          </a:p>
        </p:txBody>
      </p:sp>
    </p:spTree>
    <p:extLst>
      <p:ext uri="{BB962C8B-B14F-4D97-AF65-F5344CB8AC3E}">
        <p14:creationId xmlns:p14="http://schemas.microsoft.com/office/powerpoint/2010/main" val="67173608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Default Design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PPTtemplateWithNSFlogo-v1</Template>
  <TotalTime>3241</TotalTime>
  <Words>295</Words>
  <Application>Microsoft Macintosh PowerPoint</Application>
  <PresentationFormat>On-screen Show (4:3)</PresentationFormat>
  <Paragraphs>85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Helvetica</vt:lpstr>
      <vt:lpstr>Monotype Sorts</vt:lpstr>
      <vt:lpstr>Times New Roman</vt:lpstr>
      <vt:lpstr>Default Design</vt:lpstr>
      <vt:lpstr>LIGO  Laser Power Calibration Standards </vt:lpstr>
      <vt:lpstr>Power Calibration Standards</vt:lpstr>
      <vt:lpstr>Earlier Power Sensor Configuration</vt:lpstr>
      <vt:lpstr>Mechanical Robustness</vt:lpstr>
      <vt:lpstr>PowerPoint Presentation</vt:lpstr>
      <vt:lpstr>PowerPoint Presentation</vt:lpstr>
      <vt:lpstr>Pneumatic Sliders for Automated Measurements</vt:lpstr>
      <vt:lpstr>Working Standard Calibration Procedure</vt:lpstr>
      <vt:lpstr>PowerPoint Presentation</vt:lpstr>
      <vt:lpstr>Temperature Dependence</vt:lpstr>
      <vt:lpstr>Gold Standard Stability  Before/After NIST Calibration</vt:lpstr>
      <vt:lpstr>EXTRA SLIDES</vt:lpstr>
      <vt:lpstr>Gold Standard Stability  Before/After NIST Calibration</vt:lpstr>
      <vt:lpstr>Temperature Dependence of Photodiodes</vt:lpstr>
      <vt:lpstr>Responsivity ratio measurements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LIGO Laser Power Calibration Standards Yannick (Niko) Lecoeuche</dc:title>
  <dc:creator>Microsoft Office User</dc:creator>
  <cp:lastModifiedBy>Sudarshan Karki</cp:lastModifiedBy>
  <cp:revision>96</cp:revision>
  <cp:lastPrinted>2019-03-15T15:51:22Z</cp:lastPrinted>
  <dcterms:created xsi:type="dcterms:W3CDTF">2019-03-12T00:50:33Z</dcterms:created>
  <dcterms:modified xsi:type="dcterms:W3CDTF">2019-03-15T15:54:26Z</dcterms:modified>
</cp:coreProperties>
</file>