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3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AC51-BDA9-4B35-970A-3E2662FBB4D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6C60-565B-4334-9C05-03FD9F00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4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AC51-BDA9-4B35-970A-3E2662FBB4D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6C60-565B-4334-9C05-03FD9F00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2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AC51-BDA9-4B35-970A-3E2662FBB4D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6C60-565B-4334-9C05-03FD9F00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8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AC51-BDA9-4B35-970A-3E2662FBB4D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6C60-565B-4334-9C05-03FD9F00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AC51-BDA9-4B35-970A-3E2662FBB4D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6C60-565B-4334-9C05-03FD9F00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0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AC51-BDA9-4B35-970A-3E2662FBB4D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6C60-565B-4334-9C05-03FD9F00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2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AC51-BDA9-4B35-970A-3E2662FBB4D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6C60-565B-4334-9C05-03FD9F00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AC51-BDA9-4B35-970A-3E2662FBB4D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6C60-565B-4334-9C05-03FD9F00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2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AC51-BDA9-4B35-970A-3E2662FBB4D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6C60-565B-4334-9C05-03FD9F00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3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AC51-BDA9-4B35-970A-3E2662FBB4D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6C60-565B-4334-9C05-03FD9F00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AC51-BDA9-4B35-970A-3E2662FBB4D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6C60-565B-4334-9C05-03FD9F00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1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AC51-BDA9-4B35-970A-3E2662FBB4D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46C60-565B-4334-9C05-03FD9F00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3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3459" y="332995"/>
            <a:ext cx="17588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Gravitational Calibrator for LIGO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9502" cy="2796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968" y="0"/>
            <a:ext cx="5685432" cy="2796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15577" r="22876" b="4394"/>
          <a:stretch/>
        </p:blipFill>
        <p:spPr>
          <a:xfrm>
            <a:off x="1994627" y="10275992"/>
            <a:ext cx="5894890" cy="570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20806" r="36684" b="14706"/>
          <a:stretch/>
        </p:blipFill>
        <p:spPr>
          <a:xfrm>
            <a:off x="24086048" y="10349717"/>
            <a:ext cx="6760601" cy="57284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751" y="3552971"/>
            <a:ext cx="7486453" cy="56053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707390" y="3499681"/>
            <a:ext cx="207891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To calibrate LIGO’s strain measurement, a known force is applied to the test mass using photon pressure. Current limitation comes from systematic uncertainties at the few percent level. A local gravitational actuation could also be used to provide additional calibration information, potentially lowering the overall calibration uncertainties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.  KAGRA and VIRGO teams have proposed and tested such Gravitational calibrators.</a:t>
            </a:r>
            <a:r>
              <a:rPr lang="en-US" sz="3200" baseline="30000" dirty="0" smtClean="0"/>
              <a:t>2,3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We are building a gravitational calibrator for LIGO , as shown in the schematic to the left, which builds on these previous ideas. It consists of an aluminum rotor disc with holes, in to which Tungsten cylinders are placed in a hexapole and quadrupole configuration. When spun at high speeds, between 5 and 30 Hz, </a:t>
            </a:r>
            <a:r>
              <a:rPr lang="en-US" sz="3200" dirty="0"/>
              <a:t>near a LIGO test mass </a:t>
            </a:r>
            <a:r>
              <a:rPr lang="en-US" sz="3200" dirty="0" smtClean="0"/>
              <a:t>it will produce a precisely calculable gravitational force at the second and third harmonic of the rotor frequency. The combination of the two signals will be used to minimize the distance-based systematic error. Other important systematic uncertainties might arise from vibrational, acoustic and magnetic couplings, along with readout cross-couplings from angular motion.</a:t>
            </a:r>
          </a:p>
        </p:txBody>
      </p:sp>
      <p:sp>
        <p:nvSpPr>
          <p:cNvPr id="30" name="Frame 29"/>
          <p:cNvSpPr/>
          <p:nvPr/>
        </p:nvSpPr>
        <p:spPr>
          <a:xfrm>
            <a:off x="618565" y="3065929"/>
            <a:ext cx="31735059" cy="6586583"/>
          </a:xfrm>
          <a:prstGeom prst="frame">
            <a:avLst>
              <a:gd name="adj1" fmla="val 3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ame 30"/>
          <p:cNvSpPr/>
          <p:nvPr/>
        </p:nvSpPr>
        <p:spPr>
          <a:xfrm>
            <a:off x="618566" y="9820624"/>
            <a:ext cx="8551182" cy="11304306"/>
          </a:xfrm>
          <a:prstGeom prst="frame">
            <a:avLst>
              <a:gd name="adj1" fmla="val 2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22375906" y="9820624"/>
            <a:ext cx="9977718" cy="11304306"/>
          </a:xfrm>
          <a:prstGeom prst="frame">
            <a:avLst>
              <a:gd name="adj1" fmla="val 2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80258" y="1679164"/>
            <a:ext cx="20160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Jeff Kissel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, </a:t>
            </a:r>
            <a:r>
              <a:rPr lang="en-US" sz="3600" dirty="0" err="1" smtClean="0"/>
              <a:t>Kavic</a:t>
            </a:r>
            <a:r>
              <a:rPr lang="en-US" sz="3600" dirty="0" smtClean="0"/>
              <a:t> Raman Kumar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, Michael Ross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, Jens Gundlach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, Krishna Venkateswara</a:t>
            </a:r>
            <a:r>
              <a:rPr lang="en-US" sz="3600" baseline="30000" dirty="0" smtClean="0"/>
              <a:t>2</a:t>
            </a:r>
          </a:p>
          <a:p>
            <a:pPr algn="ctr"/>
            <a:r>
              <a:rPr lang="en-US" sz="2400" dirty="0" smtClean="0"/>
              <a:t>1 LIGO Hanford Observatory</a:t>
            </a:r>
          </a:p>
          <a:p>
            <a:pPr algn="ctr"/>
            <a:r>
              <a:rPr lang="en-US" sz="2400" dirty="0" smtClean="0"/>
              <a:t>2 University of Washington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48870" y="16182246"/>
            <a:ext cx="76379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Aluminum rotor with holes machined by wire-Electrode Discharge Machining to minimize positioning errors. On top, the 1.056 kg Tungsten (alloy) cylinders are shown which </a:t>
            </a:r>
            <a:r>
              <a:rPr lang="en-US" sz="3200" dirty="0"/>
              <a:t>will be the active masses in the calibrator</a:t>
            </a:r>
            <a:r>
              <a:rPr lang="en-US" sz="3200" dirty="0" smtClean="0"/>
              <a:t>. They were matched in weight to better than 0.1%.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021365" y="16506429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Status: </a:t>
            </a:r>
            <a:r>
              <a:rPr lang="en-US" sz="3200" dirty="0" smtClean="0"/>
              <a:t>The calibrator has been built at UW and can be spun up to speeds of 30 Hz with about 40W total Power dissipation. A robust control system using Beckhoff parts is being developed currently and will be delivered to LHO in the next few months.</a:t>
            </a:r>
            <a:r>
              <a:rPr lang="en-US" sz="3200" dirty="0"/>
              <a:t> </a:t>
            </a:r>
            <a:r>
              <a:rPr lang="en-US" sz="3200" dirty="0" smtClean="0"/>
              <a:t>The calibrator will likely only be used periodically to calibrate </a:t>
            </a:r>
            <a:r>
              <a:rPr lang="en-US" sz="3200" dirty="0" err="1" smtClean="0"/>
              <a:t>PCal</a:t>
            </a:r>
            <a:r>
              <a:rPr lang="en-US" sz="3200" dirty="0" smtClean="0"/>
              <a:t> and is not expected to be active during GW Observation.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91671" y="21151824"/>
            <a:ext cx="2622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1: </a:t>
            </a:r>
            <a:r>
              <a:rPr lang="en-US" sz="3200" dirty="0"/>
              <a:t>https://</a:t>
            </a:r>
            <a:r>
              <a:rPr lang="en-US" sz="3200" dirty="0" smtClean="0"/>
              <a:t>dcc.ligo.org/LIGO-G1900379 	2: </a:t>
            </a:r>
            <a:r>
              <a:rPr lang="en-US" sz="3200" dirty="0"/>
              <a:t>Inoue et al., Phys. Rev. D </a:t>
            </a:r>
            <a:r>
              <a:rPr lang="en-US" sz="3200" b="1" dirty="0"/>
              <a:t>98</a:t>
            </a:r>
            <a:r>
              <a:rPr lang="en-US" sz="3200" dirty="0"/>
              <a:t>, </a:t>
            </a:r>
            <a:r>
              <a:rPr lang="en-US" sz="3200" dirty="0" smtClean="0"/>
              <a:t>022005 	3</a:t>
            </a:r>
            <a:r>
              <a:rPr lang="en-US" sz="3200" dirty="0" smtClean="0"/>
              <a:t>: </a:t>
            </a:r>
            <a:r>
              <a:rPr lang="en-US" sz="3200" dirty="0" smtClean="0"/>
              <a:t>Estevez et. al., </a:t>
            </a:r>
            <a:r>
              <a:rPr lang="en-US" sz="3200" dirty="0"/>
              <a:t>arXiv:1806.06572		</a:t>
            </a:r>
            <a:endParaRPr lang="en-US" sz="3200" dirty="0"/>
          </a:p>
        </p:txBody>
      </p:sp>
      <p:sp>
        <p:nvSpPr>
          <p:cNvPr id="42" name="Frame 41"/>
          <p:cNvSpPr/>
          <p:nvPr/>
        </p:nvSpPr>
        <p:spPr>
          <a:xfrm>
            <a:off x="9406203" y="9820624"/>
            <a:ext cx="12620077" cy="11304306"/>
          </a:xfrm>
          <a:prstGeom prst="frame">
            <a:avLst>
              <a:gd name="adj1" fmla="val 2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16ADD6A-D7B5-4CC8-B098-E44B3B11A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3257" y="11749170"/>
            <a:ext cx="3799721" cy="2929541"/>
          </a:xfrm>
          <a:prstGeom prst="rect">
            <a:avLst/>
          </a:prstGeom>
        </p:spPr>
      </p:pic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10132914" y="10255894"/>
            <a:ext cx="6038914" cy="5371357"/>
            <a:chOff x="10106026" y="10772946"/>
            <a:chExt cx="7143750" cy="635406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3" r="4378"/>
            <a:stretch/>
          </p:blipFill>
          <p:spPr>
            <a:xfrm>
              <a:off x="10106026" y="10772946"/>
              <a:ext cx="7143750" cy="6354062"/>
            </a:xfrm>
            <a:prstGeom prst="rect">
              <a:avLst/>
            </a:prstGeom>
          </p:spPr>
        </p:pic>
        <p:sp>
          <p:nvSpPr>
            <p:cNvPr id="47" name="Frame 46"/>
            <p:cNvSpPr/>
            <p:nvPr/>
          </p:nvSpPr>
          <p:spPr>
            <a:xfrm rot="2760000">
              <a:off x="12217851" y="15308176"/>
              <a:ext cx="498475" cy="356323"/>
            </a:xfrm>
            <a:prstGeom prst="frame">
              <a:avLst>
                <a:gd name="adj1" fmla="val 10288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12700320" y="14865179"/>
              <a:ext cx="1219200" cy="88122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2467088" y="15486337"/>
              <a:ext cx="236147" cy="260065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3692824" y="14621198"/>
              <a:ext cx="236147" cy="260065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3324266" y="15246425"/>
              <a:ext cx="211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9930046" y="15927478"/>
                <a:ext cx="1157239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/>
                  <a:t>Planned location of the calibrator (shown as a black rectangle) relative to the test mass (shown as a bold dot). The signal amplitude is not affected significantly by being at a large angle relative to the laser beam, since the actual induced test motion is elliptical (with low </a:t>
                </a:r>
                <a:r>
                  <a:rPr lang="en-US" sz="3200" i="1" dirty="0" smtClean="0"/>
                  <a:t>e</a:t>
                </a:r>
                <a:r>
                  <a:rPr lang="en-US" sz="3200" dirty="0" smtClean="0"/>
                  <a:t>). </a:t>
                </a:r>
                <a:r>
                  <a:rPr lang="en-US" sz="3200" dirty="0"/>
                  <a:t>As the quadrupole and hexapole signals fall off as 1/d</a:t>
                </a:r>
                <a:r>
                  <a:rPr lang="en-US" sz="3200" baseline="30000" dirty="0"/>
                  <a:t>4</a:t>
                </a:r>
                <a:r>
                  <a:rPr lang="en-US" sz="3200" dirty="0"/>
                  <a:t> and 1/d</a:t>
                </a:r>
                <a:r>
                  <a:rPr lang="en-US" sz="3200" baseline="30000" dirty="0"/>
                  <a:t>5</a:t>
                </a:r>
                <a:r>
                  <a:rPr lang="en-US" sz="3200" dirty="0"/>
                  <a:t> respectively, being close to the test mass is crucial </a:t>
                </a:r>
                <a:r>
                  <a:rPr lang="en-US" sz="3200" dirty="0" smtClean="0"/>
                  <a:t>The plot to the right shows the strain </a:t>
                </a:r>
                <a:r>
                  <a:rPr lang="en-US" sz="3200" dirty="0"/>
                  <a:t>signals </a:t>
                </a:r>
                <a:r>
                  <a:rPr lang="en-US" sz="3200" dirty="0"/>
                  <a:t>at 9</a:t>
                </a:r>
                <a:r>
                  <a:rPr lang="en-US" sz="3200" dirty="0"/>
                  <a:t>0 </a:t>
                </a:r>
                <a:r>
                  <a:rPr lang="en-US" sz="3200" dirty="0"/>
                  <a:t>Hz </a:t>
                </a:r>
                <a:r>
                  <a:rPr lang="en-US" sz="3200" dirty="0" smtClean="0"/>
                  <a:t>(third harmonic) computed by a custom </a:t>
                </a:r>
                <a:r>
                  <a:rPr lang="en-US" sz="3200" dirty="0"/>
                  <a:t>FEM calculation. </a:t>
                </a:r>
                <a:r>
                  <a:rPr lang="en-US" sz="3200" dirty="0" smtClean="0"/>
                  <a:t>Expected signal amplitude is ~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−21</m:t>
                        </m:r>
                      </m:sup>
                    </m:sSup>
                  </m:oMath>
                </a14:m>
                <a:r>
                  <a:rPr lang="en-US" sz="3200" dirty="0" smtClean="0"/>
                  <a:t>.</a:t>
                </a: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046" y="15927478"/>
                <a:ext cx="11572390" cy="4524315"/>
              </a:xfrm>
              <a:prstGeom prst="rect">
                <a:avLst/>
              </a:prstGeom>
              <a:blipFill>
                <a:blip r:embed="rId9"/>
                <a:stretch>
                  <a:fillRect l="-1370" t="-1752" r="-1317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08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15812</TotalTime>
  <Words>447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Krishna Venkateswara</dc:creator>
  <cp:lastModifiedBy>Krishna Venkateswara</cp:lastModifiedBy>
  <cp:revision>27</cp:revision>
  <dcterms:created xsi:type="dcterms:W3CDTF">2019-03-01T01:16:32Z</dcterms:created>
  <dcterms:modified xsi:type="dcterms:W3CDTF">2019-03-12T00:48:48Z</dcterms:modified>
</cp:coreProperties>
</file>