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463" r:id="rId3"/>
    <p:sldId id="472" r:id="rId4"/>
    <p:sldId id="477" r:id="rId5"/>
    <p:sldId id="474" r:id="rId6"/>
    <p:sldId id="470" r:id="rId7"/>
    <p:sldId id="469" r:id="rId8"/>
    <p:sldId id="475" r:id="rId9"/>
    <p:sldId id="476" r:id="rId10"/>
    <p:sldId id="478" r:id="rId11"/>
    <p:sldId id="479" r:id="rId12"/>
    <p:sldId id="468" r:id="rId13"/>
  </p:sldIdLst>
  <p:sldSz cx="10080625" cy="7559675"/>
  <p:notesSz cx="7559675" cy="106918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8"/>
    <p:restoredTop sz="92949" autoAdjust="0"/>
  </p:normalViewPr>
  <p:slideViewPr>
    <p:cSldViewPr snapToGrid="0" snapToObjects="1">
      <p:cViewPr varScale="1">
        <p:scale>
          <a:sx n="90" d="100"/>
          <a:sy n="90" d="100"/>
        </p:scale>
        <p:origin x="1456" y="208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-287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noProof="0"/>
              <a:t>Click to edit the notes format</a:t>
            </a:r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502687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742950" indent="-28575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9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39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13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6012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9804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3036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783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92138" y="1565275"/>
            <a:ext cx="8323262" cy="5202238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ECAD3E-8D91-714D-8FC8-C3F6F1D3EF9E}"/>
              </a:ext>
            </a:extLst>
          </p:cNvPr>
          <p:cNvSpPr txBox="1"/>
          <p:nvPr userDrawn="1"/>
        </p:nvSpPr>
        <p:spPr>
          <a:xfrm>
            <a:off x="9011798" y="7315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22B172-3C36-7C42-B82A-9081BF030D37}"/>
              </a:ext>
            </a:extLst>
          </p:cNvPr>
          <p:cNvSpPr txBox="1"/>
          <p:nvPr userDrawn="1"/>
        </p:nvSpPr>
        <p:spPr>
          <a:xfrm>
            <a:off x="8758410" y="7260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308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1828800"/>
            <a:ext cx="549592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1828800"/>
            <a:ext cx="549592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2621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65000" y="1828800"/>
            <a:ext cx="8607600" cy="43848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765000" y="1828800"/>
            <a:ext cx="8607600" cy="43848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292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2621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00100" y="1757363"/>
            <a:ext cx="8455025" cy="4992687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3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2621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00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1143000" y="0"/>
            <a:ext cx="777240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168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2621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765000" y="1828800"/>
            <a:ext cx="4200480" cy="20912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765000" y="4119120"/>
            <a:ext cx="4200480" cy="20912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175720" y="1828800"/>
            <a:ext cx="4200480" cy="43848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065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2621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65000" y="1828800"/>
            <a:ext cx="4200480" cy="43848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75720" y="1828800"/>
            <a:ext cx="4200480" cy="20912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75720" y="4119120"/>
            <a:ext cx="4200480" cy="20912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98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262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765000" y="1828800"/>
            <a:ext cx="4200480" cy="20912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75720" y="1828800"/>
            <a:ext cx="4200480" cy="20912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765000" y="4119120"/>
            <a:ext cx="8607600" cy="20912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188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262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65000" y="1828800"/>
            <a:ext cx="8607600" cy="20912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765000" y="4119120"/>
            <a:ext cx="8607600" cy="20912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35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262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765000" y="1828800"/>
            <a:ext cx="4200480" cy="20912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175720" y="1828800"/>
            <a:ext cx="4200480" cy="20912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5175720" y="4119120"/>
            <a:ext cx="4200480" cy="20912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765000" y="4119120"/>
            <a:ext cx="4200480" cy="20912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946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1143000" y="0"/>
            <a:ext cx="7772400" cy="12620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the title text format</a:t>
            </a:r>
          </a:p>
        </p:txBody>
      </p:sp>
      <p:sp>
        <p:nvSpPr>
          <p:cNvPr id="1028" name="Line 11"/>
          <p:cNvSpPr>
            <a:spLocks noChangeShapeType="1"/>
          </p:cNvSpPr>
          <p:nvPr/>
        </p:nvSpPr>
        <p:spPr bwMode="auto">
          <a:xfrm flipV="1">
            <a:off x="0" y="7085013"/>
            <a:ext cx="10079038" cy="0"/>
          </a:xfrm>
          <a:prstGeom prst="line">
            <a:avLst/>
          </a:prstGeom>
          <a:noFill/>
          <a:ln w="3672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TextShape 13"/>
          <p:cNvSpPr txBox="1">
            <a:spLocks noChangeArrowheads="1"/>
          </p:cNvSpPr>
          <p:nvPr/>
        </p:nvSpPr>
        <p:spPr bwMode="auto">
          <a:xfrm>
            <a:off x="367649" y="7190509"/>
            <a:ext cx="9372095" cy="25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/>
            <a:r>
              <a:rPr lang="en-US" dirty="0">
                <a:solidFill>
                  <a:schemeClr val="tx2"/>
                </a:solidFill>
              </a:rPr>
              <a:t>GW and EM Observer Telecon, Mar/14/2019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>
              <a:lumMod val="75000"/>
            </a:schemeClr>
          </a:solidFill>
          <a:latin typeface="Arial" charset="0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>
          <a:solidFill>
            <a:srgbClr val="17375E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>
          <a:solidFill>
            <a:srgbClr val="17375E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>
          <a:solidFill>
            <a:srgbClr val="17375E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>
          <a:solidFill>
            <a:srgbClr val="17375E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>
          <a:solidFill>
            <a:srgbClr val="17375E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>
          <a:solidFill>
            <a:srgbClr val="17375E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>
          <a:solidFill>
            <a:srgbClr val="17375E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>
          <a:solidFill>
            <a:srgbClr val="17375E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514350" indent="-5143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17375E"/>
          </a:solidFill>
          <a:latin typeface="Arial" charset="0"/>
          <a:ea typeface="ＭＳ Ｐゴシック" charset="0"/>
          <a:cs typeface="ＭＳ Ｐゴシック" charset="0"/>
        </a:defRPr>
      </a:lvl1pPr>
      <a:lvl2pPr marL="747713" indent="-2952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17375E"/>
          </a:solidFill>
          <a:latin typeface="Arial" charset="0"/>
          <a:ea typeface="ＭＳ Ｐゴシック" charset="0"/>
        </a:defRPr>
      </a:lvl2pPr>
      <a:lvl3pPr marL="1077913" indent="-3302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17375E"/>
          </a:solidFill>
          <a:latin typeface="Arial" charset="0"/>
          <a:ea typeface="ＭＳ Ｐゴシック" charset="0"/>
        </a:defRPr>
      </a:lvl3pPr>
      <a:lvl4pPr marL="1427163" indent="-4000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17375E"/>
          </a:solidFill>
          <a:latin typeface="Arial" charset="0"/>
          <a:ea typeface="ＭＳ Ｐゴシック" charset="0"/>
        </a:defRPr>
      </a:lvl4pPr>
      <a:lvl5pPr marL="1722438" indent="-3476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17375E"/>
          </a:solidFill>
          <a:latin typeface="Arial" charset="0"/>
          <a:ea typeface="ＭＳ Ｐゴシック" charset="0"/>
        </a:defRPr>
      </a:lvl5pPr>
      <a:lvl6pPr marL="514350" indent="-514350" eaLnBrk="1" hangingPunct="1">
        <a:buFont typeface="Arial"/>
        <a:buChar char="•"/>
        <a:defRPr>
          <a:solidFill>
            <a:schemeClr val="tx2">
              <a:lumMod val="75000"/>
            </a:schemeClr>
          </a:solidFill>
        </a:defRPr>
      </a:lvl6pPr>
      <a:lvl7pPr marL="514350" indent="-514350" eaLnBrk="1" hangingPunct="1">
        <a:buFont typeface="Arial"/>
        <a:buChar char="•"/>
        <a:defRPr>
          <a:solidFill>
            <a:schemeClr val="tx2">
              <a:lumMod val="75000"/>
            </a:schemeClr>
          </a:solidFill>
        </a:defRPr>
      </a:lvl7pPr>
      <a:lvl8pPr marL="2914650" indent="-3381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17375E"/>
          </a:solidFill>
          <a:latin typeface="Arial" charset="0"/>
          <a:ea typeface="ＭＳ Ｐゴシック" charset="0"/>
        </a:defRPr>
      </a:lvl8pPr>
      <a:lvl9pPr marL="3371850" indent="-3381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17375E"/>
          </a:solidFill>
          <a:latin typeface="Arial" charset="0"/>
          <a:ea typeface="ＭＳ Ｐゴシック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cc.ligo.org/LIGO-G1801056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357FA48-2A10-BE40-81F6-E7DC0253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287" y="1300163"/>
            <a:ext cx="7772400" cy="1262063"/>
          </a:xfrm>
        </p:spPr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Detectors and observations in O3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73C78E-36DB-A642-A7E3-03076405B23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5800" y="3400425"/>
            <a:ext cx="9015412" cy="18145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Lisa Barsotti, Nicolas Leroy, </a:t>
            </a:r>
          </a:p>
          <a:p>
            <a:pPr marL="0" indent="0" algn="ctr">
              <a:buNone/>
            </a:pPr>
            <a:r>
              <a:rPr lang="en-US" sz="2600" u="sng" dirty="0"/>
              <a:t>Keita </a:t>
            </a:r>
            <a:r>
              <a:rPr lang="en-US" sz="2600" u="sng" dirty="0" err="1"/>
              <a:t>Kawabe</a:t>
            </a:r>
            <a:r>
              <a:rPr lang="en-US" sz="2600" dirty="0"/>
              <a:t>, Brian O’Reilly, Alessio </a:t>
            </a:r>
            <a:r>
              <a:rPr lang="en-US" sz="2600" dirty="0" err="1"/>
              <a:t>Rocchi</a:t>
            </a:r>
            <a:endParaRPr lang="en-US" sz="2600" dirty="0"/>
          </a:p>
          <a:p>
            <a:pPr marL="0" indent="0" algn="ctr">
              <a:buNone/>
            </a:pPr>
            <a:r>
              <a:rPr lang="en-US" sz="2600" dirty="0"/>
              <a:t>for the LIGO-VIRGO Joint Run Planning Committee</a:t>
            </a:r>
          </a:p>
          <a:p>
            <a:pPr algn="ctr"/>
            <a:endParaRPr lang="fr-FR" sz="2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B4306-1CD2-C84F-B310-B5AD434EE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detector performance: H1</a:t>
            </a:r>
          </a:p>
        </p:txBody>
      </p:sp>
      <p:pic>
        <p:nvPicPr>
          <p:cNvPr id="2050" name="Picture 2" descr="https://alog.ligo-wa.caltech.edu/aLOG/uploads/47011_20190220025135_100Mpc.png">
            <a:extLst>
              <a:ext uri="{FF2B5EF4-FFF2-40B4-BE49-F238E27FC236}">
                <a16:creationId xmlns:a16="http://schemas.microsoft.com/office/drawing/2014/main" id="{987CB1FF-9E33-7D4B-8F6A-03BCB7511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950"/>
            <a:ext cx="10080625" cy="556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3A966F-98B1-6441-B202-F492D36FCC24}"/>
              </a:ext>
            </a:extLst>
          </p:cNvPr>
          <p:cNvSpPr/>
          <p:nvPr/>
        </p:nvSpPr>
        <p:spPr>
          <a:xfrm>
            <a:off x="6172200" y="1371600"/>
            <a:ext cx="357187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7E9DA-8B77-FA4C-93DD-17000041CAA6}"/>
              </a:ext>
            </a:extLst>
          </p:cNvPr>
          <p:cNvSpPr txBox="1"/>
          <p:nvPr/>
        </p:nvSpPr>
        <p:spPr>
          <a:xfrm>
            <a:off x="5194300" y="2358427"/>
            <a:ext cx="4886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~100Mpc with 30W, ~2dB squeezing</a:t>
            </a:r>
          </a:p>
          <a:p>
            <a:r>
              <a:rPr lang="en-US" dirty="0"/>
              <a:t>Preliminary data with calibration correction at the time of measurement.</a:t>
            </a:r>
          </a:p>
        </p:txBody>
      </p:sp>
    </p:spTree>
    <p:extLst>
      <p:ext uri="{BB962C8B-B14F-4D97-AF65-F5344CB8AC3E}">
        <p14:creationId xmlns:p14="http://schemas.microsoft.com/office/powerpoint/2010/main" val="1120907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CCC5-2004-954F-ACA1-06AA4817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detector performance: H1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4B996-8F27-AF40-9D60-FE40DF7D4E3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Benefit from avoiding high absorption spot on one of the mirrors.</a:t>
            </a:r>
          </a:p>
          <a:p>
            <a:r>
              <a:rPr lang="en-US" dirty="0"/>
              <a:t>Benefit from squeezing.</a:t>
            </a:r>
          </a:p>
          <a:p>
            <a:r>
              <a:rPr lang="en-US" dirty="0"/>
              <a:t>Operation reliable once it acquires lock (but acquisition is still slow).</a:t>
            </a:r>
          </a:p>
          <a:p>
            <a:r>
              <a:rPr lang="en-US" dirty="0"/>
              <a:t>Later half of ER14</a:t>
            </a:r>
          </a:p>
          <a:p>
            <a:pPr lvl="1"/>
            <a:r>
              <a:rPr lang="en-US" dirty="0"/>
              <a:t>Calibration.</a:t>
            </a:r>
          </a:p>
          <a:p>
            <a:pPr lvl="1"/>
            <a:r>
              <a:rPr lang="en-US" dirty="0"/>
              <a:t>Environmental noise Injection.</a:t>
            </a:r>
          </a:p>
          <a:p>
            <a:r>
              <a:rPr lang="en-US" dirty="0"/>
              <a:t>(Site closure days during ER14 due to snow.)</a:t>
            </a:r>
          </a:p>
        </p:txBody>
      </p:sp>
    </p:spTree>
    <p:extLst>
      <p:ext uri="{BB962C8B-B14F-4D97-AF65-F5344CB8AC3E}">
        <p14:creationId xmlns:p14="http://schemas.microsoft.com/office/powerpoint/2010/main" val="1170379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098C72-D64D-0C44-B103-27B266EC0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1" y="275590"/>
            <a:ext cx="7917297" cy="61264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7682E7-E413-2043-B876-B1A63DD78932}"/>
              </a:ext>
            </a:extLst>
          </p:cNvPr>
          <p:cNvSpPr/>
          <p:nvPr/>
        </p:nvSpPr>
        <p:spPr>
          <a:xfrm>
            <a:off x="6799642" y="275590"/>
            <a:ext cx="1673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solidFill>
                  <a:srgbClr val="0070C0"/>
                </a:solidFill>
                <a:hlinkClick r:id="rId3"/>
              </a:rPr>
              <a:t>LIGO-G1801056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EA1100-8222-CA48-89B0-FEF503B57CF6}"/>
              </a:ext>
            </a:extLst>
          </p:cNvPr>
          <p:cNvCxnSpPr>
            <a:cxnSpLocks/>
          </p:cNvCxnSpPr>
          <p:nvPr/>
        </p:nvCxnSpPr>
        <p:spPr>
          <a:xfrm>
            <a:off x="4735142" y="2171700"/>
            <a:ext cx="0" cy="2714625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349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1362B-F915-6549-922B-67C227BD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ER14 and Instrument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44F08-F606-A643-BED1-58DCE17A90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6388" y="1262062"/>
            <a:ext cx="9409112" cy="5710238"/>
          </a:xfrm>
        </p:spPr>
        <p:txBody>
          <a:bodyPr>
            <a:normAutofit/>
          </a:bodyPr>
          <a:lstStyle/>
          <a:p>
            <a:r>
              <a:rPr lang="en-US" dirty="0"/>
              <a:t>First half of ER14 (Started Mon Mar. 4 2019)</a:t>
            </a:r>
          </a:p>
          <a:p>
            <a:pPr lvl="1"/>
            <a:r>
              <a:rPr lang="en-US" dirty="0"/>
              <a:t>Better sensitivity than O2 for all 3 instruments.</a:t>
            </a:r>
          </a:p>
          <a:p>
            <a:pPr lvl="1"/>
            <a:r>
              <a:rPr lang="en-US" dirty="0"/>
              <a:t>As planned, almost fully commissioning (no OBSERVING) for H1 but there are low noise segments.</a:t>
            </a:r>
          </a:p>
          <a:p>
            <a:pPr lvl="1"/>
            <a:r>
              <a:rPr lang="en-US" dirty="0"/>
              <a:t>Large periods of commissioning for Virgo.</a:t>
            </a:r>
          </a:p>
          <a:p>
            <a:pPr lvl="1"/>
            <a:r>
              <a:rPr lang="en-US" dirty="0"/>
              <a:t>No triple coincidence OBSERVING so far. But 3-IFO coincident running segments.</a:t>
            </a:r>
          </a:p>
          <a:p>
            <a:pPr lvl="1"/>
            <a:r>
              <a:rPr lang="en-US" dirty="0"/>
              <a:t>Minimal L-V coincidence so far.</a:t>
            </a:r>
          </a:p>
          <a:p>
            <a:pPr lvl="1"/>
            <a:r>
              <a:rPr lang="en-US" dirty="0"/>
              <a:t>Expect this to go up in the next couple of weeks.</a:t>
            </a:r>
          </a:p>
          <a:p>
            <a:pPr lvl="1"/>
            <a:r>
              <a:rPr lang="en-US" dirty="0"/>
              <a:t>Ironing out bugs as we go.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16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240A4B-968E-904B-9356-E9FBFE33F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4" y="4171950"/>
            <a:ext cx="8566150" cy="3387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D4BD90-2F44-F246-8E70-5D7667D69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59" y="43813"/>
            <a:ext cx="8778293" cy="42710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C312CE-611C-124C-88C9-E73200ED7864}"/>
              </a:ext>
            </a:extLst>
          </p:cNvPr>
          <p:cNvSpPr txBox="1"/>
          <p:nvPr/>
        </p:nvSpPr>
        <p:spPr>
          <a:xfrm>
            <a:off x="2447130" y="3000375"/>
            <a:ext cx="5100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Mar/11, no coincident OBSERVATION but some HLVG coincident running.</a:t>
            </a:r>
          </a:p>
        </p:txBody>
      </p:sp>
    </p:spTree>
    <p:extLst>
      <p:ext uri="{BB962C8B-B14F-4D97-AF65-F5344CB8AC3E}">
        <p14:creationId xmlns:p14="http://schemas.microsoft.com/office/powerpoint/2010/main" val="3059327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1362B-F915-6549-922B-67C227BD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ER14 and Instrument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44F08-F606-A643-BED1-58DCE17A90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6388" y="1262062"/>
            <a:ext cx="9409112" cy="5710238"/>
          </a:xfrm>
        </p:spPr>
        <p:txBody>
          <a:bodyPr>
            <a:normAutofit/>
          </a:bodyPr>
          <a:lstStyle/>
          <a:p>
            <a:r>
              <a:rPr lang="en-US" dirty="0"/>
              <a:t>Second half (Starting Mon Mar. 18 2019)</a:t>
            </a:r>
          </a:p>
          <a:p>
            <a:pPr lvl="1"/>
            <a:r>
              <a:rPr lang="en-US" dirty="0"/>
              <a:t>H1 will start going into OBSERVING whenever possible</a:t>
            </a:r>
          </a:p>
          <a:p>
            <a:pPr lvl="1"/>
            <a:r>
              <a:rPr lang="en-US" dirty="0"/>
              <a:t>Finalizing calibration for all instruments. Significant calibration time for H1.</a:t>
            </a:r>
          </a:p>
          <a:p>
            <a:pPr lvl="1"/>
            <a:r>
              <a:rPr lang="en-US" dirty="0"/>
              <a:t>Some work to be done for all IFOs, but will transition more and more toward 24/7 until O3.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6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5266A-C5DB-654B-95EA-8CE2DFEB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25815-D8FC-C84A-BBB8-E3E4DFA496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0000"/>
                </a:solidFill>
              </a:rPr>
              <a:t>Apr/01/2019, 15:00 UTC (Tentative, no change in the plan).</a:t>
            </a:r>
          </a:p>
          <a:p>
            <a:r>
              <a:rPr lang="en-US" dirty="0">
                <a:solidFill>
                  <a:schemeClr val="tx2"/>
                </a:solidFill>
              </a:rPr>
              <a:t>Coordination between the sites for planned downtime to maximize triple coincidence.</a:t>
            </a:r>
          </a:p>
          <a:p>
            <a:r>
              <a:rPr lang="en-US" dirty="0">
                <a:solidFill>
                  <a:schemeClr val="tx2"/>
                </a:solidFill>
              </a:rPr>
              <a:t>Planned downtime: maintenance and commissioning</a:t>
            </a:r>
          </a:p>
          <a:p>
            <a:pPr lvl="1"/>
            <a:r>
              <a:rPr lang="fr-FR" dirty="0">
                <a:solidFill>
                  <a:schemeClr val="tx2"/>
                </a:solidFill>
              </a:rPr>
              <a:t>L1 maintenance Tue. 14:00-18:00 (or 15:00-19:00) UTC.</a:t>
            </a:r>
          </a:p>
          <a:p>
            <a:pPr lvl="1"/>
            <a:r>
              <a:rPr lang="fr-FR" dirty="0">
                <a:solidFill>
                  <a:schemeClr val="tx2"/>
                </a:solidFill>
              </a:rPr>
              <a:t>H1 maintenance Tue. 15:00-19:00 (or 16:00-20:00) UTC.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V1 maintenance </a:t>
            </a:r>
            <a:r>
              <a:rPr lang="fr-FR" dirty="0">
                <a:solidFill>
                  <a:schemeClr val="tx2"/>
                </a:solidFill>
              </a:rPr>
              <a:t>Tue. 07:00 – 11:00 UTC 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We WILL spend time on problems that need immediate attention, or if we think we can make significant improvement in short period.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6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B088B-6D0F-3046-9867-6CEE9A10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detector performance: V1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B36F4-87ED-ED44-A740-E76165D998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7877" y="1262160"/>
            <a:ext cx="9722645" cy="4992687"/>
          </a:xfrm>
        </p:spPr>
        <p:txBody>
          <a:bodyPr>
            <a:normAutofit/>
          </a:bodyPr>
          <a:lstStyle/>
          <a:p>
            <a:r>
              <a:rPr lang="en-US" sz="2400" dirty="0"/>
              <a:t>Currently alternating commissioning and calibrations during daytime and observing mode in the nights;</a:t>
            </a:r>
          </a:p>
          <a:p>
            <a:r>
              <a:rPr lang="en-US" sz="2400" dirty="0"/>
              <a:t>Good (&gt;85%) duty cycle in science mode (“night </a:t>
            </a:r>
            <a:r>
              <a:rPr lang="en-US" sz="2400"/>
              <a:t>time”)</a:t>
            </a:r>
            <a:endParaRPr lang="en-US" sz="2400" dirty="0"/>
          </a:p>
          <a:p>
            <a:r>
              <a:rPr lang="en-US" sz="2400" dirty="0"/>
              <a:t>Same scheme will be kept in place in the next weeks, with commissioning activities fading away as O3 approaches;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B92578C-64A1-408E-A9E1-0F11022DCA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" t="3940" r="7219"/>
          <a:stretch/>
        </p:blipFill>
        <p:spPr>
          <a:xfrm>
            <a:off x="1577679" y="3437098"/>
            <a:ext cx="6925266" cy="351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8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B088B-6D0F-3046-9867-6CEE9A10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detector performance: V1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B36F4-87ED-ED44-A740-E76165D998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7877" y="1262160"/>
            <a:ext cx="9722645" cy="4992687"/>
          </a:xfrm>
        </p:spPr>
        <p:txBody>
          <a:bodyPr>
            <a:normAutofit/>
          </a:bodyPr>
          <a:lstStyle/>
          <a:p>
            <a:r>
              <a:rPr lang="en-US" sz="2400" dirty="0"/>
              <a:t>Best range observed so far close to 55 </a:t>
            </a:r>
            <a:r>
              <a:rPr lang="en-US" sz="2400" dirty="0" err="1"/>
              <a:t>Mpc</a:t>
            </a:r>
            <a:r>
              <a:rPr lang="en-US" sz="2400" dirty="0"/>
              <a:t> for BNS, usually fluctuating between 45 </a:t>
            </a:r>
            <a:r>
              <a:rPr lang="en-US" sz="2400" dirty="0" err="1"/>
              <a:t>Mpc</a:t>
            </a:r>
            <a:r>
              <a:rPr lang="en-US" sz="2400" dirty="0"/>
              <a:t> and 50 </a:t>
            </a:r>
            <a:r>
              <a:rPr lang="en-US" sz="2400" dirty="0" err="1"/>
              <a:t>Mpc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work in progress to stabilize the sensitivity;</a:t>
            </a:r>
            <a:endParaRPr lang="en-US" sz="240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08A88CBC-1ED9-40D7-9079-316CFFAE920B}"/>
              </a:ext>
            </a:extLst>
          </p:cNvPr>
          <p:cNvGrpSpPr/>
          <p:nvPr/>
        </p:nvGrpSpPr>
        <p:grpSpPr>
          <a:xfrm>
            <a:off x="1440636" y="2849347"/>
            <a:ext cx="7177125" cy="3552123"/>
            <a:chOff x="1451749" y="3215107"/>
            <a:chExt cx="7177125" cy="3552123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8DBC2AA1-EB2B-40AB-860B-3024C9AF8F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08"/>
            <a:stretch/>
          </p:blipFill>
          <p:spPr>
            <a:xfrm>
              <a:off x="1451749" y="3758503"/>
              <a:ext cx="7177125" cy="3008727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20B81B68-EE94-4A82-BE24-BE7ED09B7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87"/>
            <a:stretch/>
          </p:blipFill>
          <p:spPr>
            <a:xfrm>
              <a:off x="1451749" y="3215107"/>
              <a:ext cx="7177125" cy="5712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2243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B088B-6D0F-3046-9867-6CEE9A10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detector performance: L1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5" y="1262160"/>
            <a:ext cx="9216860" cy="5057811"/>
          </a:xfrm>
        </p:spPr>
      </p:pic>
      <p:sp>
        <p:nvSpPr>
          <p:cNvPr id="10" name="Rounded Rectangle 9"/>
          <p:cNvSpPr/>
          <p:nvPr/>
        </p:nvSpPr>
        <p:spPr>
          <a:xfrm rot="20951457">
            <a:off x="4136088" y="4441010"/>
            <a:ext cx="5093781" cy="736381"/>
          </a:xfrm>
          <a:prstGeom prst="roundRect">
            <a:avLst/>
          </a:prstGeom>
          <a:solidFill>
            <a:srgbClr val="FFFF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05378" y="5317588"/>
            <a:ext cx="390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merican Typewriter" charset="0"/>
                <a:ea typeface="American Typewriter" charset="0"/>
                <a:cs typeface="American Typewriter" charset="0"/>
              </a:rPr>
              <a:t>Squeezing + Higher Laser Power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469945" y="5036234"/>
            <a:ext cx="407963" cy="281354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619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Recent improvement in sensitivity from finding alignment on test mass that avoids point absorbers.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Squeezing as high as 3.0 dB observed. Input power as high as 50W but plan to run with 40W during O3 for stability/robustness.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ER14 </a:t>
            </a:r>
            <a:r>
              <a:rPr lang="mr-IN" dirty="0"/>
              <a:t>–</a:t>
            </a:r>
            <a:r>
              <a:rPr lang="en-US" dirty="0"/>
              <a:t>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Commissioning work continues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Tracking down noise sources.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Improving lock sequence and stability.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Calibration, Hardware injection tests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B088B-6D0F-3046-9867-6CEE9A10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detector performance: L1</a:t>
            </a:r>
          </a:p>
        </p:txBody>
      </p:sp>
    </p:spTree>
    <p:extLst>
      <p:ext uri="{BB962C8B-B14F-4D97-AF65-F5344CB8AC3E}">
        <p14:creationId xmlns:p14="http://schemas.microsoft.com/office/powerpoint/2010/main" val="3747284592"/>
      </p:ext>
    </p:extLst>
  </p:cSld>
  <p:clrMapOvr>
    <a:masterClrMapping/>
  </p:clrMapOvr>
</p:sld>
</file>

<file path=ppt/theme/theme1.xml><?xml version="1.0" encoding="utf-8"?>
<a:theme xmlns:a="http://schemas.openxmlformats.org/drawingml/2006/main" name="Kawabe_OldStyleLI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Kawabe_OldStyleLIGO.potx</Template>
  <TotalTime>49979</TotalTime>
  <Words>518</Words>
  <Application>Microsoft Macintosh PowerPoint</Application>
  <PresentationFormat>Custom</PresentationFormat>
  <Paragraphs>55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DejaVu Sans</vt:lpstr>
      <vt:lpstr>ＭＳ Ｐゴシック</vt:lpstr>
      <vt:lpstr>American Typewriter</vt:lpstr>
      <vt:lpstr>Arial</vt:lpstr>
      <vt:lpstr>Wingdings</vt:lpstr>
      <vt:lpstr>Kawabe_OldStyleLIGO</vt:lpstr>
      <vt:lpstr>Detectors and observations in O3</vt:lpstr>
      <vt:lpstr>ER14 and Instrument Status</vt:lpstr>
      <vt:lpstr>PowerPoint Presentation</vt:lpstr>
      <vt:lpstr>ER14 and Instrument Status</vt:lpstr>
      <vt:lpstr>O3</vt:lpstr>
      <vt:lpstr>Current detector performance: V1</vt:lpstr>
      <vt:lpstr>Current detector performance: V1</vt:lpstr>
      <vt:lpstr>Current detector performance: L1</vt:lpstr>
      <vt:lpstr>Current detector performance: L1</vt:lpstr>
      <vt:lpstr>Current detector performance: H1</vt:lpstr>
      <vt:lpstr>Current detector performance: H1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Keita Kawabe</cp:lastModifiedBy>
  <cp:revision>416</cp:revision>
  <cp:lastPrinted>2019-03-14T14:44:35Z</cp:lastPrinted>
  <dcterms:modified xsi:type="dcterms:W3CDTF">2019-03-14T14:44:43Z</dcterms:modified>
</cp:coreProperties>
</file>