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856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5099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54773"/>
            <a:extLst/>
          </a:blip>
          <a:stretch>
            <a:fillRect/>
          </a:stretch>
        </p:blipFill>
        <p:spPr>
          <a:xfrm>
            <a:off x="-28793" y="-1"/>
            <a:ext cx="1734228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olo Test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–Giovanni Mela</a:t>
            </a:r>
          </a:p>
        </p:txBody>
      </p:sp>
      <p:sp>
        <p:nvSpPr>
          <p:cNvPr id="100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A. Trovato, ASTERICS symposium, 27th Mar 2019"/>
          <p:cNvSpPr txBox="1"/>
          <p:nvPr/>
        </p:nvSpPr>
        <p:spPr>
          <a:xfrm>
            <a:off x="38099" y="9296400"/>
            <a:ext cx="533644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ASTERICS symposium, 27th Mar 2019</a:t>
            </a:r>
          </a:p>
        </p:txBody>
      </p:sp>
      <p:sp>
        <p:nvSpPr>
          <p:cNvPr id="125" name="Rettangolo"/>
          <p:cNvSpPr/>
          <p:nvPr/>
        </p:nvSpPr>
        <p:spPr>
          <a:xfrm>
            <a:off x="349491" y="1677689"/>
            <a:ext cx="12305818" cy="7625161"/>
          </a:xfrm>
          <a:prstGeom prst="rect">
            <a:avLst/>
          </a:prstGeom>
          <a:solidFill>
            <a:schemeClr val="accent1">
              <a:hueOff val="373667"/>
              <a:lumOff val="-17254"/>
              <a:alpha val="7465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6" name="Titolo Testo"/>
          <p:cNvSpPr txBox="1">
            <a:spLocks noGrp="1"/>
          </p:cNvSpPr>
          <p:nvPr>
            <p:ph type="title"/>
          </p:nvPr>
        </p:nvSpPr>
        <p:spPr>
          <a:xfrm>
            <a:off x="7590" y="25400"/>
            <a:ext cx="12989620" cy="1658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68300" y="1657350"/>
            <a:ext cx="12268200" cy="766584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buSzPct val="50000"/>
              <a:buBlip>
                <a:blip r:embed="rId3"/>
              </a:buBlip>
              <a:defRPr sz="2400"/>
            </a:lvl1pPr>
            <a:lvl2pPr marL="609600" indent="-304800">
              <a:spcBef>
                <a:spcPts val="1200"/>
              </a:spcBef>
              <a:buSzPct val="50000"/>
              <a:buBlip>
                <a:blip r:embed="rId4"/>
              </a:buBlip>
              <a:defRPr sz="2400"/>
            </a:lvl2pPr>
            <a:lvl3pPr marL="762000" indent="-304800">
              <a:spcBef>
                <a:spcPts val="1200"/>
              </a:spcBef>
              <a:buSzPct val="50000"/>
              <a:buBlip>
                <a:blip r:embed="rId5"/>
              </a:buBlip>
              <a:defRPr sz="2400"/>
            </a:lvl3pPr>
            <a:lvl4pPr marL="1219200" indent="-304800">
              <a:spcBef>
                <a:spcPts val="1200"/>
              </a:spcBef>
              <a:defRPr sz="2400"/>
            </a:lvl4pPr>
            <a:lvl5pPr marL="1524000" indent="-304800">
              <a:spcBef>
                <a:spcPts val="1200"/>
              </a:spcBef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561" y="9327781"/>
            <a:ext cx="368504" cy="3870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olo Testo"/>
          <p:cNvSpPr txBox="1">
            <a:spLocks noGrp="1"/>
          </p:cNvSpPr>
          <p:nvPr>
            <p:ph type="title"/>
          </p:nvPr>
        </p:nvSpPr>
        <p:spPr>
          <a:xfrm>
            <a:off x="24507" y="12699"/>
            <a:ext cx="12955786" cy="16987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25061" y="9296400"/>
            <a:ext cx="368504" cy="3870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8" name="A. Trovato, ASTERICS symposium, 27th Mar 2019"/>
          <p:cNvSpPr txBox="1"/>
          <p:nvPr/>
        </p:nvSpPr>
        <p:spPr>
          <a:xfrm>
            <a:off x="38099" y="9296400"/>
            <a:ext cx="533644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ASTERICS symposium, 27th Mar 2019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magin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olo Test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Test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magin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olo Test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4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olo Testo"/>
          <p:cNvSpPr txBox="1">
            <a:spLocks noGrp="1"/>
          </p:cNvSpPr>
          <p:nvPr>
            <p:ph type="title"/>
          </p:nvPr>
        </p:nvSpPr>
        <p:spPr>
          <a:xfrm>
            <a:off x="24507" y="12699"/>
            <a:ext cx="12955786" cy="16987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5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25061" y="9296400"/>
            <a:ext cx="368504" cy="3870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Rettangolo"/>
          <p:cNvSpPr/>
          <p:nvPr/>
        </p:nvSpPr>
        <p:spPr>
          <a:xfrm>
            <a:off x="349491" y="1677689"/>
            <a:ext cx="12305818" cy="7625161"/>
          </a:xfrm>
          <a:prstGeom prst="rect">
            <a:avLst/>
          </a:prstGeom>
          <a:solidFill>
            <a:schemeClr val="accent1">
              <a:hueOff val="373667"/>
              <a:lumOff val="-17254"/>
              <a:alpha val="7465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" name="Titolo Testo"/>
          <p:cNvSpPr txBox="1">
            <a:spLocks noGrp="1"/>
          </p:cNvSpPr>
          <p:nvPr>
            <p:ph type="title"/>
          </p:nvPr>
        </p:nvSpPr>
        <p:spPr>
          <a:xfrm>
            <a:off x="7590" y="25400"/>
            <a:ext cx="12989620" cy="1658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68300" y="1657350"/>
            <a:ext cx="12268200" cy="766584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buSzPct val="50000"/>
              <a:buBlip>
                <a:blip r:embed="rId3"/>
              </a:buBlip>
              <a:defRPr sz="2400"/>
            </a:lvl1pPr>
            <a:lvl2pPr marL="609600" indent="-304800">
              <a:spcBef>
                <a:spcPts val="1200"/>
              </a:spcBef>
              <a:buSzPct val="50000"/>
              <a:buBlip>
                <a:blip r:embed="rId4"/>
              </a:buBlip>
              <a:defRPr sz="2400"/>
            </a:lvl2pPr>
            <a:lvl3pPr marL="762000" indent="-304800">
              <a:spcBef>
                <a:spcPts val="1200"/>
              </a:spcBef>
              <a:buSzPct val="50000"/>
              <a:buBlip>
                <a:blip r:embed="rId5"/>
              </a:buBlip>
              <a:defRPr sz="2400"/>
            </a:lvl3pPr>
            <a:lvl4pPr marL="1219200" indent="-304800">
              <a:spcBef>
                <a:spcPts val="1200"/>
              </a:spcBef>
              <a:defRPr sz="2400"/>
            </a:lvl4pPr>
            <a:lvl5pPr marL="1524000" indent="-304800">
              <a:spcBef>
                <a:spcPts val="1200"/>
              </a:spcBef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561" y="9327781"/>
            <a:ext cx="368504" cy="3870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4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magin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293914" indent="-293914">
              <a:spcBef>
                <a:spcPts val="1200"/>
              </a:spcBef>
              <a:buBlip>
                <a:blip r:embed="rId2"/>
              </a:buBlip>
              <a:defRPr sz="2400"/>
            </a:lvl1pPr>
            <a:lvl2pPr marL="636814" indent="-293914">
              <a:spcBef>
                <a:spcPts val="1200"/>
              </a:spcBef>
              <a:defRPr sz="2400"/>
            </a:lvl2pPr>
            <a:lvl3pPr marL="979714" indent="-293914">
              <a:spcBef>
                <a:spcPts val="1200"/>
              </a:spcBef>
              <a:defRPr sz="2400"/>
            </a:lvl3pPr>
            <a:lvl4pPr marL="1322614" indent="-293914">
              <a:spcBef>
                <a:spcPts val="1200"/>
              </a:spcBef>
              <a:defRPr sz="2400"/>
            </a:lvl4pPr>
            <a:lvl5pPr marL="1665514" indent="-293914">
              <a:spcBef>
                <a:spcPts val="1200"/>
              </a:spcBef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magin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Immagin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Immagin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04800" marR="0" indent="-3048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80000"/>
        <a:buFontTx/>
        <a:buBlip>
          <a:blip r:embed="rId16"/>
        </a:buBlip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.jpeg"/><Relationship Id="rId5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-openscience.org/software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54773"/>
            <a:extLst/>
          </a:blip>
          <a:stretch>
            <a:fillRect/>
          </a:stretch>
        </p:blipFill>
        <p:spPr>
          <a:xfrm>
            <a:off x="-28793" y="-1"/>
            <a:ext cx="1734228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Accessing and using Gravitational Wave open dat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t>Accessing and using Gravitational Wave open data</a:t>
            </a:r>
          </a:p>
        </p:txBody>
      </p:sp>
      <p:sp>
        <p:nvSpPr>
          <p:cNvPr id="149" name="Agata Trovato for the LIGO/Virgo collaboration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Agata Trovato for the LIGO/Virgo collaboration </a:t>
            </a:r>
          </a:p>
          <a:p>
            <a:pPr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APC, CNRS/IN2P3, Univ. Paris Diderot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GWOSC Catalo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GWOSC Catalogs</a:t>
            </a:r>
          </a:p>
        </p:txBody>
      </p:sp>
      <p:sp>
        <p:nvSpPr>
          <p:cNvPr id="2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33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34" name="Schermata 2019-04-03 alle 14.27.06.png" descr="Schermata 2019-04-03 alle 14.27.06.png"/>
          <p:cNvPicPr>
            <a:picLocks noChangeAspect="1"/>
          </p:cNvPicPr>
          <p:nvPr/>
        </p:nvPicPr>
        <p:blipFill>
          <a:blip r:embed="rId3">
            <a:alphaModFix amt="84956"/>
            <a:extLst/>
          </a:blip>
          <a:stretch>
            <a:fillRect/>
          </a:stretch>
        </p:blipFill>
        <p:spPr>
          <a:xfrm>
            <a:off x="76997" y="1680519"/>
            <a:ext cx="10572618" cy="789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hermata 2019-04-03 alle 14.30.22.png" descr="Schermata 2019-04-03 alle 14.30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67" y="3453308"/>
            <a:ext cx="11125201" cy="317500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</p:pic>
      <p:sp>
        <p:nvSpPr>
          <p:cNvPr id="236" name="Linea"/>
          <p:cNvSpPr/>
          <p:nvPr/>
        </p:nvSpPr>
        <p:spPr>
          <a:xfrm flipV="1">
            <a:off x="5544740" y="6635535"/>
            <a:ext cx="1097575" cy="1097576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7" name="Linea"/>
          <p:cNvSpPr/>
          <p:nvPr/>
        </p:nvSpPr>
        <p:spPr>
          <a:xfrm>
            <a:off x="876300" y="3549650"/>
            <a:ext cx="458878" cy="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8" name="Rettangolo"/>
          <p:cNvSpPr/>
          <p:nvPr/>
        </p:nvSpPr>
        <p:spPr>
          <a:xfrm>
            <a:off x="1295400" y="7745297"/>
            <a:ext cx="6161931" cy="516054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9" name="Rettangolo"/>
          <p:cNvSpPr/>
          <p:nvPr/>
        </p:nvSpPr>
        <p:spPr>
          <a:xfrm>
            <a:off x="304800" y="3433704"/>
            <a:ext cx="572195" cy="258681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0" name="https://www.gw-openscience.org/catalog/"/>
          <p:cNvSpPr txBox="1"/>
          <p:nvPr/>
        </p:nvSpPr>
        <p:spPr>
          <a:xfrm>
            <a:off x="1452469" y="3489438"/>
            <a:ext cx="473019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https://www.gw-openscience.org/catalog/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GWTC-1 Confid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GWTC-1 Confident</a:t>
            </a:r>
          </a:p>
        </p:txBody>
      </p:sp>
      <p:sp>
        <p:nvSpPr>
          <p:cNvPr id="24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45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46" name="GWTC-1 confident.png" descr="GWTC-1 confid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08779"/>
            <a:ext cx="13004800" cy="4945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lot1.png" descr="plot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50" y="6475862"/>
            <a:ext cx="3622582" cy="283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lot2.png" descr="plot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2050" y="6468240"/>
            <a:ext cx="3841783" cy="2847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lot3.png" descr="plot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04251" y="6480940"/>
            <a:ext cx="3853994" cy="2847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WTC-1 event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GWTC-1 event example</a:t>
            </a:r>
          </a:p>
        </p:txBody>
      </p:sp>
      <p:sp>
        <p:nvSpPr>
          <p:cNvPr id="2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54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55" name="GW170814.png" descr="GW1708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808" y="1488933"/>
            <a:ext cx="5388527" cy="785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W170814-2.png" descr="GW170814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1050" y="1536704"/>
            <a:ext cx="5541355" cy="776272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Rettangolo arrotondato"/>
          <p:cNvSpPr/>
          <p:nvPr/>
        </p:nvSpPr>
        <p:spPr>
          <a:xfrm>
            <a:off x="330200" y="6610350"/>
            <a:ext cx="5329744" cy="2757786"/>
          </a:xfrm>
          <a:prstGeom prst="roundRect">
            <a:avLst>
              <a:gd name="adj" fmla="val 15000"/>
            </a:avLst>
          </a:prstGeom>
          <a:ln w="38100">
            <a:solidFill>
              <a:schemeClr val="accent5">
                <a:hueOff val="89162"/>
                <a:satOff val="9554"/>
                <a:lumOff val="1629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8" name="Rettangolo arrotondato"/>
          <p:cNvSpPr/>
          <p:nvPr/>
        </p:nvSpPr>
        <p:spPr>
          <a:xfrm>
            <a:off x="5854700" y="1543050"/>
            <a:ext cx="5554055" cy="3114576"/>
          </a:xfrm>
          <a:prstGeom prst="roundRect">
            <a:avLst>
              <a:gd name="adj" fmla="val 13841"/>
            </a:avLst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9" name="Rettangolo arrotondato"/>
          <p:cNvSpPr/>
          <p:nvPr/>
        </p:nvSpPr>
        <p:spPr>
          <a:xfrm>
            <a:off x="5871672" y="4692650"/>
            <a:ext cx="5554055" cy="3114576"/>
          </a:xfrm>
          <a:prstGeom prst="roundRect">
            <a:avLst>
              <a:gd name="adj" fmla="val 13841"/>
            </a:avLst>
          </a:prstGeom>
          <a:ln w="38100">
            <a:solidFill>
              <a:schemeClr val="accent6">
                <a:satOff val="15424"/>
                <a:lumOff val="176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0" name="Ovale"/>
          <p:cNvSpPr/>
          <p:nvPr/>
        </p:nvSpPr>
        <p:spPr>
          <a:xfrm>
            <a:off x="685800" y="6820379"/>
            <a:ext cx="576809" cy="373973"/>
          </a:xfrm>
          <a:prstGeom prst="ellips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1" name="Ovale"/>
          <p:cNvSpPr/>
          <p:nvPr/>
        </p:nvSpPr>
        <p:spPr>
          <a:xfrm>
            <a:off x="1255662" y="6820180"/>
            <a:ext cx="476847" cy="374370"/>
          </a:xfrm>
          <a:prstGeom prst="ellips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2" name="Ovale"/>
          <p:cNvSpPr/>
          <p:nvPr/>
        </p:nvSpPr>
        <p:spPr>
          <a:xfrm>
            <a:off x="475853" y="6820181"/>
            <a:ext cx="221214" cy="374370"/>
          </a:xfrm>
          <a:prstGeom prst="ellips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GWOSC bulk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GWOSC bulk data</a:t>
            </a:r>
          </a:p>
        </p:txBody>
      </p:sp>
      <p:sp>
        <p:nvSpPr>
          <p:cNvPr id="26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67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68" name="Schermata 2019-04-03 alle 14.27.06.png" descr="Schermata 2019-04-03 alle 14.27.06.png"/>
          <p:cNvPicPr>
            <a:picLocks noChangeAspect="1"/>
          </p:cNvPicPr>
          <p:nvPr/>
        </p:nvPicPr>
        <p:blipFill>
          <a:blip r:embed="rId3">
            <a:alphaModFix amt="84956"/>
            <a:extLst/>
          </a:blip>
          <a:stretch>
            <a:fillRect/>
          </a:stretch>
        </p:blipFill>
        <p:spPr>
          <a:xfrm>
            <a:off x="76997" y="1680519"/>
            <a:ext cx="10572618" cy="789867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a"/>
          <p:cNvSpPr/>
          <p:nvPr/>
        </p:nvSpPr>
        <p:spPr>
          <a:xfrm flipV="1">
            <a:off x="3303443" y="6548087"/>
            <a:ext cx="645021" cy="64502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0" name="Linea"/>
          <p:cNvSpPr/>
          <p:nvPr/>
        </p:nvSpPr>
        <p:spPr>
          <a:xfrm>
            <a:off x="952517" y="3352254"/>
            <a:ext cx="2998228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1" name="Rettangolo"/>
          <p:cNvSpPr/>
          <p:nvPr/>
        </p:nvSpPr>
        <p:spPr>
          <a:xfrm>
            <a:off x="1294631" y="7199197"/>
            <a:ext cx="2566938" cy="516054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2" name="Rettangolo"/>
          <p:cNvSpPr/>
          <p:nvPr/>
        </p:nvSpPr>
        <p:spPr>
          <a:xfrm>
            <a:off x="368300" y="3267909"/>
            <a:ext cx="562472" cy="16869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3" name="Schermata 2019-03-20 alle 17.55.56.png" descr="Schermata 2019-03-20 alle 17.55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2490" y="1826283"/>
            <a:ext cx="12411900" cy="6788625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</p:pic>
      <p:sp>
        <p:nvSpPr>
          <p:cNvPr id="274" name="https://www.gw-openscience.org/data/"/>
          <p:cNvSpPr txBox="1"/>
          <p:nvPr/>
        </p:nvSpPr>
        <p:spPr>
          <a:xfrm>
            <a:off x="4170104" y="1990838"/>
            <a:ext cx="440032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https://www.gw-openscience.org/data/</a:t>
            </a:r>
          </a:p>
        </p:txBody>
      </p:sp>
      <p:sp>
        <p:nvSpPr>
          <p:cNvPr id="275" name="Scrolling down you get the data for O1, S5 and S6"/>
          <p:cNvSpPr txBox="1"/>
          <p:nvPr/>
        </p:nvSpPr>
        <p:spPr>
          <a:xfrm>
            <a:off x="9711538" y="7663094"/>
            <a:ext cx="2998229" cy="654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/>
            </a:lvl1pPr>
          </a:lstStyle>
          <a:p>
            <a:r>
              <a:t>Scrolling down you get the data for O1, S5 and S6</a:t>
            </a:r>
          </a:p>
        </p:txBody>
      </p:sp>
      <p:sp>
        <p:nvSpPr>
          <p:cNvPr id="276" name="Distributed filesystem that will allow you to mount the data local to your computer…"/>
          <p:cNvSpPr txBox="1"/>
          <p:nvPr/>
        </p:nvSpPr>
        <p:spPr>
          <a:xfrm>
            <a:off x="5246049" y="5330412"/>
            <a:ext cx="7652928" cy="13533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     Distributed filesystem that will allow you to mount the data local to your computer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-&gt; </a:t>
            </a:r>
            <a:r>
              <a:rPr sz="1500"/>
              <a:t>Once you have installed and configured CernVM-FS client, you will be able to access data from these observation runs as files in subdirectories on your computer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Example: O1 p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O1 page</a:t>
            </a:r>
          </a:p>
        </p:txBody>
      </p:sp>
      <p:sp>
        <p:nvSpPr>
          <p:cNvPr id="28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1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82" name="O1_archive.png" descr="O1_archi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34510"/>
            <a:ext cx="13004800" cy="68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O1_archive_2.png" descr="O1_archive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3866" y="3346905"/>
            <a:ext cx="6509835" cy="7638595"/>
          </a:xfrm>
          <a:prstGeom prst="rect">
            <a:avLst/>
          </a:prstGeom>
          <a:ln w="25400">
            <a:solidFill>
              <a:schemeClr val="accent3"/>
            </a:solidFill>
            <a:miter lim="400000"/>
          </a:ln>
        </p:spPr>
      </p:pic>
      <p:sp>
        <p:nvSpPr>
          <p:cNvPr id="284" name="Linea"/>
          <p:cNvSpPr/>
          <p:nvPr/>
        </p:nvSpPr>
        <p:spPr>
          <a:xfrm flipV="1">
            <a:off x="4318000" y="6525354"/>
            <a:ext cx="1678583" cy="1271359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5" name="https://www.gw-openscience.org/archive/O1/"/>
          <p:cNvSpPr txBox="1"/>
          <p:nvPr/>
        </p:nvSpPr>
        <p:spPr>
          <a:xfrm>
            <a:off x="7832534" y="1755915"/>
            <a:ext cx="4934332" cy="38707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https://www.gw-openscience.org/archive/O1/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egment Li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Segment Lists</a:t>
            </a:r>
          </a:p>
        </p:txBody>
      </p:sp>
      <p:sp>
        <p:nvSpPr>
          <p:cNvPr id="288" name="LIGO/Virgo data are not always 'on' (in science mod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LIGO/Virgo data are not always 'on' (in science mode)</a:t>
            </a:r>
          </a:p>
          <a:p>
            <a:pPr>
              <a:buBlip>
                <a:blip r:embed="rId2"/>
              </a:buBlip>
            </a:pPr>
            <a:r>
              <a:t>Data quality may not meet basic requirements </a:t>
            </a:r>
          </a:p>
          <a:p>
            <a:pPr>
              <a:buBlip>
                <a:blip r:embed="rId2"/>
              </a:buBlip>
            </a:pPr>
            <a:r>
              <a:t>Consequence : GW data analysis is applied to data segments (different in each detector) </a:t>
            </a:r>
          </a:p>
        </p:txBody>
      </p:sp>
      <p:sp>
        <p:nvSpPr>
          <p:cNvPr id="28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90" name="Schermata 2018-02-06 alle 15.25.56.png" descr="Schermata 2018-02-06 alle 15.25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500" y="4381500"/>
            <a:ext cx="8915400" cy="1320800"/>
          </a:xfrm>
          <a:prstGeom prst="rect">
            <a:avLst/>
          </a:prstGeom>
          <a:ln w="12700">
            <a:solidFill>
              <a:schemeClr val="accent5">
                <a:hueOff val="89162"/>
                <a:satOff val="9554"/>
                <a:lumOff val="16296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egment Li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Segment Lists</a:t>
            </a:r>
          </a:p>
        </p:txBody>
      </p:sp>
      <p:sp>
        <p:nvSpPr>
          <p:cNvPr id="293" name="LIGO/Virgo data are not always 'on' (in science mod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LIGO/Virgo data are not always 'on' (in science mode)</a:t>
            </a:r>
          </a:p>
          <a:p>
            <a:pPr>
              <a:buBlip>
                <a:blip r:embed="rId2"/>
              </a:buBlip>
            </a:pPr>
            <a:r>
              <a:t>Data quality may not meet basic requirements </a:t>
            </a:r>
          </a:p>
          <a:p>
            <a:pPr>
              <a:buBlip>
                <a:blip r:embed="rId2"/>
              </a:buBlip>
            </a:pPr>
            <a:r>
              <a:t>Consequence : GW data analysis is applied to data segments (different in each detector)</a:t>
            </a:r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r>
              <a:t>The “Timeline” tool of the GWOSC website allows you to select segments that fulfill specific data quality checks in a time period that can be selected specifying GPS time and duration</a:t>
            </a:r>
          </a:p>
        </p:txBody>
      </p:sp>
      <p:sp>
        <p:nvSpPr>
          <p:cNvPr id="2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95" name="Schermata 2018-02-06 alle 15.25.56.png" descr="Schermata 2018-02-06 alle 15.25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500" y="4381500"/>
            <a:ext cx="8915400" cy="1320800"/>
          </a:xfrm>
          <a:prstGeom prst="rect">
            <a:avLst/>
          </a:prstGeom>
          <a:ln w="12700">
            <a:solidFill>
              <a:schemeClr val="accent5">
                <a:hueOff val="89162"/>
                <a:satOff val="9554"/>
                <a:lumOff val="16296"/>
              </a:schemeClr>
            </a:solidFill>
            <a:miter lim="400000"/>
          </a:ln>
        </p:spPr>
      </p:pic>
      <p:sp>
        <p:nvSpPr>
          <p:cNvPr id="296" name="Linea"/>
          <p:cNvSpPr/>
          <p:nvPr/>
        </p:nvSpPr>
        <p:spPr>
          <a:xfrm flipV="1">
            <a:off x="2463800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7" name="Rettangolo arrotondato"/>
          <p:cNvSpPr/>
          <p:nvPr/>
        </p:nvSpPr>
        <p:spPr>
          <a:xfrm>
            <a:off x="2232719" y="4216400"/>
            <a:ext cx="462162" cy="1270000"/>
          </a:xfrm>
          <a:prstGeom prst="roundRect">
            <a:avLst>
              <a:gd name="adj" fmla="val 41219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8" name="Rettangolo arrotondato"/>
          <p:cNvSpPr/>
          <p:nvPr/>
        </p:nvSpPr>
        <p:spPr>
          <a:xfrm>
            <a:off x="2830859" y="4241800"/>
            <a:ext cx="96521" cy="1270000"/>
          </a:xfrm>
          <a:prstGeom prst="roundRect">
            <a:avLst>
              <a:gd name="adj" fmla="val 50000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9" name="Rettangolo arrotondato"/>
          <p:cNvSpPr/>
          <p:nvPr/>
        </p:nvSpPr>
        <p:spPr>
          <a:xfrm>
            <a:off x="3025259" y="4216400"/>
            <a:ext cx="864990" cy="1270000"/>
          </a:xfrm>
          <a:prstGeom prst="roundRect">
            <a:avLst>
              <a:gd name="adj" fmla="val 22023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0" name="Rettangolo arrotondato"/>
          <p:cNvSpPr/>
          <p:nvPr/>
        </p:nvSpPr>
        <p:spPr>
          <a:xfrm>
            <a:off x="4701232" y="4216400"/>
            <a:ext cx="725885" cy="1270000"/>
          </a:xfrm>
          <a:prstGeom prst="roundRect">
            <a:avLst>
              <a:gd name="adj" fmla="val 26244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1" name="Rettangolo arrotondato"/>
          <p:cNvSpPr/>
          <p:nvPr/>
        </p:nvSpPr>
        <p:spPr>
          <a:xfrm>
            <a:off x="7920732" y="4241800"/>
            <a:ext cx="2697560" cy="1270000"/>
          </a:xfrm>
          <a:prstGeom prst="roundRect">
            <a:avLst>
              <a:gd name="adj" fmla="val 15000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2" name="Rettangolo arrotondato"/>
          <p:cNvSpPr/>
          <p:nvPr/>
        </p:nvSpPr>
        <p:spPr>
          <a:xfrm>
            <a:off x="10670802" y="4216400"/>
            <a:ext cx="96521" cy="1270000"/>
          </a:xfrm>
          <a:prstGeom prst="roundRect">
            <a:avLst>
              <a:gd name="adj" fmla="val 50000"/>
            </a:avLst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3" name="Linea"/>
          <p:cNvSpPr/>
          <p:nvPr/>
        </p:nvSpPr>
        <p:spPr>
          <a:xfrm flipV="1">
            <a:off x="2879119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4" name="Linea"/>
          <p:cNvSpPr/>
          <p:nvPr/>
        </p:nvSpPr>
        <p:spPr>
          <a:xfrm flipV="1">
            <a:off x="3457753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5" name="Linea"/>
          <p:cNvSpPr/>
          <p:nvPr/>
        </p:nvSpPr>
        <p:spPr>
          <a:xfrm flipV="1">
            <a:off x="5064174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6" name="Linea"/>
          <p:cNvSpPr/>
          <p:nvPr/>
        </p:nvSpPr>
        <p:spPr>
          <a:xfrm flipV="1">
            <a:off x="9269511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7" name="Linea"/>
          <p:cNvSpPr/>
          <p:nvPr/>
        </p:nvSpPr>
        <p:spPr>
          <a:xfrm flipV="1">
            <a:off x="10719062" y="3803930"/>
            <a:ext cx="1" cy="38707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8" name="6 segments"/>
          <p:cNvSpPr txBox="1"/>
          <p:nvPr/>
        </p:nvSpPr>
        <p:spPr>
          <a:xfrm>
            <a:off x="2398449" y="3317471"/>
            <a:ext cx="8415666" cy="486460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6 segments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O2 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O2 timelines</a:t>
            </a:r>
          </a:p>
        </p:txBody>
      </p:sp>
      <p:sp>
        <p:nvSpPr>
          <p:cNvPr id="31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13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314" name="Schermata 2019-03-20 alle 17.55.56.png" descr="Schermata 2019-03-20 alle 17.55.56.png"/>
          <p:cNvPicPr>
            <a:picLocks noChangeAspect="1"/>
          </p:cNvPicPr>
          <p:nvPr/>
        </p:nvPicPr>
        <p:blipFill>
          <a:blip r:embed="rId3">
            <a:alphaModFix amt="84550"/>
            <a:extLst/>
          </a:blip>
          <a:stretch>
            <a:fillRect/>
          </a:stretch>
        </p:blipFill>
        <p:spPr>
          <a:xfrm>
            <a:off x="24507" y="2103197"/>
            <a:ext cx="12955786" cy="708610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inea"/>
          <p:cNvSpPr/>
          <p:nvPr/>
        </p:nvSpPr>
        <p:spPr>
          <a:xfrm flipV="1">
            <a:off x="4796935" y="7442699"/>
            <a:ext cx="669916" cy="669916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6" name="Ovale"/>
          <p:cNvSpPr/>
          <p:nvPr/>
        </p:nvSpPr>
        <p:spPr>
          <a:xfrm>
            <a:off x="3356520" y="7680649"/>
            <a:ext cx="1535064" cy="1498552"/>
          </a:xfrm>
          <a:prstGeom prst="ellipse">
            <a:avLst/>
          </a:prstGeom>
          <a:ln w="508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17" name="Schermata 2019-04-03 alle 15.21.37.png" descr="Schermata 2019-04-03 alle 15.21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0598" y="1498250"/>
            <a:ext cx="9704444" cy="5906099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ravity_Waves_StillImage.jpg" descr="Gravity_Waves_StillImage.jpg"/>
          <p:cNvPicPr>
            <a:picLocks noChangeAspect="1"/>
          </p:cNvPicPr>
          <p:nvPr/>
        </p:nvPicPr>
        <p:blipFill>
          <a:blip r:embed="rId4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imeline p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Timeline page</a:t>
            </a:r>
          </a:p>
        </p:txBody>
      </p:sp>
      <p:sp>
        <p:nvSpPr>
          <p:cNvPr id="32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22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323" name="timelines.mov" descr="timelin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55423" y="1326452"/>
            <a:ext cx="12493954" cy="850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egments via readlig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Segments via readligo </a:t>
            </a:r>
          </a:p>
        </p:txBody>
      </p:sp>
      <p:sp>
        <p:nvSpPr>
          <p:cNvPr id="326" name="On the GWOSC page you can find a lot of examples and tutoria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On the GWOSC page you can find a lot of examples and tutorials</a:t>
            </a:r>
          </a:p>
          <a:p>
            <a:pPr>
              <a:buBlip>
                <a:blip r:embed="rId2"/>
              </a:buBlip>
            </a:pPr>
            <a:r>
              <a:t>The website contains also an example API </a:t>
            </a:r>
            <a:r>
              <a:rPr i="1"/>
              <a:t>readligo.py </a:t>
            </a:r>
            <a:r>
              <a:t>that easily allow you to handle HDF5 files (it has to be in the same directory of the files)</a:t>
            </a:r>
          </a:p>
          <a:p>
            <a:pPr>
              <a:buBlip>
                <a:blip r:embed="rId2"/>
              </a:buBlip>
            </a:pPr>
            <a:r>
              <a:t>To use the methods you have to add in the header of your program:</a:t>
            </a:r>
          </a:p>
          <a:p>
            <a:pPr lvl="1">
              <a:buBlip>
                <a:blip r:embed="rId3"/>
              </a:buBlip>
              <a:defRPr i="1"/>
            </a:pPr>
            <a:r>
              <a:t>import readligo as rl</a:t>
            </a:r>
          </a:p>
          <a:p>
            <a:pPr>
              <a:buBlip>
                <a:blip r:embed="rId2"/>
              </a:buBlip>
            </a:pPr>
            <a:r>
              <a:t>To load a single file you can use the method </a:t>
            </a:r>
            <a:r>
              <a:rPr i="1"/>
              <a:t>loaddata</a:t>
            </a:r>
          </a:p>
          <a:p>
            <a:pPr lvl="1">
              <a:buBlip>
                <a:blip r:embed="rId3"/>
              </a:buBlip>
              <a:defRPr i="1"/>
            </a:pPr>
            <a:r>
              <a:t>strain, time, chan_dict = rl.loaddata(‘H-H1_LOSC…hdf5’, ‘H1’)</a:t>
            </a:r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r>
              <a:t>To get segments of data (assuming you downloaded the hdf5 files in the same folder)</a:t>
            </a:r>
          </a:p>
          <a:p>
            <a:pPr lvl="1">
              <a:buBlip>
                <a:blip r:embed="rId3"/>
              </a:buBlip>
              <a:defRPr i="1"/>
            </a:pPr>
            <a:r>
              <a:t>segList = rl.getsegs(start, stop, 'H1', flag='BURST_CAT2')</a:t>
            </a:r>
          </a:p>
        </p:txBody>
      </p:sp>
      <p:sp>
        <p:nvSpPr>
          <p:cNvPr id="3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28" name="Strain time series"/>
          <p:cNvSpPr txBox="1"/>
          <p:nvPr/>
        </p:nvSpPr>
        <p:spPr>
          <a:xfrm>
            <a:off x="444500" y="5302969"/>
            <a:ext cx="1799311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Strain time series</a:t>
            </a:r>
          </a:p>
        </p:txBody>
      </p:sp>
      <p:sp>
        <p:nvSpPr>
          <p:cNvPr id="329" name="Linea"/>
          <p:cNvSpPr/>
          <p:nvPr/>
        </p:nvSpPr>
        <p:spPr>
          <a:xfrm flipH="1">
            <a:off x="993281" y="5016289"/>
            <a:ext cx="365620" cy="365620"/>
          </a:xfrm>
          <a:prstGeom prst="line">
            <a:avLst/>
          </a:prstGeom>
          <a:ln w="254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0" name="GPS time series"/>
          <p:cNvSpPr txBox="1"/>
          <p:nvPr/>
        </p:nvSpPr>
        <p:spPr>
          <a:xfrm>
            <a:off x="1435100" y="5730900"/>
            <a:ext cx="168935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GPS time series</a:t>
            </a:r>
          </a:p>
        </p:txBody>
      </p:sp>
      <p:sp>
        <p:nvSpPr>
          <p:cNvPr id="331" name="Linea"/>
          <p:cNvSpPr/>
          <p:nvPr/>
        </p:nvSpPr>
        <p:spPr>
          <a:xfrm>
            <a:off x="2286000" y="5016289"/>
            <a:ext cx="1" cy="752703"/>
          </a:xfrm>
          <a:prstGeom prst="line">
            <a:avLst/>
          </a:prstGeom>
          <a:ln w="25400">
            <a:solidFill>
              <a:schemeClr val="accent3">
                <a:hueOff val="-365725"/>
                <a:satOff val="-32500"/>
                <a:lumOff val="1823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2" name="dictionary of all of the data quality flags in the file"/>
          <p:cNvSpPr txBox="1"/>
          <p:nvPr/>
        </p:nvSpPr>
        <p:spPr>
          <a:xfrm>
            <a:off x="2666999" y="5302969"/>
            <a:ext cx="4843807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dictionary of all of the data quality flags in the file</a:t>
            </a:r>
          </a:p>
        </p:txBody>
      </p:sp>
      <p:sp>
        <p:nvSpPr>
          <p:cNvPr id="333" name="Linea"/>
          <p:cNvSpPr/>
          <p:nvPr/>
        </p:nvSpPr>
        <p:spPr>
          <a:xfrm>
            <a:off x="3441699" y="5016289"/>
            <a:ext cx="984648" cy="361266"/>
          </a:xfrm>
          <a:prstGeom prst="line">
            <a:avLst/>
          </a:prstGeom>
          <a:ln w="25400">
            <a:solidFill>
              <a:schemeClr val="accent6">
                <a:satOff val="15424"/>
                <a:lumOff val="1764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4" name="GPS time"/>
          <p:cNvSpPr txBox="1"/>
          <p:nvPr/>
        </p:nvSpPr>
        <p:spPr>
          <a:xfrm>
            <a:off x="3454400" y="7447515"/>
            <a:ext cx="105430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GPS time</a:t>
            </a:r>
          </a:p>
        </p:txBody>
      </p:sp>
      <p:sp>
        <p:nvSpPr>
          <p:cNvPr id="335" name="Linea"/>
          <p:cNvSpPr/>
          <p:nvPr/>
        </p:nvSpPr>
        <p:spPr>
          <a:xfrm flipH="1">
            <a:off x="4003180" y="7160834"/>
            <a:ext cx="365620" cy="365620"/>
          </a:xfrm>
          <a:prstGeom prst="line">
            <a:avLst/>
          </a:prstGeom>
          <a:ln w="254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6" name="Detector"/>
          <p:cNvSpPr txBox="1"/>
          <p:nvPr/>
        </p:nvSpPr>
        <p:spPr>
          <a:xfrm>
            <a:off x="5005768" y="7447515"/>
            <a:ext cx="96126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Detector</a:t>
            </a:r>
          </a:p>
        </p:txBody>
      </p:sp>
      <p:sp>
        <p:nvSpPr>
          <p:cNvPr id="337" name="Linea"/>
          <p:cNvSpPr/>
          <p:nvPr/>
        </p:nvSpPr>
        <p:spPr>
          <a:xfrm>
            <a:off x="5486400" y="7151854"/>
            <a:ext cx="1" cy="333753"/>
          </a:xfrm>
          <a:prstGeom prst="line">
            <a:avLst/>
          </a:prstGeom>
          <a:ln w="25400">
            <a:solidFill>
              <a:schemeClr val="accent3">
                <a:hueOff val="-365725"/>
                <a:satOff val="-32500"/>
                <a:lumOff val="1823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8" name="data quality flag"/>
          <p:cNvSpPr txBox="1"/>
          <p:nvPr/>
        </p:nvSpPr>
        <p:spPr>
          <a:xfrm>
            <a:off x="6595019" y="7447515"/>
            <a:ext cx="165552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 b="0" i="1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data quality flag</a:t>
            </a:r>
          </a:p>
        </p:txBody>
      </p:sp>
      <p:sp>
        <p:nvSpPr>
          <p:cNvPr id="339" name="Linea"/>
          <p:cNvSpPr/>
          <p:nvPr/>
        </p:nvSpPr>
        <p:spPr>
          <a:xfrm>
            <a:off x="6832599" y="7163777"/>
            <a:ext cx="359524" cy="359524"/>
          </a:xfrm>
          <a:prstGeom prst="line">
            <a:avLst/>
          </a:prstGeom>
          <a:ln w="25400">
            <a:solidFill>
              <a:schemeClr val="accent6">
                <a:satOff val="15424"/>
                <a:lumOff val="1764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0" name="Linea"/>
          <p:cNvSpPr/>
          <p:nvPr/>
        </p:nvSpPr>
        <p:spPr>
          <a:xfrm flipH="1">
            <a:off x="1377372" y="7315200"/>
            <a:ext cx="1" cy="7715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1" name="List of GPS time of the segments fulfilling the requested criteria"/>
          <p:cNvSpPr txBox="1"/>
          <p:nvPr/>
        </p:nvSpPr>
        <p:spPr>
          <a:xfrm>
            <a:off x="735596" y="8087817"/>
            <a:ext cx="870661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List of GPS time of the segments fulfilling the requested criteria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52" name="What are LIGO/Virgo data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0" indent="-406400">
              <a:spcBef>
                <a:spcPts val="4200"/>
              </a:spcBef>
              <a:buBlip>
                <a:blip r:embed="rId2"/>
              </a:buBlip>
              <a:defRPr sz="3200"/>
            </a:pPr>
            <a:r>
              <a:t>What are LIGO/Virgo data?</a:t>
            </a:r>
          </a:p>
          <a:p>
            <a:pPr marL="406400" indent="-406400">
              <a:spcBef>
                <a:spcPts val="4200"/>
              </a:spcBef>
              <a:buBlip>
                <a:blip r:embed="rId2"/>
              </a:buBlip>
              <a:defRPr sz="3200"/>
            </a:pPr>
            <a:r>
              <a:t> Available data sets</a:t>
            </a:r>
          </a:p>
          <a:p>
            <a:pPr marL="406400" indent="-406400">
              <a:spcBef>
                <a:spcPts val="4200"/>
              </a:spcBef>
              <a:buBlip>
                <a:blip r:embed="rId2"/>
              </a:buBlip>
              <a:defRPr sz="3200"/>
            </a:pPr>
            <a:r>
              <a:t>Timelines and working with segment lists</a:t>
            </a:r>
          </a:p>
          <a:p>
            <a:pPr marL="406400" indent="-406400">
              <a:spcBef>
                <a:spcPts val="4200"/>
              </a:spcBef>
              <a:buBlip>
                <a:blip r:embed="rId2"/>
              </a:buBlip>
              <a:defRPr sz="3200"/>
            </a:pPr>
            <a:r>
              <a:t> How to find tutorials and software</a:t>
            </a:r>
          </a:p>
        </p:txBody>
      </p:sp>
      <p:sp>
        <p:nvSpPr>
          <p:cNvPr id="1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652112" y="9327781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egments: example c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Segments: example code</a:t>
            </a:r>
          </a:p>
        </p:txBody>
      </p:sp>
      <p:sp>
        <p:nvSpPr>
          <p:cNvPr id="3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46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sp>
        <p:nvSpPr>
          <p:cNvPr id="347" name="import numpy as np…"/>
          <p:cNvSpPr txBox="1"/>
          <p:nvPr/>
        </p:nvSpPr>
        <p:spPr>
          <a:xfrm>
            <a:off x="241299" y="1536699"/>
            <a:ext cx="8029899" cy="6197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numpy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np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matplotlib.pyplot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plt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readligo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rl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 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start = </a:t>
            </a:r>
            <a:r>
              <a:t>844605900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stop =  </a:t>
            </a:r>
            <a:r>
              <a:t>844615900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segList = rl.getsegs(start, stop, </a:t>
            </a:r>
            <a:r>
              <a:rPr>
                <a:solidFill>
                  <a:srgbClr val="272AD8"/>
                </a:solidFill>
              </a:rPr>
              <a:t>'H1'</a:t>
            </a:r>
            <a:r>
              <a:t>, flag=</a:t>
            </a:r>
            <a:r>
              <a:rPr>
                <a:solidFill>
                  <a:srgbClr val="272AD8"/>
                </a:solidFill>
              </a:rPr>
              <a:t>'BURST_CAT2'</a:t>
            </a:r>
            <a:r>
              <a:t>)   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print</a:t>
            </a:r>
            <a:r>
              <a:t> (segList)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Plot a few seconds of each "good" segment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N = </a:t>
            </a:r>
            <a:r>
              <a:t>10000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for</a:t>
            </a:r>
            <a:r>
              <a:t> (begin, end) </a:t>
            </a:r>
            <a:r>
              <a:rPr>
                <a:solidFill>
                  <a:srgbClr val="BA2DA2"/>
                </a:solidFill>
              </a:rPr>
              <a:t>in</a:t>
            </a:r>
            <a:r>
              <a:t> segList: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# -- Use the getstrain() method to load the data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strain, meta, dq = rl.getstrain(begin, end, </a:t>
            </a:r>
            <a:r>
              <a:rPr>
                <a:solidFill>
                  <a:srgbClr val="272AD8"/>
                </a:solidFill>
              </a:rPr>
              <a:t>'H1'</a:t>
            </a:r>
            <a:r>
              <a:t>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# -- Make a plot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plt.figure()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ts = meta[</a:t>
            </a:r>
            <a:r>
              <a:rPr>
                <a:solidFill>
                  <a:srgbClr val="272AD8"/>
                </a:solidFill>
              </a:rPr>
              <a:t>'dt'</a:t>
            </a:r>
            <a:r>
              <a:t>]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rel_time = np.arange(</a:t>
            </a:r>
            <a:r>
              <a:rPr>
                <a:solidFill>
                  <a:srgbClr val="272AD8"/>
                </a:solidFill>
              </a:rPr>
              <a:t>0</a:t>
            </a:r>
            <a:r>
              <a:t>, end-begin, meta[</a:t>
            </a:r>
            <a:r>
              <a:rPr>
                <a:solidFill>
                  <a:srgbClr val="272AD8"/>
                </a:solidFill>
              </a:rPr>
              <a:t>'dt'</a:t>
            </a:r>
            <a:r>
              <a:t>])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plt.plot(rel_time[</a:t>
            </a:r>
            <a:r>
              <a:rPr>
                <a:solidFill>
                  <a:srgbClr val="272AD8"/>
                </a:solidFill>
              </a:rPr>
              <a:t>0</a:t>
            </a:r>
            <a:r>
              <a:t>:N], strain[</a:t>
            </a:r>
            <a:r>
              <a:rPr>
                <a:solidFill>
                  <a:srgbClr val="272AD8"/>
                </a:solidFill>
              </a:rPr>
              <a:t>0</a:t>
            </a:r>
            <a:r>
              <a:t>:N])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plt.xlabel(</a:t>
            </a:r>
            <a:r>
              <a:t>'Seconds since GPS '</a:t>
            </a:r>
            <a:r>
              <a:rPr>
                <a:solidFill>
                  <a:srgbClr val="000000"/>
                </a:solidFill>
              </a:rPr>
              <a:t> + str(begin) )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7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plt.show()    </a:t>
            </a:r>
          </a:p>
        </p:txBody>
      </p:sp>
      <p:sp>
        <p:nvSpPr>
          <p:cNvPr id="348" name="SegmentList( [(844605900, 844606294), (844606594, 844606649), (844606759, 844607779), (844608784, 844609581), (844612612, 844615722), (844615796, 844615900)] )"/>
          <p:cNvSpPr txBox="1"/>
          <p:nvPr/>
        </p:nvSpPr>
        <p:spPr>
          <a:xfrm>
            <a:off x="228599" y="8257362"/>
            <a:ext cx="6085126" cy="1087477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 b="0">
                <a:solidFill>
                  <a:srgbClr val="4D2F2D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dirty="0"/>
              <a:t>SegmentList( [(844605900, 844606294), (844606594, 844606649), (844606759, 844607779), (844608784, 844609581), (844612612, 844615722), (844615796, 844615900)] )</a:t>
            </a:r>
          </a:p>
        </p:txBody>
      </p:sp>
      <p:sp>
        <p:nvSpPr>
          <p:cNvPr id="349" name="Output:"/>
          <p:cNvSpPr txBox="1"/>
          <p:nvPr/>
        </p:nvSpPr>
        <p:spPr>
          <a:xfrm>
            <a:off x="277063" y="7770470"/>
            <a:ext cx="119847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Output:</a:t>
            </a:r>
          </a:p>
        </p:txBody>
      </p:sp>
      <p:pic>
        <p:nvPicPr>
          <p:cNvPr id="350" name="Figure_6.png" descr="Figure_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3842" y="1498600"/>
            <a:ext cx="4069358" cy="3052019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pic>
        <p:nvPicPr>
          <p:cNvPr id="351" name="Figure_2.png" descr="Figure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6042" y="2468612"/>
            <a:ext cx="4018558" cy="3013918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pic>
        <p:nvPicPr>
          <p:cNvPr id="352" name="Figure_3.png" descr="Figure_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8542" y="3538116"/>
            <a:ext cx="4043958" cy="3032968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pic>
        <p:nvPicPr>
          <p:cNvPr id="353" name="Figure_4.png" descr="Figure_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46443" y="4432300"/>
            <a:ext cx="4018558" cy="3013918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pic>
        <p:nvPicPr>
          <p:cNvPr id="354" name="Figure_5.png" descr="Figure_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11442" y="5562600"/>
            <a:ext cx="4069358" cy="3052019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pic>
        <p:nvPicPr>
          <p:cNvPr id="355" name="Figure_6.png" descr="Figure_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1684" y="6474990"/>
            <a:ext cx="4069359" cy="3052020"/>
          </a:xfrm>
          <a:prstGeom prst="rect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</a:ln>
        </p:spPr>
      </p:pic>
      <p:sp>
        <p:nvSpPr>
          <p:cNvPr id="356" name="Linea"/>
          <p:cNvSpPr/>
          <p:nvPr/>
        </p:nvSpPr>
        <p:spPr>
          <a:xfrm>
            <a:off x="1539262" y="8001000"/>
            <a:ext cx="5235997" cy="0"/>
          </a:xfrm>
          <a:prstGeom prst="line">
            <a:avLst/>
          </a:prstGeom>
          <a:ln w="25400">
            <a:solidFill>
              <a:schemeClr val="accent1">
                <a:lumOff val="1352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7" name="https://www.gw-openscience.org/s/sample_code/use_readligo.py"/>
          <p:cNvSpPr txBox="1"/>
          <p:nvPr/>
        </p:nvSpPr>
        <p:spPr>
          <a:xfrm>
            <a:off x="4331550" y="1371522"/>
            <a:ext cx="8634299" cy="46179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https://www.gw-openscience.org/s/sample_code/use_readligo.py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WOSC Tutori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GWOSC Tutorials</a:t>
            </a:r>
          </a:p>
        </p:txBody>
      </p:sp>
      <p:sp>
        <p:nvSpPr>
          <p:cNvPr id="360" name="The scripts I’ve shown are part of GWOSC tutorials that you can find at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2pPr>
          </a:lstStyle>
          <a:p>
            <a:r>
              <a:t>The scripts I’ve shown are part of GWOSC tutorials that you can find at:</a:t>
            </a:r>
          </a:p>
          <a:p>
            <a:pPr lvl="1"/>
            <a:r>
              <a:t>https://www.gw-openscience.org/tutorials/</a:t>
            </a:r>
          </a:p>
        </p:txBody>
      </p:sp>
      <p:sp>
        <p:nvSpPr>
          <p:cNvPr id="3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62" name="Schermata 2018-02-07 alle 12.21.46.png" descr="Schermata 2018-02-07 alle 12.21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594" y="4462231"/>
            <a:ext cx="4533306" cy="5113569"/>
          </a:xfrm>
          <a:prstGeom prst="rect">
            <a:avLst/>
          </a:prstGeom>
          <a:ln w="25400">
            <a:solidFill>
              <a:schemeClr val="accent3">
                <a:hueOff val="-365725"/>
                <a:satOff val="-32500"/>
                <a:lumOff val="18235"/>
              </a:schemeClr>
            </a:solidFill>
            <a:miter lim="400000"/>
          </a:ln>
        </p:spPr>
      </p:pic>
      <p:sp>
        <p:nvSpPr>
          <p:cNvPr id="363" name="Short tutorials about the basics of data analysis applied to the some detected events"/>
          <p:cNvSpPr txBox="1"/>
          <p:nvPr/>
        </p:nvSpPr>
        <p:spPr>
          <a:xfrm>
            <a:off x="498928" y="7297165"/>
            <a:ext cx="6370971" cy="855067"/>
          </a:xfrm>
          <a:prstGeom prst="rect">
            <a:avLst/>
          </a:prstGeom>
          <a:ln w="25400">
            <a:solidFill>
              <a:schemeClr val="accent6">
                <a:satOff val="15424"/>
                <a:lumOff val="1764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Short tutorials about the basics of data analysis applied to the some detected events</a:t>
            </a:r>
          </a:p>
        </p:txBody>
      </p:sp>
      <p:sp>
        <p:nvSpPr>
          <p:cNvPr id="364" name="More specific tutorials on the data structure and how to read them"/>
          <p:cNvSpPr txBox="1"/>
          <p:nvPr/>
        </p:nvSpPr>
        <p:spPr>
          <a:xfrm>
            <a:off x="1373384" y="8405341"/>
            <a:ext cx="5638059" cy="855066"/>
          </a:xfrm>
          <a:prstGeom prst="rect">
            <a:avLst/>
          </a:prstGeom>
          <a:ln w="25400">
            <a:solidFill>
              <a:schemeClr val="accent3">
                <a:hueOff val="-365725"/>
                <a:satOff val="-32500"/>
                <a:lumOff val="1823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More specific tutorials on the data structure and how to read them</a:t>
            </a:r>
          </a:p>
        </p:txBody>
      </p:sp>
      <p:pic>
        <p:nvPicPr>
          <p:cNvPr id="365" name="tutorials.png" descr="tutorial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500" y="2695464"/>
            <a:ext cx="6686217" cy="421977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Rettangolo arrotondato"/>
          <p:cNvSpPr/>
          <p:nvPr/>
        </p:nvSpPr>
        <p:spPr>
          <a:xfrm>
            <a:off x="493811" y="4709497"/>
            <a:ext cx="3788868" cy="2151749"/>
          </a:xfrm>
          <a:prstGeom prst="roundRect">
            <a:avLst>
              <a:gd name="adj" fmla="val 8767"/>
            </a:avLst>
          </a:prstGeom>
          <a:ln w="25400">
            <a:solidFill>
              <a:schemeClr val="accent6">
                <a:satOff val="15424"/>
                <a:lumOff val="176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7" name="Linea"/>
          <p:cNvSpPr/>
          <p:nvPr/>
        </p:nvSpPr>
        <p:spPr>
          <a:xfrm flipH="1" flipV="1">
            <a:off x="2937457" y="6872800"/>
            <a:ext cx="642356" cy="403935"/>
          </a:xfrm>
          <a:prstGeom prst="line">
            <a:avLst/>
          </a:prstGeom>
          <a:ln w="25400">
            <a:solidFill>
              <a:schemeClr val="accent6">
                <a:satOff val="15424"/>
                <a:lumOff val="1764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8" name="Linea"/>
          <p:cNvSpPr/>
          <p:nvPr/>
        </p:nvSpPr>
        <p:spPr>
          <a:xfrm flipV="1">
            <a:off x="7010399" y="7276802"/>
            <a:ext cx="1042706" cy="1549698"/>
          </a:xfrm>
          <a:prstGeom prst="line">
            <a:avLst/>
          </a:prstGeom>
          <a:ln w="25400">
            <a:solidFill>
              <a:schemeClr val="accent3">
                <a:hueOff val="-365725"/>
                <a:satOff val="-32500"/>
                <a:lumOff val="1823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9" name="Rettangolo arrotondato"/>
          <p:cNvSpPr/>
          <p:nvPr/>
        </p:nvSpPr>
        <p:spPr>
          <a:xfrm>
            <a:off x="467245" y="3786784"/>
            <a:ext cx="3707459" cy="880466"/>
          </a:xfrm>
          <a:prstGeom prst="roundRect">
            <a:avLst>
              <a:gd name="adj" fmla="val 21636"/>
            </a:avLst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0" name="First Open Data Workshop:…"/>
          <p:cNvSpPr txBox="1"/>
          <p:nvPr/>
        </p:nvSpPr>
        <p:spPr>
          <a:xfrm>
            <a:off x="4390324" y="3610115"/>
            <a:ext cx="3395650" cy="155547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u="sng"/>
              <a:t>First Open Data Workshop:</a:t>
            </a:r>
            <a:r>
              <a:t> </a:t>
            </a:r>
          </a:p>
          <a:p>
            <a:pPr>
              <a:defRPr sz="1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slides + videos of the presentations + Jupiter notebook for hands-on sessions</a:t>
            </a:r>
          </a:p>
        </p:txBody>
      </p:sp>
      <p:sp>
        <p:nvSpPr>
          <p:cNvPr id="371" name="Linea"/>
          <p:cNvSpPr/>
          <p:nvPr/>
        </p:nvSpPr>
        <p:spPr>
          <a:xfrm>
            <a:off x="3937000" y="4387850"/>
            <a:ext cx="510828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2" name="This Open Data Workshop:…"/>
          <p:cNvSpPr txBox="1"/>
          <p:nvPr/>
        </p:nvSpPr>
        <p:spPr>
          <a:xfrm>
            <a:off x="8467024" y="2435150"/>
            <a:ext cx="3395650" cy="126337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 b="0" u="sng">
                <a:latin typeface="+mn-lt"/>
                <a:ea typeface="+mn-ea"/>
                <a:cs typeface="+mn-cs"/>
                <a:sym typeface="Helvetica Neue Medium"/>
              </a:defRPr>
            </a:pPr>
            <a:r>
              <a:t>This Open Data Workshop: </a:t>
            </a:r>
          </a:p>
          <a:p>
            <a:pPr>
              <a:defRPr sz="1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Materials will be made available on GWOSC shortly after workshop</a:t>
            </a:r>
          </a:p>
        </p:txBody>
      </p:sp>
      <p:sp>
        <p:nvSpPr>
          <p:cNvPr id="373" name="Linea"/>
          <p:cNvSpPr/>
          <p:nvPr/>
        </p:nvSpPr>
        <p:spPr>
          <a:xfrm flipV="1">
            <a:off x="7797799" y="3149971"/>
            <a:ext cx="666380" cy="66638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oftware for GW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Software for GW data</a:t>
            </a:r>
          </a:p>
        </p:txBody>
      </p:sp>
      <p:sp>
        <p:nvSpPr>
          <p:cNvPr id="376" name="Software for working with Gravitational Wave Data available to the public: https://www.gw-openscience.org/software/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Software for working with Gravitational Wave Data available to the public: </a:t>
            </a:r>
            <a:r>
              <a:rPr u="sng">
                <a:hlinkClick r:id="rId3"/>
              </a:rPr>
              <a:t>https://www.gw-openscience.org/software/</a:t>
            </a:r>
          </a:p>
          <a:p>
            <a:pPr>
              <a:buBlip>
                <a:blip r:embed="rId2"/>
              </a:buBlip>
            </a:pPr>
            <a:r>
              <a:t>Part of the software developed by LIGO/Virgo and open-source</a:t>
            </a:r>
          </a:p>
        </p:txBody>
      </p:sp>
      <p:sp>
        <p:nvSpPr>
          <p:cNvPr id="3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78" name="Schermata 2019-03-22 alle 17.31.46.png" descr="Schermata 2019-03-22 alle 17.31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035" y="3263842"/>
            <a:ext cx="4908808" cy="172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Schermata 2019-03-22 alle 17.33.18.png" descr="Schermata 2019-03-22 alle 17.33.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56347" y="3056844"/>
            <a:ext cx="5778304" cy="138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Schermata 2019-03-22 alle 17.34.16.png" descr="Schermata 2019-03-22 alle 17.34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799" y="4523638"/>
            <a:ext cx="44958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Schermata 2019-03-22 alle 17.37.12.png" descr="Schermata 2019-03-22 alle 17.37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6100" y="5817679"/>
            <a:ext cx="8085485" cy="115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Schermata 2019-03-22 alle 17.37.45.png" descr="Schermata 2019-03-22 alle 17.37.4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56397" y="7203402"/>
            <a:ext cx="84074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Schermata 2019-03-22 alle 17.38.23.png" descr="Schermata 2019-03-22 alle 17.38.2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6107" y="8281544"/>
            <a:ext cx="83185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54773"/>
            <a:extLst/>
          </a:blip>
          <a:stretch>
            <a:fillRect/>
          </a:stretch>
        </p:blipFill>
        <p:spPr>
          <a:xfrm>
            <a:off x="-28793" y="-1"/>
            <a:ext cx="1734228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hank you!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387" name="Questions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GWOS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GWOSC</a:t>
            </a:r>
          </a:p>
        </p:txBody>
      </p:sp>
      <p:sp>
        <p:nvSpPr>
          <p:cNvPr id="15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8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sp>
        <p:nvSpPr>
          <p:cNvPr id="159" name="https://www.gw-openscience.org/"/>
          <p:cNvSpPr txBox="1"/>
          <p:nvPr/>
        </p:nvSpPr>
        <p:spPr>
          <a:xfrm>
            <a:off x="41859" y="1249020"/>
            <a:ext cx="507248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https://www.gw-openscience.org/</a:t>
            </a:r>
          </a:p>
        </p:txBody>
      </p:sp>
      <p:pic>
        <p:nvPicPr>
          <p:cNvPr id="160" name="Schermata 2019-04-03 alle 14.27.06.png" descr="Schermata 2019-04-03 alle 14.27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97" y="1680519"/>
            <a:ext cx="10572618" cy="789867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ttangolo arrotondato"/>
          <p:cNvSpPr/>
          <p:nvPr/>
        </p:nvSpPr>
        <p:spPr>
          <a:xfrm>
            <a:off x="1473200" y="5371901"/>
            <a:ext cx="8921999" cy="736998"/>
          </a:xfrm>
          <a:prstGeom prst="roundRect">
            <a:avLst>
              <a:gd name="adj" fmla="val 25848"/>
            </a:avLst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GO/Virgo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LIGO/Virgo data</a:t>
            </a:r>
          </a:p>
        </p:txBody>
      </p:sp>
      <p:sp>
        <p:nvSpPr>
          <p:cNvPr id="16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66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sp>
        <p:nvSpPr>
          <p:cNvPr id="167" name="Reminder: strain"/>
          <p:cNvSpPr/>
          <p:nvPr/>
        </p:nvSpPr>
        <p:spPr>
          <a:xfrm>
            <a:off x="7420917" y="1587500"/>
            <a:ext cx="5366594" cy="3314700"/>
          </a:xfrm>
          <a:prstGeom prst="rect">
            <a:avLst/>
          </a:prstGeom>
          <a:solidFill>
            <a:schemeClr val="accent1">
              <a:hueOff val="373667"/>
              <a:lumOff val="-17254"/>
              <a:alpha val="75126"/>
            </a:schemeClr>
          </a:solidFill>
          <a:ln w="12700">
            <a:solidFill>
              <a:schemeClr val="accent4">
                <a:hueOff val="468000"/>
                <a:satOff val="-4761"/>
                <a:lumOff val="10196"/>
                <a:alpha val="7512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2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Reminder: strain</a:t>
            </a:r>
          </a:p>
        </p:txBody>
      </p:sp>
      <p:pic>
        <p:nvPicPr>
          <p:cNvPr id="168" name="h_labeled.gif" descr="h_labeled.gif"/>
          <p:cNvPicPr>
            <a:picLocks noChangeAspect="1"/>
          </p:cNvPicPr>
          <p:nvPr/>
        </p:nvPicPr>
        <p:blipFill>
          <a:blip r:embed="rId3">
            <a:extLst/>
          </a:blip>
          <a:srcRect r="70606"/>
          <a:stretch>
            <a:fillRect/>
          </a:stretch>
        </p:blipFill>
        <p:spPr>
          <a:xfrm>
            <a:off x="9027890" y="2325557"/>
            <a:ext cx="2152551" cy="152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1780" y="4116773"/>
            <a:ext cx="5064869" cy="68690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LIGO/Virgo data: strain, data quality and hardware injections…"/>
          <p:cNvSpPr txBox="1">
            <a:spLocks noGrp="1"/>
          </p:cNvSpPr>
          <p:nvPr>
            <p:ph type="body" sz="quarter" idx="4294967295"/>
          </p:nvPr>
        </p:nvSpPr>
        <p:spPr>
          <a:xfrm>
            <a:off x="368300" y="1568450"/>
            <a:ext cx="6950869" cy="3314700"/>
          </a:xfrm>
          <a:prstGeom prst="rect">
            <a:avLst/>
          </a:prstGeom>
          <a:solidFill>
            <a:schemeClr val="accent1">
              <a:hueOff val="373667"/>
              <a:lumOff val="-17254"/>
            </a:schemeClr>
          </a:solidFill>
          <a:ln>
            <a:solidFill>
              <a:srgbClr val="FFFFFF"/>
            </a:solidFill>
          </a:ln>
        </p:spPr>
        <p:txBody>
          <a:bodyPr anchor="t"/>
          <a:lstStyle/>
          <a:p>
            <a:pPr marL="271272" indent="-271272" defTabSz="519937">
              <a:spcBef>
                <a:spcPts val="1000"/>
              </a:spcBef>
              <a:buSzPct val="50000"/>
              <a:buBlip>
                <a:blip r:embed="rId5"/>
              </a:buBlip>
              <a:defRPr sz="2136"/>
            </a:pPr>
            <a:r>
              <a:t>LIGO/Virgo data: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strain, data quality and hardware injections</a:t>
            </a:r>
          </a:p>
          <a:p>
            <a:pPr marL="271272" indent="-271272" defTabSz="519937">
              <a:spcBef>
                <a:spcPts val="1000"/>
              </a:spcBef>
              <a:buSzPct val="50000"/>
              <a:buBlip>
                <a:blip r:embed="rId5"/>
              </a:buBlip>
              <a:defRPr sz="2136"/>
            </a:pPr>
            <a:r>
              <a:t> LIGO/Virgo data are arranged in files provided in different formats: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6"/>
              </a:buBlip>
              <a:defRPr sz="2136"/>
            </a:pPr>
            <a:r>
              <a:t>HDF5: easily readable in python, MATLAB, C/C++, and IDL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6"/>
              </a:buBlip>
              <a:defRPr sz="2136"/>
            </a:pPr>
            <a:r>
              <a:t>Frame format (.gwf)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6"/>
              </a:buBlip>
              <a:defRPr sz="2136"/>
            </a:pPr>
            <a:r>
              <a:t>Text file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LIGO/Virgo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LIGO/Virgo data</a:t>
            </a:r>
          </a:p>
        </p:txBody>
      </p:sp>
      <p:sp>
        <p:nvSpPr>
          <p:cNvPr id="17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75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1850" y="5134457"/>
            <a:ext cx="4305300" cy="4254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Meta-data for the file. This is basic information such as the GPS  times covered, which instrument, etc."/>
          <p:cNvSpPr txBox="1"/>
          <p:nvPr/>
        </p:nvSpPr>
        <p:spPr>
          <a:xfrm>
            <a:off x="7880701" y="5099050"/>
            <a:ext cx="4658664" cy="11224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0"/>
            </a:lvl1pPr>
          </a:lstStyle>
          <a:p>
            <a:r>
              <a:t>Meta-data for the file. This is basic information such as the GPS  times covered, which instrument, etc.</a:t>
            </a:r>
          </a:p>
        </p:txBody>
      </p:sp>
      <p:sp>
        <p:nvSpPr>
          <p:cNvPr id="178" name="Refers to data quality. The main item here is a 1 Hz time series describing the data quality for each second of data."/>
          <p:cNvSpPr txBox="1"/>
          <p:nvPr/>
        </p:nvSpPr>
        <p:spPr>
          <a:xfrm>
            <a:off x="7880701" y="6366881"/>
            <a:ext cx="4658664" cy="14653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0"/>
            </a:lvl1pPr>
          </a:lstStyle>
          <a:p>
            <a:r>
              <a:t>Refers to data quality. The main item here is a 1 Hz time series describing the data quality for each second of data.</a:t>
            </a:r>
          </a:p>
        </p:txBody>
      </p:sp>
      <p:sp>
        <p:nvSpPr>
          <p:cNvPr id="179" name="Strain data from the interferometer. In some sense, this is &quot;the data&quot;, the main measurement performed by LIGO/Virgo."/>
          <p:cNvSpPr txBox="1"/>
          <p:nvPr/>
        </p:nvSpPr>
        <p:spPr>
          <a:xfrm>
            <a:off x="7880701" y="7977472"/>
            <a:ext cx="4658664" cy="14653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0"/>
            </a:lvl1pPr>
          </a:lstStyle>
          <a:p>
            <a:r>
              <a:t>Strain data from the interferometer. In some sense, this is "the data", the main measurement performed by LIGO/Virgo. </a:t>
            </a:r>
          </a:p>
        </p:txBody>
      </p:sp>
      <p:sp>
        <p:nvSpPr>
          <p:cNvPr id="180" name="Linea"/>
          <p:cNvSpPr/>
          <p:nvPr/>
        </p:nvSpPr>
        <p:spPr>
          <a:xfrm flipV="1">
            <a:off x="4267200" y="5705405"/>
            <a:ext cx="3637856" cy="1086403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Linea"/>
          <p:cNvSpPr/>
          <p:nvPr/>
        </p:nvSpPr>
        <p:spPr>
          <a:xfrm>
            <a:off x="4267200" y="7045807"/>
            <a:ext cx="3634222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2" name="Linea"/>
          <p:cNvSpPr/>
          <p:nvPr/>
        </p:nvSpPr>
        <p:spPr>
          <a:xfrm>
            <a:off x="4267199" y="7299807"/>
            <a:ext cx="3638778" cy="1440354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LIGO/Virgo data: strain, data quality and hardware injections…"/>
          <p:cNvSpPr txBox="1">
            <a:spLocks noGrp="1"/>
          </p:cNvSpPr>
          <p:nvPr>
            <p:ph type="body" sz="quarter" idx="4294967295"/>
          </p:nvPr>
        </p:nvSpPr>
        <p:spPr>
          <a:xfrm>
            <a:off x="368300" y="1568450"/>
            <a:ext cx="6950869" cy="3314700"/>
          </a:xfrm>
          <a:prstGeom prst="rect">
            <a:avLst/>
          </a:prstGeom>
          <a:solidFill>
            <a:schemeClr val="accent1">
              <a:hueOff val="373667"/>
              <a:lumOff val="-17254"/>
            </a:schemeClr>
          </a:solidFill>
          <a:ln>
            <a:solidFill>
              <a:srgbClr val="FFFFFF"/>
            </a:solidFill>
          </a:ln>
        </p:spPr>
        <p:txBody>
          <a:bodyPr anchor="t"/>
          <a:lstStyle/>
          <a:p>
            <a:pPr marL="271272" indent="-271272" defTabSz="519937">
              <a:spcBef>
                <a:spcPts val="1000"/>
              </a:spcBef>
              <a:buSzPct val="50000"/>
              <a:buBlip>
                <a:blip r:embed="rId4"/>
              </a:buBlip>
              <a:defRPr sz="2136"/>
            </a:pPr>
            <a:r>
              <a:t>LIGO/Virgo data: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strain, data quality and hardware injections</a:t>
            </a:r>
          </a:p>
          <a:p>
            <a:pPr marL="271272" indent="-271272" defTabSz="519937">
              <a:spcBef>
                <a:spcPts val="1000"/>
              </a:spcBef>
              <a:buSzPct val="50000"/>
              <a:buBlip>
                <a:blip r:embed="rId4"/>
              </a:buBlip>
              <a:defRPr sz="2136"/>
            </a:pPr>
            <a:r>
              <a:t> LIGO/Virgo data are arranged in files provided in different formats: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5"/>
              </a:buBlip>
              <a:defRPr sz="2136"/>
            </a:pPr>
            <a:r>
              <a:t>HDF5: easily readable in python, MATLAB, C/C++, and IDL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5"/>
              </a:buBlip>
              <a:defRPr sz="2136"/>
            </a:pPr>
            <a:r>
              <a:t>Frame format (.gwf)</a:t>
            </a:r>
          </a:p>
          <a:p>
            <a:pPr marL="666876" lvl="1" indent="-271272" defTabSz="519937">
              <a:spcBef>
                <a:spcPts val="1000"/>
              </a:spcBef>
              <a:buSzPct val="50000"/>
              <a:buBlip>
                <a:blip r:embed="rId5"/>
              </a:buBlip>
              <a:defRPr sz="2136"/>
            </a:pPr>
            <a:r>
              <a:t>Text file  </a:t>
            </a:r>
          </a:p>
        </p:txBody>
      </p:sp>
      <p:sp>
        <p:nvSpPr>
          <p:cNvPr id="184" name="Rettangolo arrotondato"/>
          <p:cNvSpPr/>
          <p:nvPr/>
        </p:nvSpPr>
        <p:spPr>
          <a:xfrm>
            <a:off x="736600" y="3114659"/>
            <a:ext cx="6548438" cy="778055"/>
          </a:xfrm>
          <a:prstGeom prst="roundRect">
            <a:avLst>
              <a:gd name="adj" fmla="val 24376"/>
            </a:avLst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You can use HDFView to quickly see what is inside the file"/>
          <p:cNvSpPr txBox="1"/>
          <p:nvPr/>
        </p:nvSpPr>
        <p:spPr>
          <a:xfrm>
            <a:off x="341325" y="5741071"/>
            <a:ext cx="2826974" cy="146509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You can use HDFView to quickly see what is inside the file</a:t>
            </a:r>
          </a:p>
        </p:txBody>
      </p:sp>
      <p:sp>
        <p:nvSpPr>
          <p:cNvPr id="190" name="Linea di collegamento"/>
          <p:cNvSpPr/>
          <p:nvPr/>
        </p:nvSpPr>
        <p:spPr>
          <a:xfrm>
            <a:off x="610862" y="3363855"/>
            <a:ext cx="449659" cy="237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06" h="21600" extrusionOk="0">
                <a:moveTo>
                  <a:pt x="17106" y="21600"/>
                </a:moveTo>
                <a:cubicBezTo>
                  <a:pt x="-454" y="15452"/>
                  <a:pt x="-4494" y="8252"/>
                  <a:pt x="4985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87" name="Reminder: strain"/>
          <p:cNvSpPr/>
          <p:nvPr/>
        </p:nvSpPr>
        <p:spPr>
          <a:xfrm>
            <a:off x="7420917" y="1587500"/>
            <a:ext cx="5366594" cy="3314700"/>
          </a:xfrm>
          <a:prstGeom prst="rect">
            <a:avLst/>
          </a:prstGeom>
          <a:solidFill>
            <a:schemeClr val="accent1">
              <a:hueOff val="373667"/>
              <a:lumOff val="-17254"/>
              <a:alpha val="75126"/>
            </a:schemeClr>
          </a:solidFill>
          <a:ln w="12700">
            <a:solidFill>
              <a:schemeClr val="accent4">
                <a:hueOff val="468000"/>
                <a:satOff val="-4761"/>
                <a:lumOff val="10196"/>
                <a:alpha val="7512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2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Reminder: strain</a:t>
            </a:r>
          </a:p>
        </p:txBody>
      </p:sp>
      <p:pic>
        <p:nvPicPr>
          <p:cNvPr id="188" name="h_labeled.gif" descr="h_labeled.gif"/>
          <p:cNvPicPr>
            <a:picLocks noChangeAspect="1"/>
          </p:cNvPicPr>
          <p:nvPr/>
        </p:nvPicPr>
        <p:blipFill>
          <a:blip r:embed="rId6">
            <a:extLst/>
          </a:blip>
          <a:srcRect r="70606"/>
          <a:stretch>
            <a:fillRect/>
          </a:stretch>
        </p:blipFill>
        <p:spPr>
          <a:xfrm>
            <a:off x="9027890" y="2325557"/>
            <a:ext cx="2152551" cy="152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71780" y="4116773"/>
            <a:ext cx="5064869" cy="68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imple python scri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python script</a:t>
            </a:r>
          </a:p>
        </p:txBody>
      </p:sp>
      <p:sp>
        <p:nvSpPr>
          <p:cNvPr id="19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5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sp>
        <p:nvSpPr>
          <p:cNvPr id="196" name="The content of the files can be easily read with a simple python script"/>
          <p:cNvSpPr txBox="1"/>
          <p:nvPr/>
        </p:nvSpPr>
        <p:spPr>
          <a:xfrm>
            <a:off x="331317" y="1445717"/>
            <a:ext cx="97005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The content of the files can be easily read with a simple python script  </a:t>
            </a:r>
          </a:p>
        </p:txBody>
      </p:sp>
      <p:sp>
        <p:nvSpPr>
          <p:cNvPr id="197" name="#----------------------…"/>
          <p:cNvSpPr txBox="1"/>
          <p:nvPr/>
        </p:nvSpPr>
        <p:spPr>
          <a:xfrm>
            <a:off x="317499" y="1936749"/>
            <a:ext cx="8164471" cy="4000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Import needed modules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numpy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np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matplotlib.pyplot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plt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import</a:t>
            </a:r>
            <a:r>
              <a:rPr>
                <a:solidFill>
                  <a:srgbClr val="000000"/>
                </a:solidFill>
              </a:rPr>
              <a:t> h5py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Open the File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fileName = </a:t>
            </a:r>
            <a:r>
              <a:t>'H-H1_LOSC_C00_4_V1-1187006834-4096.hdf5'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dataFile = h5py.File(fileName, </a:t>
            </a:r>
            <a:r>
              <a:rPr>
                <a:solidFill>
                  <a:srgbClr val="272AD8"/>
                </a:solidFill>
              </a:rPr>
              <a:t>'r'</a:t>
            </a:r>
            <a:r>
              <a:t>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Explore the file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for</a:t>
            </a:r>
            <a:r>
              <a:t> key </a:t>
            </a:r>
            <a:r>
              <a:rPr>
                <a:solidFill>
                  <a:srgbClr val="BA2DA2"/>
                </a:solidFill>
              </a:rPr>
              <a:t>in</a:t>
            </a:r>
            <a:r>
              <a:t> list(dataFile.keys()):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print</a:t>
            </a:r>
            <a:r>
              <a:rPr>
                <a:solidFill>
                  <a:srgbClr val="000000"/>
                </a:solidFill>
              </a:rPr>
              <a:t>(key)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98" name="If you execute this code the output will be:…"/>
          <p:cNvSpPr txBox="1"/>
          <p:nvPr/>
        </p:nvSpPr>
        <p:spPr>
          <a:xfrm>
            <a:off x="9173172" y="2766302"/>
            <a:ext cx="3373780" cy="18079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If you execute this code the output will be:</a:t>
            </a:r>
          </a:p>
          <a:p>
            <a:pPr algn="l"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meta</a:t>
            </a:r>
          </a:p>
          <a:p>
            <a:pPr algn="l"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quality</a:t>
            </a:r>
          </a:p>
          <a:p>
            <a:pPr algn="l"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strain</a:t>
            </a:r>
          </a:p>
        </p:txBody>
      </p:sp>
      <p:sp>
        <p:nvSpPr>
          <p:cNvPr id="199" name="Freccia"/>
          <p:cNvSpPr/>
          <p:nvPr/>
        </p:nvSpPr>
        <p:spPr>
          <a:xfrm>
            <a:off x="7191077" y="3035300"/>
            <a:ext cx="1864023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https://www.gw-openscience.org/s/sample_code/plot_strain.py"/>
          <p:cNvSpPr txBox="1"/>
          <p:nvPr/>
        </p:nvSpPr>
        <p:spPr>
          <a:xfrm>
            <a:off x="3572484" y="1966094"/>
            <a:ext cx="8349032" cy="46179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https://www.gw-openscience.org/s/sample_code/plot_strain.py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imple python scri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python script</a:t>
            </a:r>
          </a:p>
        </p:txBody>
      </p:sp>
      <p:sp>
        <p:nvSpPr>
          <p:cNvPr id="20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05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sp>
        <p:nvSpPr>
          <p:cNvPr id="206" name="The content of the files can be easily read with a simple python script"/>
          <p:cNvSpPr txBox="1"/>
          <p:nvPr/>
        </p:nvSpPr>
        <p:spPr>
          <a:xfrm>
            <a:off x="373684" y="1445717"/>
            <a:ext cx="961583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The content of the files can be easily read with a simple python script </a:t>
            </a:r>
          </a:p>
        </p:txBody>
      </p:sp>
      <p:sp>
        <p:nvSpPr>
          <p:cNvPr id="207" name="#----------------------…"/>
          <p:cNvSpPr txBox="1"/>
          <p:nvPr/>
        </p:nvSpPr>
        <p:spPr>
          <a:xfrm>
            <a:off x="317499" y="1927125"/>
            <a:ext cx="8164471" cy="4000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Import needed modules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numpy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np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matplotlib.pyplot </a:t>
            </a:r>
            <a:r>
              <a:rPr>
                <a:solidFill>
                  <a:srgbClr val="BA2DA2"/>
                </a:solidFill>
              </a:rPr>
              <a:t>as</a:t>
            </a:r>
            <a:r>
              <a:t> plt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import</a:t>
            </a:r>
            <a:r>
              <a:rPr>
                <a:solidFill>
                  <a:srgbClr val="000000"/>
                </a:solidFill>
              </a:rPr>
              <a:t> h5py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Open the File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fileName = </a:t>
            </a:r>
            <a:r>
              <a:t>'H-H1_LOSC_C00_4_V1-1187006834-4096.hdf5'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dataFile = h5py.File(fileName, </a:t>
            </a:r>
            <a:r>
              <a:rPr>
                <a:solidFill>
                  <a:srgbClr val="272AD8"/>
                </a:solidFill>
              </a:rPr>
              <a:t>'r'</a:t>
            </a:r>
            <a:r>
              <a:t>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Explore the file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for</a:t>
            </a:r>
            <a:r>
              <a:t> key </a:t>
            </a:r>
            <a:r>
              <a:rPr>
                <a:solidFill>
                  <a:srgbClr val="BA2DA2"/>
                </a:solidFill>
              </a:rPr>
              <a:t>in</a:t>
            </a:r>
            <a:r>
              <a:t> list(dataFileC00.keys()):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print</a:t>
            </a:r>
            <a:r>
              <a:rPr>
                <a:solidFill>
                  <a:srgbClr val="000000"/>
                </a:solidFill>
              </a:rPr>
              <a:t>(key)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8" name="#---------------------------…"/>
          <p:cNvSpPr txBox="1"/>
          <p:nvPr/>
        </p:nvSpPr>
        <p:spPr>
          <a:xfrm>
            <a:off x="317499" y="4613175"/>
            <a:ext cx="8164471" cy="4622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Create a time vector for 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meta = dataFile[</a:t>
            </a:r>
            <a:r>
              <a:rPr>
                <a:solidFill>
                  <a:srgbClr val="272AD8"/>
                </a:solidFill>
              </a:rPr>
              <a:t>'meta'</a:t>
            </a:r>
            <a:r>
              <a:t>]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gpsStart = meta[</a:t>
            </a:r>
            <a:r>
              <a:rPr>
                <a:solidFill>
                  <a:srgbClr val="272AD8"/>
                </a:solidFill>
              </a:rPr>
              <a:t>'GPSstart'</a:t>
            </a:r>
            <a:r>
              <a:t>].value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duration = meta[</a:t>
            </a:r>
            <a:r>
              <a:rPr>
                <a:solidFill>
                  <a:srgbClr val="272AD8"/>
                </a:solidFill>
              </a:rPr>
              <a:t>'Duration'</a:t>
            </a:r>
            <a:r>
              <a:t>].value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gpsEnd   = gpsStart + duration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strain = dataFile[</a:t>
            </a:r>
            <a:r>
              <a:rPr>
                <a:solidFill>
                  <a:srgbClr val="272AD8"/>
                </a:solidFill>
              </a:rPr>
              <a:t>'strain'</a:t>
            </a:r>
            <a:r>
              <a:t>][</a:t>
            </a:r>
            <a:r>
              <a:rPr>
                <a:solidFill>
                  <a:srgbClr val="272AD8"/>
                </a:solidFill>
              </a:rPr>
              <a:t>'Strain'</a:t>
            </a:r>
            <a:r>
              <a:t>].value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ts = dataFile[</a:t>
            </a:r>
            <a:r>
              <a:rPr>
                <a:solidFill>
                  <a:srgbClr val="272AD8"/>
                </a:solidFill>
              </a:rPr>
              <a:t>'strain'</a:t>
            </a:r>
            <a:r>
              <a:t>][</a:t>
            </a:r>
            <a:r>
              <a:rPr>
                <a:solidFill>
                  <a:srgbClr val="272AD8"/>
                </a:solidFill>
              </a:rPr>
              <a:t>'Strain'</a:t>
            </a:r>
            <a:r>
              <a:t>].attrs[</a:t>
            </a:r>
            <a:r>
              <a:rPr>
                <a:solidFill>
                  <a:srgbClr val="272AD8"/>
                </a:solidFill>
              </a:rPr>
              <a:t>'Xspacing'</a:t>
            </a:r>
            <a:r>
              <a:t>]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time = np.arange(gpsStart, gpsEnd, ts)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 Plot the time series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#----------------------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numSamples = </a:t>
            </a:r>
            <a:r>
              <a:rPr>
                <a:solidFill>
                  <a:srgbClr val="272AD8"/>
                </a:solidFill>
              </a:rPr>
              <a:t>10000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plt.plot(time[</a:t>
            </a:r>
            <a:r>
              <a:rPr>
                <a:solidFill>
                  <a:srgbClr val="272AD8"/>
                </a:solidFill>
              </a:rPr>
              <a:t>0</a:t>
            </a:r>
            <a:r>
              <a:t>:numSamples], strainC00[</a:t>
            </a:r>
            <a:r>
              <a:rPr>
                <a:solidFill>
                  <a:srgbClr val="272AD8"/>
                </a:solidFill>
              </a:rPr>
              <a:t>0</a:t>
            </a:r>
            <a:r>
              <a:t>:numSamples],color=</a:t>
            </a:r>
            <a:r>
              <a:rPr>
                <a:solidFill>
                  <a:srgbClr val="272AD8"/>
                </a:solidFill>
              </a:rPr>
              <a:t>'b'</a:t>
            </a:r>
            <a:r>
              <a:t>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plt.xlabel(</a:t>
            </a:r>
            <a:r>
              <a:t>'GPS Time (s)’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272AD8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plt.ylabel(</a:t>
            </a:r>
            <a:r>
              <a:t>'H1 Strain, 4096 Hz, GW170817'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 defTabSz="344804">
              <a:tabLst>
                <a:tab pos="342900" algn="l"/>
              </a:tabLst>
              <a:defRPr sz="1400" b="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plt.show()</a:t>
            </a:r>
          </a:p>
        </p:txBody>
      </p:sp>
      <p:pic>
        <p:nvPicPr>
          <p:cNvPr id="209" name="Strain_vs_GPS_10000s_H1.png" descr="Strain_vs_GPS_10000s_H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3850" y="2502963"/>
            <a:ext cx="5518850" cy="413913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0" name="Freccia"/>
          <p:cNvSpPr/>
          <p:nvPr/>
        </p:nvSpPr>
        <p:spPr>
          <a:xfrm rot="19071454">
            <a:off x="5420353" y="6646055"/>
            <a:ext cx="197746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How many seconds of data this plot should contain?…"/>
          <p:cNvSpPr txBox="1"/>
          <p:nvPr/>
        </p:nvSpPr>
        <p:spPr>
          <a:xfrm>
            <a:off x="7213617" y="6931902"/>
            <a:ext cx="5479317" cy="24937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How many seconds of data this plot should contain?</a:t>
            </a:r>
          </a:p>
          <a:p>
            <a: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This file was sampled at 4096 Hz (every second you have 4096 strain measurements). We are plotting the first 10000 samples so the length in time will be 10000/4096 = 2.44 s</a:t>
            </a:r>
          </a:p>
        </p:txBody>
      </p:sp>
      <p:sp>
        <p:nvSpPr>
          <p:cNvPr id="212" name="https://www.gw-openscience.org/s/sample_code/plot_strain.py"/>
          <p:cNvSpPr txBox="1"/>
          <p:nvPr/>
        </p:nvSpPr>
        <p:spPr>
          <a:xfrm>
            <a:off x="3572484" y="1966094"/>
            <a:ext cx="8349032" cy="46179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https://www.gw-openscience.org/s/sample_code/plot_strain.py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ravity_Waves_StillImage.jpg" descr="Gravity_Waves_StillImage.jpg"/>
          <p:cNvPicPr>
            <a:picLocks noChangeAspect="1"/>
          </p:cNvPicPr>
          <p:nvPr/>
        </p:nvPicPr>
        <p:blipFill>
          <a:blip r:embed="rId2">
            <a:alphaModFix amt="49867"/>
            <a:extLst/>
          </a:blip>
          <a:stretch>
            <a:fillRect/>
          </a:stretch>
        </p:blipFill>
        <p:spPr>
          <a:xfrm>
            <a:off x="-19295" y="1770"/>
            <a:ext cx="17335989" cy="975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cience ru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Science runs</a:t>
            </a:r>
          </a:p>
        </p:txBody>
      </p:sp>
      <p:sp>
        <p:nvSpPr>
          <p:cNvPr id="21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588612" y="92964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17" name="A. Trovato, GW-ODW2, 8th Apr 2019"/>
          <p:cNvSpPr txBox="1"/>
          <p:nvPr/>
        </p:nvSpPr>
        <p:spPr>
          <a:xfrm>
            <a:off x="38099" y="9296400"/>
            <a:ext cx="392803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A. Trovato, GW-ODW2, 8th Apr 2019</a:t>
            </a:r>
          </a:p>
        </p:txBody>
      </p:sp>
      <p:pic>
        <p:nvPicPr>
          <p:cNvPr id="218" name="img.pdf" descr="im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0141" y="1541836"/>
            <a:ext cx="10444518" cy="747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vailable data s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Available data sets</a:t>
            </a:r>
          </a:p>
        </p:txBody>
      </p:sp>
      <p:sp>
        <p:nvSpPr>
          <p:cNvPr id="221" name="Open data can be found at https://www.gw-openscience.or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Open data can be found at </a:t>
            </a:r>
            <a:r>
              <a:rPr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https://www.gw-openscience.org</a:t>
            </a:r>
          </a:p>
          <a:p>
            <a:pPr>
              <a:buBlip>
                <a:blip r:embed="rId2"/>
              </a:buBlip>
            </a:pPr>
            <a:r>
              <a:rPr dirty="0"/>
              <a:t>Two different types of data release:</a:t>
            </a:r>
          </a:p>
        </p:txBody>
      </p:sp>
      <p:sp>
        <p:nvSpPr>
          <p:cNvPr id="2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652112" y="9327781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3" name="Gravitational wave data surrounding discoveries…"/>
          <p:cNvSpPr txBox="1"/>
          <p:nvPr/>
        </p:nvSpPr>
        <p:spPr>
          <a:xfrm>
            <a:off x="342900" y="2718880"/>
            <a:ext cx="7119479" cy="603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spcBef>
                <a:spcPts val="1200"/>
              </a:spcBef>
              <a:defRPr i="1"/>
            </a:pPr>
            <a:r>
              <a:rPr dirty="0"/>
              <a:t>Gravitational wave data surrounding discoveries</a:t>
            </a:r>
          </a:p>
          <a:p>
            <a:pPr lvl="1" algn="l">
              <a:spcBef>
                <a:spcPts val="1200"/>
              </a:spcBef>
              <a:defRPr b="0"/>
            </a:pPr>
            <a:r>
              <a:rPr dirty="0"/>
              <a:t>Confident detections available at the moment:</a:t>
            </a:r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  <a:p>
            <a:pPr algn="l">
              <a:spcBef>
                <a:spcPts val="1200"/>
              </a:spcBef>
              <a:defRPr b="0"/>
            </a:pPr>
            <a:endParaRPr dirty="0"/>
          </a:p>
        </p:txBody>
      </p:sp>
      <p:graphicFrame>
        <p:nvGraphicFramePr>
          <p:cNvPr id="224" name="Tabella"/>
          <p:cNvGraphicFramePr/>
          <p:nvPr>
            <p:extLst>
              <p:ext uri="{D42A27DB-BD31-4B8C-83A1-F6EECF244321}">
                <p14:modId xmlns:p14="http://schemas.microsoft.com/office/powerpoint/2010/main" val="3151872314"/>
              </p:ext>
            </p:extLst>
          </p:nvPr>
        </p:nvGraphicFramePr>
        <p:xfrm>
          <a:off x="486548" y="4359654"/>
          <a:ext cx="6975831" cy="4876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743957"/>
                <a:gridCol w="2127939"/>
                <a:gridCol w="2226683"/>
                <a:gridCol w="877252"/>
              </a:tblGrid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  <a:sym typeface="Helvetica Neue"/>
                        </a:rPr>
                        <a:t>Name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  <a:sym typeface="Helvetica Neue"/>
                        </a:rPr>
                        <a:t>Detector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  <a:sym typeface="Helvetica Neue"/>
                        </a:rPr>
                        <a:t>Type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  <a:sym typeface="Helvetica Neue"/>
                        </a:rPr>
                        <a:t>Run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GW150914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O1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GW151012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 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O1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GW151226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3">
                              <a:hueOff val="-365725"/>
                              <a:satOff val="-32500"/>
                              <a:lumOff val="18235"/>
                            </a:schemeClr>
                          </a:solidFill>
                          <a:sym typeface="Helvetica Neue"/>
                        </a:rPr>
                        <a:t>O1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GW170104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GW170608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GW170729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 + Virgo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GW170809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 + Virgo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2A4A6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GW170814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 + Virgo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GW170817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 + Virgo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BNS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GW170818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 + Virgo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38083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GW170823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A0A4"/>
                          </a:solidFill>
                          <a:sym typeface="Helvetica Neue"/>
                        </a:rPr>
                        <a:t>LIGO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FA0A4"/>
                          </a:solidFill>
                          <a:sym typeface="Helvetica Neue"/>
                        </a:rPr>
                        <a:t>BBH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FA0A4"/>
                          </a:solidFill>
                          <a:sym typeface="Helvetica Neue"/>
                        </a:rPr>
                        <a:t>O2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5" name="Data taken during a whole observation run…"/>
          <p:cNvSpPr txBox="1"/>
          <p:nvPr/>
        </p:nvSpPr>
        <p:spPr>
          <a:xfrm>
            <a:off x="7906766" y="3350717"/>
            <a:ext cx="4561222" cy="344586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spcBef>
                <a:spcPts val="1200"/>
              </a:spcBef>
              <a:defRPr i="1"/>
            </a:pPr>
            <a:r>
              <a:t>Data taken during a whole observation run</a:t>
            </a:r>
          </a:p>
          <a:p>
            <a:pPr lvl="1" algn="l">
              <a:spcBef>
                <a:spcPts val="1200"/>
              </a:spcBef>
              <a:defRPr b="0"/>
            </a:pPr>
            <a:r>
              <a:t>Runs available:</a:t>
            </a:r>
          </a:p>
          <a:p>
            <a:pPr marL="777875" lvl="1" indent="-333375" algn="l">
              <a:spcBef>
                <a:spcPts val="1200"/>
              </a:spcBef>
              <a:buSzPct val="145000"/>
              <a:buChar char="•"/>
              <a:defRPr b="0"/>
            </a:pPr>
            <a:r>
              <a:t>S5 (Nov 2005 - Oct 2007)</a:t>
            </a:r>
          </a:p>
          <a:p>
            <a:pPr marL="777875" lvl="1" indent="-333375" algn="l">
              <a:spcBef>
                <a:spcPts val="1200"/>
              </a:spcBef>
              <a:buSzPct val="145000"/>
              <a:buChar char="•"/>
              <a:defRPr b="0"/>
            </a:pPr>
            <a:r>
              <a:t>S6 (Jul 2009 - Oct 2010)</a:t>
            </a:r>
          </a:p>
          <a:p>
            <a:pPr marL="777875" lvl="1" indent="-333375" algn="l">
              <a:spcBef>
                <a:spcPts val="1200"/>
              </a:spcBef>
              <a:buSzPct val="145000"/>
              <a:buChar char="•"/>
              <a:defRPr b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defRPr>
            </a:pPr>
            <a:r>
              <a:t>O1 (Sep 2015 - Jan 2016)</a:t>
            </a:r>
          </a:p>
          <a:p>
            <a:pPr marL="777875" lvl="1" indent="-333375" algn="l">
              <a:spcBef>
                <a:spcPts val="1200"/>
              </a:spcBef>
              <a:buSzPct val="145000"/>
              <a:buChar char="•"/>
              <a:defRPr b="0">
                <a:solidFill>
                  <a:srgbClr val="F2A4A6"/>
                </a:solidFill>
              </a:defRPr>
            </a:pPr>
            <a:r>
              <a:t>O2 (Nov 2016 - Aug 2017)</a:t>
            </a:r>
          </a:p>
        </p:txBody>
      </p:sp>
      <p:sp>
        <p:nvSpPr>
          <p:cNvPr id="226" name="Linea"/>
          <p:cNvSpPr/>
          <p:nvPr/>
        </p:nvSpPr>
        <p:spPr>
          <a:xfrm>
            <a:off x="5648821" y="2540942"/>
            <a:ext cx="3329385" cy="58841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Linea"/>
          <p:cNvSpPr/>
          <p:nvPr/>
        </p:nvSpPr>
        <p:spPr>
          <a:xfrm flipH="1">
            <a:off x="3943661" y="2620889"/>
            <a:ext cx="463810" cy="46380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8" name="BBH = Binary Black Hole…"/>
          <p:cNvSpPr txBox="1"/>
          <p:nvPr/>
        </p:nvSpPr>
        <p:spPr>
          <a:xfrm>
            <a:off x="8954465" y="8463160"/>
            <a:ext cx="3651505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BBH = Binary Black Hole</a:t>
            </a:r>
          </a:p>
          <a:p>
            <a:pPr algn="l">
              <a:defRPr b="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BNS = Binary Neutron Star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2194</Words>
  <Application>Microsoft Macintosh PowerPoint</Application>
  <PresentationFormat>Personnalisé</PresentationFormat>
  <Paragraphs>290</Paragraphs>
  <Slides>23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Black</vt:lpstr>
      <vt:lpstr>Accessing and using Gravitational Wave open data</vt:lpstr>
      <vt:lpstr>Outline</vt:lpstr>
      <vt:lpstr>GWOSC</vt:lpstr>
      <vt:lpstr>LIGO/Virgo data</vt:lpstr>
      <vt:lpstr>LIGO/Virgo data</vt:lpstr>
      <vt:lpstr>Simple python script</vt:lpstr>
      <vt:lpstr>Simple python script</vt:lpstr>
      <vt:lpstr>Science runs</vt:lpstr>
      <vt:lpstr>Available data sets</vt:lpstr>
      <vt:lpstr>GWOSC Catalogs</vt:lpstr>
      <vt:lpstr>GWTC-1 Confident</vt:lpstr>
      <vt:lpstr>GWTC-1 event example</vt:lpstr>
      <vt:lpstr>GWOSC bulk data</vt:lpstr>
      <vt:lpstr>Example: O1 page</vt:lpstr>
      <vt:lpstr>Segment Lists</vt:lpstr>
      <vt:lpstr>Segment Lists</vt:lpstr>
      <vt:lpstr>O2 timelines</vt:lpstr>
      <vt:lpstr>Timeline page</vt:lpstr>
      <vt:lpstr>Segments via readligo </vt:lpstr>
      <vt:lpstr>Segments: example code</vt:lpstr>
      <vt:lpstr>GWOSC Tutorials</vt:lpstr>
      <vt:lpstr>Software for GW data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Accessing and using Gravitational Wave open data</dc:title>
  <cp:lastModifiedBy>Agata</cp:lastModifiedBy>
  <cp:revision>2</cp:revision>
  <dcterms:modified xsi:type="dcterms:W3CDTF">2019-04-03T14:33:46Z</dcterms:modified>
</cp:coreProperties>
</file>