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1" r:id="rId2"/>
    <p:sldId id="638" r:id="rId3"/>
    <p:sldId id="653" r:id="rId4"/>
    <p:sldId id="654" r:id="rId5"/>
    <p:sldId id="644" r:id="rId6"/>
    <p:sldId id="643" r:id="rId7"/>
    <p:sldId id="645" r:id="rId8"/>
    <p:sldId id="646" r:id="rId9"/>
    <p:sldId id="647" r:id="rId10"/>
    <p:sldId id="648" r:id="rId11"/>
    <p:sldId id="649" r:id="rId12"/>
    <p:sldId id="650" r:id="rId13"/>
    <p:sldId id="651" r:id="rId14"/>
    <p:sldId id="652" r:id="rId1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99"/>
    <a:srgbClr val="FD150F"/>
    <a:srgbClr val="A1FDFD"/>
    <a:srgbClr val="7C7D80"/>
    <a:srgbClr val="6969FD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928" autoAdjust="0"/>
  </p:normalViewPr>
  <p:slideViewPr>
    <p:cSldViewPr snapToGrid="0">
      <p:cViewPr varScale="1">
        <p:scale>
          <a:sx n="128" d="100"/>
          <a:sy n="128" d="100"/>
        </p:scale>
        <p:origin x="1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876" y="207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25AC5A06-04BD-9C42-B787-F8B7143AB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40182915-C490-8F4A-9779-401B4DFC6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5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F2206-89F4-CA4A-877F-895F8EF9345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9CC3-8215-E240-8863-5A0F523DF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4E1E-4976-2341-A45D-30A92355E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7013"/>
            <a:ext cx="1943100" cy="5770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7013"/>
            <a:ext cx="5676900" cy="5770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0CE3-0C48-F84C-A92D-C9314B4C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629550"/>
            <a:ext cx="196691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l"/>
            <a:r>
              <a:rPr lang="en-US" sz="900" dirty="0">
                <a:latin typeface="Arial" charset="0"/>
                <a:cs typeface="Arial" charset="0"/>
              </a:rPr>
              <a:t>LIGO-G1500650-v1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090613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7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6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A23E-AE89-A345-B002-CD5B78E0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C413-54EA-0F43-9975-8CA7132F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55725"/>
            <a:ext cx="38100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5725"/>
            <a:ext cx="38100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C352-2D72-4D43-BF4A-F4A72650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2642-D332-0F4B-A49B-7DB589D0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6B42-F2ED-9D40-8722-D8E20E0E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2057-8469-D04B-8D80-865FCDDA2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2971-47A8-1240-B9C1-68AFD1612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4901-AC0A-9D47-B2D8-30C37C448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3075" y="6608763"/>
            <a:ext cx="10509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Helvetica" charset="0"/>
                <a:cs typeface="+mn-cs"/>
              </a:defRPr>
            </a:lvl1pPr>
          </a:lstStyle>
          <a:p>
            <a:pPr>
              <a:defRPr/>
            </a:pPr>
            <a:fld id="{C68EFE43-8690-F241-AFF6-444D3D83E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5725"/>
            <a:ext cx="7772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7013"/>
            <a:ext cx="5114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629549"/>
            <a:ext cx="196691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l"/>
            <a:r>
              <a:rPr lang="en-US" sz="900" dirty="0">
                <a:latin typeface="Arial" charset="0"/>
                <a:cs typeface="Arial" charset="0"/>
              </a:rPr>
              <a:t>G1900929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090613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" name="Object 19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hoto Editor Photo" r:id="rId15" imgW="4409524" imgH="3219899" progId="MSPhotoEd.3">
                  <p:embed/>
                </p:oleObj>
              </mc:Choice>
              <mc:Fallback>
                <p:oleObj name="Photo Editor Photo" r:id="rId15" imgW="4409524" imgH="3219899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>
            <a:extLst>
              <a:ext uri="{FF2B5EF4-FFF2-40B4-BE49-F238E27FC236}">
                <a16:creationId xmlns:a16="http://schemas.microsoft.com/office/drawing/2014/main" id="{B5527EB4-D16E-7544-95E7-0AB8B029BD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609" y="-3176"/>
            <a:ext cx="1087804" cy="10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85000"/>
        <a:buFont typeface="Monotype Sorts" charset="0"/>
        <a:buChar char="l"/>
        <a:defRPr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Font typeface="Times New Roman" charset="0"/>
        <a:buChar char="»"/>
        <a:defRPr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–"/>
        <a:defRPr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85000"/>
        <a:buFont typeface="Monotype Sorts" charset="0"/>
        <a:buChar char="l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8013" y="2085975"/>
            <a:ext cx="7772400" cy="1143000"/>
          </a:xfrm>
        </p:spPr>
        <p:txBody>
          <a:bodyPr/>
          <a:lstStyle/>
          <a:p>
            <a:r>
              <a:rPr lang="en-US" sz="2800" dirty="0"/>
              <a:t>The Beauty of Hindsight:</a:t>
            </a:r>
            <a:br>
              <a:rPr lang="en-US" sz="2800" dirty="0"/>
            </a:br>
            <a:r>
              <a:rPr lang="en-US" sz="2800" dirty="0"/>
              <a:t>Advanced LIGO</a:t>
            </a:r>
            <a:endParaRPr lang="en-US" sz="2800" dirty="0">
              <a:latin typeface="Helvetica" charset="0"/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2700" y="3629025"/>
            <a:ext cx="6400800" cy="684213"/>
          </a:xfrm>
        </p:spPr>
        <p:txBody>
          <a:bodyPr/>
          <a:lstStyle/>
          <a:p>
            <a:r>
              <a:rPr lang="en-US" sz="1600" dirty="0">
                <a:latin typeface="Helvetica" charset="0"/>
              </a:rPr>
              <a:t>24 May 2019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160588" y="4745038"/>
            <a:ext cx="463867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1800" dirty="0">
                <a:solidFill>
                  <a:schemeClr val="tx2"/>
                </a:solidFill>
                <a:latin typeface="Arial" charset="0"/>
              </a:rPr>
              <a:t>David Shoemaker</a:t>
            </a:r>
          </a:p>
          <a:p>
            <a:pPr>
              <a:spcBef>
                <a:spcPct val="10000"/>
              </a:spcBef>
            </a:pPr>
            <a:r>
              <a:rPr lang="en-US" sz="1800" dirty="0">
                <a:solidFill>
                  <a:schemeClr val="tx2"/>
                </a:solidFill>
                <a:latin typeface="Arial" charset="0"/>
              </a:rPr>
              <a:t>MIT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8222-41A3-274A-8141-6B39C952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1CD6-836D-6C4E-9912-06E9D6A9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 infrastructure and software</a:t>
            </a:r>
          </a:p>
          <a:p>
            <a:pPr lvl="1"/>
            <a:r>
              <a:rPr lang="en-US" dirty="0"/>
              <a:t>Required by the NSF to do ‘earned value tracking’ and to report voluminously on spending </a:t>
            </a:r>
          </a:p>
          <a:p>
            <a:pPr lvl="1"/>
            <a:r>
              <a:rPr lang="en-US" dirty="0"/>
              <a:t>Also needed to be agile for changes – late mirror coatings, LIGO-India shift, etc.</a:t>
            </a:r>
          </a:p>
          <a:p>
            <a:pPr lvl="1"/>
            <a:r>
              <a:rPr lang="en-US" dirty="0"/>
              <a:t>Basic incompatibility for the tools we used (Primavera, Prism)</a:t>
            </a:r>
          </a:p>
          <a:p>
            <a:pPr lvl="1"/>
            <a:r>
              <a:rPr lang="en-US" dirty="0"/>
              <a:t>Also: software needed experts for input, and to interpret output</a:t>
            </a:r>
          </a:p>
          <a:p>
            <a:pPr lvl="2"/>
            <a:r>
              <a:rPr lang="en-US" dirty="0"/>
              <a:t>Many project controls people required ($$$)</a:t>
            </a:r>
          </a:p>
          <a:p>
            <a:pPr lvl="2"/>
            <a:r>
              <a:rPr lang="en-US" dirty="0"/>
              <a:t>Technical leaders felt disconnected from process</a:t>
            </a:r>
          </a:p>
          <a:p>
            <a:r>
              <a:rPr lang="en-US" dirty="0"/>
              <a:t>Project management communication</a:t>
            </a:r>
          </a:p>
          <a:p>
            <a:pPr lvl="1"/>
            <a:r>
              <a:rPr lang="en-US" dirty="0"/>
              <a:t>Because it felt imposed, and project controls people were not savvy on our technology, little buy-in from tech staff</a:t>
            </a:r>
          </a:p>
          <a:p>
            <a:pPr lvl="1"/>
            <a:r>
              <a:rPr lang="en-US" dirty="0"/>
              <a:t>Subsystem leaders did not want to spend time on it and in fact did not have the time – ‘Do you want the paperwork or the subsystem?’</a:t>
            </a:r>
          </a:p>
          <a:p>
            <a:r>
              <a:rPr lang="en-US" dirty="0">
                <a:sym typeface="Wingdings" pitchFamily="2" charset="2"/>
              </a:rPr>
              <a:t> Project management did not feel like a tool to the team but instead like a burden</a:t>
            </a:r>
          </a:p>
          <a:p>
            <a:pPr lvl="1"/>
            <a:r>
              <a:rPr lang="en-US" dirty="0">
                <a:sym typeface="Wingdings" pitchFamily="2" charset="2"/>
              </a:rPr>
              <a:t>(but absolutely necessary)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80DDC-ACCC-6F4C-B43D-7BDE48A02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C3B-A4F6-7646-B86E-BC81F266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Geographically dispersed subsystem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DF3E8-81BA-6743-9129-0583D601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LIGO had suffered from having people in a given team at the 4 Lab sites (Caltech, MIT, LLO, LHO)</a:t>
            </a:r>
          </a:p>
          <a:p>
            <a:pPr lvl="1"/>
            <a:r>
              <a:rPr lang="en-US" dirty="0"/>
              <a:t>Disconnects, miscommunication, duplicated effort, travel costs…</a:t>
            </a:r>
          </a:p>
          <a:p>
            <a:r>
              <a:rPr lang="en-US" dirty="0"/>
              <a:t>We swore never to do it again…</a:t>
            </a:r>
          </a:p>
          <a:p>
            <a:r>
              <a:rPr lang="en-US" dirty="0"/>
              <a:t>…we did it again.</a:t>
            </a:r>
          </a:p>
          <a:p>
            <a:r>
              <a:rPr lang="en-US" dirty="0"/>
              <a:t>No choice: the experts were spread around.</a:t>
            </a:r>
          </a:p>
          <a:p>
            <a:r>
              <a:rPr lang="en-US" dirty="0" err="1"/>
              <a:t>aLIGO</a:t>
            </a:r>
            <a:r>
              <a:rPr lang="en-US" dirty="0"/>
              <a:t> could profit from </a:t>
            </a:r>
            <a:r>
              <a:rPr lang="en-US" dirty="0" err="1"/>
              <a:t>iLIGO</a:t>
            </a:r>
            <a:r>
              <a:rPr lang="en-US" dirty="0"/>
              <a:t> – people either had already worked distributed, or had been at e.g., MIT then moved so already ‘a team’</a:t>
            </a:r>
          </a:p>
          <a:p>
            <a:r>
              <a:rPr lang="en-US" dirty="0"/>
              <a:t>(there are also advantages – cross-checking, more breadth in background, teams at observatories had ownership and were not shipped black boxes)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8F6E-7F24-3A4F-8E84-FAEE6E07E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6A37-4F05-7E4B-976C-DEABF978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C05E-67D9-B043-9295-53C9F457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much better than in </a:t>
            </a:r>
            <a:r>
              <a:rPr lang="en-US" dirty="0" err="1"/>
              <a:t>iLIGO</a:t>
            </a:r>
            <a:endParaRPr lang="en-US" dirty="0"/>
          </a:p>
          <a:p>
            <a:r>
              <a:rPr lang="en-US" dirty="0"/>
              <a:t>But still too little too late</a:t>
            </a:r>
          </a:p>
          <a:p>
            <a:r>
              <a:rPr lang="en-US" dirty="0"/>
              <a:t>Spent the last 6 months scrambling to get basic documentation in place</a:t>
            </a:r>
          </a:p>
          <a:p>
            <a:r>
              <a:rPr lang="en-US" dirty="0"/>
              <a:t>But lacking a critical scope: running and debugging</a:t>
            </a:r>
          </a:p>
          <a:p>
            <a:r>
              <a:rPr lang="en-US" dirty="0"/>
              <a:t>Also need to maintain and refine documentation during running</a:t>
            </a:r>
          </a:p>
          <a:p>
            <a:pPr lvl="1"/>
            <a:r>
              <a:rPr lang="en-US" dirty="0"/>
              <a:t>Extra site burden – needs documentation staff to shadow commissioners</a:t>
            </a:r>
          </a:p>
          <a:p>
            <a:pPr lvl="1"/>
            <a:r>
              <a:rPr lang="en-US" dirty="0"/>
              <a:t>Very, very hard to do real detailed detector characterization if not at a site, limiting severely the number of people who can help</a:t>
            </a:r>
          </a:p>
          <a:p>
            <a:r>
              <a:rPr lang="en-US" dirty="0" err="1"/>
              <a:t>aLOG</a:t>
            </a:r>
            <a:r>
              <a:rPr lang="en-US" dirty="0"/>
              <a:t> is very useful, but could consider a system which also builds and corrects documentation as </a:t>
            </a:r>
            <a:r>
              <a:rPr lang="en-US" dirty="0" err="1"/>
              <a:t>aLOGs</a:t>
            </a:r>
            <a:r>
              <a:rPr lang="en-US" dirty="0"/>
              <a:t> are made using a collection of keywords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49800-811B-5A43-BC52-964C59D25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3957-EF30-1840-AF84-2999B02D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Delaying decisions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260-7B93-3A4F-ABCF-46080A05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aLIGO</a:t>
            </a:r>
            <a:r>
              <a:rPr lang="en-US" dirty="0"/>
              <a:t> had very valuable external committees</a:t>
            </a:r>
          </a:p>
          <a:p>
            <a:pPr lvl="1"/>
            <a:r>
              <a:rPr lang="en-US" dirty="0"/>
              <a:t>LIGO PAC</a:t>
            </a:r>
          </a:p>
          <a:p>
            <a:pPr lvl="1"/>
            <a:r>
              <a:rPr lang="en-US" dirty="0" err="1"/>
              <a:t>aLIGO</a:t>
            </a:r>
            <a:r>
              <a:rPr lang="en-US" dirty="0"/>
              <a:t> PAP</a:t>
            </a:r>
          </a:p>
          <a:p>
            <a:r>
              <a:rPr lang="en-US" dirty="0"/>
              <a:t>They told us again and again:</a:t>
            </a:r>
          </a:p>
          <a:p>
            <a:pPr lvl="1"/>
            <a:r>
              <a:rPr lang="en-US" dirty="0"/>
              <a:t>Make decisions early on imperfect knowledge – take risk</a:t>
            </a:r>
          </a:p>
          <a:p>
            <a:pPr lvl="1"/>
            <a:r>
              <a:rPr lang="en-US" dirty="0"/>
              <a:t>Spend money early to save time (and thus money) later</a:t>
            </a:r>
          </a:p>
          <a:p>
            <a:r>
              <a:rPr lang="en-US" dirty="0"/>
              <a:t>We did a little of it but not anywhere near as much as we should have</a:t>
            </a:r>
          </a:p>
          <a:p>
            <a:r>
              <a:rPr lang="en-US" dirty="0"/>
              <a:t>Would have had the resources to fix most of the persistent problems if we had.</a:t>
            </a:r>
          </a:p>
          <a:p>
            <a:endParaRPr lang="en-US" dirty="0"/>
          </a:p>
          <a:p>
            <a:r>
              <a:rPr lang="en-US" dirty="0"/>
              <a:t>But despite all that…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0C4CA-C365-C64C-8956-EBD52ABA7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0AE5-4A30-5F41-89FC-6A72C2A2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266770"/>
            <a:ext cx="5347252" cy="700087"/>
          </a:xfrm>
        </p:spPr>
        <p:txBody>
          <a:bodyPr/>
          <a:lstStyle/>
          <a:p>
            <a:r>
              <a:rPr lang="en-US" dirty="0"/>
              <a:t>Happy 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88CC-BF9E-704F-993B-D2FE067F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70" y="2534477"/>
            <a:ext cx="5671929" cy="3463097"/>
          </a:xfrm>
        </p:spPr>
        <p:txBody>
          <a:bodyPr/>
          <a:lstStyle/>
          <a:p>
            <a:r>
              <a:rPr lang="en-US" dirty="0"/>
              <a:t>Completed </a:t>
            </a:r>
          </a:p>
          <a:p>
            <a:pPr lvl="1"/>
            <a:r>
              <a:rPr lang="en-US" dirty="0"/>
              <a:t>within budget</a:t>
            </a:r>
          </a:p>
          <a:p>
            <a:pPr lvl="1"/>
            <a:r>
              <a:rPr lang="en-US" dirty="0"/>
              <a:t>on schedule</a:t>
            </a:r>
          </a:p>
          <a:p>
            <a:r>
              <a:rPr lang="en-US" dirty="0"/>
              <a:t>Detections were made</a:t>
            </a:r>
          </a:p>
          <a:p>
            <a:r>
              <a:rPr lang="en-US" dirty="0"/>
              <a:t>We are eager to do it again</a:t>
            </a:r>
          </a:p>
          <a:p>
            <a:pPr lvl="1"/>
            <a:r>
              <a:rPr lang="en-US" dirty="0"/>
              <a:t>…and make new mistakes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E416-8F5D-C94F-896E-D0C56AF5A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aLIGO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8" y="1355725"/>
            <a:ext cx="8891964" cy="4641850"/>
          </a:xfrm>
        </p:spPr>
        <p:txBody>
          <a:bodyPr/>
          <a:lstStyle/>
          <a:p>
            <a:r>
              <a:rPr lang="en-US" dirty="0"/>
              <a:t>1990’s: Many table-top and </a:t>
            </a:r>
            <a:br>
              <a:rPr lang="en-US" dirty="0"/>
            </a:br>
            <a:r>
              <a:rPr lang="en-US" dirty="0"/>
              <a:t>small-scale experiments in </a:t>
            </a:r>
          </a:p>
          <a:p>
            <a:pPr lvl="1"/>
            <a:r>
              <a:rPr lang="en-US" dirty="0"/>
              <a:t>Laser systems</a:t>
            </a:r>
          </a:p>
          <a:p>
            <a:pPr lvl="1"/>
            <a:r>
              <a:rPr lang="en-US" dirty="0"/>
              <a:t>Interferometer topologies</a:t>
            </a:r>
          </a:p>
          <a:p>
            <a:pPr lvl="1"/>
            <a:r>
              <a:rPr lang="en-US" dirty="0"/>
              <a:t>Mirror coating materials </a:t>
            </a:r>
            <a:br>
              <a:rPr lang="en-US" dirty="0"/>
            </a:br>
            <a:r>
              <a:rPr lang="en-US" dirty="0"/>
              <a:t>science</a:t>
            </a:r>
          </a:p>
          <a:p>
            <a:pPr lvl="1"/>
            <a:r>
              <a:rPr lang="en-US" dirty="0"/>
              <a:t>Extremely low-loss </a:t>
            </a:r>
            <a:br>
              <a:rPr lang="en-US" dirty="0"/>
            </a:br>
            <a:r>
              <a:rPr lang="en-US" dirty="0"/>
              <a:t>mechanical systems</a:t>
            </a:r>
          </a:p>
          <a:p>
            <a:pPr lvl="1"/>
            <a:r>
              <a:rPr lang="en-US" dirty="0"/>
              <a:t>Many degree-of-freedom </a:t>
            </a:r>
            <a:br>
              <a:rPr lang="en-US" dirty="0"/>
            </a:br>
            <a:r>
              <a:rPr lang="en-US" dirty="0"/>
              <a:t>servo control systems</a:t>
            </a:r>
          </a:p>
          <a:p>
            <a:r>
              <a:rPr lang="en-US" dirty="0"/>
              <a:t>1999: White paper, based on these ‘small science’ successes</a:t>
            </a:r>
          </a:p>
          <a:p>
            <a:r>
              <a:rPr lang="en-US" dirty="0"/>
              <a:t>Early 2000s: LIGO Scientific Collaboration is born, refines design, shows strong scientific consensus and unity on the path forward</a:t>
            </a:r>
          </a:p>
          <a:p>
            <a:r>
              <a:rPr lang="en-US" dirty="0"/>
              <a:t>2003: Proposal to the NSF from the LIGO Laboratory</a:t>
            </a:r>
          </a:p>
          <a:p>
            <a:r>
              <a:rPr lang="en-US" dirty="0"/>
              <a:t>Mid-2000’s: Advanced LIGO design refinement, hard choices, ‘</a:t>
            </a:r>
            <a:r>
              <a:rPr lang="en-US" dirty="0" err="1"/>
              <a:t>Projectification</a:t>
            </a:r>
            <a:r>
              <a:rPr lang="en-US" dirty="0"/>
              <a:t>’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175"/>
          <a:stretch/>
        </p:blipFill>
        <p:spPr>
          <a:xfrm>
            <a:off x="3781777" y="1158382"/>
            <a:ext cx="5362221" cy="30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97A0-68B8-B444-9F38-B6489DAF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D5DA-DCEA-9947-A1BC-08474321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2008: Project Start</a:t>
            </a:r>
          </a:p>
          <a:p>
            <a:r>
              <a:rPr lang="en-US" dirty="0"/>
              <a:t>$205M from the NSF, complemented by $15M UK, $15M Germany, $5M Australia (or so)</a:t>
            </a:r>
          </a:p>
          <a:p>
            <a:r>
              <a:rPr lang="en-US" dirty="0"/>
              <a:t>Scope:</a:t>
            </a:r>
          </a:p>
          <a:p>
            <a:pPr lvl="1"/>
            <a:r>
              <a:rPr lang="en-US" dirty="0"/>
              <a:t>(design was separate from the Project, and done before/in parallel)</a:t>
            </a:r>
          </a:p>
          <a:p>
            <a:pPr lvl="1"/>
            <a:r>
              <a:rPr lang="en-US" dirty="0"/>
              <a:t>Remove and dispose of three old interferometers</a:t>
            </a:r>
          </a:p>
          <a:p>
            <a:pPr lvl="1"/>
            <a:r>
              <a:rPr lang="en-US" dirty="0"/>
              <a:t>Build three new interferometers</a:t>
            </a:r>
          </a:p>
          <a:p>
            <a:pPr lvl="1"/>
            <a:r>
              <a:rPr lang="en-US" dirty="0"/>
              <a:t>Install three interferometers</a:t>
            </a:r>
          </a:p>
          <a:p>
            <a:pPr lvl="2"/>
            <a:r>
              <a:rPr lang="en-US" dirty="0"/>
              <a:t>Turned into install two, store one</a:t>
            </a:r>
          </a:p>
          <a:p>
            <a:pPr lvl="1"/>
            <a:r>
              <a:rPr lang="en-US" dirty="0"/>
              <a:t>Pay all staff time</a:t>
            </a:r>
          </a:p>
          <a:p>
            <a:pPr lvl="1"/>
            <a:r>
              <a:rPr lang="en-US" dirty="0"/>
              <a:t>Keep to schedule, and don’t ask for more money</a:t>
            </a:r>
          </a:p>
          <a:p>
            <a:r>
              <a:rPr lang="en-US" dirty="0">
                <a:solidFill>
                  <a:srgbClr val="114FFB"/>
                </a:solidFill>
              </a:rPr>
              <a:t>2015: Project End</a:t>
            </a:r>
          </a:p>
          <a:p>
            <a:endParaRPr lang="en-US" dirty="0"/>
          </a:p>
          <a:p>
            <a:r>
              <a:rPr lang="en-US" dirty="0"/>
              <a:t>What could possibly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16FA-B799-A342-9026-0BA1CFEFE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F103-7C33-0E48-BA65-E1BDDB4D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(design was done in parallel)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2C2B-8913-6E44-8A7B-E0A5A5D6B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idea: try to do design on some subsystems while others are cutting metal</a:t>
            </a:r>
          </a:p>
          <a:p>
            <a:r>
              <a:rPr lang="en-US" dirty="0"/>
              <a:t>Led to rework, subsystems waiting for parts, thrash to keep ‘new, better ideas’ from being introduced</a:t>
            </a:r>
          </a:p>
          <a:p>
            <a:r>
              <a:rPr lang="en-US" dirty="0"/>
              <a:t>Not </a:t>
            </a:r>
            <a:r>
              <a:rPr lang="en-US" i="1" dirty="0"/>
              <a:t>too</a:t>
            </a:r>
            <a:r>
              <a:rPr lang="en-US" dirty="0"/>
              <a:t> much stuff thrown away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Auxiliary optics is the poster child here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36AED-AA11-EA42-ACDC-D9285701A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F368-3C86-AC46-B873-A24FE671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optics ‘subsystem’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D64C-B442-AE4F-9C62-7184DE7B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Lumped together a bunch of stuff as we had in initial LIGO</a:t>
            </a:r>
          </a:p>
          <a:p>
            <a:pPr lvl="1"/>
            <a:r>
              <a:rPr lang="en-US" dirty="0"/>
              <a:t>1 transport of interferometer output beams, </a:t>
            </a:r>
          </a:p>
          <a:p>
            <a:pPr lvl="1"/>
            <a:r>
              <a:rPr lang="en-US" dirty="0"/>
              <a:t>2 stray light control,</a:t>
            </a:r>
          </a:p>
          <a:p>
            <a:pPr lvl="1"/>
            <a:r>
              <a:rPr lang="en-US" dirty="0"/>
              <a:t>3 thermal compensation (including diagnostic wave front sensing), </a:t>
            </a:r>
          </a:p>
          <a:p>
            <a:pPr lvl="1"/>
            <a:r>
              <a:rPr lang="en-US" dirty="0"/>
              <a:t>4 optical levers for alignment reference, </a:t>
            </a:r>
          </a:p>
          <a:p>
            <a:pPr lvl="1"/>
            <a:r>
              <a:rPr lang="en-US" dirty="0"/>
              <a:t>5 initial alignment procedure and equipment, and </a:t>
            </a:r>
          </a:p>
          <a:p>
            <a:pPr lvl="1"/>
            <a:r>
              <a:rPr lang="en-US" dirty="0"/>
              <a:t>6 the photon calibration/excitation system.</a:t>
            </a:r>
          </a:p>
          <a:p>
            <a:r>
              <a:rPr lang="en-US" dirty="0" err="1"/>
              <a:t>Underscoped</a:t>
            </a:r>
            <a:r>
              <a:rPr lang="en-US" dirty="0"/>
              <a:t> cost and labor by about a factor of 6</a:t>
            </a:r>
          </a:p>
          <a:p>
            <a:pPr lvl="1"/>
            <a:r>
              <a:rPr lang="en-US" dirty="0"/>
              <a:t>Moral: make it 3-4 subsystems</a:t>
            </a:r>
          </a:p>
          <a:p>
            <a:r>
              <a:rPr lang="en-US" dirty="0"/>
              <a:t>Starved of early design and planning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Still working on stray light control today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ECEB-7DD1-F74D-A94B-5FA47810D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77EDE-0CC4-1641-AC58-9C8497E0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61" y="3955791"/>
            <a:ext cx="4124739" cy="27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23F4-6A2C-B846-9BB2-DED658B7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Contamination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8E9A-7FAD-E041-8F6A-48C03132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learning how critical cleanliness is</a:t>
            </a:r>
          </a:p>
          <a:p>
            <a:pPr lvl="1"/>
            <a:r>
              <a:rPr lang="en-US" dirty="0"/>
              <a:t>…point absorbers…</a:t>
            </a:r>
          </a:p>
          <a:p>
            <a:r>
              <a:rPr lang="en-US" dirty="0"/>
              <a:t>Knew we needed to scrub the interior of all the chambers</a:t>
            </a:r>
          </a:p>
          <a:p>
            <a:r>
              <a:rPr lang="en-US" dirty="0"/>
              <a:t>Did not know how much dirt we dragged in as humans</a:t>
            </a:r>
          </a:p>
          <a:p>
            <a:r>
              <a:rPr lang="en-US" dirty="0"/>
              <a:t>Tiger Team (Thanks </a:t>
            </a:r>
            <a:r>
              <a:rPr lang="en-US" dirty="0" err="1"/>
              <a:t>Calum</a:t>
            </a:r>
            <a:r>
              <a:rPr lang="en-US" dirty="0"/>
              <a:t>) attacked this problem</a:t>
            </a:r>
          </a:p>
          <a:p>
            <a:r>
              <a:rPr lang="en-US" dirty="0"/>
              <a:t>Changed garb requirements, glove manufacturers, etc.</a:t>
            </a:r>
          </a:p>
          <a:p>
            <a:r>
              <a:rPr lang="en-US" dirty="0"/>
              <a:t>Much </a:t>
            </a:r>
            <a:r>
              <a:rPr lang="en-US" i="1" dirty="0"/>
              <a:t>much</a:t>
            </a:r>
            <a:r>
              <a:rPr lang="en-US" dirty="0"/>
              <a:t> better now</a:t>
            </a:r>
          </a:p>
          <a:p>
            <a:r>
              <a:rPr lang="en-US" dirty="0"/>
              <a:t>…still not good enough.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13330-037F-7746-B362-10037027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B6FC1-74C8-2945-A831-1ACEBE28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44751"/>
            <a:ext cx="2279650" cy="168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8C94F-CEB1-1949-814A-7ADF2856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05" y="3014810"/>
            <a:ext cx="2279650" cy="113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E9EF4-3072-C049-A51D-C354EA148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53" y="5113318"/>
            <a:ext cx="2760593" cy="1551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01BE8-7A04-7447-ACCC-E0D796BD8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417" y="1331396"/>
            <a:ext cx="1949027" cy="153137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93292443-6AFE-D54C-A099-09A805F3A350}"/>
              </a:ext>
            </a:extLst>
          </p:cNvPr>
          <p:cNvGrpSpPr>
            <a:grpSpLocks/>
          </p:cNvGrpSpPr>
          <p:nvPr/>
        </p:nvGrpSpPr>
        <p:grpSpPr bwMode="auto">
          <a:xfrm>
            <a:off x="3637756" y="3791640"/>
            <a:ext cx="2994025" cy="3022600"/>
            <a:chOff x="6150596" y="3886200"/>
            <a:chExt cx="2993404" cy="302247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A9C8A244-BC77-1649-81A6-3474B1BA0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39"/>
            <a:stretch>
              <a:fillRect/>
            </a:stretch>
          </p:blipFill>
          <p:spPr bwMode="auto">
            <a:xfrm>
              <a:off x="6150596" y="3886200"/>
              <a:ext cx="2993404" cy="256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F7A73D9A-5523-6244-8612-9EE4AD1D3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596" y="6447005"/>
              <a:ext cx="2688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chemeClr val="tx2"/>
                  </a:solidFill>
                </a:rPr>
                <a:t>iLIGO Test Mass Scattered</a:t>
              </a:r>
            </a:p>
            <a:p>
              <a:pPr algn="ctr" eaLnBrk="1" hangingPunct="1"/>
              <a:r>
                <a:rPr lang="en-US" altLang="en-US" sz="1200">
                  <a:solidFill>
                    <a:schemeClr val="tx2"/>
                  </a:solidFill>
                </a:rPr>
                <a:t>1064 nm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42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0864-12A5-E643-AEF3-B4F63E4C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6ED1-B6AE-4645-9010-D94E8FAB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radio-frequency oscillators</a:t>
            </a:r>
          </a:p>
          <a:p>
            <a:r>
              <a:rPr lang="en-US" dirty="0"/>
              <a:t>Some of them slewing to track interferometer lengths</a:t>
            </a:r>
          </a:p>
          <a:p>
            <a:r>
              <a:rPr lang="en-US" dirty="0"/>
              <a:t>Too much RF radiated and carried in grounds</a:t>
            </a:r>
          </a:p>
          <a:p>
            <a:r>
              <a:rPr lang="en-US" dirty="0"/>
              <a:t>Enough nonlinearities to mix everything in 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AB13-0F08-DD48-A749-1BC7257D3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97C65-99C4-3647-BCEF-3A96478A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444875"/>
            <a:ext cx="6819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3E55-4FFF-9C42-B419-AE63A1B7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Subcontractor 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66CD-E676-0046-85AD-10622CAED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QA/QC was invented and executed in house, with a light touch</a:t>
            </a:r>
          </a:p>
          <a:p>
            <a:r>
              <a:rPr lang="en-US" dirty="0"/>
              <a:t>Production in the Lab worked out ok</a:t>
            </a:r>
          </a:p>
          <a:p>
            <a:r>
              <a:rPr lang="en-US" dirty="0"/>
              <a:t>Had some dramatic problems with subcontractors</a:t>
            </a:r>
          </a:p>
          <a:p>
            <a:r>
              <a:rPr lang="en-US" dirty="0"/>
              <a:t>Holes drilled in wrong places, filled with plugs, and </a:t>
            </a:r>
            <a:r>
              <a:rPr lang="en-US" i="1" dirty="0"/>
              <a:t>intentionally </a:t>
            </a:r>
            <a:r>
              <a:rPr lang="en-US" dirty="0"/>
              <a:t>hidden</a:t>
            </a:r>
          </a:p>
          <a:p>
            <a:pPr lvl="1"/>
            <a:r>
              <a:rPr lang="en-US" dirty="0"/>
              <a:t>…found after assembly of seismic isolation systems</a:t>
            </a:r>
          </a:p>
          <a:p>
            <a:pPr lvl="1"/>
            <a:r>
              <a:rPr lang="en-US" dirty="0"/>
              <a:t>Disassembly, new fab, clean, reassemble</a:t>
            </a:r>
          </a:p>
          <a:p>
            <a:pPr lvl="1"/>
            <a:r>
              <a:rPr lang="en-US" dirty="0"/>
              <a:t>Time = money; this cost time AND money</a:t>
            </a:r>
          </a:p>
          <a:p>
            <a:r>
              <a:rPr lang="en-US" dirty="0"/>
              <a:t>Next time: heavier touch on QA/QC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0EC-8C44-804D-8340-28122E782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3CA45-34E8-5644-A8C3-C5AB078F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7" y="4254922"/>
            <a:ext cx="3818283" cy="2353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A61F1-EF67-344D-A932-C0D876BA0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76" y="3179361"/>
            <a:ext cx="2595424" cy="36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D6E8-699F-B349-8DBB-051443D5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626E6-189D-8245-B80E-50F23E75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Asked subsystem leaders with experience in initial LIGO to estimate labor and its uncertainty</a:t>
            </a:r>
          </a:p>
          <a:p>
            <a:r>
              <a:rPr lang="en-US" dirty="0"/>
              <a:t>Followed with lead system engineers, in general increasing estimates and uncertainty</a:t>
            </a:r>
          </a:p>
          <a:p>
            <a:r>
              <a:rPr lang="en-US" dirty="0"/>
              <a:t>Followed with a </a:t>
            </a:r>
            <a:r>
              <a:rPr lang="en-US" dirty="0" err="1"/>
              <a:t>MonteCarlo</a:t>
            </a:r>
            <a:r>
              <a:rPr lang="en-US" dirty="0"/>
              <a:t> study (Thanks, Carol) to estimate a roll-up of costs covering a range of uncertainties</a:t>
            </a:r>
          </a:p>
          <a:p>
            <a:r>
              <a:rPr lang="en-US" dirty="0"/>
              <a:t>And…</a:t>
            </a:r>
          </a:p>
          <a:p>
            <a:r>
              <a:rPr lang="en-US" dirty="0"/>
              <a:t>Underestimated Labor by something like a factor of 2 – a huge cost for </a:t>
            </a:r>
            <a:r>
              <a:rPr lang="en-US" dirty="0" err="1"/>
              <a:t>aLIGO</a:t>
            </a:r>
            <a:r>
              <a:rPr lang="en-US" dirty="0"/>
              <a:t> (all labor was paid by the Project).</a:t>
            </a:r>
          </a:p>
          <a:p>
            <a:r>
              <a:rPr lang="en-US" dirty="0"/>
              <a:t>How did we survive?</a:t>
            </a:r>
          </a:p>
          <a:p>
            <a:pPr lvl="1"/>
            <a:r>
              <a:rPr lang="en-US" dirty="0"/>
              <a:t>Estimates from fab houses collected in </a:t>
            </a:r>
            <a:r>
              <a:rPr lang="en-US" dirty="0" err="1"/>
              <a:t>dot.com</a:t>
            </a:r>
            <a:r>
              <a:rPr lang="en-US" dirty="0"/>
              <a:t> years – all high</a:t>
            </a:r>
          </a:p>
          <a:p>
            <a:pPr lvl="1"/>
            <a:r>
              <a:rPr lang="en-US" dirty="0" err="1"/>
              <a:t>aLIGO</a:t>
            </a:r>
            <a:r>
              <a:rPr lang="en-US" dirty="0"/>
              <a:t> contracts let after </a:t>
            </a:r>
            <a:r>
              <a:rPr lang="en-US" dirty="0" err="1"/>
              <a:t>dot.com</a:t>
            </a:r>
            <a:r>
              <a:rPr lang="en-US" dirty="0"/>
              <a:t> bubble burst – fab costs were lower than expected. </a:t>
            </a:r>
          </a:p>
          <a:p>
            <a:pPr lvl="1"/>
            <a:r>
              <a:rPr lang="en-US" dirty="0"/>
              <a:t>We got lucky – fab money could pay for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DE2BE-A438-7A45-BBDD-C83369C6D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9764"/>
      </p:ext>
    </p:extLst>
  </p:cSld>
  <p:clrMapOvr>
    <a:masterClrMapping/>
  </p:clrMapOvr>
</p:sld>
</file>

<file path=ppt/theme/theme1.xml><?xml version="1.0" encoding="utf-8"?>
<a:theme xmlns:a="http://schemas.openxmlformats.org/drawingml/2006/main" name="LIGO_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lab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O_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Settings\ljones\My Documents\Power Point\LIGO_lab.pot</Template>
  <TotalTime>113645</TotalTime>
  <Words>1037</Words>
  <Application>Microsoft Macintosh PowerPoint</Application>
  <PresentationFormat>On-screen Show (4:3)</PresentationFormat>
  <Paragraphs>147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Helvetica</vt:lpstr>
      <vt:lpstr>Monotype Sorts</vt:lpstr>
      <vt:lpstr>Times New Roman</vt:lpstr>
      <vt:lpstr>LIGO_lab</vt:lpstr>
      <vt:lpstr>Photo Editor Photo</vt:lpstr>
      <vt:lpstr>The Beauty of Hindsight: Advanced LIGO</vt:lpstr>
      <vt:lpstr>A Short History of aLIGO</vt:lpstr>
      <vt:lpstr>The Project</vt:lpstr>
      <vt:lpstr>(design was done in parallel)</vt:lpstr>
      <vt:lpstr>Auxiliary optics ‘subsystem’</vt:lpstr>
      <vt:lpstr>Particulate Contamination </vt:lpstr>
      <vt:lpstr>RF Electronics</vt:lpstr>
      <vt:lpstr>Subcontractor monitoring</vt:lpstr>
      <vt:lpstr>Labor estimates</vt:lpstr>
      <vt:lpstr>Project Management</vt:lpstr>
      <vt:lpstr>Geographically dispersed subsystem teams</vt:lpstr>
      <vt:lpstr>Documentation</vt:lpstr>
      <vt:lpstr>Delaying decisions</vt:lpstr>
      <vt:lpstr>Happy Ending</vt:lpstr>
    </vt:vector>
  </TitlesOfParts>
  <Company>CALTECH.EDU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Structure Development</dc:title>
  <dc:creator>LIGO</dc:creator>
  <cp:lastModifiedBy>David H Shoemaker</cp:lastModifiedBy>
  <cp:revision>936</cp:revision>
  <cp:lastPrinted>2019-05-24T06:26:06Z</cp:lastPrinted>
  <dcterms:created xsi:type="dcterms:W3CDTF">2003-06-05T14:38:00Z</dcterms:created>
  <dcterms:modified xsi:type="dcterms:W3CDTF">2019-05-24T06:26:08Z</dcterms:modified>
</cp:coreProperties>
</file>