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bd944393d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bd944393d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4580c7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4580c7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bd944393d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bd944393d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b4580c7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b4580c7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bd94439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bd94439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bd944393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bd944393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b42c4a7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b42c4a7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d944393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d944393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b42c4a79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b42c4a7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bd944393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bd944393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d944393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bd944393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bd944393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bd944393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d944393d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bd944393d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d944393d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bd944393d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log.ligo-la.caltech.edu/aLOG/index.php?callRep=45241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log.ligo-la.caltech.edu/aLOG/index.php?callRep=44997" TargetMode="External"/><Relationship Id="rId4" Type="http://schemas.openxmlformats.org/officeDocument/2006/relationships/hyperlink" Target="https://alog.ligo-la.caltech.edu/aLOG/index.php?callRep=45034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log.ligo-la.caltech.edu/aLOG/index.php?callRep=45237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log.ligo-la.caltech.edu/aLOG/index.php?callRep=43113" TargetMode="External"/><Relationship Id="rId4" Type="http://schemas.openxmlformats.org/officeDocument/2006/relationships/hyperlink" Target="https://alog.ligo-la.caltech.edu/SEI/index.php?callRep=1445" TargetMode="External"/><Relationship Id="rId5" Type="http://schemas.openxmlformats.org/officeDocument/2006/relationships/hyperlink" Target="https://alog.ligo-la.caltech.edu/aLOG/index.php?callRep=4659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spreadsheets/d/18fr_OpsqX8hIz4eTdYEkNUgNq_dq7smViTHTxij92NE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log.ligo-la.caltech.edu/aLOG/index.php?callRep=35230" TargetMode="External"/><Relationship Id="rId4" Type="http://schemas.openxmlformats.org/officeDocument/2006/relationships/hyperlink" Target="https://alog.ligo-la.caltech.edu/aLOG/index.php?callRep=35262" TargetMode="External"/><Relationship Id="rId5" Type="http://schemas.openxmlformats.org/officeDocument/2006/relationships/hyperlink" Target="https://dcc.ligo.org/LIGO-T1700428-v3" TargetMode="External"/><Relationship Id="rId6" Type="http://schemas.openxmlformats.org/officeDocument/2006/relationships/hyperlink" Target="https://alog.ligo-la.caltech.edu/aLOG/index.php?callRep=43874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hyperlink" Target="https://docs.google.com/spreadsheets/d/18fr_OpsqX8hIz4eTdYEkNUgNq_dq7smViTHTxij92NE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spreadsheets/d/18fr_OpsqX8hIz4eTdYEkNUgNq_dq7smViTHTxij92NE/edit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das-jobs.ligo-la.caltech.edu/~lockloss/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LLO locklosses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O3 Status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Arnaud Pele for the LLO commissioning team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311700" y="1152475"/>
            <a:ext cx="8520600" cy="19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SRCL FF (alog </a:t>
            </a:r>
            <a:r>
              <a:rPr lang="en" u="sng">
                <a:solidFill>
                  <a:schemeClr val="hlink"/>
                </a:solidFill>
                <a:hlinkClick r:id="rId3"/>
              </a:rPr>
              <a:t>45241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 examples</a:t>
            </a: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b="48979" l="0" r="52473" t="0"/>
          <a:stretch/>
        </p:blipFill>
        <p:spPr>
          <a:xfrm>
            <a:off x="266175" y="1568618"/>
            <a:ext cx="4086625" cy="240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5">
            <a:alphaModFix/>
          </a:blip>
          <a:srcRect b="49627" l="0" r="51028" t="0"/>
          <a:stretch/>
        </p:blipFill>
        <p:spPr>
          <a:xfrm>
            <a:off x="4444158" y="1639550"/>
            <a:ext cx="4214467" cy="233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311700" y="3782300"/>
            <a:ext cx="8520600" cy="13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-Lockloss tool identified EX saturation </a:t>
            </a:r>
            <a:br>
              <a:rPr lang="en"/>
            </a:br>
            <a:r>
              <a:rPr lang="en"/>
              <a:t>-Correlated with increase of ground motion in corner </a:t>
            </a:r>
            <a:br>
              <a:rPr lang="en"/>
            </a:br>
            <a:r>
              <a:rPr lang="en"/>
              <a:t>-Drive RMS from </a:t>
            </a:r>
            <a:r>
              <a:rPr lang="en"/>
              <a:t>L drive @ </a:t>
            </a:r>
            <a:r>
              <a:rPr lang="en"/>
              <a:t>2.6Hz</a:t>
            </a:r>
            <a:br>
              <a:rPr lang="en"/>
            </a:br>
            <a:r>
              <a:rPr lang="en"/>
              <a:t>-SRCL FF coupling to DARM. Notch in FF filter @ 2.6Hz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311700" y="1152475"/>
            <a:ext cx="8520600" cy="8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SR2 cross-over (alog </a:t>
            </a:r>
            <a:r>
              <a:rPr lang="en" u="sng">
                <a:solidFill>
                  <a:schemeClr val="hlink"/>
                </a:solidFill>
                <a:hlinkClick r:id="rId3"/>
              </a:rPr>
              <a:t>44997</a:t>
            </a:r>
            <a:r>
              <a:rPr lang="en"/>
              <a:t>, </a:t>
            </a:r>
            <a:r>
              <a:rPr lang="en" u="sng">
                <a:solidFill>
                  <a:schemeClr val="accent5"/>
                </a:solidFill>
                <a:hlinkClick r:id="rId4"/>
              </a:rPr>
              <a:t>45034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 examples</a:t>
            </a: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45" y="1618537"/>
            <a:ext cx="2932628" cy="20928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4487" y="1618525"/>
            <a:ext cx="2965332" cy="20928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4625" y="1618539"/>
            <a:ext cx="2932628" cy="209282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326850" y="3851525"/>
            <a:ext cx="8520600" cy="11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-Identified behavior during earthquakes 1st week of O3 : SR2 M2 saturations from length drive </a:t>
            </a:r>
            <a:br>
              <a:rPr lang="en"/>
            </a:br>
            <a:r>
              <a:rPr lang="en"/>
              <a:t>-Increased M1 control authority in eq band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CHARD from HAM2-3 diff motion ? (alog </a:t>
            </a:r>
            <a:r>
              <a:rPr lang="en" u="sng">
                <a:solidFill>
                  <a:schemeClr val="hlink"/>
                </a:solidFill>
                <a:hlinkClick r:id="rId3"/>
              </a:rPr>
              <a:t>45237</a:t>
            </a:r>
            <a:r>
              <a:rPr lang="en"/>
              <a:t>), unresolved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 examples</a:t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 b="49528" l="0" r="52068" t="0"/>
          <a:stretch/>
        </p:blipFill>
        <p:spPr>
          <a:xfrm>
            <a:off x="649800" y="1698876"/>
            <a:ext cx="2854927" cy="1644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9850" y="1611600"/>
            <a:ext cx="3167037" cy="18185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99" name="Google Shape;199;p24"/>
          <p:cNvCxnSpPr>
            <a:stCxn id="197" idx="3"/>
            <a:endCxn id="198" idx="1"/>
          </p:cNvCxnSpPr>
          <p:nvPr/>
        </p:nvCxnSpPr>
        <p:spPr>
          <a:xfrm>
            <a:off x="3504727" y="2520876"/>
            <a:ext cx="97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4"/>
          <p:cNvCxnSpPr>
            <a:stCxn id="198" idx="1"/>
            <a:endCxn id="201" idx="3"/>
          </p:cNvCxnSpPr>
          <p:nvPr/>
        </p:nvCxnSpPr>
        <p:spPr>
          <a:xfrm flipH="1">
            <a:off x="3816850" y="2520874"/>
            <a:ext cx="663000" cy="1728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2" name="Google Shape;20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9900" y="3187370"/>
            <a:ext cx="3544602" cy="191940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3" name="Google Shape;203;p24"/>
          <p:cNvCxnSpPr>
            <a:stCxn id="201" idx="3"/>
            <a:endCxn id="202" idx="1"/>
          </p:cNvCxnSpPr>
          <p:nvPr/>
        </p:nvCxnSpPr>
        <p:spPr>
          <a:xfrm flipH="1" rot="10800000">
            <a:off x="3816700" y="4147073"/>
            <a:ext cx="943200" cy="10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4" name="Google Shape;20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7425" y="3399874"/>
            <a:ext cx="2969431" cy="17282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Ideas, to-do list</a:t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0" y="1110250"/>
            <a:ext cx="9144000" cy="3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-If no saturation precursor, more complicated, develop new search process (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43113</a:t>
            </a:r>
            <a:r>
              <a:rPr lang="en"/>
              <a:t>,</a:t>
            </a:r>
            <a:r>
              <a:rPr lang="en" sz="1100"/>
              <a:t>sei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1445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-Try to limit SEI locklosses + unknown (=70% of locklosses) 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 Some trains </a:t>
            </a:r>
            <a:r>
              <a:rPr b="1" lang="en"/>
              <a:t>are</a:t>
            </a:r>
            <a:r>
              <a:rPr lang="en"/>
              <a:t> correlated with locklosses, need to understand how (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46590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-Improve the automated process by 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-Classifying locklosses automatically from known triggers (correlation with ground motion for example)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-Allowing </a:t>
            </a:r>
            <a:r>
              <a:rPr b="1" lang="en"/>
              <a:t>manual tagging</a:t>
            </a:r>
            <a:r>
              <a:rPr lang="en"/>
              <a:t> of events online (commissioning, human error, or others)</a:t>
            </a:r>
            <a:endParaRPr/>
          </a:p>
          <a:p>
            <a:pPr indent="45720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→ would help to build statistics and recognize patterns</a:t>
            </a:r>
            <a:endParaRPr/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56061" y="725036"/>
            <a:ext cx="3282551" cy="42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27500" y="730501"/>
            <a:ext cx="3274151" cy="426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Breakdown of SEI locklosses</a:t>
            </a:r>
            <a:endParaRPr/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213925" y="1681850"/>
            <a:ext cx="3967800" cy="26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Breakdown</a:t>
            </a:r>
            <a:r>
              <a:rPr lang="en" sz="1200"/>
              <a:t> of locklosses correlated with increase of ground motion :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Wind = [30mHz-100mHz]</a:t>
            </a:r>
            <a:br>
              <a:rPr lang="en" sz="1200"/>
            </a:br>
            <a:r>
              <a:rPr lang="en" sz="1200"/>
              <a:t>Eq = earthquakes = [30mHz-100mHz]</a:t>
            </a:r>
            <a:br>
              <a:rPr lang="en" sz="1200"/>
            </a:br>
            <a:r>
              <a:rPr lang="en" sz="1200"/>
              <a:t>Useism = [0.1-1Hz]</a:t>
            </a:r>
            <a:br>
              <a:rPr lang="en" sz="1200"/>
            </a:br>
            <a:r>
              <a:rPr lang="en" sz="1200"/>
              <a:t>Anthro = trains, human activity = [1-10Hz]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Most SEI locklosses from earthquakes (63% ) and </a:t>
            </a:r>
            <a:br>
              <a:rPr lang="en" sz="1200"/>
            </a:br>
            <a:r>
              <a:rPr lang="en" sz="1200"/>
              <a:t>anthropogenic noise (21%)</a:t>
            </a:r>
            <a:endParaRPr sz="1200"/>
          </a:p>
        </p:txBody>
      </p:sp>
      <p:sp>
        <p:nvSpPr>
          <p:cNvPr id="226" name="Google Shape;22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650" y="1369000"/>
            <a:ext cx="4759500" cy="29429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5135175" y="4640400"/>
            <a:ext cx="3082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LLO lockloss spreadsheet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statistics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56575" y="1197575"/>
            <a:ext cx="3783900" cy="3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Counted locklosses and lock durations for O2 / O3 with change of </a:t>
            </a:r>
            <a:r>
              <a:rPr lang="en" sz="1200"/>
              <a:t>ISC_LOCK </a:t>
            </a:r>
            <a:r>
              <a:rPr lang="en" sz="1200"/>
              <a:t>guardian state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Total O2 locklosses = 717/240 days ~ 3/day</a:t>
            </a:r>
            <a:br>
              <a:rPr lang="en" sz="1200"/>
            </a:br>
            <a:r>
              <a:rPr lang="en" sz="1200"/>
              <a:t>Total O3 locklosses = 137/74 days   &lt; 2/day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Main differences could be from :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+"/>
            </a:pPr>
            <a:r>
              <a:rPr lang="en" sz="1200"/>
              <a:t>ESD DAC filtering (</a:t>
            </a:r>
            <a:r>
              <a:rPr lang="en" sz="1100" u="sng">
                <a:solidFill>
                  <a:schemeClr val="accent5"/>
                </a:solidFill>
                <a:hlinkClick r:id="rId3"/>
              </a:rPr>
              <a:t>35230</a:t>
            </a:r>
            <a:r>
              <a:rPr lang="en" sz="1200"/>
              <a:t>, </a:t>
            </a:r>
            <a:r>
              <a:rPr lang="en" sz="1100" u="sng">
                <a:solidFill>
                  <a:schemeClr val="accent5"/>
                </a:solidFill>
                <a:hlinkClick r:id="rId4"/>
              </a:rPr>
              <a:t>35262</a:t>
            </a:r>
            <a:r>
              <a:rPr lang="en" sz="1200"/>
              <a:t>,</a:t>
            </a:r>
            <a:r>
              <a:rPr lang="en" sz="1100" u="sng">
                <a:solidFill>
                  <a:schemeClr val="accent5"/>
                </a:solidFill>
                <a:hlinkClick r:id="rId5"/>
              </a:rPr>
              <a:t>T1700428</a:t>
            </a:r>
            <a:r>
              <a:rPr lang="en" sz="1200"/>
              <a:t>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+"/>
            </a:pPr>
            <a:r>
              <a:rPr lang="en" sz="1200"/>
              <a:t>BRS (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43874</a:t>
            </a:r>
            <a:r>
              <a:rPr lang="en" sz="1200"/>
              <a:t>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Increase of locklosses from anthropogenic noise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3775314" y="849087"/>
            <a:ext cx="5369032" cy="3523107"/>
            <a:chOff x="4165449" y="743237"/>
            <a:chExt cx="4978702" cy="3266976"/>
          </a:xfrm>
        </p:grpSpPr>
        <p:pic>
          <p:nvPicPr>
            <p:cNvPr id="65" name="Google Shape;65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5400000">
              <a:off x="4657461" y="251224"/>
              <a:ext cx="3266976" cy="425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 rotWithShape="1">
            <a:blip r:embed="rId8">
              <a:alphaModFix/>
            </a:blip>
            <a:srcRect b="74098" l="78411" r="4992" t="7210"/>
            <a:stretch/>
          </p:blipFill>
          <p:spPr>
            <a:xfrm rot="5400000">
              <a:off x="8455319" y="3181120"/>
              <a:ext cx="547476" cy="8023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oogle Shape;67;p14"/>
            <p:cNvGrpSpPr/>
            <p:nvPr/>
          </p:nvGrpSpPr>
          <p:grpSpPr>
            <a:xfrm>
              <a:off x="8085157" y="3388694"/>
              <a:ext cx="205210" cy="237034"/>
              <a:chOff x="2935597" y="4010225"/>
              <a:chExt cx="308031" cy="355800"/>
            </a:xfrm>
          </p:grpSpPr>
          <p:sp>
            <p:nvSpPr>
              <p:cNvPr id="68" name="Google Shape;68;p14"/>
              <p:cNvSpPr/>
              <p:nvPr/>
            </p:nvSpPr>
            <p:spPr>
              <a:xfrm>
                <a:off x="2935597" y="4010225"/>
                <a:ext cx="56100" cy="355800"/>
              </a:xfrm>
              <a:prstGeom prst="leftBracket">
                <a:avLst>
                  <a:gd fmla="val 8333" name="adj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 rot="10800000">
                <a:off x="3187528" y="4010225"/>
                <a:ext cx="56100" cy="355800"/>
              </a:xfrm>
              <a:prstGeom prst="leftBracket">
                <a:avLst>
                  <a:gd fmla="val 8333" name="adj"/>
                </a:avLst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2960475" y="4153925"/>
                <a:ext cx="56100" cy="684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3061563" y="4153925"/>
                <a:ext cx="56100" cy="684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3162675" y="4153925"/>
                <a:ext cx="56100" cy="684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3" name="Google Shape;73;p14"/>
            <p:cNvCxnSpPr>
              <a:stCxn id="74" idx="2"/>
            </p:cNvCxnSpPr>
            <p:nvPr/>
          </p:nvCxnSpPr>
          <p:spPr>
            <a:xfrm>
              <a:off x="8614650" y="3097275"/>
              <a:ext cx="117600" cy="37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74" name="Google Shape;74;p14"/>
            <p:cNvSpPr txBox="1"/>
            <p:nvPr/>
          </p:nvSpPr>
          <p:spPr>
            <a:xfrm>
              <a:off x="8085150" y="2822475"/>
              <a:ext cx="1059000" cy="27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100+ hour lock</a:t>
              </a:r>
              <a:endParaRPr sz="1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00" y="1107424"/>
            <a:ext cx="7889600" cy="30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434300" y="4133338"/>
            <a:ext cx="3082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ink to </a:t>
            </a:r>
            <a:r>
              <a:rPr lang="en" u="sng">
                <a:solidFill>
                  <a:schemeClr val="hlink"/>
                </a:solidFill>
                <a:hlinkClick r:id="rId4"/>
              </a:rPr>
              <a:t>LLO lockloss spreadsheet</a:t>
            </a:r>
            <a:r>
              <a:rPr lang="en"/>
              <a:t>  </a:t>
            </a:r>
            <a:endParaRPr/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Lockloss classification from operator notes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Lockloss classification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96125" y="1518050"/>
            <a:ext cx="3912300" cy="26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-SEI 38%</a:t>
            </a:r>
            <a:r>
              <a:rPr lang="en" sz="1200"/>
              <a:t> [earthquakes (24.1%), wind (2.2%), trains/ anthropogenic noise (8%), useism (3.6%)]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-Unknown</a:t>
            </a:r>
            <a:r>
              <a:rPr lang="en" sz="1200"/>
              <a:t> </a:t>
            </a:r>
            <a:r>
              <a:rPr b="1" lang="en" sz="1200"/>
              <a:t>34.3%</a:t>
            </a:r>
            <a:endParaRPr b="1"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-Human 15.3% </a:t>
            </a:r>
            <a:r>
              <a:rPr lang="en" sz="1200"/>
              <a:t> (tuesday maintenance, error, commissioning)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-CDS</a:t>
            </a:r>
            <a:r>
              <a:rPr lang="en" sz="1200"/>
              <a:t> </a:t>
            </a:r>
            <a:r>
              <a:rPr b="1" lang="en" sz="1200"/>
              <a:t>10.2%</a:t>
            </a:r>
            <a:r>
              <a:rPr lang="en" sz="1200"/>
              <a:t> (power outage 2.2%, electronics failure/computer lock-up 8%]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-</a:t>
            </a:r>
            <a:r>
              <a:rPr b="1" lang="en" sz="1200"/>
              <a:t>Facilities</a:t>
            </a:r>
            <a:r>
              <a:rPr lang="en" sz="1200"/>
              <a:t> </a:t>
            </a:r>
            <a:r>
              <a:rPr b="1" lang="en" sz="1200"/>
              <a:t>2.2%</a:t>
            </a:r>
            <a:r>
              <a:rPr lang="en" sz="1200"/>
              <a:t> [temperature issue]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675" y="1382625"/>
            <a:ext cx="4759500" cy="294295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135175" y="4640400"/>
            <a:ext cx="3082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LLO lockloss spreadsheet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314" y="931050"/>
            <a:ext cx="6669381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Lockloss classification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Lockloss time histogram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95563" y="390913"/>
            <a:ext cx="395287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8"/>
          <p:cNvCxnSpPr/>
          <p:nvPr/>
        </p:nvCxnSpPr>
        <p:spPr>
          <a:xfrm>
            <a:off x="4572000" y="1720075"/>
            <a:ext cx="350100" cy="2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8"/>
          <p:cNvSpPr txBox="1"/>
          <p:nvPr/>
        </p:nvSpPr>
        <p:spPr>
          <a:xfrm>
            <a:off x="3488100" y="1304250"/>
            <a:ext cx="1434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maintenance time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95563" y="365113"/>
            <a:ext cx="39528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>
            <a:off x="2260325" y="2283775"/>
            <a:ext cx="4976549" cy="248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9"/>
          <p:cNvCxnSpPr/>
          <p:nvPr/>
        </p:nvCxnSpPr>
        <p:spPr>
          <a:xfrm>
            <a:off x="4572000" y="1720075"/>
            <a:ext cx="350100" cy="2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9"/>
          <p:cNvSpPr txBox="1"/>
          <p:nvPr/>
        </p:nvSpPr>
        <p:spPr>
          <a:xfrm>
            <a:off x="3488100" y="1304250"/>
            <a:ext cx="1434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 maintenance</a:t>
            </a:r>
            <a:r>
              <a:rPr lang="en"/>
              <a:t> time</a:t>
            </a:r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5817225" y="2830513"/>
            <a:ext cx="350100" cy="2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9"/>
          <p:cNvSpPr txBox="1"/>
          <p:nvPr/>
        </p:nvSpPr>
        <p:spPr>
          <a:xfrm>
            <a:off x="5233875" y="2545200"/>
            <a:ext cx="987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trains?</a:t>
            </a:r>
            <a:endParaRPr/>
          </a:p>
        </p:txBody>
      </p:sp>
      <p:cxnSp>
        <p:nvCxnSpPr>
          <p:cNvPr id="119" name="Google Shape;119;p19"/>
          <p:cNvCxnSpPr/>
          <p:nvPr/>
        </p:nvCxnSpPr>
        <p:spPr>
          <a:xfrm>
            <a:off x="4221900" y="3109513"/>
            <a:ext cx="350100" cy="21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9"/>
          <p:cNvSpPr txBox="1"/>
          <p:nvPr/>
        </p:nvSpPr>
        <p:spPr>
          <a:xfrm>
            <a:off x="3329425" y="2834125"/>
            <a:ext cx="1544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Daytime noise?</a:t>
            </a:r>
            <a:endParaRPr/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Lockloss time histogram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 process and fixes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7725" y="1124425"/>
            <a:ext cx="4831800" cy="35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Why do we loose lock ? non-linear signal in feedback loop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Saturation of actuator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Saturation of sensor/electronics chain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Other 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Online tool: </a:t>
            </a:r>
            <a:r>
              <a:rPr lang="en" sz="1600" u="sng">
                <a:solidFill>
                  <a:schemeClr val="accent5"/>
                </a:solidFill>
                <a:hlinkClick r:id="rId3"/>
              </a:rPr>
              <a:t>https://ldas-jobs.ligo-la.caltech.edu/~lockloss/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Helpful to identify suspension actuators saturations precursor to locklosses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275" y="1052975"/>
            <a:ext cx="4401623" cy="328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Identification process and fixes</a:t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461525" y="2969250"/>
            <a:ext cx="10239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Saturation precursor ?</a:t>
            </a:r>
            <a:endParaRPr sz="1200"/>
          </a:p>
        </p:txBody>
      </p:sp>
      <p:cxnSp>
        <p:nvCxnSpPr>
          <p:cNvPr id="137" name="Google Shape;137;p21"/>
          <p:cNvCxnSpPr>
            <a:stCxn id="136" idx="3"/>
            <a:endCxn id="138" idx="1"/>
          </p:cNvCxnSpPr>
          <p:nvPr/>
        </p:nvCxnSpPr>
        <p:spPr>
          <a:xfrm>
            <a:off x="1485425" y="3187650"/>
            <a:ext cx="277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8" name="Google Shape;138;p21"/>
          <p:cNvSpPr/>
          <p:nvPr/>
        </p:nvSpPr>
        <p:spPr>
          <a:xfrm>
            <a:off x="1763175" y="2901300"/>
            <a:ext cx="10593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Which suspension/stage ?</a:t>
            </a:r>
            <a:endParaRPr sz="1200"/>
          </a:p>
        </p:txBody>
      </p:sp>
      <p:cxnSp>
        <p:nvCxnSpPr>
          <p:cNvPr id="139" name="Google Shape;139;p21"/>
          <p:cNvCxnSpPr>
            <a:stCxn id="138" idx="3"/>
            <a:endCxn id="140" idx="1"/>
          </p:cNvCxnSpPr>
          <p:nvPr/>
        </p:nvCxnSpPr>
        <p:spPr>
          <a:xfrm>
            <a:off x="2822475" y="3187650"/>
            <a:ext cx="2109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1"/>
          <p:cNvSpPr/>
          <p:nvPr/>
        </p:nvSpPr>
        <p:spPr>
          <a:xfrm>
            <a:off x="3033350" y="3037200"/>
            <a:ext cx="1023900" cy="317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L, P or Y?</a:t>
            </a:r>
            <a:endParaRPr sz="1200"/>
          </a:p>
        </p:txBody>
      </p:sp>
      <p:sp>
        <p:nvSpPr>
          <p:cNvPr id="141" name="Google Shape;141;p21"/>
          <p:cNvSpPr/>
          <p:nvPr/>
        </p:nvSpPr>
        <p:spPr>
          <a:xfrm rot="5400000">
            <a:off x="1489175" y="1614288"/>
            <a:ext cx="270300" cy="2476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163525" y="2419338"/>
            <a:ext cx="1698900" cy="2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tool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268275" y="2939400"/>
            <a:ext cx="1816500" cy="51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What dof dominates ? DHARD ? CHARD ? ...</a:t>
            </a:r>
            <a:endParaRPr sz="1200"/>
          </a:p>
        </p:txBody>
      </p:sp>
      <p:cxnSp>
        <p:nvCxnSpPr>
          <p:cNvPr id="144" name="Google Shape;144;p21"/>
          <p:cNvCxnSpPr>
            <a:stCxn id="140" idx="3"/>
            <a:endCxn id="143" idx="1"/>
          </p:cNvCxnSpPr>
          <p:nvPr/>
        </p:nvCxnSpPr>
        <p:spPr>
          <a:xfrm>
            <a:off x="4057250" y="3196050"/>
            <a:ext cx="21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0238"/>
            <a:ext cx="9144002" cy="1199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1"/>
          <p:cNvCxnSpPr/>
          <p:nvPr/>
        </p:nvCxnSpPr>
        <p:spPr>
          <a:xfrm rot="10800000">
            <a:off x="4082000" y="1125325"/>
            <a:ext cx="1871100" cy="7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1"/>
          <p:cNvCxnSpPr>
            <a:stCxn id="143" idx="3"/>
            <a:endCxn id="148" idx="1"/>
          </p:cNvCxnSpPr>
          <p:nvPr/>
        </p:nvCxnSpPr>
        <p:spPr>
          <a:xfrm>
            <a:off x="6084775" y="3196050"/>
            <a:ext cx="228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21"/>
          <p:cNvSpPr/>
          <p:nvPr/>
        </p:nvSpPr>
        <p:spPr>
          <a:xfrm>
            <a:off x="6313025" y="2999250"/>
            <a:ext cx="14685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What frequency ?</a:t>
            </a:r>
            <a:endParaRPr sz="1200"/>
          </a:p>
        </p:txBody>
      </p:sp>
      <p:sp>
        <p:nvSpPr>
          <p:cNvPr id="149" name="Google Shape;149;p21"/>
          <p:cNvSpPr/>
          <p:nvPr/>
        </p:nvSpPr>
        <p:spPr>
          <a:xfrm>
            <a:off x="3403652" y="4399900"/>
            <a:ext cx="13113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Noise budget to try identify noise source</a:t>
            </a:r>
            <a:endParaRPr sz="1200"/>
          </a:p>
        </p:txBody>
      </p:sp>
      <p:cxnSp>
        <p:nvCxnSpPr>
          <p:cNvPr id="150" name="Google Shape;150;p21"/>
          <p:cNvCxnSpPr>
            <a:stCxn id="149" idx="3"/>
            <a:endCxn id="151" idx="1"/>
          </p:cNvCxnSpPr>
          <p:nvPr/>
        </p:nvCxnSpPr>
        <p:spPr>
          <a:xfrm>
            <a:off x="4714952" y="4686250"/>
            <a:ext cx="3165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1"/>
          <p:cNvSpPr/>
          <p:nvPr/>
        </p:nvSpPr>
        <p:spPr>
          <a:xfrm>
            <a:off x="5031552" y="4400800"/>
            <a:ext cx="1468500" cy="572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Can we limit at the source ?</a:t>
            </a:r>
            <a:endParaRPr sz="1200"/>
          </a:p>
        </p:txBody>
      </p:sp>
      <p:cxnSp>
        <p:nvCxnSpPr>
          <p:cNvPr id="152" name="Google Shape;152;p21"/>
          <p:cNvCxnSpPr>
            <a:stCxn id="153" idx="3"/>
            <a:endCxn id="149" idx="1"/>
          </p:cNvCxnSpPr>
          <p:nvPr/>
        </p:nvCxnSpPr>
        <p:spPr>
          <a:xfrm flipH="1" rot="10800000">
            <a:off x="3028175" y="4686250"/>
            <a:ext cx="375600" cy="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1"/>
          <p:cNvSpPr/>
          <p:nvPr/>
        </p:nvSpPr>
        <p:spPr>
          <a:xfrm>
            <a:off x="643900" y="3952000"/>
            <a:ext cx="15153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Can we increase the range ?</a:t>
            </a:r>
            <a:endParaRPr sz="1200"/>
          </a:p>
        </p:txBody>
      </p:sp>
      <p:cxnSp>
        <p:nvCxnSpPr>
          <p:cNvPr id="155" name="Google Shape;155;p21"/>
          <p:cNvCxnSpPr>
            <a:stCxn id="154" idx="3"/>
            <a:endCxn id="156" idx="1"/>
          </p:cNvCxnSpPr>
          <p:nvPr/>
        </p:nvCxnSpPr>
        <p:spPr>
          <a:xfrm>
            <a:off x="2159200" y="4170400"/>
            <a:ext cx="37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1"/>
          <p:cNvSpPr/>
          <p:nvPr/>
        </p:nvSpPr>
        <p:spPr>
          <a:xfrm>
            <a:off x="2534675" y="3952000"/>
            <a:ext cx="4935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Yes </a:t>
            </a:r>
            <a:endParaRPr sz="1200"/>
          </a:p>
        </p:txBody>
      </p:sp>
      <p:cxnSp>
        <p:nvCxnSpPr>
          <p:cNvPr id="157" name="Google Shape;157;p21"/>
          <p:cNvCxnSpPr>
            <a:stCxn id="156" idx="3"/>
            <a:endCxn id="158" idx="1"/>
          </p:cNvCxnSpPr>
          <p:nvPr/>
        </p:nvCxnSpPr>
        <p:spPr>
          <a:xfrm>
            <a:off x="3028175" y="4170400"/>
            <a:ext cx="37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1"/>
          <p:cNvSpPr/>
          <p:nvPr/>
        </p:nvSpPr>
        <p:spPr>
          <a:xfrm>
            <a:off x="3403650" y="3952000"/>
            <a:ext cx="7167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Fixed!</a:t>
            </a:r>
            <a:endParaRPr sz="1200"/>
          </a:p>
        </p:txBody>
      </p:sp>
      <p:cxnSp>
        <p:nvCxnSpPr>
          <p:cNvPr id="159" name="Google Shape;159;p21"/>
          <p:cNvCxnSpPr>
            <a:stCxn id="148" idx="3"/>
            <a:endCxn id="154" idx="1"/>
          </p:cNvCxnSpPr>
          <p:nvPr/>
        </p:nvCxnSpPr>
        <p:spPr>
          <a:xfrm flipH="1">
            <a:off x="643925" y="3196050"/>
            <a:ext cx="7137600" cy="974400"/>
          </a:xfrm>
          <a:prstGeom prst="bentConnector5">
            <a:avLst>
              <a:gd fmla="val -3505" name="adj1"/>
              <a:gd fmla="val 37757" name="adj2"/>
              <a:gd fmla="val 103507" name="adj3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1"/>
          <p:cNvSpPr/>
          <p:nvPr/>
        </p:nvSpPr>
        <p:spPr>
          <a:xfrm>
            <a:off x="2534675" y="4490350"/>
            <a:ext cx="4935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</a:t>
            </a:r>
            <a:r>
              <a:rPr lang="en" sz="1200"/>
              <a:t> </a:t>
            </a:r>
            <a:endParaRPr sz="1200"/>
          </a:p>
        </p:txBody>
      </p:sp>
      <p:cxnSp>
        <p:nvCxnSpPr>
          <p:cNvPr id="160" name="Google Shape;160;p21"/>
          <p:cNvCxnSpPr>
            <a:stCxn id="154" idx="3"/>
            <a:endCxn id="153" idx="1"/>
          </p:cNvCxnSpPr>
          <p:nvPr/>
        </p:nvCxnSpPr>
        <p:spPr>
          <a:xfrm>
            <a:off x="2159200" y="4170400"/>
            <a:ext cx="375600" cy="516900"/>
          </a:xfrm>
          <a:prstGeom prst="bentConnector3">
            <a:avLst>
              <a:gd fmla="val 4998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21"/>
          <p:cNvSpPr/>
          <p:nvPr/>
        </p:nvSpPr>
        <p:spPr>
          <a:xfrm>
            <a:off x="6734525" y="3733600"/>
            <a:ext cx="4935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Yes </a:t>
            </a:r>
            <a:endParaRPr sz="1200"/>
          </a:p>
        </p:txBody>
      </p:sp>
      <p:sp>
        <p:nvSpPr>
          <p:cNvPr id="162" name="Google Shape;162;p21"/>
          <p:cNvSpPr/>
          <p:nvPr/>
        </p:nvSpPr>
        <p:spPr>
          <a:xfrm>
            <a:off x="7517400" y="3733600"/>
            <a:ext cx="716700" cy="4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Fixed!</a:t>
            </a:r>
            <a:endParaRPr sz="1200"/>
          </a:p>
        </p:txBody>
      </p:sp>
      <p:sp>
        <p:nvSpPr>
          <p:cNvPr id="163" name="Google Shape;163;p21"/>
          <p:cNvSpPr/>
          <p:nvPr/>
        </p:nvSpPr>
        <p:spPr>
          <a:xfrm>
            <a:off x="7369150" y="4333775"/>
            <a:ext cx="1375500" cy="327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Keep searching!</a:t>
            </a:r>
            <a:endParaRPr sz="1200"/>
          </a:p>
        </p:txBody>
      </p:sp>
      <p:sp>
        <p:nvSpPr>
          <p:cNvPr id="164" name="Google Shape;164;p21"/>
          <p:cNvSpPr/>
          <p:nvPr/>
        </p:nvSpPr>
        <p:spPr>
          <a:xfrm>
            <a:off x="6734513" y="4300775"/>
            <a:ext cx="493500" cy="3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</a:t>
            </a:r>
            <a:endParaRPr sz="1200"/>
          </a:p>
        </p:txBody>
      </p:sp>
      <p:cxnSp>
        <p:nvCxnSpPr>
          <p:cNvPr id="165" name="Google Shape;165;p21"/>
          <p:cNvCxnSpPr>
            <a:stCxn id="151" idx="3"/>
            <a:endCxn id="164" idx="1"/>
          </p:cNvCxnSpPr>
          <p:nvPr/>
        </p:nvCxnSpPr>
        <p:spPr>
          <a:xfrm flipH="1" rot="10800000">
            <a:off x="6500052" y="4497550"/>
            <a:ext cx="234600" cy="189600"/>
          </a:xfrm>
          <a:prstGeom prst="bentConnector3">
            <a:avLst>
              <a:gd fmla="val 4997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1"/>
          <p:cNvCxnSpPr>
            <a:stCxn id="151" idx="3"/>
            <a:endCxn id="161" idx="1"/>
          </p:cNvCxnSpPr>
          <p:nvPr/>
        </p:nvCxnSpPr>
        <p:spPr>
          <a:xfrm flipH="1" rot="10800000">
            <a:off x="6500052" y="3952150"/>
            <a:ext cx="234600" cy="7350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1"/>
          <p:cNvCxnSpPr>
            <a:stCxn id="161" idx="3"/>
            <a:endCxn id="162" idx="1"/>
          </p:cNvCxnSpPr>
          <p:nvPr/>
        </p:nvCxnSpPr>
        <p:spPr>
          <a:xfrm>
            <a:off x="7228025" y="3952000"/>
            <a:ext cx="28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1"/>
          <p:cNvCxnSpPr>
            <a:stCxn id="164" idx="3"/>
            <a:endCxn id="163" idx="1"/>
          </p:cNvCxnSpPr>
          <p:nvPr/>
        </p:nvCxnSpPr>
        <p:spPr>
          <a:xfrm>
            <a:off x="7228013" y="4497575"/>
            <a:ext cx="141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