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9" r:id="rId3"/>
    <p:sldId id="260" r:id="rId4"/>
    <p:sldId id="264" r:id="rId5"/>
    <p:sldId id="261" r:id="rId6"/>
    <p:sldId id="262" r:id="rId7"/>
    <p:sldId id="263" r:id="rId8"/>
    <p:sldId id="265"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C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2"/>
    <p:restoredTop sz="94712"/>
  </p:normalViewPr>
  <p:slideViewPr>
    <p:cSldViewPr snapToGrid="0" snapToObjects="1">
      <p:cViewPr>
        <p:scale>
          <a:sx n="109" d="100"/>
          <a:sy n="109" d="100"/>
        </p:scale>
        <p:origin x="2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3ED86-9618-DF4A-B1B3-366974D310ED}" type="datetimeFigureOut">
              <a:rPr lang="en-US" smtClean="0"/>
              <a:t>6/18/19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C34C5-72A4-514A-A899-160DDB176DD4}" type="slidenum">
              <a:rPr lang="en-US" smtClean="0"/>
              <a:t>‹#›</a:t>
            </a:fld>
            <a:endParaRPr lang="en-US"/>
          </a:p>
        </p:txBody>
      </p:sp>
    </p:spTree>
    <p:extLst>
      <p:ext uri="{BB962C8B-B14F-4D97-AF65-F5344CB8AC3E}">
        <p14:creationId xmlns:p14="http://schemas.microsoft.com/office/powerpoint/2010/main" val="175197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4552-A862-CF4D-9390-8BF489BF58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9E1B8-087A-3C4C-A590-F6FF5904EE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799726-2D0A-264F-8D3D-353527A022EA}"/>
              </a:ext>
            </a:extLst>
          </p:cNvPr>
          <p:cNvSpPr>
            <a:spLocks noGrp="1"/>
          </p:cNvSpPr>
          <p:nvPr>
            <p:ph type="dt" sz="half" idx="10"/>
          </p:nvPr>
        </p:nvSpPr>
        <p:spPr/>
        <p:txBody>
          <a:bodyPr/>
          <a:lstStyle/>
          <a:p>
            <a:fld id="{84E86197-0FB4-714A-93FA-C27143EC92E9}" type="datetime1">
              <a:rPr lang="en-US" smtClean="0"/>
              <a:t>6/18/19</a:t>
            </a:fld>
            <a:endParaRPr lang="en-US"/>
          </a:p>
        </p:txBody>
      </p:sp>
      <p:sp>
        <p:nvSpPr>
          <p:cNvPr id="5" name="Footer Placeholder 4">
            <a:extLst>
              <a:ext uri="{FF2B5EF4-FFF2-40B4-BE49-F238E27FC236}">
                <a16:creationId xmlns:a16="http://schemas.microsoft.com/office/drawing/2014/main" id="{6966051B-A2F9-A64C-9CEE-5F2B7795ECA6}"/>
              </a:ext>
            </a:extLst>
          </p:cNvPr>
          <p:cNvSpPr>
            <a:spLocks noGrp="1"/>
          </p:cNvSpPr>
          <p:nvPr>
            <p:ph type="ftr" sz="quarter" idx="11"/>
          </p:nvPr>
        </p:nvSpPr>
        <p:spPr/>
        <p:txBody>
          <a:bodyPr/>
          <a:lstStyle/>
          <a:p>
            <a:r>
              <a:rPr lang="en-US" dirty="0"/>
              <a:t>G1901130 LVEM Forum 20 Jun 2019</a:t>
            </a:r>
          </a:p>
        </p:txBody>
      </p:sp>
      <p:sp>
        <p:nvSpPr>
          <p:cNvPr id="6" name="Slide Number Placeholder 5">
            <a:extLst>
              <a:ext uri="{FF2B5EF4-FFF2-40B4-BE49-F238E27FC236}">
                <a16:creationId xmlns:a16="http://schemas.microsoft.com/office/drawing/2014/main" id="{44A49585-6444-AF48-A739-D87EED5C594A}"/>
              </a:ext>
            </a:extLst>
          </p:cNvPr>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24231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07A5-911C-0E4F-9AE2-8AB207EC59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EAC975-47A3-7D49-A5B1-F5AF52A489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A2AAE-BE92-7146-83EE-079B5F6B5C0A}"/>
              </a:ext>
            </a:extLst>
          </p:cNvPr>
          <p:cNvSpPr>
            <a:spLocks noGrp="1"/>
          </p:cNvSpPr>
          <p:nvPr>
            <p:ph type="dt" sz="half" idx="10"/>
          </p:nvPr>
        </p:nvSpPr>
        <p:spPr/>
        <p:txBody>
          <a:bodyPr/>
          <a:lstStyle/>
          <a:p>
            <a:fld id="{54D06C50-4C94-3841-8C58-9CE20D536D4E}" type="datetime1">
              <a:rPr lang="en-US" smtClean="0"/>
              <a:t>6/18/19</a:t>
            </a:fld>
            <a:endParaRPr lang="en-US"/>
          </a:p>
        </p:txBody>
      </p:sp>
      <p:sp>
        <p:nvSpPr>
          <p:cNvPr id="5" name="Footer Placeholder 4">
            <a:extLst>
              <a:ext uri="{FF2B5EF4-FFF2-40B4-BE49-F238E27FC236}">
                <a16:creationId xmlns:a16="http://schemas.microsoft.com/office/drawing/2014/main" id="{BB16CB66-C93B-0C47-9E33-A93B05996E9D}"/>
              </a:ext>
            </a:extLst>
          </p:cNvPr>
          <p:cNvSpPr>
            <a:spLocks noGrp="1"/>
          </p:cNvSpPr>
          <p:nvPr>
            <p:ph type="ftr" sz="quarter" idx="11"/>
          </p:nvPr>
        </p:nvSpPr>
        <p:spPr/>
        <p:txBody>
          <a:bodyPr/>
          <a:lstStyle/>
          <a:p>
            <a:r>
              <a:rPr lang="en-US"/>
              <a:t>G1901130 LVEM Forum 20 Jun 2019</a:t>
            </a:r>
          </a:p>
        </p:txBody>
      </p:sp>
      <p:sp>
        <p:nvSpPr>
          <p:cNvPr id="6" name="Slide Number Placeholder 5">
            <a:extLst>
              <a:ext uri="{FF2B5EF4-FFF2-40B4-BE49-F238E27FC236}">
                <a16:creationId xmlns:a16="http://schemas.microsoft.com/office/drawing/2014/main" id="{74ADCC4F-84FF-2A47-AA2F-9AD1A8058867}"/>
              </a:ext>
            </a:extLst>
          </p:cNvPr>
          <p:cNvSpPr>
            <a:spLocks noGrp="1"/>
          </p:cNvSpPr>
          <p:nvPr>
            <p:ph type="sldNum" sz="quarter" idx="12"/>
          </p:nvPr>
        </p:nvSpPr>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73005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1A5368-6BDA-C449-BD17-DE90AC5835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617E63-281A-6E4A-8BF7-7815174697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FC935-560B-5C48-96D0-3E0EEB50FC19}"/>
              </a:ext>
            </a:extLst>
          </p:cNvPr>
          <p:cNvSpPr>
            <a:spLocks noGrp="1"/>
          </p:cNvSpPr>
          <p:nvPr>
            <p:ph type="dt" sz="half" idx="10"/>
          </p:nvPr>
        </p:nvSpPr>
        <p:spPr/>
        <p:txBody>
          <a:bodyPr/>
          <a:lstStyle/>
          <a:p>
            <a:fld id="{8CE0B80E-6CC9-CE4D-923E-87CFDA5C72E3}" type="datetime1">
              <a:rPr lang="en-US" smtClean="0"/>
              <a:t>6/18/19</a:t>
            </a:fld>
            <a:endParaRPr lang="en-US"/>
          </a:p>
        </p:txBody>
      </p:sp>
      <p:sp>
        <p:nvSpPr>
          <p:cNvPr id="5" name="Footer Placeholder 4">
            <a:extLst>
              <a:ext uri="{FF2B5EF4-FFF2-40B4-BE49-F238E27FC236}">
                <a16:creationId xmlns:a16="http://schemas.microsoft.com/office/drawing/2014/main" id="{B0193F03-9F92-B045-9E18-F1935C453B13}"/>
              </a:ext>
            </a:extLst>
          </p:cNvPr>
          <p:cNvSpPr>
            <a:spLocks noGrp="1"/>
          </p:cNvSpPr>
          <p:nvPr>
            <p:ph type="ftr" sz="quarter" idx="11"/>
          </p:nvPr>
        </p:nvSpPr>
        <p:spPr/>
        <p:txBody>
          <a:bodyPr/>
          <a:lstStyle/>
          <a:p>
            <a:r>
              <a:rPr lang="en-US"/>
              <a:t>G1901130 LVEM Forum 20 Jun 2019</a:t>
            </a:r>
          </a:p>
        </p:txBody>
      </p:sp>
      <p:sp>
        <p:nvSpPr>
          <p:cNvPr id="6" name="Slide Number Placeholder 5">
            <a:extLst>
              <a:ext uri="{FF2B5EF4-FFF2-40B4-BE49-F238E27FC236}">
                <a16:creationId xmlns:a16="http://schemas.microsoft.com/office/drawing/2014/main" id="{282DA55C-DFD7-1E40-B15B-6BE3A1F301B9}"/>
              </a:ext>
            </a:extLst>
          </p:cNvPr>
          <p:cNvSpPr>
            <a:spLocks noGrp="1"/>
          </p:cNvSpPr>
          <p:nvPr>
            <p:ph type="sldNum" sz="quarter" idx="12"/>
          </p:nvPr>
        </p:nvSpPr>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34494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D7A3-9AC1-C847-B03F-4CCCCB9047F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DA3107C-33FC-5141-92D2-81F575E03C8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3DAEE4-05BC-F047-B17D-EFD821492B61}"/>
              </a:ext>
            </a:extLst>
          </p:cNvPr>
          <p:cNvSpPr>
            <a:spLocks noGrp="1"/>
          </p:cNvSpPr>
          <p:nvPr>
            <p:ph type="dt" sz="half" idx="10"/>
          </p:nvPr>
        </p:nvSpPr>
        <p:spPr/>
        <p:txBody>
          <a:bodyPr/>
          <a:lstStyle/>
          <a:p>
            <a:fld id="{FA6958D2-E6EE-F144-BE3E-1ED67F706119}" type="datetime1">
              <a:rPr lang="en-US" smtClean="0"/>
              <a:t>6/18/19</a:t>
            </a:fld>
            <a:endParaRPr lang="en-US"/>
          </a:p>
        </p:txBody>
      </p:sp>
      <p:sp>
        <p:nvSpPr>
          <p:cNvPr id="5" name="Footer Placeholder 4">
            <a:extLst>
              <a:ext uri="{FF2B5EF4-FFF2-40B4-BE49-F238E27FC236}">
                <a16:creationId xmlns:a16="http://schemas.microsoft.com/office/drawing/2014/main" id="{A2C313AB-B439-C149-85CF-BB66A769C339}"/>
              </a:ext>
            </a:extLst>
          </p:cNvPr>
          <p:cNvSpPr>
            <a:spLocks noGrp="1"/>
          </p:cNvSpPr>
          <p:nvPr>
            <p:ph type="ftr" sz="quarter" idx="11"/>
          </p:nvPr>
        </p:nvSpPr>
        <p:spPr/>
        <p:txBody>
          <a:bodyPr/>
          <a:lstStyle/>
          <a:p>
            <a:r>
              <a:rPr lang="en-US" dirty="0"/>
              <a:t>G1901130 LVEM Forum 20 Jun 2019</a:t>
            </a:r>
          </a:p>
        </p:txBody>
      </p:sp>
      <p:sp>
        <p:nvSpPr>
          <p:cNvPr id="6" name="Slide Number Placeholder 5">
            <a:extLst>
              <a:ext uri="{FF2B5EF4-FFF2-40B4-BE49-F238E27FC236}">
                <a16:creationId xmlns:a16="http://schemas.microsoft.com/office/drawing/2014/main" id="{53C00897-9A02-3646-BC6A-119263499DB7}"/>
              </a:ext>
            </a:extLst>
          </p:cNvPr>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17058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F9AA-190C-F044-92F1-EAEF2A49BF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2A9C34-7622-E94C-96CC-F517B7914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F046F402-073E-4541-809C-75CD0C9BC4A2}"/>
              </a:ext>
            </a:extLst>
          </p:cNvPr>
          <p:cNvSpPr>
            <a:spLocks noGrp="1"/>
          </p:cNvSpPr>
          <p:nvPr>
            <p:ph type="dt" sz="half" idx="10"/>
          </p:nvPr>
        </p:nvSpPr>
        <p:spPr/>
        <p:txBody>
          <a:bodyPr/>
          <a:lstStyle/>
          <a:p>
            <a:fld id="{2BF24FAF-BFFE-DC46-8FA0-7D4F4D3C6C4C}" type="datetime1">
              <a:rPr lang="en-US" smtClean="0"/>
              <a:t>6/18/19</a:t>
            </a:fld>
            <a:endParaRPr lang="en-US"/>
          </a:p>
        </p:txBody>
      </p:sp>
      <p:sp>
        <p:nvSpPr>
          <p:cNvPr id="5" name="Footer Placeholder 4">
            <a:extLst>
              <a:ext uri="{FF2B5EF4-FFF2-40B4-BE49-F238E27FC236}">
                <a16:creationId xmlns:a16="http://schemas.microsoft.com/office/drawing/2014/main" id="{F57DBD9D-438A-844A-B3C2-20AEB7A7024E}"/>
              </a:ext>
            </a:extLst>
          </p:cNvPr>
          <p:cNvSpPr>
            <a:spLocks noGrp="1"/>
          </p:cNvSpPr>
          <p:nvPr>
            <p:ph type="ftr" sz="quarter" idx="11"/>
          </p:nvPr>
        </p:nvSpPr>
        <p:spPr/>
        <p:txBody>
          <a:bodyPr/>
          <a:lstStyle/>
          <a:p>
            <a:r>
              <a:rPr lang="en-US" dirty="0"/>
              <a:t>G1901130 LVEM Forum 20 Jun 2019</a:t>
            </a:r>
          </a:p>
        </p:txBody>
      </p:sp>
      <p:sp>
        <p:nvSpPr>
          <p:cNvPr id="6" name="Slide Number Placeholder 5">
            <a:extLst>
              <a:ext uri="{FF2B5EF4-FFF2-40B4-BE49-F238E27FC236}">
                <a16:creationId xmlns:a16="http://schemas.microsoft.com/office/drawing/2014/main" id="{7D42A817-03B5-6E44-AAC1-CC422A0A8E4F}"/>
              </a:ext>
            </a:extLst>
          </p:cNvPr>
          <p:cNvSpPr>
            <a:spLocks noGrp="1"/>
          </p:cNvSpPr>
          <p:nvPr>
            <p:ph type="sldNum" sz="quarter" idx="12"/>
          </p:nvPr>
        </p:nvSpPr>
        <p:spPr/>
        <p:txBody>
          <a:bodyPr/>
          <a:lstStyle/>
          <a:p>
            <a:fld id="{9AB567E9-D561-B44A-9E93-17FC26BADC25}" type="slidenum">
              <a:rPr lang="en-US" smtClean="0"/>
              <a:t>‹#›</a:t>
            </a:fld>
            <a:endParaRPr lang="en-US" dirty="0"/>
          </a:p>
        </p:txBody>
      </p:sp>
    </p:spTree>
    <p:extLst>
      <p:ext uri="{BB962C8B-B14F-4D97-AF65-F5344CB8AC3E}">
        <p14:creationId xmlns:p14="http://schemas.microsoft.com/office/powerpoint/2010/main" val="339021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EAF1-AAF2-8740-9DBB-95F485AA0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C2FBD-32B0-564A-AE94-423FC96F49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1B5C5F-4608-1646-ADD9-C767F3F228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2A4DD0-FFA1-2643-8984-FFB824603B3F}"/>
              </a:ext>
            </a:extLst>
          </p:cNvPr>
          <p:cNvSpPr>
            <a:spLocks noGrp="1"/>
          </p:cNvSpPr>
          <p:nvPr>
            <p:ph type="dt" sz="half" idx="10"/>
          </p:nvPr>
        </p:nvSpPr>
        <p:spPr/>
        <p:txBody>
          <a:bodyPr/>
          <a:lstStyle/>
          <a:p>
            <a:fld id="{4C9C9EB5-8EF8-EF44-95C2-27075B99E942}" type="datetime1">
              <a:rPr lang="en-US" smtClean="0"/>
              <a:t>6/18/19</a:t>
            </a:fld>
            <a:endParaRPr lang="en-US"/>
          </a:p>
        </p:txBody>
      </p:sp>
      <p:sp>
        <p:nvSpPr>
          <p:cNvPr id="6" name="Footer Placeholder 5">
            <a:extLst>
              <a:ext uri="{FF2B5EF4-FFF2-40B4-BE49-F238E27FC236}">
                <a16:creationId xmlns:a16="http://schemas.microsoft.com/office/drawing/2014/main" id="{8A8F61AA-CC06-4342-B76B-2347445753EC}"/>
              </a:ext>
            </a:extLst>
          </p:cNvPr>
          <p:cNvSpPr>
            <a:spLocks noGrp="1"/>
          </p:cNvSpPr>
          <p:nvPr>
            <p:ph type="ftr" sz="quarter" idx="11"/>
          </p:nvPr>
        </p:nvSpPr>
        <p:spPr/>
        <p:txBody>
          <a:bodyPr/>
          <a:lstStyle/>
          <a:p>
            <a:r>
              <a:rPr lang="en-US" dirty="0"/>
              <a:t>G1901130 LVEM Forum 20 Jun 2019</a:t>
            </a:r>
          </a:p>
        </p:txBody>
      </p:sp>
      <p:sp>
        <p:nvSpPr>
          <p:cNvPr id="7" name="Slide Number Placeholder 6">
            <a:extLst>
              <a:ext uri="{FF2B5EF4-FFF2-40B4-BE49-F238E27FC236}">
                <a16:creationId xmlns:a16="http://schemas.microsoft.com/office/drawing/2014/main" id="{AD409643-382D-C841-BAEC-98775BE8AF98}"/>
              </a:ext>
            </a:extLst>
          </p:cNvPr>
          <p:cNvSpPr>
            <a:spLocks noGrp="1"/>
          </p:cNvSpPr>
          <p:nvPr>
            <p:ph type="sldNum" sz="quarter" idx="12"/>
          </p:nvPr>
        </p:nvSpPr>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383814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0A52-898D-6D43-B1ED-26690CFBA0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E282E7-2794-E143-96DA-A150318AEF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7693E0-DFD9-FE4C-B517-3C7F55581D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CF53A9-716B-5341-9FCF-E89B8F1460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D89D2E-61AC-0845-9D56-2043818901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894EAC-36B5-A949-AE33-5D7FB969D199}"/>
              </a:ext>
            </a:extLst>
          </p:cNvPr>
          <p:cNvSpPr>
            <a:spLocks noGrp="1"/>
          </p:cNvSpPr>
          <p:nvPr>
            <p:ph type="dt" sz="half" idx="10"/>
          </p:nvPr>
        </p:nvSpPr>
        <p:spPr/>
        <p:txBody>
          <a:bodyPr/>
          <a:lstStyle/>
          <a:p>
            <a:fld id="{153EBA2B-BBDB-AF45-ACB4-C65DE610AE60}" type="datetime1">
              <a:rPr lang="en-US" smtClean="0"/>
              <a:t>6/18/19</a:t>
            </a:fld>
            <a:endParaRPr lang="en-US"/>
          </a:p>
        </p:txBody>
      </p:sp>
      <p:sp>
        <p:nvSpPr>
          <p:cNvPr id="8" name="Footer Placeholder 7">
            <a:extLst>
              <a:ext uri="{FF2B5EF4-FFF2-40B4-BE49-F238E27FC236}">
                <a16:creationId xmlns:a16="http://schemas.microsoft.com/office/drawing/2014/main" id="{8B64075D-403F-0947-BCE4-2D3EBCAA302F}"/>
              </a:ext>
            </a:extLst>
          </p:cNvPr>
          <p:cNvSpPr>
            <a:spLocks noGrp="1"/>
          </p:cNvSpPr>
          <p:nvPr>
            <p:ph type="ftr" sz="quarter" idx="11"/>
          </p:nvPr>
        </p:nvSpPr>
        <p:spPr/>
        <p:txBody>
          <a:bodyPr/>
          <a:lstStyle/>
          <a:p>
            <a:r>
              <a:rPr lang="en-US"/>
              <a:t>G1901130 LVEM Forum 20 Jun 2019</a:t>
            </a:r>
          </a:p>
        </p:txBody>
      </p:sp>
      <p:sp>
        <p:nvSpPr>
          <p:cNvPr id="9" name="Slide Number Placeholder 8">
            <a:extLst>
              <a:ext uri="{FF2B5EF4-FFF2-40B4-BE49-F238E27FC236}">
                <a16:creationId xmlns:a16="http://schemas.microsoft.com/office/drawing/2014/main" id="{5524C55B-9770-DC44-BC3E-F091698452FF}"/>
              </a:ext>
            </a:extLst>
          </p:cNvPr>
          <p:cNvSpPr>
            <a:spLocks noGrp="1"/>
          </p:cNvSpPr>
          <p:nvPr>
            <p:ph type="sldNum" sz="quarter" idx="12"/>
          </p:nvPr>
        </p:nvSpPr>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331441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E907-92D4-8E45-853F-48127D1A92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508CF3-2C2E-624A-8EEC-99B1120508D8}"/>
              </a:ext>
            </a:extLst>
          </p:cNvPr>
          <p:cNvSpPr>
            <a:spLocks noGrp="1"/>
          </p:cNvSpPr>
          <p:nvPr>
            <p:ph type="dt" sz="half" idx="10"/>
          </p:nvPr>
        </p:nvSpPr>
        <p:spPr/>
        <p:txBody>
          <a:bodyPr/>
          <a:lstStyle/>
          <a:p>
            <a:fld id="{60763394-445C-DE44-97C4-64C374F4D80A}" type="datetime1">
              <a:rPr lang="en-US" smtClean="0"/>
              <a:t>6/18/19</a:t>
            </a:fld>
            <a:endParaRPr lang="en-US"/>
          </a:p>
        </p:txBody>
      </p:sp>
      <p:sp>
        <p:nvSpPr>
          <p:cNvPr id="4" name="Footer Placeholder 3">
            <a:extLst>
              <a:ext uri="{FF2B5EF4-FFF2-40B4-BE49-F238E27FC236}">
                <a16:creationId xmlns:a16="http://schemas.microsoft.com/office/drawing/2014/main" id="{D05661ED-711C-C646-B361-8F09644785D1}"/>
              </a:ext>
            </a:extLst>
          </p:cNvPr>
          <p:cNvSpPr>
            <a:spLocks noGrp="1"/>
          </p:cNvSpPr>
          <p:nvPr>
            <p:ph type="ftr" sz="quarter" idx="11"/>
          </p:nvPr>
        </p:nvSpPr>
        <p:spPr/>
        <p:txBody>
          <a:bodyPr/>
          <a:lstStyle/>
          <a:p>
            <a:r>
              <a:rPr lang="en-US"/>
              <a:t>G1901130 LVEM Forum 20 Jun 2019</a:t>
            </a:r>
          </a:p>
        </p:txBody>
      </p:sp>
      <p:sp>
        <p:nvSpPr>
          <p:cNvPr id="5" name="Slide Number Placeholder 4">
            <a:extLst>
              <a:ext uri="{FF2B5EF4-FFF2-40B4-BE49-F238E27FC236}">
                <a16:creationId xmlns:a16="http://schemas.microsoft.com/office/drawing/2014/main" id="{2A206A96-03F3-EB4E-8D2C-7F537EAD3D35}"/>
              </a:ext>
            </a:extLst>
          </p:cNvPr>
          <p:cNvSpPr>
            <a:spLocks noGrp="1"/>
          </p:cNvSpPr>
          <p:nvPr>
            <p:ph type="sldNum" sz="quarter" idx="12"/>
          </p:nvPr>
        </p:nvSpPr>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261356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C486D-B8B1-BC45-BEA5-7B994DF1313A}"/>
              </a:ext>
            </a:extLst>
          </p:cNvPr>
          <p:cNvSpPr>
            <a:spLocks noGrp="1"/>
          </p:cNvSpPr>
          <p:nvPr>
            <p:ph type="dt" sz="half" idx="10"/>
          </p:nvPr>
        </p:nvSpPr>
        <p:spPr/>
        <p:txBody>
          <a:bodyPr/>
          <a:lstStyle/>
          <a:p>
            <a:fld id="{00728511-288F-0D4C-B74B-F7699360D197}" type="datetime1">
              <a:rPr lang="en-US" smtClean="0"/>
              <a:t>6/18/19</a:t>
            </a:fld>
            <a:endParaRPr lang="en-US"/>
          </a:p>
        </p:txBody>
      </p:sp>
      <p:sp>
        <p:nvSpPr>
          <p:cNvPr id="3" name="Footer Placeholder 2">
            <a:extLst>
              <a:ext uri="{FF2B5EF4-FFF2-40B4-BE49-F238E27FC236}">
                <a16:creationId xmlns:a16="http://schemas.microsoft.com/office/drawing/2014/main" id="{CCDA9591-3634-6447-B8D0-1A75DBCEFD19}"/>
              </a:ext>
            </a:extLst>
          </p:cNvPr>
          <p:cNvSpPr>
            <a:spLocks noGrp="1"/>
          </p:cNvSpPr>
          <p:nvPr>
            <p:ph type="ftr" sz="quarter" idx="11"/>
          </p:nvPr>
        </p:nvSpPr>
        <p:spPr/>
        <p:txBody>
          <a:bodyPr/>
          <a:lstStyle/>
          <a:p>
            <a:r>
              <a:rPr lang="en-US"/>
              <a:t>G1901130 LVEM Forum 20 Jun 2019</a:t>
            </a:r>
          </a:p>
        </p:txBody>
      </p:sp>
      <p:sp>
        <p:nvSpPr>
          <p:cNvPr id="4" name="Slide Number Placeholder 3">
            <a:extLst>
              <a:ext uri="{FF2B5EF4-FFF2-40B4-BE49-F238E27FC236}">
                <a16:creationId xmlns:a16="http://schemas.microsoft.com/office/drawing/2014/main" id="{928FD069-06CA-234C-929A-EF548A1A3177}"/>
              </a:ext>
            </a:extLst>
          </p:cNvPr>
          <p:cNvSpPr>
            <a:spLocks noGrp="1"/>
          </p:cNvSpPr>
          <p:nvPr>
            <p:ph type="sldNum" sz="quarter" idx="12"/>
          </p:nvPr>
        </p:nvSpPr>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297148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8F7F-51EF-8C42-84FE-3E89E494F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9BBEE-51D8-0549-A967-9D091FC3C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0F049F-FE24-554F-9BFC-6F4F40DA4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BD3A4A-3192-9B44-93E5-7230E33D48CA}"/>
              </a:ext>
            </a:extLst>
          </p:cNvPr>
          <p:cNvSpPr>
            <a:spLocks noGrp="1"/>
          </p:cNvSpPr>
          <p:nvPr>
            <p:ph type="dt" sz="half" idx="10"/>
          </p:nvPr>
        </p:nvSpPr>
        <p:spPr/>
        <p:txBody>
          <a:bodyPr/>
          <a:lstStyle/>
          <a:p>
            <a:fld id="{CB2E9046-6968-8C44-B0B8-14CDEC7B6E62}" type="datetime1">
              <a:rPr lang="en-US" smtClean="0"/>
              <a:t>6/18/19</a:t>
            </a:fld>
            <a:endParaRPr lang="en-US"/>
          </a:p>
        </p:txBody>
      </p:sp>
      <p:sp>
        <p:nvSpPr>
          <p:cNvPr id="6" name="Footer Placeholder 5">
            <a:extLst>
              <a:ext uri="{FF2B5EF4-FFF2-40B4-BE49-F238E27FC236}">
                <a16:creationId xmlns:a16="http://schemas.microsoft.com/office/drawing/2014/main" id="{F58EB2C1-2E0C-0F47-89EB-224C2FD4323C}"/>
              </a:ext>
            </a:extLst>
          </p:cNvPr>
          <p:cNvSpPr>
            <a:spLocks noGrp="1"/>
          </p:cNvSpPr>
          <p:nvPr>
            <p:ph type="ftr" sz="quarter" idx="11"/>
          </p:nvPr>
        </p:nvSpPr>
        <p:spPr/>
        <p:txBody>
          <a:bodyPr/>
          <a:lstStyle/>
          <a:p>
            <a:r>
              <a:rPr lang="en-US"/>
              <a:t>G1901130 LVEM Forum 20 Jun 2019</a:t>
            </a:r>
          </a:p>
        </p:txBody>
      </p:sp>
      <p:sp>
        <p:nvSpPr>
          <p:cNvPr id="7" name="Slide Number Placeholder 6">
            <a:extLst>
              <a:ext uri="{FF2B5EF4-FFF2-40B4-BE49-F238E27FC236}">
                <a16:creationId xmlns:a16="http://schemas.microsoft.com/office/drawing/2014/main" id="{4FEE30B5-149A-6549-A714-ED79E118EC36}"/>
              </a:ext>
            </a:extLst>
          </p:cNvPr>
          <p:cNvSpPr>
            <a:spLocks noGrp="1"/>
          </p:cNvSpPr>
          <p:nvPr>
            <p:ph type="sldNum" sz="quarter" idx="12"/>
          </p:nvPr>
        </p:nvSpPr>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2603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6927-7378-3847-9F17-D5CCBC551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BD5946-2DF6-7D4E-A902-F6EC6A78C4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5D21E2-6B5F-684D-8D29-F7F4D5A74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4314D5-334D-AA4F-9D55-7AAFDF4AF912}"/>
              </a:ext>
            </a:extLst>
          </p:cNvPr>
          <p:cNvSpPr>
            <a:spLocks noGrp="1"/>
          </p:cNvSpPr>
          <p:nvPr>
            <p:ph type="dt" sz="half" idx="10"/>
          </p:nvPr>
        </p:nvSpPr>
        <p:spPr/>
        <p:txBody>
          <a:bodyPr/>
          <a:lstStyle/>
          <a:p>
            <a:fld id="{D4A8F25F-295A-184E-B013-D5D32D8B00FE}" type="datetime1">
              <a:rPr lang="en-US" smtClean="0"/>
              <a:t>6/18/19</a:t>
            </a:fld>
            <a:endParaRPr lang="en-US"/>
          </a:p>
        </p:txBody>
      </p:sp>
      <p:sp>
        <p:nvSpPr>
          <p:cNvPr id="6" name="Footer Placeholder 5">
            <a:extLst>
              <a:ext uri="{FF2B5EF4-FFF2-40B4-BE49-F238E27FC236}">
                <a16:creationId xmlns:a16="http://schemas.microsoft.com/office/drawing/2014/main" id="{B68AFD6C-DD8E-DF4E-9476-3780DBA866EB}"/>
              </a:ext>
            </a:extLst>
          </p:cNvPr>
          <p:cNvSpPr>
            <a:spLocks noGrp="1"/>
          </p:cNvSpPr>
          <p:nvPr>
            <p:ph type="ftr" sz="quarter" idx="11"/>
          </p:nvPr>
        </p:nvSpPr>
        <p:spPr/>
        <p:txBody>
          <a:bodyPr/>
          <a:lstStyle/>
          <a:p>
            <a:r>
              <a:rPr lang="en-US"/>
              <a:t>G1901130 LVEM Forum 20 Jun 2019</a:t>
            </a:r>
          </a:p>
        </p:txBody>
      </p:sp>
      <p:sp>
        <p:nvSpPr>
          <p:cNvPr id="7" name="Slide Number Placeholder 6">
            <a:extLst>
              <a:ext uri="{FF2B5EF4-FFF2-40B4-BE49-F238E27FC236}">
                <a16:creationId xmlns:a16="http://schemas.microsoft.com/office/drawing/2014/main" id="{0F3EFF99-6F88-764F-A0E7-56B381C9807D}"/>
              </a:ext>
            </a:extLst>
          </p:cNvPr>
          <p:cNvSpPr>
            <a:spLocks noGrp="1"/>
          </p:cNvSpPr>
          <p:nvPr>
            <p:ph type="sldNum" sz="quarter" idx="12"/>
          </p:nvPr>
        </p:nvSpPr>
        <p:spPr/>
        <p:txBody>
          <a:bodyPr/>
          <a:lstStyle/>
          <a:p>
            <a:fld id="{9AB567E9-D561-B44A-9E93-17FC26BADC25}" type="slidenum">
              <a:rPr lang="en-US" smtClean="0"/>
              <a:t>‹#›</a:t>
            </a:fld>
            <a:endParaRPr lang="en-US"/>
          </a:p>
        </p:txBody>
      </p:sp>
    </p:spTree>
    <p:extLst>
      <p:ext uri="{BB962C8B-B14F-4D97-AF65-F5344CB8AC3E}">
        <p14:creationId xmlns:p14="http://schemas.microsoft.com/office/powerpoint/2010/main" val="6051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CE75C8-3B59-644F-ACF3-3E3238A32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1E8D83F-2493-444C-B271-A615691E4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B23436-AD89-B146-8996-00CE7BC70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65D2A-6833-9C48-B2F0-3FB92A9DDFE9}" type="datetime1">
              <a:rPr lang="en-US" smtClean="0"/>
              <a:t>6/18/19</a:t>
            </a:fld>
            <a:endParaRPr lang="en-US"/>
          </a:p>
        </p:txBody>
      </p:sp>
      <p:sp>
        <p:nvSpPr>
          <p:cNvPr id="5" name="Footer Placeholder 4">
            <a:extLst>
              <a:ext uri="{FF2B5EF4-FFF2-40B4-BE49-F238E27FC236}">
                <a16:creationId xmlns:a16="http://schemas.microsoft.com/office/drawing/2014/main" id="{2B7B4377-461E-8944-B03E-BA7D4AC88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G1901130 LVEM Forum 20 Jun 2019</a:t>
            </a:r>
          </a:p>
        </p:txBody>
      </p:sp>
      <p:sp>
        <p:nvSpPr>
          <p:cNvPr id="6" name="Slide Number Placeholder 5">
            <a:extLst>
              <a:ext uri="{FF2B5EF4-FFF2-40B4-BE49-F238E27FC236}">
                <a16:creationId xmlns:a16="http://schemas.microsoft.com/office/drawing/2014/main" id="{A75E3775-DC7C-0049-A2D8-014AA6303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&lt;#&gt;</a:t>
            </a:r>
          </a:p>
        </p:txBody>
      </p:sp>
    </p:spTree>
    <p:extLst>
      <p:ext uri="{BB962C8B-B14F-4D97-AF65-F5344CB8AC3E}">
        <p14:creationId xmlns:p14="http://schemas.microsoft.com/office/powerpoint/2010/main" val="153504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B1C8-47BD-8547-9C6A-501000D70881}"/>
              </a:ext>
            </a:extLst>
          </p:cNvPr>
          <p:cNvSpPr>
            <a:spLocks noGrp="1"/>
          </p:cNvSpPr>
          <p:nvPr>
            <p:ph type="ctrTitle"/>
          </p:nvPr>
        </p:nvSpPr>
        <p:spPr/>
        <p:txBody>
          <a:bodyPr>
            <a:normAutofit/>
          </a:bodyPr>
          <a:lstStyle/>
          <a:p>
            <a:r>
              <a:rPr lang="en-US" dirty="0"/>
              <a:t>O3 LIGO-Virgo (and KAGRA) update, June 20 2019</a:t>
            </a:r>
          </a:p>
        </p:txBody>
      </p:sp>
      <p:sp>
        <p:nvSpPr>
          <p:cNvPr id="3" name="Subtitle 2">
            <a:extLst>
              <a:ext uri="{FF2B5EF4-FFF2-40B4-BE49-F238E27FC236}">
                <a16:creationId xmlns:a16="http://schemas.microsoft.com/office/drawing/2014/main" id="{2D464824-2698-064F-9BBA-606F43268075}"/>
              </a:ext>
            </a:extLst>
          </p:cNvPr>
          <p:cNvSpPr>
            <a:spLocks noGrp="1"/>
          </p:cNvSpPr>
          <p:nvPr>
            <p:ph type="subTitle" idx="1"/>
          </p:nvPr>
        </p:nvSpPr>
        <p:spPr>
          <a:xfrm>
            <a:off x="1524000" y="3987208"/>
            <a:ext cx="9144000" cy="1270591"/>
          </a:xfrm>
        </p:spPr>
        <p:txBody>
          <a:bodyPr/>
          <a:lstStyle/>
          <a:p>
            <a:r>
              <a:rPr lang="en-US" dirty="0"/>
              <a:t>Lisa Barsotti, </a:t>
            </a:r>
            <a:r>
              <a:rPr lang="en-US" u="sng" dirty="0"/>
              <a:t>Keita Kawabe</a:t>
            </a:r>
            <a:r>
              <a:rPr lang="en-US" dirty="0"/>
              <a:t>, Nicolas Leroy, Shinji </a:t>
            </a:r>
            <a:r>
              <a:rPr lang="en-US" dirty="0" err="1"/>
              <a:t>Miyoki</a:t>
            </a:r>
            <a:r>
              <a:rPr lang="en-US" dirty="0"/>
              <a:t>, Brian O’Reilly, Alessio </a:t>
            </a:r>
            <a:r>
              <a:rPr lang="en-US" dirty="0" err="1"/>
              <a:t>Rocchi</a:t>
            </a:r>
            <a:r>
              <a:rPr lang="en-US" dirty="0"/>
              <a:t>, David Shoemaker</a:t>
            </a:r>
          </a:p>
        </p:txBody>
      </p:sp>
      <p:sp>
        <p:nvSpPr>
          <p:cNvPr id="5" name="Footer Placeholder 4">
            <a:extLst>
              <a:ext uri="{FF2B5EF4-FFF2-40B4-BE49-F238E27FC236}">
                <a16:creationId xmlns:a16="http://schemas.microsoft.com/office/drawing/2014/main" id="{C14A389D-AECA-5548-8F41-7DFC9409F2E1}"/>
              </a:ext>
            </a:extLst>
          </p:cNvPr>
          <p:cNvSpPr>
            <a:spLocks noGrp="1"/>
          </p:cNvSpPr>
          <p:nvPr>
            <p:ph type="ftr" sz="quarter" idx="11"/>
          </p:nvPr>
        </p:nvSpPr>
        <p:spPr/>
        <p:txBody>
          <a:bodyPr/>
          <a:lstStyle/>
          <a:p>
            <a:r>
              <a:rPr lang="en-US"/>
              <a:t>G1901130 LVEM Forum 20 Jun 2019</a:t>
            </a:r>
            <a:endParaRPr lang="en-US" dirty="0"/>
          </a:p>
        </p:txBody>
      </p:sp>
      <p:sp>
        <p:nvSpPr>
          <p:cNvPr id="6" name="Slide Number Placeholder 5">
            <a:extLst>
              <a:ext uri="{FF2B5EF4-FFF2-40B4-BE49-F238E27FC236}">
                <a16:creationId xmlns:a16="http://schemas.microsoft.com/office/drawing/2014/main" id="{8B1C5E2A-0C8A-8441-BCDE-22DD33826523}"/>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5031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FD8C-FE07-7641-97AC-BF16E61AEEC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A5288D8-74C4-704A-A295-E919B767E47B}"/>
              </a:ext>
            </a:extLst>
          </p:cNvPr>
          <p:cNvSpPr>
            <a:spLocks noGrp="1"/>
          </p:cNvSpPr>
          <p:nvPr>
            <p:ph idx="1"/>
          </p:nvPr>
        </p:nvSpPr>
        <p:spPr/>
        <p:txBody>
          <a:bodyPr>
            <a:normAutofit lnSpcReduction="10000"/>
          </a:bodyPr>
          <a:lstStyle/>
          <a:p>
            <a:r>
              <a:rPr lang="en-US" dirty="0"/>
              <a:t>Since last meeting (May 23), two public alerts, one was retracted.</a:t>
            </a:r>
          </a:p>
          <a:p>
            <a:r>
              <a:rPr lang="en-US" dirty="0"/>
              <a:t>Duty factor: 82 % with at least 2 interferometers, only 2.2 % of time without any interferometer.</a:t>
            </a:r>
          </a:p>
          <a:p>
            <a:pPr lvl="1"/>
            <a:r>
              <a:rPr lang="en-US" dirty="0"/>
              <a:t>Improvement over the last month’s report where 2+ IFO duty factor was 78%.</a:t>
            </a:r>
          </a:p>
          <a:p>
            <a:r>
              <a:rPr lang="en-US" dirty="0"/>
              <a:t>Potential ~1 month commissioning break.</a:t>
            </a:r>
          </a:p>
          <a:p>
            <a:pPr lvl="1"/>
            <a:r>
              <a:rPr lang="en-US" dirty="0"/>
              <a:t>Thanks for your input about our schedule.</a:t>
            </a:r>
          </a:p>
          <a:p>
            <a:pPr lvl="1"/>
            <a:r>
              <a:rPr lang="en-US" dirty="0"/>
              <a:t>At the moment things are still in flux, but we’re likely to do this, and if we do it’ll be  late September or early October. The end date of O3 may be shifted.</a:t>
            </a:r>
          </a:p>
          <a:p>
            <a:pPr lvl="1"/>
            <a:r>
              <a:rPr lang="en-US" dirty="0"/>
              <a:t>We will give you a definitive update as soon as it becomes available before or at the next meeting.</a:t>
            </a:r>
          </a:p>
          <a:p>
            <a:r>
              <a:rPr lang="en-US" dirty="0"/>
              <a:t>KAGRA is planning to join later this year, no firm date yet.</a:t>
            </a:r>
          </a:p>
        </p:txBody>
      </p:sp>
      <p:sp>
        <p:nvSpPr>
          <p:cNvPr id="5" name="Footer Placeholder 4">
            <a:extLst>
              <a:ext uri="{FF2B5EF4-FFF2-40B4-BE49-F238E27FC236}">
                <a16:creationId xmlns:a16="http://schemas.microsoft.com/office/drawing/2014/main" id="{911C4392-7952-5745-85BC-903F5DDC07E8}"/>
              </a:ext>
            </a:extLst>
          </p:cNvPr>
          <p:cNvSpPr>
            <a:spLocks noGrp="1"/>
          </p:cNvSpPr>
          <p:nvPr>
            <p:ph type="ftr" sz="quarter" idx="11"/>
          </p:nvPr>
        </p:nvSpPr>
        <p:spPr/>
        <p:txBody>
          <a:bodyPr/>
          <a:lstStyle/>
          <a:p>
            <a:r>
              <a:rPr lang="en-US"/>
              <a:t>G1901130 LVEM Forum 20 Jun 2019</a:t>
            </a:r>
            <a:endParaRPr lang="en-US" dirty="0"/>
          </a:p>
        </p:txBody>
      </p:sp>
      <p:sp>
        <p:nvSpPr>
          <p:cNvPr id="6" name="Slide Number Placeholder 5">
            <a:extLst>
              <a:ext uri="{FF2B5EF4-FFF2-40B4-BE49-F238E27FC236}">
                <a16:creationId xmlns:a16="http://schemas.microsoft.com/office/drawing/2014/main" id="{E95AB658-D90D-E545-950D-6BA326043ADC}"/>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942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E879-4EB9-5649-B3C5-60F5425330AE}"/>
              </a:ext>
            </a:extLst>
          </p:cNvPr>
          <p:cNvSpPr>
            <a:spLocks noGrp="1"/>
          </p:cNvSpPr>
          <p:nvPr>
            <p:ph type="title"/>
          </p:nvPr>
        </p:nvSpPr>
        <p:spPr/>
        <p:txBody>
          <a:bodyPr/>
          <a:lstStyle/>
          <a:p>
            <a:r>
              <a:rPr lang="en-US" dirty="0"/>
              <a:t>Not much update since May 23</a:t>
            </a:r>
          </a:p>
        </p:txBody>
      </p:sp>
      <p:sp>
        <p:nvSpPr>
          <p:cNvPr id="3" name="Content Placeholder 2">
            <a:extLst>
              <a:ext uri="{FF2B5EF4-FFF2-40B4-BE49-F238E27FC236}">
                <a16:creationId xmlns:a16="http://schemas.microsoft.com/office/drawing/2014/main" id="{7D945C2D-9EA2-4E42-A06A-4A09D700CEEA}"/>
              </a:ext>
            </a:extLst>
          </p:cNvPr>
          <p:cNvSpPr>
            <a:spLocks noGrp="1"/>
          </p:cNvSpPr>
          <p:nvPr>
            <p:ph idx="1"/>
          </p:nvPr>
        </p:nvSpPr>
        <p:spPr>
          <a:xfrm>
            <a:off x="355600" y="1825625"/>
            <a:ext cx="4152900" cy="4351338"/>
          </a:xfrm>
        </p:spPr>
        <p:txBody>
          <a:bodyPr/>
          <a:lstStyle/>
          <a:p>
            <a:r>
              <a:rPr lang="en-US" dirty="0"/>
              <a:t>S190524q (retracted due to non-stationary noise in the highest sensitivity detector L1)</a:t>
            </a:r>
          </a:p>
          <a:p>
            <a:r>
              <a:rPr lang="en-US" dirty="0"/>
              <a:t>S190602aq, a potential BBH</a:t>
            </a:r>
          </a:p>
        </p:txBody>
      </p:sp>
      <p:sp>
        <p:nvSpPr>
          <p:cNvPr id="5" name="Footer Placeholder 4">
            <a:extLst>
              <a:ext uri="{FF2B5EF4-FFF2-40B4-BE49-F238E27FC236}">
                <a16:creationId xmlns:a16="http://schemas.microsoft.com/office/drawing/2014/main" id="{15F9C17A-A662-8A49-8FFF-6CDEF81070C3}"/>
              </a:ext>
            </a:extLst>
          </p:cNvPr>
          <p:cNvSpPr>
            <a:spLocks noGrp="1"/>
          </p:cNvSpPr>
          <p:nvPr>
            <p:ph type="ftr" sz="quarter" idx="11"/>
          </p:nvPr>
        </p:nvSpPr>
        <p:spPr/>
        <p:txBody>
          <a:bodyPr/>
          <a:lstStyle/>
          <a:p>
            <a:r>
              <a:rPr lang="en-US"/>
              <a:t>G1901130 LVEM Forum 20 Jun 2019</a:t>
            </a:r>
            <a:endParaRPr lang="en-US" dirty="0"/>
          </a:p>
        </p:txBody>
      </p:sp>
      <p:sp>
        <p:nvSpPr>
          <p:cNvPr id="6" name="Slide Number Placeholder 5">
            <a:extLst>
              <a:ext uri="{FF2B5EF4-FFF2-40B4-BE49-F238E27FC236}">
                <a16:creationId xmlns:a16="http://schemas.microsoft.com/office/drawing/2014/main" id="{10221D5D-A4BA-C440-BC8A-99E2F8EC8C42}"/>
              </a:ext>
            </a:extLst>
          </p:cNvPr>
          <p:cNvSpPr>
            <a:spLocks noGrp="1"/>
          </p:cNvSpPr>
          <p:nvPr>
            <p:ph type="sldNum" sz="quarter" idx="12"/>
          </p:nvPr>
        </p:nvSpPr>
        <p:spPr/>
        <p:txBody>
          <a:bodyPr/>
          <a:lstStyle/>
          <a:p>
            <a:endParaRPr lang="en-US" dirty="0"/>
          </a:p>
        </p:txBody>
      </p:sp>
      <p:pic>
        <p:nvPicPr>
          <p:cNvPr id="8" name="Picture 7">
            <a:extLst>
              <a:ext uri="{FF2B5EF4-FFF2-40B4-BE49-F238E27FC236}">
                <a16:creationId xmlns:a16="http://schemas.microsoft.com/office/drawing/2014/main" id="{FAC177AF-5C05-2B4B-924A-700BE389BBB1}"/>
              </a:ext>
            </a:extLst>
          </p:cNvPr>
          <p:cNvPicPr>
            <a:picLocks noChangeAspect="1"/>
          </p:cNvPicPr>
          <p:nvPr/>
        </p:nvPicPr>
        <p:blipFill>
          <a:blip r:embed="rId2"/>
          <a:stretch>
            <a:fillRect/>
          </a:stretch>
        </p:blipFill>
        <p:spPr>
          <a:xfrm>
            <a:off x="4876800" y="1666875"/>
            <a:ext cx="7315200" cy="4483100"/>
          </a:xfrm>
          <a:prstGeom prst="rect">
            <a:avLst/>
          </a:prstGeom>
        </p:spPr>
      </p:pic>
      <p:sp>
        <p:nvSpPr>
          <p:cNvPr id="9" name="TextBox 8">
            <a:extLst>
              <a:ext uri="{FF2B5EF4-FFF2-40B4-BE49-F238E27FC236}">
                <a16:creationId xmlns:a16="http://schemas.microsoft.com/office/drawing/2014/main" id="{0D66D1DF-A270-F843-ADA3-09C9ED8A2A5B}"/>
              </a:ext>
            </a:extLst>
          </p:cNvPr>
          <p:cNvSpPr txBox="1"/>
          <p:nvPr/>
        </p:nvSpPr>
        <p:spPr>
          <a:xfrm rot="16200000">
            <a:off x="2672834" y="2807772"/>
            <a:ext cx="4140200" cy="369332"/>
          </a:xfrm>
          <a:prstGeom prst="rect">
            <a:avLst/>
          </a:prstGeom>
          <a:noFill/>
        </p:spPr>
        <p:txBody>
          <a:bodyPr wrap="square" rtlCol="0">
            <a:spAutoFit/>
          </a:bodyPr>
          <a:lstStyle/>
          <a:p>
            <a:r>
              <a:rPr lang="en-US" dirty="0"/>
              <a:t># of alerts (not retracted)</a:t>
            </a:r>
          </a:p>
        </p:txBody>
      </p:sp>
    </p:spTree>
    <p:extLst>
      <p:ext uri="{BB962C8B-B14F-4D97-AF65-F5344CB8AC3E}">
        <p14:creationId xmlns:p14="http://schemas.microsoft.com/office/powerpoint/2010/main" val="262984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6BDE-CEA5-B042-99C8-776AF26036C5}"/>
              </a:ext>
            </a:extLst>
          </p:cNvPr>
          <p:cNvSpPr>
            <a:spLocks noGrp="1"/>
          </p:cNvSpPr>
          <p:nvPr>
            <p:ph type="title"/>
          </p:nvPr>
        </p:nvSpPr>
        <p:spPr/>
        <p:txBody>
          <a:bodyPr/>
          <a:lstStyle/>
          <a:p>
            <a:r>
              <a:rPr lang="en-US" dirty="0"/>
              <a:t># of O3 candidates and O2+O1 detections VS run time</a:t>
            </a:r>
          </a:p>
        </p:txBody>
      </p:sp>
      <p:sp>
        <p:nvSpPr>
          <p:cNvPr id="4" name="Footer Placeholder 3">
            <a:extLst>
              <a:ext uri="{FF2B5EF4-FFF2-40B4-BE49-F238E27FC236}">
                <a16:creationId xmlns:a16="http://schemas.microsoft.com/office/drawing/2014/main" id="{CC0CD532-680E-084E-BE55-47F6FC89BD8E}"/>
              </a:ext>
            </a:extLst>
          </p:cNvPr>
          <p:cNvSpPr>
            <a:spLocks noGrp="1"/>
          </p:cNvSpPr>
          <p:nvPr>
            <p:ph type="ftr" sz="quarter" idx="11"/>
          </p:nvPr>
        </p:nvSpPr>
        <p:spPr/>
        <p:txBody>
          <a:bodyPr/>
          <a:lstStyle/>
          <a:p>
            <a:r>
              <a:rPr lang="en-US"/>
              <a:t>G1901130 LVEM Forum 20 Jun 2019</a:t>
            </a:r>
            <a:endParaRPr lang="en-US" dirty="0"/>
          </a:p>
        </p:txBody>
      </p:sp>
      <p:sp>
        <p:nvSpPr>
          <p:cNvPr id="5" name="Slide Number Placeholder 4">
            <a:extLst>
              <a:ext uri="{FF2B5EF4-FFF2-40B4-BE49-F238E27FC236}">
                <a16:creationId xmlns:a16="http://schemas.microsoft.com/office/drawing/2014/main" id="{469A5770-2809-F749-9560-4A0083CE652F}"/>
              </a:ext>
            </a:extLst>
          </p:cNvPr>
          <p:cNvSpPr>
            <a:spLocks noGrp="1"/>
          </p:cNvSpPr>
          <p:nvPr>
            <p:ph type="sldNum" sz="quarter" idx="12"/>
          </p:nvPr>
        </p:nvSpPr>
        <p:spPr/>
        <p:txBody>
          <a:bodyPr/>
          <a:lstStyle/>
          <a:p>
            <a:endParaRPr lang="en-US" dirty="0"/>
          </a:p>
        </p:txBody>
      </p:sp>
      <p:pic>
        <p:nvPicPr>
          <p:cNvPr id="19" name="Picture 18">
            <a:extLst>
              <a:ext uri="{FF2B5EF4-FFF2-40B4-BE49-F238E27FC236}">
                <a16:creationId xmlns:a16="http://schemas.microsoft.com/office/drawing/2014/main" id="{3EE1E67B-3F98-7C4C-882A-B02235B3F8B6}"/>
              </a:ext>
            </a:extLst>
          </p:cNvPr>
          <p:cNvPicPr>
            <a:picLocks noChangeAspect="1"/>
          </p:cNvPicPr>
          <p:nvPr/>
        </p:nvPicPr>
        <p:blipFill>
          <a:blip r:embed="rId2"/>
          <a:stretch>
            <a:fillRect/>
          </a:stretch>
        </p:blipFill>
        <p:spPr>
          <a:xfrm>
            <a:off x="2302339" y="1690688"/>
            <a:ext cx="7204915" cy="4473837"/>
          </a:xfrm>
          <a:prstGeom prst="rect">
            <a:avLst/>
          </a:prstGeom>
        </p:spPr>
      </p:pic>
    </p:spTree>
    <p:extLst>
      <p:ext uri="{BB962C8B-B14F-4D97-AF65-F5344CB8AC3E}">
        <p14:creationId xmlns:p14="http://schemas.microsoft.com/office/powerpoint/2010/main" val="331210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7427-AF8E-A348-B3E3-E2E6321C2683}"/>
              </a:ext>
            </a:extLst>
          </p:cNvPr>
          <p:cNvSpPr>
            <a:spLocks noGrp="1"/>
          </p:cNvSpPr>
          <p:nvPr>
            <p:ph type="title"/>
          </p:nvPr>
        </p:nvSpPr>
        <p:spPr/>
        <p:txBody>
          <a:bodyPr>
            <a:normAutofit/>
          </a:bodyPr>
          <a:lstStyle/>
          <a:p>
            <a:r>
              <a:rPr lang="en-US" sz="3600" dirty="0"/>
              <a:t>Detector Performance: O3 Cumulative Duty Factor</a:t>
            </a:r>
          </a:p>
        </p:txBody>
      </p:sp>
      <p:sp>
        <p:nvSpPr>
          <p:cNvPr id="15" name="Content Placeholder 14">
            <a:extLst>
              <a:ext uri="{FF2B5EF4-FFF2-40B4-BE49-F238E27FC236}">
                <a16:creationId xmlns:a16="http://schemas.microsoft.com/office/drawing/2014/main" id="{2AA3FF5F-4FFE-7142-913F-86BC90C20263}"/>
              </a:ext>
            </a:extLst>
          </p:cNvPr>
          <p:cNvSpPr>
            <a:spLocks noGrp="1"/>
          </p:cNvSpPr>
          <p:nvPr>
            <p:ph idx="1"/>
          </p:nvPr>
        </p:nvSpPr>
        <p:spPr>
          <a:xfrm>
            <a:off x="5660684" y="1587631"/>
            <a:ext cx="5780797" cy="3109629"/>
          </a:xfrm>
        </p:spPr>
        <p:txBody>
          <a:bodyPr>
            <a:normAutofit/>
          </a:bodyPr>
          <a:lstStyle/>
          <a:p>
            <a:r>
              <a:rPr lang="en-US" dirty="0"/>
              <a:t>46.5% Triple IFOs</a:t>
            </a:r>
          </a:p>
          <a:p>
            <a:r>
              <a:rPr lang="en-US" dirty="0"/>
              <a:t>82.2% at Double or Triple </a:t>
            </a:r>
          </a:p>
          <a:p>
            <a:r>
              <a:rPr lang="en-US" dirty="0"/>
              <a:t>2.2% zero IFO coverage</a:t>
            </a:r>
          </a:p>
          <a:p>
            <a:r>
              <a:rPr lang="en-US" dirty="0"/>
              <a:t>(Downtime includes everything including but not limited to maintenance)</a:t>
            </a:r>
          </a:p>
        </p:txBody>
      </p:sp>
      <p:pic>
        <p:nvPicPr>
          <p:cNvPr id="5" name="Picture 4">
            <a:extLst>
              <a:ext uri="{FF2B5EF4-FFF2-40B4-BE49-F238E27FC236}">
                <a16:creationId xmlns:a16="http://schemas.microsoft.com/office/drawing/2014/main" id="{529F618C-3F4A-A34B-B6BA-365E53323260}"/>
              </a:ext>
            </a:extLst>
          </p:cNvPr>
          <p:cNvPicPr>
            <a:picLocks noChangeAspect="1"/>
          </p:cNvPicPr>
          <p:nvPr/>
        </p:nvPicPr>
        <p:blipFill>
          <a:blip r:embed="rId2"/>
          <a:stretch>
            <a:fillRect/>
          </a:stretch>
        </p:blipFill>
        <p:spPr>
          <a:xfrm>
            <a:off x="266187" y="4835047"/>
            <a:ext cx="3561662" cy="1774042"/>
          </a:xfrm>
          <a:prstGeom prst="rect">
            <a:avLst/>
          </a:prstGeom>
        </p:spPr>
      </p:pic>
      <p:pic>
        <p:nvPicPr>
          <p:cNvPr id="8" name="Picture 7">
            <a:extLst>
              <a:ext uri="{FF2B5EF4-FFF2-40B4-BE49-F238E27FC236}">
                <a16:creationId xmlns:a16="http://schemas.microsoft.com/office/drawing/2014/main" id="{6D83848C-98C8-B34D-B078-EE1A9D4AE9BE}"/>
              </a:ext>
            </a:extLst>
          </p:cNvPr>
          <p:cNvPicPr>
            <a:picLocks noChangeAspect="1"/>
          </p:cNvPicPr>
          <p:nvPr/>
        </p:nvPicPr>
        <p:blipFill>
          <a:blip r:embed="rId3"/>
          <a:stretch>
            <a:fillRect/>
          </a:stretch>
        </p:blipFill>
        <p:spPr>
          <a:xfrm>
            <a:off x="4218554" y="4835479"/>
            <a:ext cx="3632547" cy="1773405"/>
          </a:xfrm>
          <a:prstGeom prst="rect">
            <a:avLst/>
          </a:prstGeom>
        </p:spPr>
      </p:pic>
      <p:pic>
        <p:nvPicPr>
          <p:cNvPr id="10" name="Picture 9">
            <a:extLst>
              <a:ext uri="{FF2B5EF4-FFF2-40B4-BE49-F238E27FC236}">
                <a16:creationId xmlns:a16="http://schemas.microsoft.com/office/drawing/2014/main" id="{8BA107C1-968F-6A47-AF2C-53D63EC9A264}"/>
              </a:ext>
            </a:extLst>
          </p:cNvPr>
          <p:cNvPicPr>
            <a:picLocks noChangeAspect="1"/>
          </p:cNvPicPr>
          <p:nvPr/>
        </p:nvPicPr>
        <p:blipFill>
          <a:blip r:embed="rId4"/>
          <a:stretch>
            <a:fillRect/>
          </a:stretch>
        </p:blipFill>
        <p:spPr>
          <a:xfrm>
            <a:off x="8091495" y="4835047"/>
            <a:ext cx="3883387" cy="1773837"/>
          </a:xfrm>
          <a:prstGeom prst="rect">
            <a:avLst/>
          </a:prstGeom>
        </p:spPr>
      </p:pic>
      <p:pic>
        <p:nvPicPr>
          <p:cNvPr id="12" name="Picture 11">
            <a:extLst>
              <a:ext uri="{FF2B5EF4-FFF2-40B4-BE49-F238E27FC236}">
                <a16:creationId xmlns:a16="http://schemas.microsoft.com/office/drawing/2014/main" id="{653443FF-A8A4-DE4F-989D-C646D76AC30D}"/>
              </a:ext>
            </a:extLst>
          </p:cNvPr>
          <p:cNvPicPr>
            <a:picLocks noChangeAspect="1"/>
          </p:cNvPicPr>
          <p:nvPr/>
        </p:nvPicPr>
        <p:blipFill>
          <a:blip r:embed="rId5"/>
          <a:stretch>
            <a:fillRect/>
          </a:stretch>
        </p:blipFill>
        <p:spPr>
          <a:xfrm>
            <a:off x="140926" y="1900444"/>
            <a:ext cx="5519759" cy="2341534"/>
          </a:xfrm>
          <a:prstGeom prst="rect">
            <a:avLst/>
          </a:prstGeom>
        </p:spPr>
      </p:pic>
      <p:sp>
        <p:nvSpPr>
          <p:cNvPr id="17" name="Footer Placeholder 16">
            <a:extLst>
              <a:ext uri="{FF2B5EF4-FFF2-40B4-BE49-F238E27FC236}">
                <a16:creationId xmlns:a16="http://schemas.microsoft.com/office/drawing/2014/main" id="{E3506556-9EE2-3E4B-B35A-2852416551BE}"/>
              </a:ext>
            </a:extLst>
          </p:cNvPr>
          <p:cNvSpPr>
            <a:spLocks noGrp="1"/>
          </p:cNvSpPr>
          <p:nvPr>
            <p:ph type="ftr" sz="quarter" idx="11"/>
          </p:nvPr>
        </p:nvSpPr>
        <p:spPr/>
        <p:txBody>
          <a:bodyPr/>
          <a:lstStyle/>
          <a:p>
            <a:r>
              <a:rPr lang="en-US"/>
              <a:t>G1901130 LVEM Forum 20 Jun 2019</a:t>
            </a:r>
            <a:endParaRPr lang="en-US" dirty="0"/>
          </a:p>
        </p:txBody>
      </p:sp>
      <p:sp>
        <p:nvSpPr>
          <p:cNvPr id="18" name="Slide Number Placeholder 17">
            <a:extLst>
              <a:ext uri="{FF2B5EF4-FFF2-40B4-BE49-F238E27FC236}">
                <a16:creationId xmlns:a16="http://schemas.microsoft.com/office/drawing/2014/main" id="{FAF73EB7-D53A-5849-9E54-9EDDE9D30B6C}"/>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0737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7427-AF8E-A348-B3E3-E2E6321C2683}"/>
              </a:ext>
            </a:extLst>
          </p:cNvPr>
          <p:cNvSpPr>
            <a:spLocks noGrp="1"/>
          </p:cNvSpPr>
          <p:nvPr>
            <p:ph type="title"/>
          </p:nvPr>
        </p:nvSpPr>
        <p:spPr>
          <a:xfrm>
            <a:off x="838200" y="365126"/>
            <a:ext cx="10515600" cy="942680"/>
          </a:xfrm>
        </p:spPr>
        <p:txBody>
          <a:bodyPr>
            <a:normAutofit/>
          </a:bodyPr>
          <a:lstStyle/>
          <a:p>
            <a:r>
              <a:rPr lang="en-US" sz="3600" dirty="0"/>
              <a:t>Detector Performance: BNS range</a:t>
            </a:r>
          </a:p>
        </p:txBody>
      </p:sp>
      <p:pic>
        <p:nvPicPr>
          <p:cNvPr id="7" name="Picture 6">
            <a:extLst>
              <a:ext uri="{FF2B5EF4-FFF2-40B4-BE49-F238E27FC236}">
                <a16:creationId xmlns:a16="http://schemas.microsoft.com/office/drawing/2014/main" id="{BC0420A4-C619-DA40-9716-F8884C387A61}"/>
              </a:ext>
            </a:extLst>
          </p:cNvPr>
          <p:cNvPicPr>
            <a:picLocks noChangeAspect="1"/>
          </p:cNvPicPr>
          <p:nvPr/>
        </p:nvPicPr>
        <p:blipFill>
          <a:blip r:embed="rId2"/>
          <a:stretch>
            <a:fillRect/>
          </a:stretch>
        </p:blipFill>
        <p:spPr>
          <a:xfrm>
            <a:off x="150776" y="2470933"/>
            <a:ext cx="5513424" cy="3750410"/>
          </a:xfrm>
          <a:prstGeom prst="rect">
            <a:avLst/>
          </a:prstGeom>
        </p:spPr>
      </p:pic>
      <p:pic>
        <p:nvPicPr>
          <p:cNvPr id="4" name="Picture 3">
            <a:extLst>
              <a:ext uri="{FF2B5EF4-FFF2-40B4-BE49-F238E27FC236}">
                <a16:creationId xmlns:a16="http://schemas.microsoft.com/office/drawing/2014/main" id="{B4E48AA8-2232-D74C-9300-863DEC36AAF3}"/>
              </a:ext>
            </a:extLst>
          </p:cNvPr>
          <p:cNvPicPr>
            <a:picLocks noChangeAspect="1"/>
          </p:cNvPicPr>
          <p:nvPr/>
        </p:nvPicPr>
        <p:blipFill>
          <a:blip r:embed="rId3"/>
          <a:stretch>
            <a:fillRect/>
          </a:stretch>
        </p:blipFill>
        <p:spPr>
          <a:xfrm>
            <a:off x="5800595" y="2298700"/>
            <a:ext cx="6339189" cy="3975099"/>
          </a:xfrm>
          <a:prstGeom prst="rect">
            <a:avLst/>
          </a:prstGeom>
        </p:spPr>
      </p:pic>
      <p:sp>
        <p:nvSpPr>
          <p:cNvPr id="13" name="Footer Placeholder 12">
            <a:extLst>
              <a:ext uri="{FF2B5EF4-FFF2-40B4-BE49-F238E27FC236}">
                <a16:creationId xmlns:a16="http://schemas.microsoft.com/office/drawing/2014/main" id="{84AC4687-D044-BD4E-9735-AE9C8C0F2EAB}"/>
              </a:ext>
            </a:extLst>
          </p:cNvPr>
          <p:cNvSpPr>
            <a:spLocks noGrp="1"/>
          </p:cNvSpPr>
          <p:nvPr>
            <p:ph type="ftr" sz="quarter" idx="11"/>
          </p:nvPr>
        </p:nvSpPr>
        <p:spPr/>
        <p:txBody>
          <a:bodyPr/>
          <a:lstStyle/>
          <a:p>
            <a:r>
              <a:rPr lang="en-US"/>
              <a:t>G1901130 LVEM Forum 20 Jun 2019</a:t>
            </a:r>
            <a:endParaRPr lang="en-US" dirty="0"/>
          </a:p>
        </p:txBody>
      </p:sp>
      <p:sp>
        <p:nvSpPr>
          <p:cNvPr id="14" name="Slide Number Placeholder 13">
            <a:extLst>
              <a:ext uri="{FF2B5EF4-FFF2-40B4-BE49-F238E27FC236}">
                <a16:creationId xmlns:a16="http://schemas.microsoft.com/office/drawing/2014/main" id="{13EE3EF2-48A0-804F-96B9-F49DDF5A672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06617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6BF3-984C-E442-AAA1-50985DC32F72}"/>
              </a:ext>
            </a:extLst>
          </p:cNvPr>
          <p:cNvSpPr>
            <a:spLocks noGrp="1"/>
          </p:cNvSpPr>
          <p:nvPr>
            <p:ph type="title"/>
          </p:nvPr>
        </p:nvSpPr>
        <p:spPr/>
        <p:txBody>
          <a:bodyPr/>
          <a:lstStyle/>
          <a:p>
            <a:r>
              <a:rPr lang="en-US" dirty="0"/>
              <a:t>(Potential) Commissioning Break of ~1 month</a:t>
            </a:r>
          </a:p>
        </p:txBody>
      </p:sp>
      <p:sp>
        <p:nvSpPr>
          <p:cNvPr id="3" name="Content Placeholder 2">
            <a:extLst>
              <a:ext uri="{FF2B5EF4-FFF2-40B4-BE49-F238E27FC236}">
                <a16:creationId xmlns:a16="http://schemas.microsoft.com/office/drawing/2014/main" id="{DB61722E-FE54-5E47-B716-F3AD4141C665}"/>
              </a:ext>
            </a:extLst>
          </p:cNvPr>
          <p:cNvSpPr>
            <a:spLocks noGrp="1"/>
          </p:cNvSpPr>
          <p:nvPr>
            <p:ph idx="1"/>
          </p:nvPr>
        </p:nvSpPr>
        <p:spPr/>
        <p:txBody>
          <a:bodyPr>
            <a:normAutofit fontScale="92500" lnSpcReduction="20000"/>
          </a:bodyPr>
          <a:lstStyle/>
          <a:p>
            <a:r>
              <a:rPr lang="en-US" dirty="0"/>
              <a:t>IF we do it, it will be late September to early October.</a:t>
            </a:r>
          </a:p>
          <a:p>
            <a:pPr lvl="1"/>
            <a:r>
              <a:rPr lang="en-US" dirty="0"/>
              <a:t>Proposal is yet to be approved by LIGO and Virgo upper management.</a:t>
            </a:r>
          </a:p>
          <a:p>
            <a:pPr lvl="1"/>
            <a:r>
              <a:rPr lang="en-US" dirty="0"/>
              <a:t>We may shift the O3 end date by ~1 month.</a:t>
            </a:r>
          </a:p>
          <a:p>
            <a:pPr lvl="1"/>
            <a:r>
              <a:rPr lang="en-US" dirty="0"/>
              <a:t>One way or the other, we’ll have a firm update before the next meeting, we’ll let you know as soon as it becomes available.</a:t>
            </a:r>
          </a:p>
          <a:p>
            <a:r>
              <a:rPr lang="en-US" dirty="0"/>
              <a:t>H1: Fiber feedthrough replacement for squeezer (SQZ improvement), septum window replacement (scattering mitigation), wind fence (environment noise mitigation).</a:t>
            </a:r>
          </a:p>
          <a:p>
            <a:r>
              <a:rPr lang="en-US" dirty="0"/>
              <a:t>L1: Septum window replacement, X arm accumulation test (vacuum), end station scattering mitigation.</a:t>
            </a:r>
          </a:p>
          <a:p>
            <a:r>
              <a:rPr lang="en-US" dirty="0"/>
              <a:t>V1: no installations foreseen, possibly modification of the locking configuration to improve knowledge of noise couplings and to test control strategy for O4.</a:t>
            </a:r>
          </a:p>
          <a:p>
            <a:endParaRPr lang="en-US" dirty="0"/>
          </a:p>
        </p:txBody>
      </p:sp>
      <p:sp>
        <p:nvSpPr>
          <p:cNvPr id="5" name="Footer Placeholder 4">
            <a:extLst>
              <a:ext uri="{FF2B5EF4-FFF2-40B4-BE49-F238E27FC236}">
                <a16:creationId xmlns:a16="http://schemas.microsoft.com/office/drawing/2014/main" id="{836F639C-BC16-264E-95A5-B544789873DC}"/>
              </a:ext>
            </a:extLst>
          </p:cNvPr>
          <p:cNvSpPr>
            <a:spLocks noGrp="1"/>
          </p:cNvSpPr>
          <p:nvPr>
            <p:ph type="ftr" sz="quarter" idx="11"/>
          </p:nvPr>
        </p:nvSpPr>
        <p:spPr/>
        <p:txBody>
          <a:bodyPr/>
          <a:lstStyle/>
          <a:p>
            <a:r>
              <a:rPr lang="en-US"/>
              <a:t>G1901130 LVEM Forum 20 Jun 2019</a:t>
            </a:r>
            <a:endParaRPr lang="en-US" dirty="0"/>
          </a:p>
        </p:txBody>
      </p:sp>
      <p:sp>
        <p:nvSpPr>
          <p:cNvPr id="6" name="Slide Number Placeholder 5">
            <a:extLst>
              <a:ext uri="{FF2B5EF4-FFF2-40B4-BE49-F238E27FC236}">
                <a16:creationId xmlns:a16="http://schemas.microsoft.com/office/drawing/2014/main" id="{325F9379-92B7-4242-B396-F33CB2C47C26}"/>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2142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0D8B-7544-7240-9799-0E2845695393}"/>
              </a:ext>
            </a:extLst>
          </p:cNvPr>
          <p:cNvSpPr>
            <a:spLocks noGrp="1"/>
          </p:cNvSpPr>
          <p:nvPr>
            <p:ph type="title"/>
          </p:nvPr>
        </p:nvSpPr>
        <p:spPr/>
        <p:txBody>
          <a:bodyPr/>
          <a:lstStyle/>
          <a:p>
            <a:r>
              <a:rPr lang="en-US" dirty="0"/>
              <a:t>KAGRA</a:t>
            </a:r>
          </a:p>
        </p:txBody>
      </p:sp>
      <p:sp>
        <p:nvSpPr>
          <p:cNvPr id="3" name="Content Placeholder 2">
            <a:extLst>
              <a:ext uri="{FF2B5EF4-FFF2-40B4-BE49-F238E27FC236}">
                <a16:creationId xmlns:a16="http://schemas.microsoft.com/office/drawing/2014/main" id="{898C835F-1D23-E441-A137-6338D6CD5787}"/>
              </a:ext>
            </a:extLst>
          </p:cNvPr>
          <p:cNvSpPr>
            <a:spLocks noGrp="1"/>
          </p:cNvSpPr>
          <p:nvPr>
            <p:ph idx="1"/>
          </p:nvPr>
        </p:nvSpPr>
        <p:spPr/>
        <p:txBody>
          <a:bodyPr/>
          <a:lstStyle/>
          <a:p>
            <a:r>
              <a:rPr lang="en-US" dirty="0"/>
              <a:t>Commissioning the corner station interferometer now.</a:t>
            </a:r>
          </a:p>
          <a:p>
            <a:pPr lvl="1"/>
            <a:r>
              <a:rPr lang="en-US" dirty="0"/>
              <a:t>Successful lock of DRMI on Wed. this week(!!!)</a:t>
            </a:r>
          </a:p>
          <a:p>
            <a:r>
              <a:rPr lang="en-US" dirty="0"/>
              <a:t>Engineering run on June 08, next one July 13.</a:t>
            </a:r>
          </a:p>
          <a:p>
            <a:r>
              <a:rPr lang="en-US" dirty="0"/>
              <a:t>Plan to join O3 toward the end of this year. No firm date yet.</a:t>
            </a:r>
          </a:p>
        </p:txBody>
      </p:sp>
      <p:sp>
        <p:nvSpPr>
          <p:cNvPr id="4" name="Footer Placeholder 3">
            <a:extLst>
              <a:ext uri="{FF2B5EF4-FFF2-40B4-BE49-F238E27FC236}">
                <a16:creationId xmlns:a16="http://schemas.microsoft.com/office/drawing/2014/main" id="{A4769142-9075-9F4E-94F8-75A6C99CE7F7}"/>
              </a:ext>
            </a:extLst>
          </p:cNvPr>
          <p:cNvSpPr>
            <a:spLocks noGrp="1"/>
          </p:cNvSpPr>
          <p:nvPr>
            <p:ph type="ftr" sz="quarter" idx="11"/>
          </p:nvPr>
        </p:nvSpPr>
        <p:spPr/>
        <p:txBody>
          <a:bodyPr/>
          <a:lstStyle/>
          <a:p>
            <a:r>
              <a:rPr lang="en-US"/>
              <a:t>G1901130 LVEM Forum 20 Jun 2019</a:t>
            </a:r>
            <a:endParaRPr lang="en-US" dirty="0"/>
          </a:p>
        </p:txBody>
      </p:sp>
      <p:sp>
        <p:nvSpPr>
          <p:cNvPr id="5" name="Slide Number Placeholder 4">
            <a:extLst>
              <a:ext uri="{FF2B5EF4-FFF2-40B4-BE49-F238E27FC236}">
                <a16:creationId xmlns:a16="http://schemas.microsoft.com/office/drawing/2014/main" id="{732528DE-6B17-1C43-A246-D2E0F07031C5}"/>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09647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TotalTime>
  <Words>487</Words>
  <Application>Microsoft Macintosh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O3 LIGO-Virgo (and KAGRA) update, June 20 2019</vt:lpstr>
      <vt:lpstr>Summary</vt:lpstr>
      <vt:lpstr>Not much update since May 23</vt:lpstr>
      <vt:lpstr># of O3 candidates and O2+O1 detections VS run time</vt:lpstr>
      <vt:lpstr>Detector Performance: O3 Cumulative Duty Factor</vt:lpstr>
      <vt:lpstr>Detector Performance: BNS range</vt:lpstr>
      <vt:lpstr>(Potential) Commissioning Break of ~1 month</vt:lpstr>
      <vt:lpstr>KAGRA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LIGO-Virgo status</dc:title>
  <dc:creator>Nicolas Leroy</dc:creator>
  <cp:lastModifiedBy>Keita Kawabe</cp:lastModifiedBy>
  <cp:revision>30</cp:revision>
  <cp:lastPrinted>2019-06-19T16:41:42Z</cp:lastPrinted>
  <dcterms:created xsi:type="dcterms:W3CDTF">2019-05-23T08:00:18Z</dcterms:created>
  <dcterms:modified xsi:type="dcterms:W3CDTF">2019-06-19T16:43:08Z</dcterms:modified>
</cp:coreProperties>
</file>