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102475" cy="8991600"/>
  <p:embeddedFontLst>
    <p:embeddedFont>
      <p:font typeface="Helvetica Neue" panose="02000503000000020004" pitchFamily="2" charset="0"/>
      <p:regular r:id="rId23"/>
      <p:bold r:id="rId24"/>
      <p:italic r:id="rId25"/>
      <p:boldItalic r:id="rId26"/>
    </p:embeddedFont>
    <p:embeddedFont>
      <p:font typeface="Merriweather" pitchFamily="2" charset="77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Tauri" panose="02000000000000000000" pitchFamily="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8"/>
  </p:normalViewPr>
  <p:slideViewPr>
    <p:cSldViewPr snapToGrid="0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16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2" y="0"/>
            <a:ext cx="307816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000" cy="404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542337"/>
            <a:ext cx="307816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16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f7fc27984_0_1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f7fc27984_0_1382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5f7fc27984_0_1382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8b01f1d3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f8b01f1d3_0_285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all the parts of Model C (mmin/max, turn-on fn, pl, and gaussian)</a:t>
            </a:r>
            <a:endParaRPr/>
          </a:p>
        </p:txBody>
      </p:sp>
      <p:sp>
        <p:nvSpPr>
          <p:cNvPr id="194" name="Google Shape;194;g5f8b01f1d3_0_285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f8b01f1d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f8b01f1d3_0_210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5f8b01f1d3_0_210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f8b01f1d3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f8b01f1d3_0_240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5f8b01f1d3_0_240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8b01f1d3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f8b01f1d3_0_218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5f8b01f1d3_0_218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f8b01f1d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f8b01f1d3_0_261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5f8b01f1d3_0_261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f7fc27984_0_1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f7fc27984_0_1562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5f7fc27984_0_1562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fbfbc775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fbfbc7752_0_79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5fbfbc7752_0_79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f8b01f1d3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f8b01f1d3_0_346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5f8b01f1d3_0_346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fbfbc775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fbfbc7752_0_62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5fbfbc7752_0_62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fbfbc775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fbfbc7752_0_45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5fbfbc7752_0_45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f8b01f1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f8b01f1d3_0_8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5f8b01f1d3_0_8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fbfbc775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fbfbc7752_0_71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5fbfbc7752_0_71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f8b01f1d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f8b01f1d3_0_16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5f8b01f1d3_0_16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f8b01f1d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f8b01f1d3_0_32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Has been done for stars, we want to connect this to BHs</a:t>
            </a:r>
            <a:endParaRPr/>
          </a:p>
        </p:txBody>
      </p:sp>
      <p:sp>
        <p:nvSpPr>
          <p:cNvPr id="99" name="Google Shape;99;g5f8b01f1d3_0_32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fbfbc775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fbfbc7752_0_24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5fbfbc7752_0_24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f8b01f1d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f8b01f1d3_0_54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Distinguish channels of form., tell which is more prominent in nature</a:t>
            </a:r>
            <a:endParaRPr/>
          </a:p>
        </p:txBody>
      </p:sp>
      <p:sp>
        <p:nvSpPr>
          <p:cNvPr id="125" name="Google Shape;125;g5f8b01f1d3_0_54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f8b01f1d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25" y="674687"/>
            <a:ext cx="4495800" cy="33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f8b01f1d3_0_113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the plot!! Be informed about the nature of mass gaps / if they are truly mass gaps</a:t>
            </a:r>
            <a:endParaRPr/>
          </a:p>
        </p:txBody>
      </p:sp>
      <p:sp>
        <p:nvSpPr>
          <p:cNvPr id="133" name="Google Shape;133;g5f8b01f1d3_0_113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f8b01f1d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f8b01f1d3_0_121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cosmological evolution of volume, time-dilated time, time at detector (can get many waveforms bc of our many detectors). N is the expression on slide 3 so we multiply by Vc and t</a:t>
            </a:r>
            <a:endParaRPr/>
          </a:p>
        </p:txBody>
      </p:sp>
      <p:sp>
        <p:nvSpPr>
          <p:cNvPr id="142" name="Google Shape;142;g5f8b01f1d3_0_121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f8b01f1d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f8b01f1d3_0_171:notes"/>
          <p:cNvSpPr txBox="1">
            <a:spLocks noGrp="1"/>
          </p:cNvSpPr>
          <p:nvPr>
            <p:ph type="body" idx="1"/>
          </p:nvPr>
        </p:nvSpPr>
        <p:spPr>
          <a:xfrm>
            <a:off x="947737" y="4270375"/>
            <a:ext cx="5207100" cy="404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5f8b01f1d3_0_171:notes"/>
          <p:cNvSpPr txBox="1">
            <a:spLocks noGrp="1"/>
          </p:cNvSpPr>
          <p:nvPr>
            <p:ph type="sldNum" idx="12"/>
          </p:nvPr>
        </p:nvSpPr>
        <p:spPr>
          <a:xfrm>
            <a:off x="4024312" y="8542337"/>
            <a:ext cx="3078300" cy="44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125" y="0"/>
            <a:ext cx="9144250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066800" y="76200"/>
            <a:ext cx="72390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 b="0" i="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64132"/>
            <a:ext cx="9144250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0" y="0"/>
            <a:ext cx="9144250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58833"/>
            <a:ext cx="4313625" cy="5865687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-125" y="0"/>
            <a:ext cx="4316900" cy="5860653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latin typeface="Tauri"/>
                <a:ea typeface="Tauri"/>
                <a:cs typeface="Tauri"/>
                <a:sym typeface="Tauri"/>
              </a:rPr>
              <a:t>Discovering the Underlying Distributions </a:t>
            </a:r>
            <a:endParaRPr sz="3300" b="1" dirty="0"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latin typeface="Tauri"/>
                <a:ea typeface="Tauri"/>
                <a:cs typeface="Tauri"/>
                <a:sym typeface="Tauri"/>
              </a:rPr>
              <a:t>of Black Hole Populations</a:t>
            </a:r>
            <a:endParaRPr sz="3300" b="1" dirty="0"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311700" y="2504733"/>
            <a:ext cx="56160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Phoebe McClincy</a:t>
            </a:r>
            <a:r>
              <a:rPr lang="en-US" baseline="30000">
                <a:latin typeface="Tauri"/>
                <a:ea typeface="Tauri"/>
                <a:cs typeface="Tauri"/>
                <a:sym typeface="Tauri"/>
              </a:rPr>
              <a:t>1</a:t>
            </a:r>
            <a:endParaRPr baseline="30000"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Tauri"/>
                <a:ea typeface="Tauri"/>
                <a:cs typeface="Tauri"/>
                <a:sym typeface="Tauri"/>
              </a:rPr>
              <a:t>Mentors</a:t>
            </a:r>
            <a:r>
              <a:rPr lang="en-US">
                <a:latin typeface="Tauri"/>
                <a:ea typeface="Tauri"/>
                <a:cs typeface="Tauri"/>
                <a:sym typeface="Tauri"/>
              </a:rPr>
              <a:t>: Alan Weinstein</a:t>
            </a:r>
            <a:r>
              <a:rPr lang="en-US" baseline="30000">
                <a:latin typeface="Tauri"/>
                <a:ea typeface="Tauri"/>
                <a:cs typeface="Tauri"/>
                <a:sym typeface="Tauri"/>
              </a:rPr>
              <a:t>2</a:t>
            </a:r>
            <a:r>
              <a:rPr lang="en-US">
                <a:latin typeface="Tauri"/>
                <a:ea typeface="Tauri"/>
                <a:cs typeface="Tauri"/>
                <a:sym typeface="Tauri"/>
              </a:rPr>
              <a:t>, Jonah Kanner</a:t>
            </a:r>
            <a:r>
              <a:rPr lang="en-US" baseline="30000">
                <a:latin typeface="Tauri"/>
                <a:ea typeface="Tauri"/>
                <a:cs typeface="Tauri"/>
                <a:sym typeface="Tauri"/>
              </a:rPr>
              <a:t>2</a:t>
            </a:r>
            <a:r>
              <a:rPr lang="en-US">
                <a:latin typeface="Tauri"/>
                <a:ea typeface="Tauri"/>
                <a:cs typeface="Tauri"/>
                <a:sym typeface="Tauri"/>
              </a:rPr>
              <a:t>, Liting Xiao</a:t>
            </a:r>
            <a:r>
              <a:rPr lang="en-US" baseline="30000">
                <a:latin typeface="Tauri"/>
                <a:ea typeface="Tauri"/>
                <a:cs typeface="Tauri"/>
                <a:sym typeface="Tauri"/>
              </a:rPr>
              <a:t>2</a:t>
            </a:r>
            <a:endParaRPr sz="700"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baseline="30000">
                <a:latin typeface="Tauri"/>
                <a:ea typeface="Tauri"/>
                <a:cs typeface="Tauri"/>
                <a:sym typeface="Tauri"/>
              </a:rPr>
              <a:t>1</a:t>
            </a:r>
            <a:r>
              <a:rPr lang="en-US" sz="1000" b="1" i="1">
                <a:latin typeface="Tauri"/>
                <a:ea typeface="Tauri"/>
                <a:cs typeface="Tauri"/>
                <a:sym typeface="Tauri"/>
              </a:rPr>
              <a:t>Department of Astronomy and Astrophysics, Pennsylvania State University</a:t>
            </a:r>
            <a:endParaRPr sz="1000" b="1" i="1"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baseline="30000">
                <a:latin typeface="Tauri"/>
                <a:ea typeface="Tauri"/>
                <a:cs typeface="Tauri"/>
                <a:sym typeface="Tauri"/>
              </a:rPr>
              <a:t>2</a:t>
            </a:r>
            <a:r>
              <a:rPr lang="en-US" sz="1000" b="1" i="1">
                <a:latin typeface="Tauri"/>
                <a:ea typeface="Tauri"/>
                <a:cs typeface="Tauri"/>
                <a:sym typeface="Tauri"/>
              </a:rPr>
              <a:t>LIGO Laboratory, California Institute of Technology</a:t>
            </a:r>
            <a:endParaRPr sz="1000" b="1" i="1">
              <a:latin typeface="Tauri"/>
              <a:ea typeface="Tauri"/>
              <a:cs typeface="Tauri"/>
              <a:sym typeface="Tauri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325" y="4340600"/>
            <a:ext cx="3080300" cy="173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6026725" y="6044000"/>
            <a:ext cx="17715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Caltech / LIGO</a:t>
            </a:r>
            <a:endParaRPr sz="900" b="1"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Primary Mass Distribution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97" name="Google Shape;197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513" y="2658300"/>
            <a:ext cx="4712975" cy="29090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9" name="Google Shape;199;p23"/>
          <p:cNvSpPr txBox="1"/>
          <p:nvPr/>
        </p:nvSpPr>
        <p:spPr>
          <a:xfrm>
            <a:off x="2215425" y="6036633"/>
            <a:ext cx="47130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2"/>
                </a:solidFill>
                <a:highlight>
                  <a:srgbClr val="FFFFFF"/>
                </a:highlight>
                <a:latin typeface="Tauri"/>
                <a:ea typeface="Tauri"/>
                <a:cs typeface="Tauri"/>
                <a:sym typeface="Tauri"/>
              </a:rPr>
              <a:t>Abbott, B. P., Abbott, R., Abbott, T. D., Abraham, S., Acernese, F., Ackley, K., ... &amp; Agathos, M. (2019). Binary Black Hole Population Properties Inferred from the First and Second Observing Runs of Advanced LIGO and Advanced Virgo. </a:t>
            </a:r>
            <a:r>
              <a:rPr lang="en-US" sz="600" i="1">
                <a:solidFill>
                  <a:schemeClr val="dk2"/>
                </a:solidFill>
                <a:highlight>
                  <a:srgbClr val="FFFFFF"/>
                </a:highlight>
                <a:latin typeface="Tauri"/>
                <a:ea typeface="Tauri"/>
                <a:cs typeface="Tauri"/>
                <a:sym typeface="Tauri"/>
              </a:rPr>
              <a:t>arXiv preprint arXiv:1811.12940</a:t>
            </a:r>
            <a:r>
              <a:rPr lang="en-US" sz="600">
                <a:solidFill>
                  <a:schemeClr val="dk2"/>
                </a:solidFill>
                <a:highlight>
                  <a:srgbClr val="FFFFFF"/>
                </a:highlight>
                <a:latin typeface="Tauri"/>
                <a:ea typeface="Tauri"/>
                <a:cs typeface="Tauri"/>
                <a:sym typeface="Tauri"/>
              </a:rPr>
              <a:t>.</a:t>
            </a:r>
            <a:endParaRPr sz="6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cxnSp>
        <p:nvCxnSpPr>
          <p:cNvPr id="200" name="Google Shape;200;p23"/>
          <p:cNvCxnSpPr/>
          <p:nvPr/>
        </p:nvCxnSpPr>
        <p:spPr>
          <a:xfrm rot="10800000" flipH="1">
            <a:off x="1091650" y="3736967"/>
            <a:ext cx="2181600" cy="6723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1" name="Google Shape;201;p23"/>
          <p:cNvSpPr txBox="1"/>
          <p:nvPr/>
        </p:nvSpPr>
        <p:spPr>
          <a:xfrm>
            <a:off x="147600" y="4055067"/>
            <a:ext cx="18564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Tauri"/>
                <a:ea typeface="Tauri"/>
                <a:cs typeface="Tauri"/>
                <a:sym typeface="Tauri"/>
              </a:rPr>
              <a:t>Power law</a:t>
            </a:r>
            <a:endParaRPr sz="1200">
              <a:solidFill>
                <a:schemeClr val="accent5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  <a:latin typeface="Tauri"/>
                <a:ea typeface="Tauri"/>
                <a:cs typeface="Tauri"/>
                <a:sym typeface="Tauri"/>
              </a:rPr>
              <a:t>component</a:t>
            </a:r>
            <a:endParaRPr sz="1200">
              <a:solidFill>
                <a:schemeClr val="accent5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6157600" y="2924900"/>
            <a:ext cx="624000" cy="264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Analysis Process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188050" y="2834533"/>
            <a:ext cx="2543400" cy="2364300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4"/>
          <p:cNvSpPr txBox="1"/>
          <p:nvPr/>
        </p:nvSpPr>
        <p:spPr>
          <a:xfrm>
            <a:off x="188050" y="2834533"/>
            <a:ext cx="2543400" cy="23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uri"/>
                <a:ea typeface="Tauri"/>
                <a:cs typeface="Tauri"/>
                <a:sym typeface="Tauri"/>
              </a:rPr>
              <a:t>Generate optimal waveforms based on mass distributions in my model</a:t>
            </a:r>
            <a:endParaRPr sz="18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3300300" y="2834533"/>
            <a:ext cx="2543400" cy="2364300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4"/>
          <p:cNvSpPr/>
          <p:nvPr/>
        </p:nvSpPr>
        <p:spPr>
          <a:xfrm>
            <a:off x="6412550" y="2834533"/>
            <a:ext cx="2543400" cy="2364300"/>
          </a:xfrm>
          <a:prstGeom prst="flowChartAlternateProcess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4"/>
          <p:cNvSpPr txBox="1"/>
          <p:nvPr/>
        </p:nvSpPr>
        <p:spPr>
          <a:xfrm>
            <a:off x="3300300" y="2834533"/>
            <a:ext cx="2543400" cy="23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Tauri"/>
                <a:ea typeface="Tauri"/>
                <a:cs typeface="Tauri"/>
                <a:sym typeface="Tauri"/>
              </a:rPr>
              <a:t>Retrieve the optimal SNR from each waveform, evaluate SNR threshold</a:t>
            </a:r>
            <a:endParaRPr sz="18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6412550" y="3046933"/>
            <a:ext cx="2543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Tauri"/>
                <a:ea typeface="Tauri"/>
                <a:cs typeface="Tauri"/>
                <a:sym typeface="Tauri"/>
              </a:rPr>
              <a:t>Parameter estimation on the retrieved mass distributions to recover the hyperparameters</a:t>
            </a:r>
            <a:endParaRPr sz="17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Tauri"/>
                <a:ea typeface="Tauri"/>
                <a:cs typeface="Tauri"/>
                <a:sym typeface="Tauri"/>
              </a:rPr>
              <a:t>α, β, γ</a:t>
            </a:r>
            <a:endParaRPr sz="17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16" name="Google Shape;216;p24"/>
          <p:cNvSpPr/>
          <p:nvPr/>
        </p:nvSpPr>
        <p:spPr>
          <a:xfrm>
            <a:off x="2741525" y="3845133"/>
            <a:ext cx="548700" cy="34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4"/>
          <p:cNvSpPr/>
          <p:nvPr/>
        </p:nvSpPr>
        <p:spPr>
          <a:xfrm>
            <a:off x="5853775" y="3845133"/>
            <a:ext cx="548700" cy="34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 l="2085"/>
          <a:stretch/>
        </p:blipFill>
        <p:spPr>
          <a:xfrm>
            <a:off x="4789200" y="4933972"/>
            <a:ext cx="3430875" cy="10600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Initial Parameter Estimation: Salpeter IMF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25" name="Google Shape;225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594" y="2084972"/>
            <a:ext cx="4395000" cy="4395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25"/>
          <p:cNvSpPr txBox="1"/>
          <p:nvPr/>
        </p:nvSpPr>
        <p:spPr>
          <a:xfrm>
            <a:off x="361950" y="3777948"/>
            <a:ext cx="1992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Tauri"/>
                <a:ea typeface="Tauri"/>
                <a:cs typeface="Tauri"/>
                <a:sym typeface="Tauri"/>
              </a:rPr>
              <a:t>Well-recovered!</a:t>
            </a:r>
            <a:endParaRPr sz="1800" b="1">
              <a:solidFill>
                <a:srgbClr val="FF0000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cxnSp>
        <p:nvCxnSpPr>
          <p:cNvPr id="228" name="Google Shape;228;p25"/>
          <p:cNvCxnSpPr/>
          <p:nvPr/>
        </p:nvCxnSpPr>
        <p:spPr>
          <a:xfrm>
            <a:off x="1449247" y="4150748"/>
            <a:ext cx="1902300" cy="570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Model C Power Law Component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35" name="Google Shape;235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5810250" y="3543300"/>
            <a:ext cx="23049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Tauri"/>
                <a:ea typeface="Tauri"/>
                <a:cs typeface="Tauri"/>
                <a:sym typeface="Tauri"/>
              </a:rPr>
              <a:t>Parameter estimation </a:t>
            </a:r>
            <a:endParaRPr sz="1800" b="1">
              <a:solidFill>
                <a:srgbClr val="0000FF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Tauri"/>
                <a:ea typeface="Tauri"/>
                <a:cs typeface="Tauri"/>
                <a:sym typeface="Tauri"/>
              </a:rPr>
              <a:t>to follow soon…</a:t>
            </a:r>
            <a:endParaRPr sz="1800" b="1">
              <a:solidFill>
                <a:srgbClr val="0000FF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pic>
        <p:nvPicPr>
          <p:cNvPr id="237" name="Google Shape;2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050" y="2137800"/>
            <a:ext cx="4476725" cy="4324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Conclusions / Future Work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44" name="Google Shape;244;p27"/>
          <p:cNvSpPr txBox="1">
            <a:spLocks noGrp="1"/>
          </p:cNvSpPr>
          <p:nvPr>
            <p:ph type="body" idx="1"/>
          </p:nvPr>
        </p:nvSpPr>
        <p:spPr>
          <a:xfrm>
            <a:off x="311700" y="2007600"/>
            <a:ext cx="85206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uri"/>
              <a:buChar char="●"/>
            </a:pPr>
            <a:r>
              <a:rPr lang="en-US" sz="1800">
                <a:latin typeface="Tauri"/>
                <a:ea typeface="Tauri"/>
                <a:cs typeface="Tauri"/>
                <a:sym typeface="Tauri"/>
              </a:rPr>
              <a:t>The known hyperparameters for the initial power law testing were well-recovered</a:t>
            </a:r>
            <a:endParaRPr sz="1800"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uri"/>
              <a:buChar char="●"/>
            </a:pPr>
            <a:r>
              <a:rPr lang="en-US" sz="1800">
                <a:latin typeface="Tauri"/>
                <a:ea typeface="Tauri"/>
                <a:cs typeface="Tauri"/>
                <a:sym typeface="Tauri"/>
              </a:rPr>
              <a:t>In the future, we will likely be able to conduct a similar parameter estimation on real populations of BBHs, and will be able to recover the underlying distribution</a:t>
            </a:r>
            <a:endParaRPr sz="1800">
              <a:latin typeface="Tauri"/>
              <a:ea typeface="Tauri"/>
              <a:cs typeface="Tauri"/>
              <a:sym typeface="Tauri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uri"/>
              <a:buChar char="●"/>
            </a:pPr>
            <a:r>
              <a:rPr lang="en-US" sz="1800">
                <a:latin typeface="Tauri"/>
                <a:ea typeface="Tauri"/>
                <a:cs typeface="Tauri"/>
                <a:sym typeface="Tauri"/>
              </a:rPr>
              <a:t>Finishing Model C analysis / other more complex models</a:t>
            </a:r>
            <a:endParaRPr sz="1800"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uri"/>
              <a:buChar char="●"/>
            </a:pPr>
            <a:r>
              <a:rPr lang="en-US" sz="1800">
                <a:latin typeface="Tauri"/>
                <a:ea typeface="Tauri"/>
                <a:cs typeface="Tauri"/>
                <a:sym typeface="Tauri"/>
              </a:rPr>
              <a:t>Incorporating efficiency of detection</a:t>
            </a:r>
            <a:endParaRPr sz="1800"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uri"/>
              <a:buChar char="●"/>
            </a:pPr>
            <a:r>
              <a:rPr lang="en-US" sz="1800">
                <a:latin typeface="Tauri"/>
                <a:ea typeface="Tauri"/>
                <a:cs typeface="Tauri"/>
                <a:sym typeface="Tauri"/>
              </a:rPr>
              <a:t>Errors in the values of mass </a:t>
            </a:r>
            <a:endParaRPr sz="1800"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45" name="Google Shape;245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Acknowledgements</a:t>
            </a:r>
            <a:endParaRPr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2475" y="2907178"/>
            <a:ext cx="2039350" cy="20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1420" y="2735533"/>
            <a:ext cx="1023975" cy="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0245" y="719633"/>
            <a:ext cx="1023975" cy="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1825" y="1602085"/>
            <a:ext cx="2039350" cy="204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 rotWithShape="1">
          <a:blip r:embed="rId6">
            <a:alphaModFix/>
          </a:blip>
          <a:srcRect l="6712" t="11140" r="6782" b="8654"/>
          <a:stretch/>
        </p:blipFill>
        <p:spPr>
          <a:xfrm>
            <a:off x="5245175" y="4496724"/>
            <a:ext cx="2847620" cy="150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8"/>
          <p:cNvSpPr txBox="1"/>
          <p:nvPr/>
        </p:nvSpPr>
        <p:spPr>
          <a:xfrm>
            <a:off x="565425" y="1691567"/>
            <a:ext cx="2453700" cy="4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uri"/>
              <a:buChar char="●"/>
            </a:pPr>
            <a:r>
              <a:rPr lang="en-US" sz="18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Alan Weinstein</a:t>
            </a:r>
            <a:endParaRPr sz="18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uri"/>
              <a:buChar char="●"/>
            </a:pPr>
            <a:r>
              <a:rPr lang="en-US" sz="18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Jonah Kanner</a:t>
            </a:r>
            <a:endParaRPr sz="18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uri"/>
              <a:buChar char="●"/>
            </a:pPr>
            <a:r>
              <a:rPr lang="en-US" sz="18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Liting Xiao</a:t>
            </a:r>
            <a:endParaRPr sz="18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uri"/>
              <a:buChar char="●"/>
            </a:pPr>
            <a:r>
              <a:rPr lang="en-US" sz="18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Tom Callister</a:t>
            </a:r>
            <a:endParaRPr sz="18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uri"/>
              <a:buChar char="●"/>
            </a:pPr>
            <a:r>
              <a:rPr lang="en-US" sz="18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Shreya Anand</a:t>
            </a:r>
            <a:endParaRPr sz="18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uri"/>
              <a:buChar char="●"/>
            </a:pPr>
            <a:r>
              <a:rPr lang="en-US" sz="18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Ryan Magee</a:t>
            </a:r>
            <a:endParaRPr sz="18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65" name="Google Shape;265;p29"/>
          <p:cNvSpPr txBox="1">
            <a:spLocks noGrp="1"/>
          </p:cNvSpPr>
          <p:nvPr>
            <p:ph type="ctrTitle" idx="4294967295"/>
          </p:nvPr>
        </p:nvSpPr>
        <p:spPr>
          <a:xfrm>
            <a:off x="-2593425" y="3429000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Tauri"/>
                <a:ea typeface="Tauri"/>
                <a:cs typeface="Tauri"/>
                <a:sym typeface="Tauri"/>
              </a:rPr>
              <a:t>Other Slides</a:t>
            </a:r>
            <a:endParaRPr sz="3600"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Tauri"/>
              <a:ea typeface="Tauri"/>
              <a:cs typeface="Tauri"/>
              <a:sym typeface="Tauri"/>
            </a:endParaRPr>
          </a:p>
        </p:txBody>
      </p:sp>
      <p:cxnSp>
        <p:nvCxnSpPr>
          <p:cNvPr id="266" name="Google Shape;266;p29"/>
          <p:cNvCxnSpPr/>
          <p:nvPr/>
        </p:nvCxnSpPr>
        <p:spPr>
          <a:xfrm rot="10800000" flipH="1">
            <a:off x="219075" y="4439533"/>
            <a:ext cx="8677200" cy="25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Bayesian Inference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73" name="Google Shape;273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74" name="Google Shape;274;p30"/>
          <p:cNvPicPr preferRelativeResize="0"/>
          <p:nvPr/>
        </p:nvPicPr>
        <p:blipFill rotWithShape="1">
          <a:blip r:embed="rId3">
            <a:alphaModFix/>
          </a:blip>
          <a:srcRect t="15586" b="13501"/>
          <a:stretch/>
        </p:blipFill>
        <p:spPr>
          <a:xfrm>
            <a:off x="271474" y="5207733"/>
            <a:ext cx="2125517" cy="1461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5" name="Google Shape;2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475" y="3485150"/>
            <a:ext cx="3581399" cy="10959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6" name="Google Shape;27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473" y="1848833"/>
            <a:ext cx="2919400" cy="10312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30"/>
          <p:cNvCxnSpPr/>
          <p:nvPr/>
        </p:nvCxnSpPr>
        <p:spPr>
          <a:xfrm rot="10800000" flipH="1">
            <a:off x="3629025" y="2438300"/>
            <a:ext cx="2076600" cy="2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8" name="Google Shape;278;p30"/>
          <p:cNvCxnSpPr/>
          <p:nvPr/>
        </p:nvCxnSpPr>
        <p:spPr>
          <a:xfrm rot="10800000" flipH="1">
            <a:off x="4124325" y="4203667"/>
            <a:ext cx="1609800" cy="2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30"/>
          <p:cNvCxnSpPr/>
          <p:nvPr/>
        </p:nvCxnSpPr>
        <p:spPr>
          <a:xfrm rot="10800000" flipH="1">
            <a:off x="2809875" y="5918433"/>
            <a:ext cx="2952900" cy="3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0" name="Google Shape;280;p30"/>
          <p:cNvSpPr txBox="1"/>
          <p:nvPr/>
        </p:nvSpPr>
        <p:spPr>
          <a:xfrm>
            <a:off x="6405450" y="2188600"/>
            <a:ext cx="1762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Bayes’ Theorem</a:t>
            </a:r>
            <a:endParaRPr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6472125" y="3953767"/>
            <a:ext cx="1762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Evidence</a:t>
            </a:r>
            <a:endParaRPr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6472125" y="5672333"/>
            <a:ext cx="1762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Bayes Factor</a:t>
            </a:r>
            <a:endParaRPr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Common Envelope vs. Chemically Homogeneous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89" name="Google Shape;289;p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90" name="Google Shape;290;p31"/>
          <p:cNvSpPr txBox="1"/>
          <p:nvPr/>
        </p:nvSpPr>
        <p:spPr>
          <a:xfrm>
            <a:off x="4029075" y="5713633"/>
            <a:ext cx="19527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(de Mink, 2008)</a:t>
            </a:r>
            <a:endParaRPr sz="8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pic>
        <p:nvPicPr>
          <p:cNvPr id="291" name="Google Shape;2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388" y="2329550"/>
            <a:ext cx="5605224" cy="33840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Bremsstrahlung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99" name="Google Shape;29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313" y="2483925"/>
            <a:ext cx="5779375" cy="36366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Overview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311700" y="2007600"/>
            <a:ext cx="85206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Tauri"/>
              <a:buChar char="●"/>
            </a:pPr>
            <a:r>
              <a:rPr lang="en-US" sz="1800">
                <a:latin typeface="Tauri"/>
                <a:ea typeface="Tauri"/>
                <a:cs typeface="Tauri"/>
                <a:sym typeface="Tauri"/>
              </a:rPr>
              <a:t>Introduction to rates and populations</a:t>
            </a:r>
            <a:endParaRPr sz="1800"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uri"/>
              <a:buChar char="●"/>
            </a:pPr>
            <a:r>
              <a:rPr lang="en-US" sz="1800">
                <a:latin typeface="Tauri"/>
                <a:ea typeface="Tauri"/>
                <a:cs typeface="Tauri"/>
                <a:sym typeface="Tauri"/>
              </a:rPr>
              <a:t>Motivations</a:t>
            </a:r>
            <a:endParaRPr sz="1800"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uri"/>
              <a:buChar char="●"/>
            </a:pPr>
            <a:r>
              <a:rPr lang="en-US" sz="1800">
                <a:latin typeface="Tauri"/>
                <a:ea typeface="Tauri"/>
                <a:cs typeface="Tauri"/>
                <a:sym typeface="Tauri"/>
              </a:rPr>
              <a:t>Proposed mass distributions</a:t>
            </a:r>
            <a:endParaRPr sz="1800"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uri"/>
              <a:buChar char="●"/>
            </a:pPr>
            <a:r>
              <a:rPr lang="en-US" sz="1800">
                <a:latin typeface="Tauri"/>
                <a:ea typeface="Tauri"/>
                <a:cs typeface="Tauri"/>
                <a:sym typeface="Tauri"/>
              </a:rPr>
              <a:t>Recovering the mass distributions</a:t>
            </a:r>
            <a:endParaRPr sz="1800">
              <a:latin typeface="Tauri"/>
              <a:ea typeface="Tauri"/>
              <a:cs typeface="Tauri"/>
              <a:sym typeface="Tau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uri"/>
              <a:buChar char="●"/>
            </a:pPr>
            <a:r>
              <a:rPr lang="en-US" sz="1800">
                <a:latin typeface="Tauri"/>
                <a:ea typeface="Tauri"/>
                <a:cs typeface="Tauri"/>
                <a:sym typeface="Tauri"/>
              </a:rPr>
              <a:t>Conclusions/future work</a:t>
            </a:r>
            <a:endParaRPr sz="1800"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auri"/>
                <a:ea typeface="Tauri"/>
                <a:cs typeface="Tauri"/>
                <a:sym typeface="Tauri"/>
              </a:rPr>
              <a:t>2</a:t>
            </a:fld>
            <a:endParaRPr>
              <a:latin typeface="Tauri"/>
              <a:ea typeface="Tauri"/>
              <a:cs typeface="Tauri"/>
              <a:sym typeface="Tau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Three-Body Interaction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306" name="Google Shape;306;p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07" name="Google Shape;3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842" y="2207700"/>
            <a:ext cx="4470325" cy="36817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8" name="Google Shape;308;p33"/>
          <p:cNvSpPr txBox="1"/>
          <p:nvPr/>
        </p:nvSpPr>
        <p:spPr>
          <a:xfrm>
            <a:off x="4038600" y="5965633"/>
            <a:ext cx="19527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(Banerjee, 2016)</a:t>
            </a:r>
            <a:endParaRPr sz="8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Introduction to rates and populations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311700" y="1804400"/>
            <a:ext cx="85206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Tauri"/>
              <a:buChar char="●"/>
            </a:pPr>
            <a:r>
              <a:rPr lang="en-US" sz="1600">
                <a:latin typeface="Tauri"/>
                <a:ea typeface="Tauri"/>
                <a:cs typeface="Tauri"/>
                <a:sym typeface="Tauri"/>
              </a:rPr>
              <a:t>Detector sensitivity ↑, distance we can hear GWs from compact binary mergers ↑</a:t>
            </a:r>
            <a:endParaRPr sz="1600">
              <a:latin typeface="Tauri"/>
              <a:ea typeface="Tauri"/>
              <a:cs typeface="Tauri"/>
              <a:sym typeface="Ta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uri"/>
              <a:buChar char="●"/>
            </a:pPr>
            <a:r>
              <a:rPr lang="en-US" sz="1600">
                <a:latin typeface="Tauri"/>
                <a:ea typeface="Tauri"/>
                <a:cs typeface="Tauri"/>
                <a:sym typeface="Tauri"/>
              </a:rPr>
              <a:t># of events detected will dramatically increase in the near future</a:t>
            </a:r>
            <a:endParaRPr sz="1600">
              <a:latin typeface="Tauri"/>
              <a:ea typeface="Tauri"/>
              <a:cs typeface="Tauri"/>
              <a:sym typeface="Ta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uri"/>
              <a:buChar char="●"/>
            </a:pPr>
            <a:r>
              <a:rPr lang="en-US" sz="1600">
                <a:latin typeface="Tauri"/>
                <a:ea typeface="Tauri"/>
                <a:cs typeface="Tauri"/>
                <a:sym typeface="Tauri"/>
              </a:rPr>
              <a:t>We expect tens, hundreds, or thousands of events</a:t>
            </a:r>
            <a:endParaRPr sz="1600">
              <a:latin typeface="Tauri"/>
              <a:ea typeface="Tauri"/>
              <a:cs typeface="Tauri"/>
              <a:sym typeface="Ta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uri"/>
              <a:buChar char="●"/>
            </a:pPr>
            <a:r>
              <a:rPr lang="en-US" sz="1600">
                <a:latin typeface="Tauri"/>
                <a:ea typeface="Tauri"/>
                <a:cs typeface="Tauri"/>
                <a:sym typeface="Tauri"/>
              </a:rPr>
              <a:t>Measure event rate density (in units of mergers/time/volume) as a function of mass, spin, and redshift (ignore spin for now)</a:t>
            </a:r>
            <a:endParaRPr sz="1600"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600"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600"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600"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600">
              <a:latin typeface="Tauri"/>
              <a:ea typeface="Tauri"/>
              <a:cs typeface="Tauri"/>
              <a:sym typeface="Tauri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Tauri"/>
              <a:buChar char="●"/>
            </a:pPr>
            <a:r>
              <a:rPr lang="en-US" sz="1600">
                <a:latin typeface="Tauri"/>
                <a:ea typeface="Tauri"/>
                <a:cs typeface="Tauri"/>
                <a:sym typeface="Tauri"/>
              </a:rPr>
              <a:t>Now is the optimal time to develop tools to use for this</a:t>
            </a:r>
            <a:endParaRPr sz="1600">
              <a:latin typeface="Tauri"/>
              <a:ea typeface="Tauri"/>
              <a:cs typeface="Tauri"/>
              <a:sym typeface="Tau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t="13907" b="13089"/>
          <a:stretch/>
        </p:blipFill>
        <p:spPr>
          <a:xfrm>
            <a:off x="2658888" y="4038602"/>
            <a:ext cx="3826225" cy="1121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auri"/>
                <a:ea typeface="Tauri"/>
                <a:cs typeface="Tauri"/>
                <a:sym typeface="Tauri"/>
              </a:rPr>
              <a:t>Models of </a:t>
            </a:r>
            <a:r>
              <a:rPr lang="en-US" sz="2400" b="1" i="1" dirty="0">
                <a:latin typeface="Tauri"/>
                <a:ea typeface="Tauri"/>
                <a:cs typeface="Tauri"/>
                <a:sym typeface="Tauri"/>
              </a:rPr>
              <a:t>R </a:t>
            </a:r>
            <a:r>
              <a:rPr lang="en-US" sz="2400" dirty="0">
                <a:latin typeface="Tauri"/>
                <a:ea typeface="Tauri"/>
                <a:cs typeface="Tauri"/>
                <a:sym typeface="Tauri"/>
              </a:rPr>
              <a:t>(m</a:t>
            </a:r>
            <a:r>
              <a:rPr lang="en-US" sz="2400" baseline="-25000" dirty="0">
                <a:latin typeface="Tauri"/>
                <a:ea typeface="Tauri"/>
                <a:cs typeface="Tauri"/>
                <a:sym typeface="Tauri"/>
              </a:rPr>
              <a:t>1</a:t>
            </a:r>
            <a:r>
              <a:rPr lang="en-US" sz="2400" dirty="0">
                <a:latin typeface="Tauri"/>
                <a:ea typeface="Tauri"/>
                <a:cs typeface="Tauri"/>
                <a:sym typeface="Tauri"/>
              </a:rPr>
              <a:t>, m</a:t>
            </a:r>
            <a:r>
              <a:rPr lang="en-US" sz="2400" baseline="-25000" dirty="0">
                <a:latin typeface="Tauri"/>
                <a:ea typeface="Tauri"/>
                <a:cs typeface="Tauri"/>
                <a:sym typeface="Tauri"/>
              </a:rPr>
              <a:t>2</a:t>
            </a:r>
            <a:r>
              <a:rPr lang="en-US" sz="2400" dirty="0">
                <a:latin typeface="Tauri"/>
                <a:ea typeface="Tauri"/>
                <a:cs typeface="Tauri"/>
                <a:sym typeface="Tauri"/>
              </a:rPr>
              <a:t>, z) for Single Stars</a:t>
            </a:r>
            <a:endParaRPr sz="2400" dirty="0"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1158488" y="5183533"/>
            <a:ext cx="2901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Salpeter IMF, shown in </a:t>
            </a:r>
            <a:r>
              <a:rPr lang="en-US" sz="700" b="1">
                <a:solidFill>
                  <a:srgbClr val="0000FF"/>
                </a:solidFill>
                <a:latin typeface="Tauri"/>
                <a:ea typeface="Tauri"/>
                <a:cs typeface="Tauri"/>
                <a:sym typeface="Tauri"/>
              </a:rPr>
              <a:t>dark blue</a:t>
            </a:r>
            <a:r>
              <a:rPr lang="en-US" sz="7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, on a log scale. Describes the initial mass distribution for a stellar population. It appears linearly as its true nature is a power law.</a:t>
            </a:r>
            <a:endParaRPr sz="7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(Johannes Buchner. “Initial Mass Function,” Wikipedia.)</a:t>
            </a:r>
            <a:endParaRPr sz="7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980475" y="5273733"/>
            <a:ext cx="2901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Madau-Dickinson star formation rate density (SFR/unit volume) as a function of redshift. The data points come from many other bodies of work. This distribution will be shifted left for BHs.</a:t>
            </a:r>
            <a:endParaRPr sz="7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(Piero Madau, Mark Dickinson. </a:t>
            </a:r>
            <a:r>
              <a:rPr lang="en-US" sz="700" i="1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Cosmic Star </a:t>
            </a:r>
            <a:endParaRPr sz="700" i="1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i="1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Formation History</a:t>
            </a:r>
            <a:r>
              <a:rPr lang="en-US" sz="7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. 2014)</a:t>
            </a:r>
            <a:endParaRPr sz="7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t="10225" b="10810"/>
          <a:stretch/>
        </p:blipFill>
        <p:spPr>
          <a:xfrm>
            <a:off x="5049125" y="2259667"/>
            <a:ext cx="2764001" cy="291006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8500" y="2322074"/>
            <a:ext cx="2901300" cy="278526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auri"/>
                <a:ea typeface="Tauri"/>
                <a:cs typeface="Tauri"/>
                <a:sym typeface="Tauri"/>
              </a:rPr>
              <a:t>Connecting Single Stars to BBHs</a:t>
            </a:r>
            <a:endParaRPr sz="2400"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485775" y="2978200"/>
            <a:ext cx="2085900" cy="20508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6591300" y="2978200"/>
            <a:ext cx="2085900" cy="20508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3529075" y="2978200"/>
            <a:ext cx="2085900" cy="20508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880600" y="3540100"/>
            <a:ext cx="13239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Tauri"/>
                <a:ea typeface="Tauri"/>
                <a:cs typeface="Tauri"/>
                <a:sym typeface="Tauri"/>
              </a:rPr>
              <a:t>Single </a:t>
            </a:r>
            <a:endParaRPr sz="25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Tauri"/>
                <a:ea typeface="Tauri"/>
                <a:cs typeface="Tauri"/>
                <a:sym typeface="Tauri"/>
              </a:rPr>
              <a:t>Stars</a:t>
            </a:r>
            <a:endParaRPr sz="25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918250" y="3540100"/>
            <a:ext cx="13239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Tauri"/>
                <a:ea typeface="Tauri"/>
                <a:cs typeface="Tauri"/>
                <a:sym typeface="Tauri"/>
              </a:rPr>
              <a:t>Binary </a:t>
            </a:r>
            <a:endParaRPr sz="25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Tauri"/>
                <a:ea typeface="Tauri"/>
                <a:cs typeface="Tauri"/>
                <a:sym typeface="Tauri"/>
              </a:rPr>
              <a:t>Stars</a:t>
            </a:r>
            <a:endParaRPr sz="25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964100" y="3692500"/>
            <a:ext cx="13239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Tauri"/>
                <a:ea typeface="Tauri"/>
                <a:cs typeface="Tauri"/>
                <a:sym typeface="Tauri"/>
              </a:rPr>
              <a:t>BBHs</a:t>
            </a:r>
            <a:endParaRPr sz="2500">
              <a:solidFill>
                <a:srgbClr val="FFFFFF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2585525" y="3832000"/>
            <a:ext cx="943500" cy="34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5631375" y="3832000"/>
            <a:ext cx="943500" cy="34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Channels of BBH Formation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213" y="2369752"/>
            <a:ext cx="7317624" cy="35929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Populations, Mass Distributions, and Mass Gaps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auri"/>
              <a:buChar char="●"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~50-150M</a:t>
            </a:r>
            <a:r>
              <a:rPr lang="en-US" baseline="-25000">
                <a:latin typeface="Tauri"/>
                <a:ea typeface="Tauri"/>
                <a:cs typeface="Tauri"/>
                <a:sym typeface="Tauri"/>
              </a:rPr>
              <a:t>☉</a:t>
            </a:r>
            <a:r>
              <a:rPr lang="en-US">
                <a:latin typeface="Tauri"/>
                <a:ea typeface="Tauri"/>
                <a:cs typeface="Tauri"/>
                <a:sym typeface="Tauri"/>
              </a:rPr>
              <a:t>: Pulsational pair-instability supernovae (blows away significant portion of mass)</a:t>
            </a:r>
            <a:endParaRPr>
              <a:latin typeface="Tauri"/>
              <a:ea typeface="Tauri"/>
              <a:cs typeface="Tauri"/>
              <a:sym typeface="Tauri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Tauri"/>
              <a:ea typeface="Tauri"/>
              <a:cs typeface="Tauri"/>
              <a:sym typeface="Tauri"/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Font typeface="Tauri"/>
              <a:buChar char="●"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~2-5M</a:t>
            </a:r>
            <a:r>
              <a:rPr lang="en-US" baseline="-25000">
                <a:latin typeface="Tauri"/>
                <a:ea typeface="Tauri"/>
                <a:cs typeface="Tauri"/>
                <a:sym typeface="Tauri"/>
              </a:rPr>
              <a:t>☉</a:t>
            </a:r>
            <a:r>
              <a:rPr lang="en-US">
                <a:latin typeface="Tauri"/>
                <a:ea typeface="Tauri"/>
                <a:cs typeface="Tauri"/>
                <a:sym typeface="Tauri"/>
              </a:rPr>
              <a:t>: Possible disparity between NS and BH masses</a:t>
            </a:r>
            <a:endParaRPr>
              <a:latin typeface="Tauri"/>
              <a:ea typeface="Tauri"/>
              <a:cs typeface="Tauri"/>
              <a:sym typeface="Tauri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Tauri"/>
              <a:ea typeface="Tauri"/>
              <a:cs typeface="Tauri"/>
              <a:sym typeface="Tauri"/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Font typeface="Tauri"/>
              <a:buChar char="●"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&lt; 1M</a:t>
            </a:r>
            <a:r>
              <a:rPr lang="en-US" baseline="-25000">
                <a:latin typeface="Tauri"/>
                <a:ea typeface="Tauri"/>
                <a:cs typeface="Tauri"/>
                <a:sym typeface="Tauri"/>
              </a:rPr>
              <a:t>☉</a:t>
            </a:r>
            <a:r>
              <a:rPr lang="en-US">
                <a:latin typeface="Tauri"/>
                <a:ea typeface="Tauri"/>
                <a:cs typeface="Tauri"/>
                <a:sym typeface="Tauri"/>
              </a:rPr>
              <a:t>: Small likelihood that traditional stellar collapse would form BHs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l="4066" t="3094" r="3520" b="3682"/>
          <a:stretch/>
        </p:blipFill>
        <p:spPr>
          <a:xfrm>
            <a:off x="4572000" y="2139550"/>
            <a:ext cx="4184126" cy="34380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Mathematical Process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r="813"/>
          <a:stretch/>
        </p:blipFill>
        <p:spPr>
          <a:xfrm>
            <a:off x="1378537" y="3260248"/>
            <a:ext cx="2608600" cy="74121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830950" y="4927033"/>
            <a:ext cx="112375" cy="39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1725" y="2231627"/>
            <a:ext cx="4798926" cy="623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8525" y="4421933"/>
            <a:ext cx="2608625" cy="7482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2325" y="5650925"/>
            <a:ext cx="2790237" cy="623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" name="Google Shape;151;p21"/>
          <p:cNvSpPr txBox="1"/>
          <p:nvPr/>
        </p:nvSpPr>
        <p:spPr>
          <a:xfrm>
            <a:off x="5935452" y="2094067"/>
            <a:ext cx="2961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Naturally-occurring event rate as a function of θ = m</a:t>
            </a:r>
            <a:r>
              <a:rPr lang="en-US" sz="1200" baseline="-250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1</a:t>
            </a: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, m</a:t>
            </a:r>
            <a:r>
              <a:rPr lang="en-US" sz="1200" baseline="-250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2</a:t>
            </a: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, z,</a:t>
            </a:r>
            <a:endParaRPr sz="12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λ = α, β, γ</a:t>
            </a:r>
            <a:endParaRPr sz="12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907150" y="3662867"/>
            <a:ext cx="80000" cy="2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6144388" y="3579433"/>
            <a:ext cx="2543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Naturally-occurring, true number of events</a:t>
            </a:r>
            <a:endParaRPr sz="12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6144388" y="4861583"/>
            <a:ext cx="2543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Observed number of events</a:t>
            </a:r>
            <a:endParaRPr sz="12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5110650" y="2326208"/>
            <a:ext cx="4749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(1)</a:t>
            </a:r>
            <a:endParaRPr dirty="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4092550" y="5781302"/>
            <a:ext cx="6126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(4)</a:t>
            </a:r>
            <a:endParaRPr dirty="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3987150" y="4626733"/>
            <a:ext cx="5487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(3)</a:t>
            </a:r>
            <a:endParaRPr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3987150" y="3425867"/>
            <a:ext cx="5487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(2)</a:t>
            </a:r>
            <a:endParaRPr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830950" y="4927033"/>
            <a:ext cx="112375" cy="2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2553200" y="2917200"/>
            <a:ext cx="287100" cy="27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2539288" y="4098967"/>
            <a:ext cx="287100" cy="27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2539288" y="5283803"/>
            <a:ext cx="287100" cy="27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6144388" y="5731500"/>
            <a:ext cx="2543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Probability of true # of events given detected # of events</a:t>
            </a:r>
            <a:endParaRPr sz="12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514350" y="2006770"/>
            <a:ext cx="3525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uri"/>
                <a:ea typeface="Tauri"/>
                <a:cs typeface="Tauri"/>
                <a:sym typeface="Tauri"/>
              </a:rPr>
              <a:t>Mathematical Process</a:t>
            </a:r>
            <a:endParaRPr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71" name="Google Shape;171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r="813"/>
          <a:stretch/>
        </p:blipFill>
        <p:spPr>
          <a:xfrm>
            <a:off x="1378537" y="3225524"/>
            <a:ext cx="2608600" cy="74121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830950" y="4927033"/>
            <a:ext cx="112375" cy="39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5">
            <a:alphaModFix/>
          </a:blip>
          <a:srcRect t="-5770" b="5770"/>
          <a:stretch/>
        </p:blipFill>
        <p:spPr>
          <a:xfrm>
            <a:off x="311725" y="2216323"/>
            <a:ext cx="4798926" cy="6237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8525" y="4421933"/>
            <a:ext cx="2608625" cy="7482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2325" y="5627775"/>
            <a:ext cx="2790237" cy="623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22"/>
          <p:cNvSpPr txBox="1"/>
          <p:nvPr/>
        </p:nvSpPr>
        <p:spPr>
          <a:xfrm>
            <a:off x="5935452" y="2094067"/>
            <a:ext cx="2961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Naturally-occurring event rate as a function of θ = m</a:t>
            </a:r>
            <a:r>
              <a:rPr lang="en-US" sz="1200" baseline="-250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1</a:t>
            </a: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, m</a:t>
            </a:r>
            <a:r>
              <a:rPr lang="en-US" sz="1200" baseline="-250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2</a:t>
            </a: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, z,</a:t>
            </a:r>
            <a:endParaRPr sz="12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λ = α, β, γ</a:t>
            </a:r>
            <a:endParaRPr sz="12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907150" y="3662867"/>
            <a:ext cx="80000" cy="2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6144388" y="3579433"/>
            <a:ext cx="2543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Naturally-occurring, true number of events</a:t>
            </a:r>
            <a:endParaRPr sz="12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6144388" y="4861583"/>
            <a:ext cx="2543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Observed number of events</a:t>
            </a:r>
            <a:endParaRPr sz="12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6144388" y="5731500"/>
            <a:ext cx="2543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Probability of true # of events given detected # of events</a:t>
            </a:r>
            <a:endParaRPr sz="120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5110650" y="2284733"/>
            <a:ext cx="5487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(4)</a:t>
            </a:r>
            <a:endParaRPr dirty="0"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4092550" y="5746577"/>
            <a:ext cx="6126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(1)</a:t>
            </a:r>
            <a:endParaRPr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3987150" y="4626733"/>
            <a:ext cx="5487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(2)</a:t>
            </a:r>
            <a:endParaRPr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3987150" y="3379567"/>
            <a:ext cx="5487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Tauri"/>
                <a:ea typeface="Tauri"/>
                <a:cs typeface="Tauri"/>
                <a:sym typeface="Tauri"/>
              </a:rPr>
              <a:t>(3)</a:t>
            </a:r>
            <a:endParaRPr>
              <a:solidFill>
                <a:schemeClr val="dk2"/>
              </a:solidFill>
              <a:latin typeface="Tauri"/>
              <a:ea typeface="Tauri"/>
              <a:cs typeface="Tauri"/>
              <a:sym typeface="Tauri"/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830950" y="4927033"/>
            <a:ext cx="112375" cy="2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/>
          <p:nvPr/>
        </p:nvSpPr>
        <p:spPr>
          <a:xfrm rot="10800000" flipH="1">
            <a:off x="2553200" y="2870900"/>
            <a:ext cx="287100" cy="27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/>
          <p:nvPr/>
        </p:nvSpPr>
        <p:spPr>
          <a:xfrm rot="10800000" flipH="1">
            <a:off x="2539288" y="4029520"/>
            <a:ext cx="287100" cy="27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/>
          <p:nvPr/>
        </p:nvSpPr>
        <p:spPr>
          <a:xfrm rot="10800000" flipH="1">
            <a:off x="2539288" y="5272227"/>
            <a:ext cx="287100" cy="27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2"/>
          <p:cNvSpPr txBox="1"/>
          <p:nvPr/>
        </p:nvSpPr>
        <p:spPr>
          <a:xfrm>
            <a:off x="514350" y="1997315"/>
            <a:ext cx="5487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Macintosh PowerPoint</Application>
  <PresentationFormat>On-screen Show (4:3)</PresentationFormat>
  <Paragraphs>154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Roboto</vt:lpstr>
      <vt:lpstr>Arial</vt:lpstr>
      <vt:lpstr>Tauri</vt:lpstr>
      <vt:lpstr>Times New Roman</vt:lpstr>
      <vt:lpstr>Merriweather</vt:lpstr>
      <vt:lpstr>Helvetica Neue</vt:lpstr>
      <vt:lpstr>Paradigm</vt:lpstr>
      <vt:lpstr>Discovering the Underlying Distributions  of Black Hole Populations</vt:lpstr>
      <vt:lpstr>Overview</vt:lpstr>
      <vt:lpstr>Introduction to rates and populations</vt:lpstr>
      <vt:lpstr>Models of R (m1, m2, z) for Single Stars</vt:lpstr>
      <vt:lpstr>Connecting Single Stars to BBHs</vt:lpstr>
      <vt:lpstr>Channels of BBH Formation</vt:lpstr>
      <vt:lpstr>Populations, Mass Distributions, and Mass Gaps</vt:lpstr>
      <vt:lpstr>Mathematical Process</vt:lpstr>
      <vt:lpstr>Mathematical Process</vt:lpstr>
      <vt:lpstr>Primary Mass Distribution</vt:lpstr>
      <vt:lpstr>Analysis Process</vt:lpstr>
      <vt:lpstr>Initial Parameter Estimation: Salpeter IMF</vt:lpstr>
      <vt:lpstr>Model C Power Law Component</vt:lpstr>
      <vt:lpstr>Conclusions / Future Work</vt:lpstr>
      <vt:lpstr>Acknowledgements </vt:lpstr>
      <vt:lpstr>Other Slides </vt:lpstr>
      <vt:lpstr>Bayesian Inference</vt:lpstr>
      <vt:lpstr>Common Envelope vs. Chemically Homogeneous</vt:lpstr>
      <vt:lpstr>Bremsstrahlung</vt:lpstr>
      <vt:lpstr>Three-Body Interaction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the Underlying Distributions  of Black Hole Populations</dc:title>
  <cp:lastModifiedBy>Phoebe McClincy</cp:lastModifiedBy>
  <cp:revision>1</cp:revision>
  <dcterms:modified xsi:type="dcterms:W3CDTF">2019-08-21T23:55:55Z</dcterms:modified>
</cp:coreProperties>
</file>