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30"/>
  </p:notesMasterIdLst>
  <p:sldIdLst>
    <p:sldId id="257" r:id="rId2"/>
    <p:sldId id="293" r:id="rId3"/>
    <p:sldId id="258" r:id="rId4"/>
    <p:sldId id="289" r:id="rId5"/>
    <p:sldId id="265" r:id="rId6"/>
    <p:sldId id="290" r:id="rId7"/>
    <p:sldId id="291" r:id="rId8"/>
    <p:sldId id="274" r:id="rId9"/>
    <p:sldId id="266" r:id="rId10"/>
    <p:sldId id="275" r:id="rId11"/>
    <p:sldId id="294" r:id="rId12"/>
    <p:sldId id="267" r:id="rId13"/>
    <p:sldId id="276" r:id="rId14"/>
    <p:sldId id="277" r:id="rId15"/>
    <p:sldId id="295" r:id="rId16"/>
    <p:sldId id="268" r:id="rId17"/>
    <p:sldId id="280" r:id="rId18"/>
    <p:sldId id="281" r:id="rId19"/>
    <p:sldId id="282" r:id="rId20"/>
    <p:sldId id="283" r:id="rId21"/>
    <p:sldId id="284" r:id="rId22"/>
    <p:sldId id="270" r:id="rId23"/>
    <p:sldId id="285" r:id="rId24"/>
    <p:sldId id="296" r:id="rId25"/>
    <p:sldId id="297" r:id="rId26"/>
    <p:sldId id="298" r:id="rId27"/>
    <p:sldId id="271" r:id="rId28"/>
    <p:sldId id="273" r:id="rId29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94598" autoAdjust="0"/>
  </p:normalViewPr>
  <p:slideViewPr>
    <p:cSldViewPr>
      <p:cViewPr>
        <p:scale>
          <a:sx n="78" d="100"/>
          <a:sy n="78" d="100"/>
        </p:scale>
        <p:origin x="10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35A67E9-F680-43BA-851A-10254B8647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A29D36E-8ED3-4C05-9331-7757151470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0FA638E-F074-49FD-B9FD-17FDF0680EC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A867A65-A2D8-4BFE-9B6B-61406C3173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2316F9B-D436-46F7-B746-08BDCD4B26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7CF8763-4D44-4927-8F3E-D243B26C2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C2B38D8-2390-4157-857F-E7C3CD2710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013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706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809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582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1B78FC-9AAA-4719-BB6B-86D6C1721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7C8CF6-6CB4-43FC-9851-E92E5F039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9B6ADCD-5460-4215-AD47-DD5E14392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C15C-46E8-4F4B-84B6-1A161E41D8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664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596D5A4-874A-41C4-86AB-C943C78DB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6B3ECF-9462-4DD0-BC83-A5E6EFEE5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B61CFF-0A0C-45C6-B1B6-898550384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973BF-B1FE-4A9D-93D6-69BCB89566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837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FB681F-4A45-4D94-9791-DEE02B49C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29664D-5910-49F3-A385-7B382EEF2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2983A3-549E-445F-8CD1-E226A360A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A73-FEE0-4C8F-B04D-B42B64571D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20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F98104C7-DC6B-427E-A7DD-7E4814DB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3C6963F-2308-4515-87EA-80D0426F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F2CDC73-3ED0-4B7D-BBB8-9DE56722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C9BE-75E1-4627-A485-4F9A270962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156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6DE0FA-4587-4C42-B22C-CF85A4FA3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7E7216-4ED9-40CC-889C-6DDAC221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735B378-D8E6-4B34-AC19-336450CB7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5BE35-D50D-480D-824F-AF6404A309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22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DF898A-8CF3-4CF7-B535-5684EAC21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4A3980-3BDF-480B-8E6A-6A3F9CD05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73007D-095F-4D00-A46B-31DEC3795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4A2C-551F-4A05-8E1C-0B84AAE956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14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CF31547-ED27-497D-A81E-3E29022FE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61AFD30-1EFA-44FF-88BF-2A5054968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18C238A-525D-407A-B377-C7D2F9C079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A2C48-5705-479D-BC84-AEF72684AB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95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77AFFA-7871-45B2-811E-78D8514C0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C1CF5-DFA5-4722-88F6-4C02C54F9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BDC71-8919-4BD8-B3E9-25637015E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9DF6C-703A-4F8B-8D9C-B3A63635D9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52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36CAE2-3B34-4E73-BAE6-118E268C5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C683EFC-3B1C-446E-A2A5-47AD5C42B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A6AD83-DEFF-47DC-8224-E5C621C82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AD75-2D9A-4C9B-BA86-8830C75BB2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952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D74735-1744-4379-8517-941F6D7A1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C5C28B-B2E6-4C44-A4DF-706770E6EE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F9049A-3309-40D7-A108-D9CA1C432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81F5-BA6C-4F5E-9C65-062714F6A1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889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90C629-514A-44CD-9E4C-5EAA93D6F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AF1CB63-8698-4520-B808-1F1F45D14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4579AB-FAAB-48F2-B993-96282AF60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87A2B-45C3-41E8-AC8E-373792E9A6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92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17A4E30-F915-438E-BE77-F1B47E1C1A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AC9FFF2-0EB1-4CB8-BBCE-32639A5A20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FE50859-E226-499B-BD81-2B09EFE5A0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232A53CB-66EC-4D80-91DE-A673276AB1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1468D2-C272-4A2A-8B4D-09C4EC808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280F1D-115D-4B5B-AAA0-AC5C89F93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136DFE70-6A5C-4169-BFE0-389027F12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140450"/>
            <a:ext cx="14036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LIGO-G18xxxxx-v1</a:t>
            </a:r>
          </a:p>
          <a:p>
            <a:endParaRPr lang="en-US" altLang="en-US" sz="12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en-US" altLang="en-US" sz="800" dirty="0">
                <a:solidFill>
                  <a:schemeClr val="tx2"/>
                </a:solidFill>
                <a:latin typeface="Helvetica" panose="020B0604020202020204" pitchFamily="34" charset="0"/>
              </a:rPr>
              <a:t>Form F0900043-v2</a:t>
            </a:r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400" dirty="0">
                <a:solidFill>
                  <a:schemeClr val="tx2"/>
                </a:solidFill>
                <a:latin typeface="Helvetica" panose="020B0604020202020204" pitchFamily="34" charset="0"/>
              </a:rPr>
              <a:t>			 				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EB2AF0C8-37EC-43A4-A007-EAD451842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19750A69-B871-4E8E-A806-CC5E8EEC9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95011B6F-F11A-48B1-BBA8-104D9770D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396A7309-190E-4A13-8C60-282D7A123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graphicFrame>
        <p:nvGraphicFramePr>
          <p:cNvPr id="1036" name="Object 14">
            <a:extLst>
              <a:ext uri="{FF2B5EF4-FFF2-40B4-BE49-F238E27FC236}">
                <a16:creationId xmlns:a16="http://schemas.microsoft.com/office/drawing/2014/main" id="{3A77F5F6-ABCA-412C-8C74-79DC3316E6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>
            <a:extLst>
              <a:ext uri="{FF2B5EF4-FFF2-40B4-BE49-F238E27FC236}">
                <a16:creationId xmlns:a16="http://schemas.microsoft.com/office/drawing/2014/main" id="{971904BA-B994-4CBA-88CE-B8C16FC5AA5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1" charset="2"/>
        <a:buChar char="l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1" charset="2"/>
        <a:buChar char="l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78E383C-FAAC-45D0-AF43-AC2E9AF42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Radio Frequency Noise Reduction in the LIGO Hanford Observatory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0DB9126A-488A-4CDC-BE36-28FDA8F336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Matthew Withers</a:t>
            </a:r>
          </a:p>
          <a:p>
            <a:r>
              <a:rPr lang="en-US" altLang="en-US" dirty="0"/>
              <a:t>2019 Caltech SURF Program</a:t>
            </a:r>
          </a:p>
          <a:p>
            <a:endParaRPr lang="en-US" altLang="en-US" dirty="0"/>
          </a:p>
          <a:p>
            <a:r>
              <a:rPr lang="en-US" altLang="en-US" dirty="0"/>
              <a:t>Mentors: Dick Gustafson and Keita Kawabe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C0B1A2-F1FD-4594-B4B2-399310E23EE1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82212AA-1FD4-45C1-B669-AEE8C7377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500084B3-342D-4B2B-B5E3-2DD4962711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altLang="en-US" dirty="0"/>
              <a:t>Experiment #1: Cable Characterization -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E394D-3384-4FD6-9C41-FE924902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A0166E8F-8A9D-453D-BCF5-48B66383D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92332BF-A7A6-4DA3-A34A-25AA7B28EB33}" type="slidenum">
              <a:rPr lang="en-US" altLang="en-US" sz="1400">
                <a:latin typeface="Helvetica" panose="020B0604020202020204" pitchFamily="34" charset="0"/>
              </a:rPr>
              <a:pPr/>
              <a:t>10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38AF57D6-B186-4B3C-A6C7-4D516A3B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8589" y="2198688"/>
            <a:ext cx="7772400" cy="378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F92912-ED1C-4D79-9170-887406E3FBFA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11E32-BE98-4308-9D71-547DAAD83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318" y="3849349"/>
            <a:ext cx="2021682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795A4-E575-48E0-BAE3-D23721DB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716" y="3848017"/>
            <a:ext cx="5121084" cy="952583"/>
          </a:xfrm>
          <a:prstGeom prst="rect">
            <a:avLst/>
          </a:prstGeom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2298174A-8F67-4052-BF2A-27221CA92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62220-0A09-4483-85F2-0C6A774C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B39537B3-FD58-4559-9FEC-681153077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02FD9B0-D9FD-4C63-A85F-BC90A4D7DCB9}" type="slidenum">
              <a:rPr lang="en-US" altLang="en-US" sz="1400">
                <a:latin typeface="Helvetica" panose="020B0604020202020204" pitchFamily="34" charset="0"/>
              </a:rPr>
              <a:pPr/>
              <a:t>11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7C87E-6FB1-4676-9E65-71DB79DE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533400" cy="9906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70B06E-DA46-4A28-B159-414B911D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0"/>
            <a:ext cx="762000" cy="990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34AEB5-C1F9-4E08-BFDF-FD92F4318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810000"/>
            <a:ext cx="1981200" cy="9906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EA4A19-27D5-42BE-A405-EA6C4161E6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altLang="en-US" dirty="0"/>
              <a:t>Mapping Methodology: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962CDD-75EA-4868-AD52-10CBF9A3FDEF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484EE-01E1-45EA-AD1F-4616E2859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65" y="1676401"/>
            <a:ext cx="4064735" cy="1036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A5E831-F6DC-43BF-BB97-EB483F8DF4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" t="14150" r="-478" b="13635"/>
          <a:stretch/>
        </p:blipFill>
        <p:spPr>
          <a:xfrm>
            <a:off x="2667000" y="2721197"/>
            <a:ext cx="5243014" cy="10126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7F9809-AC66-490D-B48E-2BEC63932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922838"/>
            <a:ext cx="8153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Experiment #1: Cable Characterization</a:t>
            </a:r>
          </a:p>
          <a:p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Experiment #2: RF Noise Injection</a:t>
            </a:r>
          </a:p>
          <a:p>
            <a:r>
              <a:rPr lang="en-US" altLang="en-US" dirty="0">
                <a:solidFill>
                  <a:srgbClr val="00B050"/>
                </a:solidFill>
              </a:rPr>
              <a:t>Experiment #3: RF Noise Profile Collection</a:t>
            </a:r>
          </a:p>
        </p:txBody>
      </p:sp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7577082B-464C-494D-9832-850D3EC4D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4400" y="41148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2F5DB73-404A-4CE9-AFB7-DF2B92FDD1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Experiment #2: Noise Injections - Setup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8B74F-A945-4B35-85A0-4C352AF3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B70D23A4-2422-49C1-AD81-C4FE258BF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49A04-6DD0-4DBA-BC82-5D31171ED7B1}" type="slidenum">
              <a:rPr lang="en-US" altLang="en-US" sz="1400">
                <a:latin typeface="Helvetica" panose="020B0604020202020204" pitchFamily="34" charset="0"/>
              </a:rPr>
              <a:pPr/>
              <a:t>12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13258-B001-4CC8-8968-F19DB2062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5000"/>
            <a:ext cx="6858000" cy="3742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BC72A-E562-4F25-B36D-AEF35BDA7BB0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2F5DB73-404A-4CE9-AFB7-DF2B92FDD1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Experiment #2: Noise Injections -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8B74F-A945-4B35-85A0-4C352AF3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B70D23A4-2422-49C1-AD81-C4FE258BF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49A04-6DD0-4DBA-BC82-5D31171ED7B1}" type="slidenum">
              <a:rPr lang="en-US" altLang="en-US" sz="1400">
                <a:latin typeface="Helvetica" panose="020B0604020202020204" pitchFamily="34" charset="0"/>
              </a:rPr>
              <a:pPr/>
              <a:t>13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7C334-B4BB-4919-AA7B-BC52AE25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500" y="1676400"/>
            <a:ext cx="6934200" cy="445722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688400-5EBC-4355-AD06-D82B46E4C1B6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2800" y="3055706"/>
            <a:ext cx="381000" cy="83049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10" name="TextBox 11">
            <a:extLst>
              <a:ext uri="{FF2B5EF4-FFF2-40B4-BE49-F238E27FC236}">
                <a16:creationId xmlns:a16="http://schemas.microsoft.com/office/drawing/2014/main" id="{554DFAB9-83A6-4D55-8A93-A392AE822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2" y="2641442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Injection Line (50 Hz)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47C12-0A77-4EEB-A5C5-6550C94B3DF7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80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2F5DB73-404A-4CE9-AFB7-DF2B92FDD1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Experiment #2: Noise Injections -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8B74F-A945-4B35-85A0-4C352AF3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B70D23A4-2422-49C1-AD81-C4FE258BF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49A04-6DD0-4DBA-BC82-5D31171ED7B1}" type="slidenum">
              <a:rPr lang="en-US" altLang="en-US" sz="1400">
                <a:latin typeface="Helvetica" panose="020B0604020202020204" pitchFamily="34" charset="0"/>
              </a:rPr>
              <a:pPr/>
              <a:t>14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41C77-AA8C-405A-8C4B-E820F12AB4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9640" y="1828800"/>
            <a:ext cx="6638778" cy="4300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F839A7-3C08-46DE-83E0-DC360A8B2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84" y="3124200"/>
            <a:ext cx="2347016" cy="13645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A10BE4-E356-45AC-B2C1-1C53384BE925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46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795A4-E575-48E0-BAE3-D23721DB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716" y="3848017"/>
            <a:ext cx="5121084" cy="952583"/>
          </a:xfrm>
          <a:prstGeom prst="rect">
            <a:avLst/>
          </a:prstGeom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2298174A-8F67-4052-BF2A-27221CA92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62220-0A09-4483-85F2-0C6A774C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B39537B3-FD58-4559-9FEC-681153077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02FD9B0-D9FD-4C63-A85F-BC90A4D7DCB9}" type="slidenum">
              <a:rPr lang="en-US" altLang="en-US" sz="1400">
                <a:latin typeface="Helvetica" panose="020B0604020202020204" pitchFamily="34" charset="0"/>
              </a:rPr>
              <a:pPr/>
              <a:t>15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7C87E-6FB1-4676-9E65-71DB79DE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533400" cy="9906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70B06E-DA46-4A28-B159-414B911D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0"/>
            <a:ext cx="762000" cy="990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34AEB5-C1F9-4E08-BFDF-FD92F4318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810000"/>
            <a:ext cx="1981200" cy="9906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EA4A19-27D5-42BE-A405-EA6C4161E6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altLang="en-US" dirty="0"/>
              <a:t>Mapping Methodology: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962CDD-75EA-4868-AD52-10CBF9A3FDEF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484EE-01E1-45EA-AD1F-4616E2859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65" y="1676401"/>
            <a:ext cx="4064735" cy="1036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A5E831-F6DC-43BF-BB97-EB483F8DF4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" t="14150" r="-478" b="13635"/>
          <a:stretch/>
        </p:blipFill>
        <p:spPr>
          <a:xfrm>
            <a:off x="2667000" y="2721197"/>
            <a:ext cx="5243014" cy="1012603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7577082B-464C-494D-9832-850D3EC4D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4400" y="4114800"/>
            <a:ext cx="381000" cy="381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EB5F62-3A3F-4E8C-8FA0-66B01877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922838"/>
            <a:ext cx="8153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Experiment #1: Cable Characterization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Experiment #2: RF Noise Injection</a:t>
            </a:r>
          </a:p>
          <a:p>
            <a:r>
              <a:rPr lang="en-US" altLang="en-US" dirty="0">
                <a:solidFill>
                  <a:srgbClr val="00B050"/>
                </a:solidFill>
                <a:highlight>
                  <a:srgbClr val="FFFF00"/>
                </a:highlight>
              </a:rPr>
              <a:t>Experiment #3: RF Noise Profile Collection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B5295F6F-DD81-4FCC-8267-C83AAAD96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4000" y="41148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D696041-E27E-4308-904B-DDB7AEEDF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1FF4E37C-70AE-4D01-BC30-19AFB076F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altLang="en-US" dirty="0"/>
              <a:t>Experiment #3: RF Noise Profile Collection - Setup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29290-2552-46E3-BF5F-FE1E36B9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206190B9-E00E-453C-A3BE-54C215E1C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FB32C84-B0B9-4458-9609-EAA838B2369B}" type="slidenum">
              <a:rPr lang="en-US" altLang="en-US" sz="1400">
                <a:latin typeface="Helvetica" panose="020B0604020202020204" pitchFamily="34" charset="0"/>
              </a:rPr>
              <a:pPr/>
              <a:t>16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416172-3098-48A2-A3CF-94BFBA684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52526"/>
            <a:ext cx="6888876" cy="3486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A2B2CD-F37C-44E4-9C08-8C67A1A0A87F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D696041-E27E-4308-904B-DDB7AEEDF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1FF4E37C-70AE-4D01-BC30-19AFB076F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77200" cy="4114800"/>
          </a:xfrm>
        </p:spPr>
        <p:txBody>
          <a:bodyPr/>
          <a:lstStyle/>
          <a:p>
            <a:r>
              <a:rPr lang="en-US" altLang="en-US" dirty="0"/>
              <a:t>Experiment #3: RF Noise Profile Collection – Data Prep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29290-2552-46E3-BF5F-FE1E36B9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206190B9-E00E-453C-A3BE-54C215E1C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FB32C84-B0B9-4458-9609-EAA838B2369B}" type="slidenum">
              <a:rPr lang="en-US" altLang="en-US" sz="1400">
                <a:latin typeface="Helvetica" panose="020B0604020202020204" pitchFamily="34" charset="0"/>
              </a:rPr>
              <a:pPr/>
              <a:t>17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F5D4C-2E2E-4C93-83C2-F703CAC8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877" y="1828800"/>
            <a:ext cx="8710245" cy="4246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22AD2-FFA4-4EE2-9C60-46BF9A29CE3B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67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D696041-E27E-4308-904B-DDB7AEEDF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1FF4E37C-70AE-4D01-BC30-19AFB076F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114800"/>
          </a:xfrm>
        </p:spPr>
        <p:txBody>
          <a:bodyPr/>
          <a:lstStyle/>
          <a:p>
            <a:r>
              <a:rPr lang="en-US" altLang="en-US" dirty="0"/>
              <a:t>Experiment #3: RF Noise Profile Collection – Data Prep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29290-2552-46E3-BF5F-FE1E36B9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206190B9-E00E-453C-A3BE-54C215E1C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FB32C84-B0B9-4458-9609-EAA838B2369B}" type="slidenum">
              <a:rPr lang="en-US" altLang="en-US" sz="1400">
                <a:latin typeface="Helvetica" panose="020B0604020202020204" pitchFamily="34" charset="0"/>
              </a:rPr>
              <a:pPr/>
              <a:t>18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F5D4C-2E2E-4C93-83C2-F703CAC8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877" y="1828800"/>
            <a:ext cx="8710245" cy="4246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83F5CA-D6A1-48ED-BAE4-F480491EEE35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472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D696041-E27E-4308-904B-DDB7AEEDF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1FF4E37C-70AE-4D01-BC30-19AFB076F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77200" cy="4114800"/>
          </a:xfrm>
        </p:spPr>
        <p:txBody>
          <a:bodyPr/>
          <a:lstStyle/>
          <a:p>
            <a:r>
              <a:rPr lang="en-US" altLang="en-US" dirty="0"/>
              <a:t>Experiment #3: RF Noise Profile Collection – Data Prep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29290-2552-46E3-BF5F-FE1E36B9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206190B9-E00E-453C-A3BE-54C215E1C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FB32C84-B0B9-4458-9609-EAA838B2369B}" type="slidenum">
              <a:rPr lang="en-US" altLang="en-US" sz="1400">
                <a:latin typeface="Helvetica" panose="020B0604020202020204" pitchFamily="34" charset="0"/>
              </a:rPr>
              <a:pPr/>
              <a:t>19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F5D4C-2E2E-4C93-83C2-F703CAC8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878" y="1828800"/>
            <a:ext cx="8710243" cy="4246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538DCF-166E-4D9C-9EE4-2753B709853E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696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541E-0153-4F4D-9A1B-36C2BEA9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2E24A-1F9E-4762-A158-27CE3282B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 Distribution System Overview</a:t>
            </a:r>
          </a:p>
          <a:p>
            <a:r>
              <a:rPr lang="en-US" dirty="0"/>
              <a:t>Investigation: Mapping RF Cable Noise to DARM</a:t>
            </a:r>
          </a:p>
          <a:p>
            <a:pPr lvl="1"/>
            <a:r>
              <a:rPr lang="en-US" dirty="0"/>
              <a:t>Intro to RF Cable Shield Noise </a:t>
            </a:r>
          </a:p>
          <a:p>
            <a:pPr lvl="1"/>
            <a:r>
              <a:rPr lang="en-US" dirty="0"/>
              <a:t>Mapping Methodology</a:t>
            </a:r>
          </a:p>
          <a:p>
            <a:pPr lvl="1"/>
            <a:r>
              <a:rPr lang="en-US" dirty="0"/>
              <a:t>Experiment #1: Cable Characterization</a:t>
            </a:r>
          </a:p>
          <a:p>
            <a:pPr lvl="1"/>
            <a:r>
              <a:rPr lang="en-US" dirty="0"/>
              <a:t>Experiment #2: RF Noise Injections</a:t>
            </a:r>
          </a:p>
          <a:p>
            <a:pPr lvl="1"/>
            <a:r>
              <a:rPr lang="en-US" dirty="0"/>
              <a:t>Experiment #3: Cable Noise Profile Collection</a:t>
            </a:r>
          </a:p>
          <a:p>
            <a:r>
              <a:rPr lang="en-US" dirty="0"/>
              <a:t>Further Improvements</a:t>
            </a:r>
          </a:p>
          <a:p>
            <a:pPr lvl="1"/>
            <a:r>
              <a:rPr lang="en-US" dirty="0"/>
              <a:t>Adjusting Mapping Equation for Non-Flat Transfer Function</a:t>
            </a:r>
          </a:p>
          <a:p>
            <a:r>
              <a:rPr lang="en-US" dirty="0"/>
              <a:t>Future 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08FFF-D89A-4554-8E2B-A7A5994F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9AED8-D44B-40BE-8339-7FB8FD6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6C9BE-75E1-4627-A485-4F9A270962C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457E8-8E93-48B1-B621-EE13D3E9AEF2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6522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D696041-E27E-4308-904B-DDB7AEEDF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1FF4E37C-70AE-4D01-BC30-19AFB076F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altLang="en-US" dirty="0"/>
              <a:t>Experiment #3: RF Noise Profile Collection -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29290-2552-46E3-BF5F-FE1E36B9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206190B9-E00E-453C-A3BE-54C215E1C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FB32C84-B0B9-4458-9609-EAA838B2369B}" type="slidenum">
              <a:rPr lang="en-US" altLang="en-US" sz="1400">
                <a:latin typeface="Helvetica" panose="020B0604020202020204" pitchFamily="34" charset="0"/>
              </a:rPr>
              <a:pPr/>
              <a:t>20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F5D4C-2E2E-4C93-83C2-F703CAC8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878" y="1828800"/>
            <a:ext cx="8710243" cy="42462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8D3BE-FB8D-4C95-9DC5-D4B634C33DF7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50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298174A-8F67-4052-BF2A-27221CA92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62220-0A09-4483-85F2-0C6A774C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B39537B3-FD58-4559-9FEC-681153077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02FD9B0-D9FD-4C63-A85F-BC90A4D7DCB9}" type="slidenum">
              <a:rPr lang="en-US" altLang="en-US" sz="1400">
                <a:latin typeface="Helvetica" panose="020B0604020202020204" pitchFamily="34" charset="0"/>
              </a:rPr>
              <a:pPr/>
              <a:t>21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58DA5E4B-870F-4B10-9AAE-0B232C3A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527175"/>
            <a:ext cx="42211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9527F826-F886-49BA-922F-190DC2E54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617788"/>
            <a:ext cx="518318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>
            <a:extLst>
              <a:ext uri="{FF2B5EF4-FFF2-40B4-BE49-F238E27FC236}">
                <a16:creationId xmlns:a16="http://schemas.microsoft.com/office/drawing/2014/main" id="{D7C61F6E-4A27-42D9-8CEE-C443885C7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3698875"/>
            <a:ext cx="528161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97C87E-6FB1-4676-9E65-71DB79DE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533400" cy="9906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70B06E-DA46-4A28-B159-414B911D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0"/>
            <a:ext cx="685800" cy="990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34AEB5-C1F9-4E08-BFDF-FD92F4318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10000"/>
            <a:ext cx="1981200" cy="9906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BAD7DB-199B-48A5-8DD2-66D05D107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922838"/>
            <a:ext cx="8153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Experiment #1: Cable Characterization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Experiment #2: RF Noise Injection</a:t>
            </a:r>
          </a:p>
          <a:p>
            <a:r>
              <a:rPr lang="en-US" altLang="en-US" dirty="0">
                <a:solidFill>
                  <a:srgbClr val="00B050"/>
                </a:solidFill>
              </a:rPr>
              <a:t>Experiment #3: RF Noise Profile Collection</a:t>
            </a:r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FFF67098-483C-4D96-8BA7-D1B3E495C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6625" y="4120357"/>
            <a:ext cx="381000" cy="381000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376BC414-0680-4836-8B00-81A4F0ACA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2888" y="4120357"/>
            <a:ext cx="381000" cy="381000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5FB7D8DD-8C33-45B9-BA22-52C39957B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5588" y="4114800"/>
            <a:ext cx="381000" cy="381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4D56CE-D657-41D8-BEEB-617ABFE13F43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5566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35A7FC7-A4AF-4D46-9443-E5131DF41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ADFB74D-3AEA-4E58-90BB-0FB1E3437C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Final Results: 9.10023 MHz Main Modulation Cable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3DEA3-24F2-4E1B-9FB1-CE49D9C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56FC6769-94E5-467A-993A-F968E71C2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1AA4766-F8E4-46D5-95D4-BB1D857F054B}" type="slidenum">
              <a:rPr lang="en-US" altLang="en-US" sz="1400">
                <a:latin typeface="Helvetica" panose="020B0604020202020204" pitchFamily="34" charset="0"/>
              </a:rPr>
              <a:pPr/>
              <a:t>22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C444C-416A-4ACA-ADDE-C59FCA184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676400"/>
            <a:ext cx="9143999" cy="4457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C65535-55A4-4212-BCF3-21014B2F9B12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35A7FC7-A4AF-4D46-9443-E5131DF41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ADFB74D-3AEA-4E58-90BB-0FB1E3437C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Final Results: Other Cables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3DEA3-24F2-4E1B-9FB1-CE49D9C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56FC6769-94E5-467A-993A-F968E71C2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1AA4766-F8E4-46D5-95D4-BB1D857F054B}" type="slidenum">
              <a:rPr lang="en-US" altLang="en-US" sz="1400">
                <a:latin typeface="Helvetica" panose="020B0604020202020204" pitchFamily="34" charset="0"/>
              </a:rPr>
              <a:pPr/>
              <a:t>23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31657-0035-42F4-B8A1-CF3DFE39B8FF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0EABB2B-DA6E-4B7C-A0F4-6AAE2C175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981" y="1714500"/>
            <a:ext cx="4669019" cy="2276147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0536DD3C-3592-4A66-BA0A-13E5E45B0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3953499"/>
            <a:ext cx="4648200" cy="2265998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E9DCBB1E-3794-4F90-A4BF-FCEBE6B37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714500"/>
            <a:ext cx="4648201" cy="2265998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2306739F-C062-4124-83C8-E10CE7616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1" y="3943350"/>
            <a:ext cx="4648199" cy="22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4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35A7FC7-A4AF-4D46-9443-E5131DF41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Further Improvements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ADFB74D-3AEA-4E58-90BB-0FB1E3437C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Original Equation Assumes Flat Transfer Function between Cable Noise and DARM Noise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3DEA3-24F2-4E1B-9FB1-CE49D9C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56FC6769-94E5-467A-993A-F968E71C2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1AA4766-F8E4-46D5-95D4-BB1D857F054B}" type="slidenum">
              <a:rPr lang="en-US" altLang="en-US" sz="1400">
                <a:latin typeface="Helvetica" panose="020B0604020202020204" pitchFamily="34" charset="0"/>
              </a:rPr>
              <a:pPr/>
              <a:t>24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31657-0035-42F4-B8A1-CF3DFE39B8FF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E8AD89C-9701-4410-B6A1-F3A83DD64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" y="2418101"/>
            <a:ext cx="6453996" cy="3146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0FFE16-4E7A-4D45-A9B0-4F075CAE3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352800"/>
            <a:ext cx="2945366" cy="594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DADC04-551B-406B-84BC-1F4207735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439" y="4087761"/>
            <a:ext cx="2560522" cy="5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37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E5D5FE5-980D-474F-853D-09C422CFE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181" y="3952653"/>
            <a:ext cx="2998419" cy="1188053"/>
          </a:xfrm>
          <a:prstGeom prst="rect">
            <a:avLst/>
          </a:prstGeom>
        </p:spPr>
      </p:pic>
      <p:sp>
        <p:nvSpPr>
          <p:cNvPr id="22530" name="Title 1">
            <a:extLst>
              <a:ext uri="{FF2B5EF4-FFF2-40B4-BE49-F238E27FC236}">
                <a16:creationId xmlns:a16="http://schemas.microsoft.com/office/drawing/2014/main" id="{435A7FC7-A4AF-4D46-9443-E5131DF41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Further Improvements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ADFB74D-3AEA-4E58-90BB-0FB1E3437C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Recently Acquired Data Suggests a Non-Flat Transfer Function -&gt; Try 1-pole Transfer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3DEA3-24F2-4E1B-9FB1-CE49D9C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56FC6769-94E5-467A-993A-F968E71C2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1AA4766-F8E4-46D5-95D4-BB1D857F054B}" type="slidenum">
              <a:rPr lang="en-US" altLang="en-US" sz="1400">
                <a:latin typeface="Helvetica" panose="020B0604020202020204" pitchFamily="34" charset="0"/>
              </a:rPr>
              <a:pPr/>
              <a:t>25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31657-0035-42F4-B8A1-CF3DFE39B8FF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C4A40-5DB6-43BB-9F8A-3AA5A67A5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6" r="8131"/>
          <a:stretch/>
        </p:blipFill>
        <p:spPr>
          <a:xfrm>
            <a:off x="141741" y="2371867"/>
            <a:ext cx="5795417" cy="3161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1BFA8D-04AF-47DA-8477-2086EF356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158" y="2768751"/>
            <a:ext cx="3034399" cy="11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01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35A7FC7-A4AF-4D46-9443-E5131DF41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Further Improvements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ADFB74D-3AEA-4E58-90BB-0FB1E3437C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Mapping Equation with Single Pole Transfer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3DEA3-24F2-4E1B-9FB1-CE49D9C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56FC6769-94E5-467A-993A-F968E71C2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1AA4766-F8E4-46D5-95D4-BB1D857F054B}" type="slidenum">
              <a:rPr lang="en-US" altLang="en-US" sz="1400">
                <a:latin typeface="Helvetica" panose="020B0604020202020204" pitchFamily="34" charset="0"/>
              </a:rPr>
              <a:pPr/>
              <a:t>26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31657-0035-42F4-B8A1-CF3DFE39B8FF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31BF7-346F-46E7-8885-405BEAC4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1" y="2422863"/>
            <a:ext cx="7772397" cy="3789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26C7D-E02E-46B5-9A18-F9275BBB4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99" y="1667478"/>
            <a:ext cx="3635002" cy="7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24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E1050EB-9157-4EAA-9918-41435D2D0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Future Work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0174980-8C40-4FD2-9BFE-6C5CDE562A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Perform more injections across the </a:t>
            </a:r>
            <a:r>
              <a:rPr lang="en-US" altLang="en-US" dirty="0" err="1"/>
              <a:t>aLIGO</a:t>
            </a:r>
            <a:r>
              <a:rPr lang="en-US" altLang="en-US" dirty="0"/>
              <a:t> DARM frequency band to verify our choice of a 1-pole transfer function</a:t>
            </a:r>
          </a:p>
          <a:p>
            <a:pPr lvl="1"/>
            <a:r>
              <a:rPr lang="en-US" altLang="en-US" dirty="0"/>
              <a:t>Improve fit values or select new transfer function template as necessary</a:t>
            </a:r>
          </a:p>
          <a:p>
            <a:r>
              <a:rPr lang="en-US" altLang="en-US" dirty="0"/>
              <a:t>Use new mapping equation to model noise on 45.50115 MHz and 79.4 MHz cables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E3E92-AF0A-41D8-9D11-215C4E33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73B7D412-40B0-4A7E-8442-16D8FFA19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3D34033-BCC4-46B0-A212-884B48E4238E}" type="slidenum">
              <a:rPr lang="en-US" altLang="en-US" sz="1400">
                <a:latin typeface="Helvetica" panose="020B0604020202020204" pitchFamily="34" charset="0"/>
              </a:rPr>
              <a:pPr/>
              <a:t>27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A5354-4806-4768-9056-DA296CF8EB19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3AF65B3-986E-42B2-9DE1-5D781966E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Acknowledgements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A0653A35-31D6-4972-AA69-CC13759094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Special Thanks Goes to the Following Individuals for their Contributions to the Project</a:t>
            </a:r>
          </a:p>
          <a:p>
            <a:pPr lvl="1"/>
            <a:r>
              <a:rPr lang="en-US" altLang="en-US" dirty="0"/>
              <a:t>Mentors: Dick Gustafson and Keita Kawabe</a:t>
            </a:r>
          </a:p>
          <a:p>
            <a:pPr lvl="1"/>
            <a:r>
              <a:rPr lang="en-US" altLang="en-US" dirty="0"/>
              <a:t>EE Lab Staff: Marc Pirello and </a:t>
            </a:r>
            <a:r>
              <a:rPr lang="en-US" dirty="0"/>
              <a:t>Filiberto Clara</a:t>
            </a:r>
          </a:p>
          <a:p>
            <a:pPr lvl="1"/>
            <a:r>
              <a:rPr lang="en-US" altLang="en-US" dirty="0"/>
              <a:t>National Science Foundation and the Caltech SURF Program</a:t>
            </a:r>
          </a:p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5BA76-FE6B-4756-9F21-152868AB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D7BB2B16-B00E-4D1B-8FBC-9C928FF77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A2773FD-588A-4160-8305-BCD5A41B1D2C}" type="slidenum">
              <a:rPr lang="en-US" altLang="en-US" sz="1400">
                <a:latin typeface="Helvetica" panose="020B0604020202020204" pitchFamily="34" charset="0"/>
              </a:rPr>
              <a:pPr/>
              <a:t>28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DA93C-996E-4395-8B02-E06D9DA086D6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2B58605-8489-4E6F-8821-7669CBAE2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RF Distribution System Overview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91C71C8-F42E-40B7-BCFF-9137781966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342" y="1280652"/>
            <a:ext cx="7772400" cy="4114800"/>
          </a:xfrm>
        </p:spPr>
        <p:txBody>
          <a:bodyPr/>
          <a:lstStyle/>
          <a:p>
            <a:r>
              <a:rPr lang="en-US" altLang="en-US" dirty="0"/>
              <a:t>RF Signal Generation for Servo Control Loop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B8B8C-008D-448F-BAF9-797CAE3B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CFAF356D-3BBD-43F1-AEF9-EB765A17B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DBD52B3-5858-4025-860E-2B57C5FD6A99}" type="slidenum">
              <a:rPr lang="en-US" altLang="en-US" sz="1400">
                <a:latin typeface="Helvetica" panose="020B0604020202020204" pitchFamily="34" charset="0"/>
              </a:rPr>
              <a:pPr/>
              <a:t>3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45D97-BB04-4A66-86FD-998945CAF9BD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A6B0711-895C-4B8A-9D21-27328F12B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06" y="1736685"/>
            <a:ext cx="4751330" cy="447361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CE00659-9CB9-434C-ACAE-D25A1AC93F02}"/>
              </a:ext>
            </a:extLst>
          </p:cNvPr>
          <p:cNvSpPr txBox="1"/>
          <p:nvPr/>
        </p:nvSpPr>
        <p:spPr>
          <a:xfrm>
            <a:off x="5620310" y="2895600"/>
            <a:ext cx="4751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PSL = Pre-Stabilized Laser</a:t>
            </a:r>
          </a:p>
          <a:p>
            <a:r>
              <a:rPr lang="en-US" sz="1800" dirty="0">
                <a:latin typeface="+mj-lt"/>
              </a:rPr>
              <a:t>EOM = Electro Optic Modulator</a:t>
            </a:r>
          </a:p>
          <a:p>
            <a:r>
              <a:rPr lang="en-US" sz="1800" dirty="0">
                <a:latin typeface="+mj-lt"/>
              </a:rPr>
              <a:t>PRM = Power Recycling Mirror</a:t>
            </a:r>
          </a:p>
          <a:p>
            <a:r>
              <a:rPr lang="en-US" sz="1800" dirty="0">
                <a:latin typeface="+mj-lt"/>
              </a:rPr>
              <a:t>SRM = Signal Recycling Mirror</a:t>
            </a:r>
          </a:p>
          <a:p>
            <a:r>
              <a:rPr lang="en-US" sz="1800" dirty="0">
                <a:latin typeface="+mj-lt"/>
              </a:rPr>
              <a:t>ITMX = Input Test Mass X</a:t>
            </a:r>
          </a:p>
          <a:p>
            <a:r>
              <a:rPr lang="en-US" sz="1800" dirty="0">
                <a:latin typeface="+mj-lt"/>
              </a:rPr>
              <a:t>ETMX = End Test Mass X</a:t>
            </a:r>
          </a:p>
          <a:p>
            <a:r>
              <a:rPr lang="en-US" sz="1800" dirty="0">
                <a:latin typeface="+mj-lt"/>
              </a:rPr>
              <a:t>ITMY = Input Test Mass Y</a:t>
            </a:r>
          </a:p>
          <a:p>
            <a:r>
              <a:rPr lang="en-US" sz="1800" dirty="0">
                <a:latin typeface="+mj-lt"/>
              </a:rPr>
              <a:t>ETMY = End Test Mass 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82212AA-1FD4-45C1-B669-AEE8C7377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500084B3-342D-4B2B-B5E3-2DD4962711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altLang="en-US" dirty="0"/>
              <a:t>Shield Noise Overview</a:t>
            </a:r>
          </a:p>
          <a:p>
            <a:pPr lvl="1"/>
            <a:r>
              <a:rPr lang="en-US" altLang="en-US" dirty="0"/>
              <a:t>Shield Noise = Any unwanted RF signal (</a:t>
            </a:r>
            <a:r>
              <a:rPr lang="en-US" altLang="en-US" i="1" dirty="0" err="1"/>
              <a:t>V</a:t>
            </a:r>
            <a:r>
              <a:rPr lang="en-US" altLang="en-US" i="1" baseline="-25000" dirty="0" err="1"/>
              <a:t>shield</a:t>
            </a:r>
            <a:r>
              <a:rPr lang="en-US" altLang="en-US" dirty="0"/>
              <a:t>) on the shield of a transmission cable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E394D-3384-4FD6-9C41-FE924902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A0166E8F-8A9D-453D-BCF5-48B66383D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92332BF-A7A6-4DA3-A34A-25AA7B28EB33}" type="slidenum">
              <a:rPr lang="en-US" altLang="en-US" sz="1400">
                <a:latin typeface="Helvetica" panose="020B0604020202020204" pitchFamily="34" charset="0"/>
              </a:rPr>
              <a:pPr/>
              <a:t>4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8" name="Content Placeholder 6" descr="A picture containing object&#10;&#10;Description automatically generated">
            <a:extLst>
              <a:ext uri="{FF2B5EF4-FFF2-40B4-BE49-F238E27FC236}">
                <a16:creationId xmlns:a16="http://schemas.microsoft.com/office/drawing/2014/main" id="{D4A8096C-0746-48AB-A631-9F8A074DC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38438"/>
            <a:ext cx="77724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C78048-7ED5-4BB2-AE73-5718F24F3C69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51D859-4165-425B-89F0-A6C8E65DE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37" y="2998188"/>
            <a:ext cx="788739" cy="510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D08A9-934A-4C21-8ABC-C8AD3500F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728" y="4117182"/>
            <a:ext cx="967967" cy="45958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0F621D-15E9-4B5E-9553-DB615CD6F564}"/>
              </a:ext>
            </a:extLst>
          </p:cNvPr>
          <p:cNvCxnSpPr/>
          <p:nvPr/>
        </p:nvCxnSpPr>
        <p:spPr bwMode="auto">
          <a:xfrm>
            <a:off x="3733800" y="3657600"/>
            <a:ext cx="2438400" cy="0"/>
          </a:xfrm>
          <a:prstGeom prst="straightConnector1">
            <a:avLst/>
          </a:prstGeom>
          <a:ln w="38100">
            <a:headEnd type="none" w="sm" len="sm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8D1D1A-C9B2-4F00-B77F-168A7D683EAE}"/>
              </a:ext>
            </a:extLst>
          </p:cNvPr>
          <p:cNvCxnSpPr>
            <a:cxnSpLocks/>
          </p:cNvCxnSpPr>
          <p:nvPr/>
        </p:nvCxnSpPr>
        <p:spPr bwMode="auto">
          <a:xfrm flipH="1">
            <a:off x="3680512" y="4060226"/>
            <a:ext cx="2438400" cy="0"/>
          </a:xfrm>
          <a:prstGeom prst="straightConnector1">
            <a:avLst/>
          </a:prstGeom>
          <a:ln w="38100">
            <a:headEnd type="none" w="sm" len="sm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22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8893DE-A775-4325-85A5-66B6210E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" y="1784350"/>
            <a:ext cx="6978334" cy="29845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FCEBCB-D4C0-442B-B01E-872A5F1CF5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altLang="en-US" dirty="0"/>
              <a:t>Measuring and Exciting Shield Noise</a:t>
            </a: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71C5DDBA-F723-4F00-A049-132570470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3AB18-C298-4361-9EF6-C69A13B1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A08AB577-F3DA-4ADD-9721-D9AD398C9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899471B-CBF9-48C7-A424-F9C31EC41715}" type="slidenum">
              <a:rPr lang="en-US" altLang="en-US" sz="1400">
                <a:latin typeface="Helvetica" panose="020B0604020202020204" pitchFamily="34" charset="0"/>
              </a:rPr>
              <a:pPr/>
              <a:t>5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E644D5C4-B5CB-49CE-88C9-995AC8AE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84725"/>
            <a:ext cx="30861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97B81922-CD5F-41D0-8651-5586F382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03738"/>
            <a:ext cx="2925763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rrow: Right 7">
            <a:extLst>
              <a:ext uri="{FF2B5EF4-FFF2-40B4-BE49-F238E27FC236}">
                <a16:creationId xmlns:a16="http://schemas.microsoft.com/office/drawing/2014/main" id="{FC3334A3-ABE7-4522-9D29-90D20C4F4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5257800"/>
            <a:ext cx="1143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9F785-CD26-4640-9EBB-623997A89195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5" name="Picture 4" descr="A picture containing ground, table, sitting&#10;&#10;Description automatically generated">
            <a:extLst>
              <a:ext uri="{FF2B5EF4-FFF2-40B4-BE49-F238E27FC236}">
                <a16:creationId xmlns:a16="http://schemas.microsoft.com/office/drawing/2014/main" id="{8E0B2B60-F7FE-4368-85BF-BE2D01FBB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81" y="1403350"/>
            <a:ext cx="1524002" cy="1143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2F5DB73-404A-4CE9-AFB7-DF2B92FDD1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Sample Shield Noise Profile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8B74F-A945-4B35-85A0-4C352AF3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B70D23A4-2422-49C1-AD81-C4FE258BF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49A04-6DD0-4DBA-BC82-5D31171ED7B1}" type="slidenum">
              <a:rPr lang="en-US" altLang="en-US" sz="1400">
                <a:latin typeface="Helvetica" panose="020B0604020202020204" pitchFamily="34" charset="0"/>
              </a:rPr>
              <a:pPr/>
              <a:t>6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9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A5A291-385F-43C6-8B3E-759C5588E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C7CB4F-87CD-4CB9-A986-E80B262D1A5A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28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3BB32D99-8CCA-43DE-8681-FE476F5FD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86781"/>
            <a:ext cx="6841432" cy="438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2F5DB73-404A-4CE9-AFB7-DF2B92FDD1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DARM Response of March 2019 RF Signal Injection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8B74F-A945-4B35-85A0-4C352AF3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B70D23A4-2422-49C1-AD81-C4FE258BF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49A04-6DD0-4DBA-BC82-5D31171ED7B1}" type="slidenum">
              <a:rPr lang="en-US" altLang="en-US" sz="1400">
                <a:latin typeface="Helvetica" panose="020B0604020202020204" pitchFamily="34" charset="0"/>
              </a:rPr>
              <a:pPr/>
              <a:t>7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34178A48-09C9-4E11-AEA7-7A2CBF03D687}"/>
              </a:ext>
            </a:extLst>
          </p:cNvPr>
          <p:cNvCxnSpPr>
            <a:cxnSpLocks/>
          </p:cNvCxnSpPr>
          <p:nvPr/>
        </p:nvCxnSpPr>
        <p:spPr bwMode="auto">
          <a:xfrm flipH="1">
            <a:off x="3736731" y="3173496"/>
            <a:ext cx="187569" cy="98134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13" name="TextBox 11">
            <a:extLst>
              <a:ext uri="{FF2B5EF4-FFF2-40B4-BE49-F238E27FC236}">
                <a16:creationId xmlns:a16="http://schemas.microsoft.com/office/drawing/2014/main" id="{DA9A4ABD-D0B3-4C09-BF11-09A88C12B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316" y="2777381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Injection Line (55 Hz)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659C64-FCF5-4919-89CD-367810E1CB46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57AA8-81C4-4D1A-BFD0-2D259343E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23" y="1672481"/>
            <a:ext cx="25372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8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795A4-E575-48E0-BAE3-D23721DB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716" y="3848017"/>
            <a:ext cx="5121084" cy="952583"/>
          </a:xfrm>
          <a:prstGeom prst="rect">
            <a:avLst/>
          </a:prstGeom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2298174A-8F67-4052-BF2A-27221CA92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62220-0A09-4483-85F2-0C6A774C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B39537B3-FD58-4559-9FEC-681153077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02FD9B0-D9FD-4C63-A85F-BC90A4D7DCB9}" type="slidenum">
              <a:rPr lang="en-US" altLang="en-US" sz="1400">
                <a:latin typeface="Helvetica" panose="020B0604020202020204" pitchFamily="34" charset="0"/>
              </a:rPr>
              <a:pPr/>
              <a:t>8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7C87E-6FB1-4676-9E65-71DB79DE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533400" cy="9906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70B06E-DA46-4A28-B159-414B911D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0"/>
            <a:ext cx="762000" cy="990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34AEB5-C1F9-4E08-BFDF-FD92F4318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810000"/>
            <a:ext cx="1981200" cy="9906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BAD7DB-199B-48A5-8DD2-66D05D107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922838"/>
            <a:ext cx="8153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ighlight>
                  <a:srgbClr val="FFFF00"/>
                </a:highlight>
              </a:rPr>
              <a:t>Experiment #1: Cable Characterization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Experiment #2: RF Noise Injection</a:t>
            </a:r>
          </a:p>
          <a:p>
            <a:r>
              <a:rPr lang="en-US" altLang="en-US" dirty="0">
                <a:solidFill>
                  <a:srgbClr val="00B050"/>
                </a:solidFill>
              </a:rPr>
              <a:t>Experiment #3: RF Noise Profile Collection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EA4A19-27D5-42BE-A405-EA6C4161E6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altLang="en-US" dirty="0"/>
              <a:t>Mapping Methodology: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962CDD-75EA-4868-AD52-10CBF9A3FDEF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484EE-01E1-45EA-AD1F-4616E2859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65" y="1676401"/>
            <a:ext cx="4064735" cy="1036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A5E831-F6DC-43BF-BB97-EB483F8DF4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" t="14150" r="-478" b="13635"/>
          <a:stretch/>
        </p:blipFill>
        <p:spPr>
          <a:xfrm>
            <a:off x="2667000" y="2721197"/>
            <a:ext cx="5243014" cy="101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D446061-2E49-43B1-B141-A3E811967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Cable Noise to DARM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51EE13D-6377-4052-9618-6AFB670564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altLang="en-US" dirty="0"/>
              <a:t>Experiment #1: Cable Characterization - Setup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8126A-B605-456E-BCDF-34DA208A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18437" name="Slide Number Placeholder 4">
            <a:extLst>
              <a:ext uri="{FF2B5EF4-FFF2-40B4-BE49-F238E27FC236}">
                <a16:creationId xmlns:a16="http://schemas.microsoft.com/office/drawing/2014/main" id="{CA30DF13-985A-4611-A5E9-D16520E40C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ECF0FD3-FF46-4E6C-B06E-ACF01EEBFF8B}" type="slidenum">
              <a:rPr lang="en-US" altLang="en-US" sz="1400">
                <a:latin typeface="Helvetica" panose="020B0604020202020204" pitchFamily="34" charset="0"/>
              </a:rPr>
              <a:pPr/>
              <a:t>9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93199-3E35-4212-8E36-589B28BE68C2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54ED27-A659-40F9-B350-08EE3443D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375" y="1859606"/>
            <a:ext cx="6322132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5026</TotalTime>
  <Words>711</Words>
  <Application>Microsoft Office PowerPoint</Application>
  <PresentationFormat>On-screen Show (4:3)</PresentationFormat>
  <Paragraphs>184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Helvetica</vt:lpstr>
      <vt:lpstr>Monotype Sorts</vt:lpstr>
      <vt:lpstr>Times New Roman</vt:lpstr>
      <vt:lpstr>Default Design</vt:lpstr>
      <vt:lpstr>Photo Editor Photo</vt:lpstr>
      <vt:lpstr>Radio Frequency Noise Reduction in the LIGO Hanford Observatory</vt:lpstr>
      <vt:lpstr>Overview</vt:lpstr>
      <vt:lpstr>RF Distribution System Overview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Mapping Cable Noise to DARM</vt:lpstr>
      <vt:lpstr>Further Improvements</vt:lpstr>
      <vt:lpstr>Further Improvements</vt:lpstr>
      <vt:lpstr>Further Improvements</vt:lpstr>
      <vt:lpstr>Future Work</vt:lpstr>
      <vt:lpstr>Acknowledgements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Withers, Matt</cp:lastModifiedBy>
  <cp:revision>89</cp:revision>
  <cp:lastPrinted>1999-10-01T21:59:04Z</cp:lastPrinted>
  <dcterms:created xsi:type="dcterms:W3CDTF">2002-09-05T00:08:29Z</dcterms:created>
  <dcterms:modified xsi:type="dcterms:W3CDTF">2019-08-22T13:46:11Z</dcterms:modified>
</cp:coreProperties>
</file>