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Helvetica Neue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19D62C8-98CD-4556-9213-96A919F95D7A}">
  <a:tblStyle styleId="{A19D62C8-98CD-4556-9213-96A919F95D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5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4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f872e6a17_15_16:notes"/>
          <p:cNvSpPr/>
          <p:nvPr>
            <p:ph idx="2" type="sldImg"/>
          </p:nvPr>
        </p:nvSpPr>
        <p:spPr>
          <a:xfrm>
            <a:off x="534966" y="686002"/>
            <a:ext cx="5788066" cy="34283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" name="Google Shape;68;g5f872e6a17_15_16:notes"/>
          <p:cNvSpPr/>
          <p:nvPr/>
        </p:nvSpPr>
        <p:spPr>
          <a:xfrm>
            <a:off x="915115" y="4341994"/>
            <a:ext cx="5027769" cy="4114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114FF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g5f872e6a17_15_16:notes"/>
          <p:cNvSpPr txBox="1"/>
          <p:nvPr>
            <p:ph idx="1" type="body"/>
          </p:nvPr>
        </p:nvSpPr>
        <p:spPr>
          <a:xfrm>
            <a:off x="915115" y="4341994"/>
            <a:ext cx="5024704" cy="411117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f872e6a1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f872e6a1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f872e6a1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f872e6a1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f872e6a17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f872e6a17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fcad3d6d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fcad3d6d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f872e6a1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f872e6a1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f872e6a1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f872e6a1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fb3f52aa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fb3f52aa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f872e6a1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f872e6a1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fcad3d6d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fcad3d6d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f872e6a17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f872e6a17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f872e6a1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f872e6a1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fcad3d6d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fcad3d6d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fb3f52aa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fb3f52aa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fb3f52a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fb3f52a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fb3f52aa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fb3f52aa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f872e6a1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f872e6a1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f872e6a1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f872e6a1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f872e6a1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f872e6a1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f872e6a1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f872e6a1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f872e6a1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f872e6a1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f872e6a1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f872e6a1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f872e6a1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f872e6a1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0" type="dt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553200" y="4686300"/>
            <a:ext cx="1901825" cy="340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114FF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6553200" y="4686300"/>
            <a:ext cx="1901825" cy="340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FFB"/>
              </a:buClr>
              <a:buSzPts val="2400"/>
              <a:buFont typeface="Times New Roman"/>
              <a:buNone/>
              <a:defRPr b="0" i="0" sz="2400" u="non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FFB"/>
              </a:buClr>
              <a:buSzPts val="2400"/>
              <a:buFont typeface="Times New Roman"/>
              <a:buNone/>
              <a:defRPr b="0" i="0" sz="2400" u="non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FFB"/>
              </a:buClr>
              <a:buSzPts val="2400"/>
              <a:buFont typeface="Times New Roman"/>
              <a:buNone/>
              <a:defRPr b="0" i="0" sz="2400" u="non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FFB"/>
              </a:buClr>
              <a:buSzPts val="2400"/>
              <a:buFont typeface="Times New Roman"/>
              <a:buNone/>
              <a:defRPr b="0" i="0" sz="2400" u="non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FFB"/>
              </a:buClr>
              <a:buSzPts val="2400"/>
              <a:buFont typeface="Times New Roman"/>
              <a:buNone/>
              <a:defRPr b="0" i="0" sz="2400" u="non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FFB"/>
              </a:buClr>
              <a:buSzPts val="2400"/>
              <a:buFont typeface="Times New Roman"/>
              <a:buNone/>
              <a:defRPr b="0" i="0" sz="2400" u="non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FFB"/>
              </a:buClr>
              <a:buSzPts val="2400"/>
              <a:buFont typeface="Times New Roman"/>
              <a:buNone/>
              <a:defRPr b="0" i="0" sz="2400" u="non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FFB"/>
              </a:buClr>
              <a:buSzPts val="2400"/>
              <a:buFont typeface="Times New Roman"/>
              <a:buNone/>
              <a:defRPr b="0" i="0" sz="2400" u="non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FFB"/>
              </a:buClr>
              <a:buSzPts val="2400"/>
              <a:buFont typeface="Times New Roman"/>
              <a:buNone/>
              <a:defRPr b="0" i="0" sz="2400" u="none">
                <a:solidFill>
                  <a:srgbClr val="114FF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85800" y="1485900"/>
            <a:ext cx="7769225" cy="3083719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spcFirstLastPara="1" rIns="92150" wrap="square" tIns="460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114F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114F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114F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114F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114F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114F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114F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114F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114F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1066800" y="485775"/>
            <a:ext cx="7235825" cy="426244"/>
          </a:xfrm>
          <a:prstGeom prst="rect">
            <a:avLst/>
          </a:prstGeom>
          <a:noFill/>
          <a:ln>
            <a:noFill/>
          </a:ln>
        </p:spPr>
        <p:txBody>
          <a:bodyPr anchorCtr="0" anchor="b" bIns="46075" lIns="92150" spcFirstLastPara="1" rIns="92150" wrap="square" tIns="460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/>
        </p:nvSpPr>
        <p:spPr>
          <a:xfrm>
            <a:off x="215900" y="4788694"/>
            <a:ext cx="10966450" cy="502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75" lIns="92150" spcFirstLastPara="1" rIns="92150" wrap="square" tIns="460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LIGO-1900398-v1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FFB"/>
              </a:buClr>
              <a:buSzPts val="1200"/>
              <a:buFont typeface="Times New Roman"/>
              <a:buNone/>
            </a:pPr>
            <a:r>
              <a:t/>
            </a:r>
            <a:endParaRPr b="0" i="0" sz="1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</a:t>
            </a: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				</a:t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430712" y="4863703"/>
            <a:ext cx="2825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114FF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479925" y="2391965"/>
            <a:ext cx="354012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114FF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479925" y="2331244"/>
            <a:ext cx="523875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114FF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0" y="914400"/>
            <a:ext cx="9132887" cy="28575"/>
          </a:xfrm>
          <a:prstGeom prst="rect">
            <a:avLst/>
          </a:prstGeom>
          <a:solidFill>
            <a:srgbClr val="DC0081"/>
          </a:solidFill>
          <a:ln cap="sq" cmpd="sng" w="9525">
            <a:solidFill>
              <a:srgbClr val="D49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114FF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025128" cy="74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88312" y="0"/>
            <a:ext cx="819150" cy="82272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1056150" y="937200"/>
            <a:ext cx="7031700" cy="18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latin typeface="Helvetica Neue"/>
                <a:ea typeface="Helvetica Neue"/>
                <a:cs typeface="Helvetica Neue"/>
                <a:sym typeface="Helvetica Neue"/>
              </a:rPr>
              <a:t>Analisys of the correlations between the non stationary noise and the auxiliary channels in LIGO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11900" y="2700350"/>
            <a:ext cx="8920200" cy="16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Helvetica Neue"/>
                <a:ea typeface="Helvetica Neue"/>
                <a:cs typeface="Helvetica Neue"/>
                <a:sym typeface="Helvetica Neue"/>
              </a:rPr>
              <a:t>Luca D’Onofrio</a:t>
            </a:r>
            <a:r>
              <a:rPr baseline="30000" lang="it" sz="18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baseline="30000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Helvetica Neue"/>
                <a:ea typeface="Helvetica Neue"/>
                <a:cs typeface="Helvetica Neue"/>
                <a:sym typeface="Helvetica Neue"/>
              </a:rPr>
              <a:t>Gabriele Vajente</a:t>
            </a:r>
            <a:r>
              <a:rPr baseline="30000" lang="it" sz="18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aseline="30000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it" sz="15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it" sz="1500">
                <a:latin typeface="Helvetica Neue"/>
                <a:ea typeface="Helvetica Neue"/>
                <a:cs typeface="Helvetica Neue"/>
                <a:sym typeface="Helvetica Neue"/>
              </a:rPr>
              <a:t>Università  di  Napoli “Federico  II,” Complesso  Universitario  di  Monte  S.Angelo, Napoli,  Italy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it" sz="15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it" sz="1500">
                <a:latin typeface="Helvetica Neue"/>
                <a:ea typeface="Helvetica Neue"/>
                <a:cs typeface="Helvetica Neue"/>
                <a:sym typeface="Helvetica Neue"/>
              </a:rPr>
              <a:t>LIGO,  California  Institute  of  Technology,  Pasadena,  USA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6892975" y="46248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/>
        </p:nvSpPr>
        <p:spPr>
          <a:xfrm>
            <a:off x="6892975" y="46248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176" name="Google Shape;176;p24"/>
          <p:cNvSpPr txBox="1"/>
          <p:nvPr>
            <p:ph idx="4294967295" type="title"/>
          </p:nvPr>
        </p:nvSpPr>
        <p:spPr>
          <a:xfrm>
            <a:off x="952500" y="57150"/>
            <a:ext cx="7239000" cy="857400"/>
          </a:xfrm>
          <a:prstGeom prst="rect">
            <a:avLst/>
          </a:prstGeom>
        </p:spPr>
        <p:txBody>
          <a:bodyPr anchorCtr="0" anchor="b" bIns="46075" lIns="92150" spcFirstLastPara="1" rIns="92150" wrap="square" tIns="46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LASSO Regressor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3">
            <a:alphaModFix/>
          </a:blip>
          <a:srcRect b="38149" l="53765" r="11120" t="47296"/>
          <a:stretch/>
        </p:blipFill>
        <p:spPr>
          <a:xfrm>
            <a:off x="2494949" y="1623675"/>
            <a:ext cx="4154102" cy="967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/>
        </p:nvSpPr>
        <p:spPr>
          <a:xfrm>
            <a:off x="2179800" y="1201575"/>
            <a:ext cx="47844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/>
              <a:t>L</a:t>
            </a:r>
            <a:r>
              <a:rPr lang="it" sz="1600"/>
              <a:t>east </a:t>
            </a:r>
            <a:r>
              <a:rPr b="1" lang="it" sz="1600"/>
              <a:t>A</a:t>
            </a:r>
            <a:r>
              <a:rPr lang="it" sz="1600"/>
              <a:t>bsolute </a:t>
            </a:r>
            <a:r>
              <a:rPr b="1" lang="it" sz="1600"/>
              <a:t>S</a:t>
            </a:r>
            <a:r>
              <a:rPr lang="it" sz="1600"/>
              <a:t>hrinkage and </a:t>
            </a:r>
            <a:r>
              <a:rPr b="1" lang="it" sz="1600"/>
              <a:t>S</a:t>
            </a:r>
            <a:r>
              <a:rPr lang="it" sz="1600"/>
              <a:t>election </a:t>
            </a:r>
            <a:r>
              <a:rPr b="1" lang="it" sz="1600"/>
              <a:t>O</a:t>
            </a:r>
            <a:r>
              <a:rPr lang="it" sz="1600"/>
              <a:t>perator</a:t>
            </a:r>
            <a:endParaRPr sz="1600"/>
          </a:p>
        </p:txBody>
      </p:sp>
      <p:sp>
        <p:nvSpPr>
          <p:cNvPr id="179" name="Google Shape;179;p24"/>
          <p:cNvSpPr/>
          <p:nvPr/>
        </p:nvSpPr>
        <p:spPr>
          <a:xfrm>
            <a:off x="5974550" y="2518000"/>
            <a:ext cx="1066875" cy="506125"/>
          </a:xfrm>
          <a:custGeom>
            <a:rect b="b" l="l" r="r" t="t"/>
            <a:pathLst>
              <a:path extrusionOk="0" h="20245" w="42675">
                <a:moveTo>
                  <a:pt x="0" y="0"/>
                </a:moveTo>
                <a:cubicBezTo>
                  <a:pt x="2246" y="3294"/>
                  <a:pt x="6364" y="17445"/>
                  <a:pt x="13476" y="19766"/>
                </a:cubicBezTo>
                <a:cubicBezTo>
                  <a:pt x="20589" y="22087"/>
                  <a:pt x="37809" y="14899"/>
                  <a:pt x="42675" y="1392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80" name="Google Shape;180;p24"/>
          <p:cNvSpPr txBox="1"/>
          <p:nvPr/>
        </p:nvSpPr>
        <p:spPr>
          <a:xfrm>
            <a:off x="7041425" y="2351975"/>
            <a:ext cx="21027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This term shrinks many components of the solution to zero.</a:t>
            </a:r>
            <a:endParaRPr sz="1600"/>
          </a:p>
        </p:txBody>
      </p:sp>
      <p:sp>
        <p:nvSpPr>
          <p:cNvPr id="181" name="Google Shape;181;p24"/>
          <p:cNvSpPr/>
          <p:nvPr/>
        </p:nvSpPr>
        <p:spPr>
          <a:xfrm>
            <a:off x="5514100" y="1732775"/>
            <a:ext cx="1066800" cy="771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4"/>
          <p:cNvSpPr txBox="1"/>
          <p:nvPr/>
        </p:nvSpPr>
        <p:spPr>
          <a:xfrm>
            <a:off x="268775" y="2571750"/>
            <a:ext cx="3046500" cy="12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The number of selected features is controlled by the regularization parameter α.</a:t>
            </a:r>
            <a:endParaRPr sz="1600"/>
          </a:p>
        </p:txBody>
      </p:sp>
      <p:sp>
        <p:nvSpPr>
          <p:cNvPr id="183" name="Google Shape;183;p24"/>
          <p:cNvSpPr txBox="1"/>
          <p:nvPr/>
        </p:nvSpPr>
        <p:spPr>
          <a:xfrm>
            <a:off x="2132850" y="3557525"/>
            <a:ext cx="56403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it" sz="1600">
                <a:solidFill>
                  <a:schemeClr val="dk1"/>
                </a:solidFill>
              </a:rPr>
              <a:t>α →0  : Standard Linear regression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it" sz="1600">
                <a:solidFill>
                  <a:schemeClr val="dk1"/>
                </a:solidFill>
              </a:rPr>
              <a:t>Increasing </a:t>
            </a:r>
            <a:r>
              <a:rPr lang="it" sz="1600">
                <a:solidFill>
                  <a:schemeClr val="dk1"/>
                </a:solidFill>
              </a:rPr>
              <a:t>α values, we expect that the number of coefficients different from zero decreases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3263075" y="2510925"/>
            <a:ext cx="2278625" cy="659100"/>
          </a:xfrm>
          <a:custGeom>
            <a:rect b="b" l="l" r="r" t="t"/>
            <a:pathLst>
              <a:path extrusionOk="0" h="26364" w="91145">
                <a:moveTo>
                  <a:pt x="91145" y="0"/>
                </a:moveTo>
                <a:cubicBezTo>
                  <a:pt x="82960" y="4056"/>
                  <a:pt x="57224" y="20205"/>
                  <a:pt x="42033" y="24334"/>
                </a:cubicBezTo>
                <a:cubicBezTo>
                  <a:pt x="26842" y="28464"/>
                  <a:pt x="7006" y="24703"/>
                  <a:pt x="0" y="2477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idx="4294967295" type="title"/>
          </p:nvPr>
        </p:nvSpPr>
        <p:spPr>
          <a:xfrm>
            <a:off x="1066800" y="57150"/>
            <a:ext cx="7239000" cy="857400"/>
          </a:xfrm>
          <a:prstGeom prst="rect">
            <a:avLst/>
          </a:prstGeom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LASSO: results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6892975" y="46248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 b="30134" l="49735" r="18807" t="53187"/>
          <a:stretch/>
        </p:blipFill>
        <p:spPr>
          <a:xfrm>
            <a:off x="18125" y="1541250"/>
            <a:ext cx="2876475" cy="8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/>
          <p:nvPr/>
        </p:nvSpPr>
        <p:spPr>
          <a:xfrm>
            <a:off x="339775" y="1179350"/>
            <a:ext cx="22035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/>
              <a:t>M</a:t>
            </a:r>
            <a:r>
              <a:rPr lang="it" sz="1600"/>
              <a:t>ean </a:t>
            </a:r>
            <a:r>
              <a:rPr b="1" lang="it" sz="1600"/>
              <a:t>S</a:t>
            </a:r>
            <a:r>
              <a:rPr lang="it" sz="1600"/>
              <a:t>quared </a:t>
            </a:r>
            <a:r>
              <a:rPr b="1" lang="it" sz="1600"/>
              <a:t>E</a:t>
            </a:r>
            <a:r>
              <a:rPr lang="it" sz="1600"/>
              <a:t>rror:</a:t>
            </a:r>
            <a:endParaRPr sz="1600"/>
          </a:p>
        </p:txBody>
      </p:sp>
      <p:sp>
        <p:nvSpPr>
          <p:cNvPr id="193" name="Google Shape;193;p25"/>
          <p:cNvSpPr txBox="1"/>
          <p:nvPr/>
        </p:nvSpPr>
        <p:spPr>
          <a:xfrm>
            <a:off x="64250" y="2998200"/>
            <a:ext cx="27027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Best α : </a:t>
            </a:r>
            <a:r>
              <a:rPr lang="it" sz="1600"/>
              <a:t>0.00014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# of coefficients different from zero for </a:t>
            </a:r>
            <a:r>
              <a:rPr lang="it" sz="1600">
                <a:solidFill>
                  <a:schemeClr val="dk1"/>
                </a:solidFill>
              </a:rPr>
              <a:t>Best α : 149</a:t>
            </a:r>
            <a:endParaRPr sz="1600"/>
          </a:p>
        </p:txBody>
      </p:sp>
      <p:pic>
        <p:nvPicPr>
          <p:cNvPr id="194" name="Google Shape;194;p25"/>
          <p:cNvPicPr preferRelativeResize="0"/>
          <p:nvPr/>
        </p:nvPicPr>
        <p:blipFill rotWithShape="1">
          <a:blip r:embed="rId4">
            <a:alphaModFix/>
          </a:blip>
          <a:srcRect b="6788" l="11274" r="9101" t="9718"/>
          <a:stretch/>
        </p:blipFill>
        <p:spPr>
          <a:xfrm>
            <a:off x="3032750" y="945400"/>
            <a:ext cx="6111248" cy="419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/>
          <p:nvPr/>
        </p:nvSpPr>
        <p:spPr>
          <a:xfrm>
            <a:off x="4820100" y="2513100"/>
            <a:ext cx="149400" cy="140100"/>
          </a:xfrm>
          <a:prstGeom prst="ellipse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6892975" y="485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26"/>
          <p:cNvGraphicFramePr/>
          <p:nvPr/>
        </p:nvGraphicFramePr>
        <p:xfrm>
          <a:off x="6113550" y="9843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{A19D62C8-98CD-4556-9213-96A919F95D7A}</a:tableStyleId>
              </a:tblPr>
              <a:tblGrid>
                <a:gridCol w="701075"/>
                <a:gridCol w="1453075"/>
              </a:tblGrid>
              <a:tr h="59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i-th IS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95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0.990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5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0.998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5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0.995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1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1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0.078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1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0.980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1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5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14999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1.000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5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19826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>
                          <a:solidFill>
                            <a:schemeClr val="dk1"/>
                          </a:solidFill>
                        </a:rPr>
                        <a:t>1.000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 b="53131" l="51091" r="31367" t="32701"/>
          <a:stretch/>
        </p:blipFill>
        <p:spPr>
          <a:xfrm>
            <a:off x="6814625" y="984375"/>
            <a:ext cx="1439474" cy="5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 txBox="1"/>
          <p:nvPr>
            <p:ph idx="4294967295" type="title"/>
          </p:nvPr>
        </p:nvSpPr>
        <p:spPr>
          <a:xfrm>
            <a:off x="952500" y="57150"/>
            <a:ext cx="7239000" cy="857400"/>
          </a:xfrm>
          <a:prstGeom prst="rect">
            <a:avLst/>
          </a:prstGeom>
        </p:spPr>
        <p:txBody>
          <a:bodyPr anchorCtr="0" anchor="t" bIns="46075" lIns="92150" spcFirstLastPara="1" rIns="92150" wrap="square" tIns="46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LASSO: results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04" name="Google Shape;204;p26"/>
          <p:cNvPicPr preferRelativeResize="0"/>
          <p:nvPr/>
        </p:nvPicPr>
        <p:blipFill rotWithShape="1">
          <a:blip r:embed="rId4">
            <a:alphaModFix/>
          </a:blip>
          <a:srcRect b="6525" l="10920" r="9601" t="9925"/>
          <a:stretch/>
        </p:blipFill>
        <p:spPr>
          <a:xfrm>
            <a:off x="228600" y="1110075"/>
            <a:ext cx="5217099" cy="40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/>
          <p:nvPr/>
        </p:nvSpPr>
        <p:spPr>
          <a:xfrm>
            <a:off x="7045375" y="47772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idx="4294967295" type="title"/>
          </p:nvPr>
        </p:nvSpPr>
        <p:spPr>
          <a:xfrm>
            <a:off x="952500" y="57150"/>
            <a:ext cx="7239000" cy="857400"/>
          </a:xfrm>
          <a:prstGeom prst="rect">
            <a:avLst/>
          </a:prstGeom>
        </p:spPr>
        <p:txBody>
          <a:bodyPr anchorCtr="0" anchor="b" bIns="46075" lIns="92150" spcFirstLastPara="1" rIns="92150" wrap="square" tIns="46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O3 data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6892975" y="46248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212" name="Google Shape;212;p27"/>
          <p:cNvSpPr txBox="1"/>
          <p:nvPr/>
        </p:nvSpPr>
        <p:spPr>
          <a:xfrm>
            <a:off x="32000" y="869450"/>
            <a:ext cx="91119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 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How to split BLRMS segment in training and test set?</a:t>
            </a:r>
            <a:endParaRPr sz="1600"/>
          </a:p>
        </p:txBody>
      </p:sp>
      <p:pic>
        <p:nvPicPr>
          <p:cNvPr id="213" name="Google Shape;213;p27"/>
          <p:cNvPicPr preferRelativeResize="0"/>
          <p:nvPr/>
        </p:nvPicPr>
        <p:blipFill rotWithShape="1">
          <a:blip r:embed="rId3">
            <a:alphaModFix/>
          </a:blip>
          <a:srcRect b="2075" l="19837" r="19662" t="22435"/>
          <a:stretch/>
        </p:blipFill>
        <p:spPr>
          <a:xfrm>
            <a:off x="22200" y="1737150"/>
            <a:ext cx="4477799" cy="340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 txBox="1"/>
          <p:nvPr/>
        </p:nvSpPr>
        <p:spPr>
          <a:xfrm>
            <a:off x="7197775" y="9672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215" name="Google Shape;215;p27"/>
          <p:cNvSpPr txBox="1"/>
          <p:nvPr/>
        </p:nvSpPr>
        <p:spPr>
          <a:xfrm>
            <a:off x="3892375" y="2222425"/>
            <a:ext cx="440400" cy="173700"/>
          </a:xfrm>
          <a:prstGeom prst="rect">
            <a:avLst/>
          </a:prstGeom>
          <a:noFill/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/>
              <a:t>LLO</a:t>
            </a:r>
            <a:endParaRPr sz="800"/>
          </a:p>
        </p:txBody>
      </p:sp>
      <p:pic>
        <p:nvPicPr>
          <p:cNvPr id="216" name="Google Shape;216;p27"/>
          <p:cNvPicPr preferRelativeResize="0"/>
          <p:nvPr/>
        </p:nvPicPr>
        <p:blipFill rotWithShape="1">
          <a:blip r:embed="rId4">
            <a:alphaModFix/>
          </a:blip>
          <a:srcRect b="7122" l="11320" r="8730" t="8787"/>
          <a:stretch/>
        </p:blipFill>
        <p:spPr>
          <a:xfrm>
            <a:off x="4512825" y="1737150"/>
            <a:ext cx="4624750" cy="340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/>
        </p:nvSpPr>
        <p:spPr>
          <a:xfrm>
            <a:off x="6892975" y="46248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222" name="Google Shape;222;p28"/>
          <p:cNvPicPr preferRelativeResize="0"/>
          <p:nvPr/>
        </p:nvPicPr>
        <p:blipFill rotWithShape="1">
          <a:blip r:embed="rId3">
            <a:alphaModFix/>
          </a:blip>
          <a:srcRect b="40090" l="19381" r="19765" t="22647"/>
          <a:stretch/>
        </p:blipFill>
        <p:spPr>
          <a:xfrm>
            <a:off x="54475" y="576325"/>
            <a:ext cx="6666749" cy="235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/>
          <p:cNvPicPr preferRelativeResize="0"/>
          <p:nvPr/>
        </p:nvPicPr>
        <p:blipFill rotWithShape="1">
          <a:blip r:embed="rId4">
            <a:alphaModFix/>
          </a:blip>
          <a:srcRect b="39760" l="20843" r="19635" t="26345"/>
          <a:stretch/>
        </p:blipFill>
        <p:spPr>
          <a:xfrm>
            <a:off x="184850" y="2926525"/>
            <a:ext cx="6536375" cy="214992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/>
        </p:nvSpPr>
        <p:spPr>
          <a:xfrm>
            <a:off x="2870875" y="4904175"/>
            <a:ext cx="1402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Time in hours</a:t>
            </a:r>
            <a:endParaRPr/>
          </a:p>
        </p:txBody>
      </p:sp>
      <p:sp>
        <p:nvSpPr>
          <p:cNvPr id="225" name="Google Shape;225;p28"/>
          <p:cNvSpPr txBox="1"/>
          <p:nvPr/>
        </p:nvSpPr>
        <p:spPr>
          <a:xfrm>
            <a:off x="2979450" y="1043675"/>
            <a:ext cx="781800" cy="342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04/26</a:t>
            </a:r>
            <a:endParaRPr/>
          </a:p>
        </p:txBody>
      </p:sp>
      <p:sp>
        <p:nvSpPr>
          <p:cNvPr id="226" name="Google Shape;226;p28"/>
          <p:cNvSpPr txBox="1"/>
          <p:nvPr/>
        </p:nvSpPr>
        <p:spPr>
          <a:xfrm>
            <a:off x="2945175" y="3220850"/>
            <a:ext cx="859200" cy="342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05/25</a:t>
            </a:r>
            <a:endParaRPr/>
          </a:p>
        </p:txBody>
      </p:sp>
      <p:sp>
        <p:nvSpPr>
          <p:cNvPr id="227" name="Google Shape;227;p28"/>
          <p:cNvSpPr txBox="1"/>
          <p:nvPr/>
        </p:nvSpPr>
        <p:spPr>
          <a:xfrm>
            <a:off x="5382725" y="810275"/>
            <a:ext cx="3761100" cy="939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L1:PEM-CS_ACC_HAM6_OMC_X_MON.std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𝜀 score : 0.84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L1:HPI-HAM6_BLND_L4C_VP_INMON.std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𝜀 </a:t>
            </a:r>
            <a:r>
              <a:rPr lang="it"/>
              <a:t>score: 0.91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+16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28" name="Google Shape;228;p28"/>
          <p:cNvPicPr preferRelativeResize="0"/>
          <p:nvPr/>
        </p:nvPicPr>
        <p:blipFill rotWithShape="1">
          <a:blip r:embed="rId5">
            <a:alphaModFix/>
          </a:blip>
          <a:srcRect b="64269" l="68195" r="20626" t="27829"/>
          <a:stretch/>
        </p:blipFill>
        <p:spPr>
          <a:xfrm>
            <a:off x="811050" y="947850"/>
            <a:ext cx="1022099" cy="40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 rotWithShape="1">
          <a:blip r:embed="rId5">
            <a:alphaModFix/>
          </a:blip>
          <a:srcRect b="64269" l="68195" r="20626" t="27829"/>
          <a:stretch/>
        </p:blipFill>
        <p:spPr>
          <a:xfrm>
            <a:off x="734850" y="3005250"/>
            <a:ext cx="1022099" cy="4062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 txBox="1"/>
          <p:nvPr/>
        </p:nvSpPr>
        <p:spPr>
          <a:xfrm>
            <a:off x="5382725" y="2926525"/>
            <a:ext cx="3761100" cy="1162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L1:HPI-HAM6_BLND_L4C_VP_INMON.std.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𝜀 score : 0.64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L1:PEM-CS_ACC_HAM6_OMC_X_MON.std</a:t>
            </a:r>
            <a:r>
              <a:rPr lang="it">
                <a:solidFill>
                  <a:schemeClr val="dk1"/>
                </a:solidFill>
              </a:rPr>
              <a:t>𝜀 </a:t>
            </a:r>
            <a:r>
              <a:rPr lang="it"/>
              <a:t>score: 0.80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    +15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8"/>
          <p:cNvSpPr txBox="1"/>
          <p:nvPr/>
        </p:nvSpPr>
        <p:spPr>
          <a:xfrm>
            <a:off x="3125700" y="50675"/>
            <a:ext cx="28926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3000">
                <a:solidFill>
                  <a:srgbClr val="FF0000"/>
                </a:solidFill>
              </a:rPr>
              <a:t>LLO 65-76 Hz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/>
        </p:nvSpPr>
        <p:spPr>
          <a:xfrm>
            <a:off x="6892975" y="46248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237" name="Google Shape;237;p29"/>
          <p:cNvSpPr txBox="1"/>
          <p:nvPr/>
        </p:nvSpPr>
        <p:spPr>
          <a:xfrm>
            <a:off x="3125700" y="50675"/>
            <a:ext cx="28926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solidFill>
                  <a:srgbClr val="FF0000"/>
                </a:solidFill>
              </a:rPr>
              <a:t>LLO 65-76 Hz</a:t>
            </a:r>
            <a:endParaRPr sz="3000"/>
          </a:p>
        </p:txBody>
      </p:sp>
      <p:pic>
        <p:nvPicPr>
          <p:cNvPr id="238" name="Google Shape;238;p29"/>
          <p:cNvPicPr preferRelativeResize="0"/>
          <p:nvPr/>
        </p:nvPicPr>
        <p:blipFill rotWithShape="1">
          <a:blip r:embed="rId3">
            <a:alphaModFix/>
          </a:blip>
          <a:srcRect b="38707" l="19210" r="19705" t="22040"/>
          <a:stretch/>
        </p:blipFill>
        <p:spPr>
          <a:xfrm>
            <a:off x="-1425" y="2538925"/>
            <a:ext cx="5711574" cy="25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9"/>
          <p:cNvSpPr txBox="1"/>
          <p:nvPr/>
        </p:nvSpPr>
        <p:spPr>
          <a:xfrm>
            <a:off x="5382725" y="3014400"/>
            <a:ext cx="3761100" cy="115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L1:PEM-CS_ACC_HAM6_OMC_X_MON.std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𝜀 score : 0.92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L1:HPI-HAM6_BLND_L4C_VP_INMON.std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𝜀 </a:t>
            </a:r>
            <a:r>
              <a:rPr lang="it"/>
              <a:t>score: 0.95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+21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9"/>
          <p:cNvSpPr txBox="1"/>
          <p:nvPr/>
        </p:nvSpPr>
        <p:spPr>
          <a:xfrm>
            <a:off x="3040000" y="3373250"/>
            <a:ext cx="1318500" cy="342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07/22 - 07/23</a:t>
            </a:r>
            <a:endParaRPr/>
          </a:p>
        </p:txBody>
      </p:sp>
      <p:pic>
        <p:nvPicPr>
          <p:cNvPr id="241" name="Google Shape;241;p29"/>
          <p:cNvPicPr preferRelativeResize="0"/>
          <p:nvPr/>
        </p:nvPicPr>
        <p:blipFill rotWithShape="1">
          <a:blip r:embed="rId4">
            <a:alphaModFix/>
          </a:blip>
          <a:srcRect b="41814" l="22665" r="21440" t="22526"/>
          <a:stretch/>
        </p:blipFill>
        <p:spPr>
          <a:xfrm>
            <a:off x="0" y="603725"/>
            <a:ext cx="5624000" cy="221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9"/>
          <p:cNvSpPr txBox="1"/>
          <p:nvPr/>
        </p:nvSpPr>
        <p:spPr>
          <a:xfrm>
            <a:off x="906400" y="1468250"/>
            <a:ext cx="1318500" cy="342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06/14 - 06/15</a:t>
            </a:r>
            <a:endParaRPr/>
          </a:p>
        </p:txBody>
      </p:sp>
      <p:sp>
        <p:nvSpPr>
          <p:cNvPr id="243" name="Google Shape;243;p29"/>
          <p:cNvSpPr txBox="1"/>
          <p:nvPr/>
        </p:nvSpPr>
        <p:spPr>
          <a:xfrm>
            <a:off x="5176250" y="880800"/>
            <a:ext cx="3967800" cy="115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/>
              <a:t>L1:PEM-EX_SEIS_VEA_FLOOR_Z_BLRMS_1HZ3</a:t>
            </a:r>
            <a:endParaRPr sz="13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𝜀 score : 0.90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L1:SUS-ITMY_R0_DAMP_R_INMON.mean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𝜀 </a:t>
            </a:r>
            <a:r>
              <a:rPr lang="it"/>
              <a:t>score: 0.92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+14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9"/>
          <p:cNvSpPr txBox="1"/>
          <p:nvPr/>
        </p:nvSpPr>
        <p:spPr>
          <a:xfrm>
            <a:off x="2261275" y="4904175"/>
            <a:ext cx="1402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Time in hours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/>
          <p:nvPr/>
        </p:nvSpPr>
        <p:spPr>
          <a:xfrm>
            <a:off x="3125700" y="50675"/>
            <a:ext cx="28926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solidFill>
                  <a:srgbClr val="FF0000"/>
                </a:solidFill>
              </a:rPr>
              <a:t>LLO 65-76 Hz</a:t>
            </a:r>
            <a:endParaRPr sz="3000"/>
          </a:p>
        </p:txBody>
      </p:sp>
      <p:sp>
        <p:nvSpPr>
          <p:cNvPr id="250" name="Google Shape;250;p30"/>
          <p:cNvSpPr txBox="1"/>
          <p:nvPr/>
        </p:nvSpPr>
        <p:spPr>
          <a:xfrm>
            <a:off x="3954400" y="477650"/>
            <a:ext cx="1318500" cy="342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06/14 - 06/15</a:t>
            </a:r>
            <a:endParaRPr/>
          </a:p>
        </p:txBody>
      </p:sp>
      <p:pic>
        <p:nvPicPr>
          <p:cNvPr id="251" name="Google Shape;251;p30"/>
          <p:cNvPicPr preferRelativeResize="0"/>
          <p:nvPr/>
        </p:nvPicPr>
        <p:blipFill rotWithShape="1">
          <a:blip r:embed="rId3">
            <a:alphaModFix/>
          </a:blip>
          <a:srcRect b="39167" l="20875" r="19479" t="22255"/>
          <a:stretch/>
        </p:blipFill>
        <p:spPr>
          <a:xfrm>
            <a:off x="906675" y="1063150"/>
            <a:ext cx="7330649" cy="266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0"/>
          <p:cNvSpPr txBox="1"/>
          <p:nvPr/>
        </p:nvSpPr>
        <p:spPr>
          <a:xfrm>
            <a:off x="6892975" y="46248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253" name="Google Shape;253;p30"/>
          <p:cNvSpPr txBox="1"/>
          <p:nvPr/>
        </p:nvSpPr>
        <p:spPr>
          <a:xfrm>
            <a:off x="820050" y="3845875"/>
            <a:ext cx="75039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D58206"/>
                </a:solidFill>
              </a:rPr>
              <a:t>Reconstructed signal</a:t>
            </a:r>
            <a:r>
              <a:rPr lang="it" sz="1600"/>
              <a:t> : Standard Linear Regression using only 2 channels,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</a:rPr>
              <a:t>L1:PEM-CS_ACC_HAM6_OMC_X_MON.std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</a:rPr>
              <a:t>L1:HPI-HAM6_BLND_L4C_VP_INMON.std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/>
          <p:nvPr>
            <p:ph idx="4294967295" type="title"/>
          </p:nvPr>
        </p:nvSpPr>
        <p:spPr>
          <a:xfrm>
            <a:off x="952500" y="57150"/>
            <a:ext cx="7239000" cy="857400"/>
          </a:xfrm>
          <a:prstGeom prst="rect">
            <a:avLst/>
          </a:prstGeom>
        </p:spPr>
        <p:txBody>
          <a:bodyPr anchorCtr="0" anchor="b" bIns="46075" lIns="92150" spcFirstLastPara="1" rIns="92150" wrap="square" tIns="46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Summary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59" name="Google Shape;259;p31"/>
          <p:cNvSpPr txBox="1"/>
          <p:nvPr/>
        </p:nvSpPr>
        <p:spPr>
          <a:xfrm>
            <a:off x="6892975" y="46248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260" name="Google Shape;260;p31"/>
          <p:cNvSpPr txBox="1"/>
          <p:nvPr/>
        </p:nvSpPr>
        <p:spPr>
          <a:xfrm>
            <a:off x="354900" y="1292350"/>
            <a:ext cx="8434200" cy="3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Using </a:t>
            </a:r>
            <a:r>
              <a:rPr lang="it" sz="1600"/>
              <a:t>BLRMS time series, we can select particular frequency bands to reconstruct the time evolution of the noise. We used LASSO to solve overfitting problems. </a:t>
            </a:r>
            <a:r>
              <a:rPr lang="it" sz="1600">
                <a:solidFill>
                  <a:schemeClr val="dk1"/>
                </a:solidFill>
              </a:rPr>
              <a:t>We defined a way to quantify the “importance” of each channel (𝜀-score)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In the frequency band 65-76 Hz for LLO, we identified 2 channels correlated to time evolution of the BLRMS. 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Other interesting results for LHO in the frequency band 1120-1400 Hz.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FUTURE WORK :  </a:t>
            </a:r>
            <a:endParaRPr sz="16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-  why does not LASSO explain all the bumps in 65 - 76 Hz band?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        -  </a:t>
            </a:r>
            <a:r>
              <a:rPr lang="it" sz="1600">
                <a:solidFill>
                  <a:schemeClr val="dk1"/>
                </a:solidFill>
              </a:rPr>
              <a:t>systematic search in all the bands for LLO and LHO</a:t>
            </a:r>
            <a:r>
              <a:rPr lang="it" sz="1600"/>
              <a:t>                   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/>
          <p:nvPr/>
        </p:nvSpPr>
        <p:spPr>
          <a:xfrm>
            <a:off x="1722900" y="896725"/>
            <a:ext cx="5698200" cy="14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/>
              <a:t>Thank you !</a:t>
            </a:r>
            <a:endParaRPr sz="6000"/>
          </a:p>
        </p:txBody>
      </p:sp>
      <p:sp>
        <p:nvSpPr>
          <p:cNvPr id="266" name="Google Shape;266;p32"/>
          <p:cNvSpPr txBox="1"/>
          <p:nvPr/>
        </p:nvSpPr>
        <p:spPr>
          <a:xfrm>
            <a:off x="538200" y="2484125"/>
            <a:ext cx="8067600" cy="19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I am grateful to my mentor Gabriele Vajente for the support in these weeks.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I would also like to thank to National Science Foundation and Instituto Nazionale di Fisica Nucleare that supported this research.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/>
          <p:nvPr>
            <p:ph idx="4294967295" type="title"/>
          </p:nvPr>
        </p:nvSpPr>
        <p:spPr>
          <a:xfrm>
            <a:off x="952500" y="57150"/>
            <a:ext cx="7239000" cy="857400"/>
          </a:xfrm>
          <a:prstGeom prst="rect">
            <a:avLst/>
          </a:prstGeom>
        </p:spPr>
        <p:txBody>
          <a:bodyPr anchorCtr="0" anchor="b" bIns="46075" lIns="92150" spcFirstLastPara="1" rIns="92150" wrap="square" tIns="46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Random Forest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72" name="Google Shape;272;p33"/>
          <p:cNvSpPr txBox="1"/>
          <p:nvPr/>
        </p:nvSpPr>
        <p:spPr>
          <a:xfrm>
            <a:off x="2778175" y="47010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273" name="Google Shape;273;p33"/>
          <p:cNvPicPr preferRelativeResize="0"/>
          <p:nvPr/>
        </p:nvPicPr>
        <p:blipFill rotWithShape="1">
          <a:blip r:embed="rId3">
            <a:alphaModFix/>
          </a:blip>
          <a:srcRect b="2649" l="1864" r="1554" t="11872"/>
          <a:stretch/>
        </p:blipFill>
        <p:spPr>
          <a:xfrm>
            <a:off x="1721312" y="965800"/>
            <a:ext cx="5701375" cy="37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3"/>
          <p:cNvSpPr txBox="1"/>
          <p:nvPr/>
        </p:nvSpPr>
        <p:spPr>
          <a:xfrm>
            <a:off x="0" y="2762675"/>
            <a:ext cx="2167500" cy="18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In the case of regression, trees predict a continuous value and the final prediction is the avarage</a:t>
            </a:r>
            <a:endParaRPr sz="1600"/>
          </a:p>
        </p:txBody>
      </p:sp>
      <p:sp>
        <p:nvSpPr>
          <p:cNvPr id="275" name="Google Shape;275;p33"/>
          <p:cNvSpPr/>
          <p:nvPr/>
        </p:nvSpPr>
        <p:spPr>
          <a:xfrm>
            <a:off x="6637125" y="1480181"/>
            <a:ext cx="831050" cy="406525"/>
          </a:xfrm>
          <a:custGeom>
            <a:rect b="b" l="l" r="r" t="t"/>
            <a:pathLst>
              <a:path extrusionOk="0" h="16261" w="33242">
                <a:moveTo>
                  <a:pt x="0" y="16261"/>
                </a:moveTo>
                <a:cubicBezTo>
                  <a:pt x="1797" y="13790"/>
                  <a:pt x="5242" y="4058"/>
                  <a:pt x="10782" y="1437"/>
                </a:cubicBezTo>
                <a:cubicBezTo>
                  <a:pt x="16322" y="-1183"/>
                  <a:pt x="29499" y="688"/>
                  <a:pt x="33242" y="53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76" name="Google Shape;276;p33"/>
          <p:cNvSpPr txBox="1"/>
          <p:nvPr/>
        </p:nvSpPr>
        <p:spPr>
          <a:xfrm>
            <a:off x="7191600" y="1280250"/>
            <a:ext cx="1905000" cy="12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Split :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(feature, threshold) that minimizes the </a:t>
            </a:r>
            <a:r>
              <a:rPr lang="it" sz="1600" u="sng"/>
              <a:t>impurity function</a:t>
            </a:r>
            <a:endParaRPr sz="1600" u="sng"/>
          </a:p>
        </p:txBody>
      </p:sp>
      <p:cxnSp>
        <p:nvCxnSpPr>
          <p:cNvPr id="277" name="Google Shape;277;p33"/>
          <p:cNvCxnSpPr>
            <a:stCxn id="276" idx="2"/>
            <a:endCxn id="278" idx="0"/>
          </p:cNvCxnSpPr>
          <p:nvPr/>
        </p:nvCxnSpPr>
        <p:spPr>
          <a:xfrm flipH="1">
            <a:off x="7842300" y="2515650"/>
            <a:ext cx="301800" cy="1178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8" name="Google Shape;278;p33"/>
          <p:cNvSpPr txBox="1"/>
          <p:nvPr/>
        </p:nvSpPr>
        <p:spPr>
          <a:xfrm>
            <a:off x="6740575" y="3693950"/>
            <a:ext cx="22035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/>
              <a:t>M</a:t>
            </a:r>
            <a:r>
              <a:rPr lang="it" sz="1600"/>
              <a:t>ean </a:t>
            </a:r>
            <a:r>
              <a:rPr b="1" lang="it" sz="1600"/>
              <a:t>S</a:t>
            </a:r>
            <a:r>
              <a:rPr lang="it" sz="1600"/>
              <a:t>quared </a:t>
            </a:r>
            <a:r>
              <a:rPr b="1" lang="it" sz="1600"/>
              <a:t>E</a:t>
            </a:r>
            <a:r>
              <a:rPr lang="it" sz="1600"/>
              <a:t>rror:</a:t>
            </a:r>
            <a:endParaRPr sz="1600"/>
          </a:p>
        </p:txBody>
      </p:sp>
      <p:sp>
        <p:nvSpPr>
          <p:cNvPr id="279" name="Google Shape;279;p33"/>
          <p:cNvSpPr/>
          <p:nvPr/>
        </p:nvSpPr>
        <p:spPr>
          <a:xfrm>
            <a:off x="1785625" y="3818325"/>
            <a:ext cx="1212875" cy="544250"/>
          </a:xfrm>
          <a:custGeom>
            <a:rect b="b" l="l" r="r" t="t"/>
            <a:pathLst>
              <a:path extrusionOk="0" h="21770" w="48515">
                <a:moveTo>
                  <a:pt x="48515" y="0"/>
                </a:moveTo>
                <a:cubicBezTo>
                  <a:pt x="43798" y="3594"/>
                  <a:pt x="28301" y="19915"/>
                  <a:pt x="20215" y="21562"/>
                </a:cubicBezTo>
                <a:cubicBezTo>
                  <a:pt x="12129" y="23209"/>
                  <a:pt x="3369" y="11829"/>
                  <a:pt x="0" y="9882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pic>
        <p:nvPicPr>
          <p:cNvPr id="280" name="Google Shape;280;p33"/>
          <p:cNvPicPr preferRelativeResize="0"/>
          <p:nvPr/>
        </p:nvPicPr>
        <p:blipFill rotWithShape="1">
          <a:blip r:embed="rId4">
            <a:alphaModFix/>
          </a:blip>
          <a:srcRect b="30134" l="49735" r="18807" t="53187"/>
          <a:stretch/>
        </p:blipFill>
        <p:spPr>
          <a:xfrm>
            <a:off x="6266525" y="4055850"/>
            <a:ext cx="2876475" cy="85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4294967295" type="title"/>
          </p:nvPr>
        </p:nvSpPr>
        <p:spPr>
          <a:xfrm>
            <a:off x="1066800" y="57150"/>
            <a:ext cx="7239000" cy="857400"/>
          </a:xfrm>
          <a:prstGeom prst="rect">
            <a:avLst/>
          </a:prstGeom>
        </p:spPr>
        <p:txBody>
          <a:bodyPr anchorCtr="0" anchor="b" bIns="46075" lIns="92150" spcFirstLastPara="1" rIns="92150" wrap="square" tIns="46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Overview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9" name="Google Shape;79;p16"/>
          <p:cNvSpPr txBox="1"/>
          <p:nvPr>
            <p:ph idx="4294967295" type="body"/>
          </p:nvPr>
        </p:nvSpPr>
        <p:spPr>
          <a:xfrm>
            <a:off x="685800" y="1066950"/>
            <a:ext cx="7772400" cy="3657600"/>
          </a:xfrm>
          <a:prstGeom prst="rect">
            <a:avLst/>
          </a:prstGeom>
        </p:spPr>
        <p:txBody>
          <a:bodyPr anchorCtr="0" anchor="ctr" bIns="46075" lIns="92150" spcFirstLastPara="1" rIns="92150" wrap="square" tIns="4607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</a:pPr>
            <a:r>
              <a:rPr lang="it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Band-Limited Root Mean Square (BLRMS)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</a:pPr>
            <a:r>
              <a:rPr lang="it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Auxiliary channels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</a:pPr>
            <a:r>
              <a:rPr lang="it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Standard Linear Regression - Overfitting problems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</a:pPr>
            <a:r>
              <a:rPr lang="it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Simulated data - LASSO regression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</a:pPr>
            <a:r>
              <a:rPr lang="it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 (O3 data)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6892975" y="46248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4"/>
          <p:cNvPicPr preferRelativeResize="0"/>
          <p:nvPr/>
        </p:nvPicPr>
        <p:blipFill rotWithShape="1">
          <a:blip r:embed="rId3">
            <a:alphaModFix/>
          </a:blip>
          <a:srcRect b="2251" l="12625" r="9291" t="16175"/>
          <a:stretch/>
        </p:blipFill>
        <p:spPr>
          <a:xfrm>
            <a:off x="1435400" y="1011300"/>
            <a:ext cx="6720249" cy="394734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/>
          <p:nvPr>
            <p:ph idx="4294967295" type="title"/>
          </p:nvPr>
        </p:nvSpPr>
        <p:spPr>
          <a:xfrm>
            <a:off x="952500" y="57150"/>
            <a:ext cx="7239000" cy="857400"/>
          </a:xfrm>
          <a:prstGeom prst="rect">
            <a:avLst/>
          </a:prstGeom>
        </p:spPr>
        <p:txBody>
          <a:bodyPr anchorCtr="0" anchor="b" bIns="46075" lIns="92150" spcFirstLastPara="1" rIns="92150" wrap="square" tIns="46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Random Forest 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/>
        </p:nvSpPr>
        <p:spPr>
          <a:xfrm>
            <a:off x="3665250" y="223625"/>
            <a:ext cx="2090400" cy="629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04/26</a:t>
            </a:r>
            <a:endParaRPr sz="3000"/>
          </a:p>
        </p:txBody>
      </p:sp>
      <p:pic>
        <p:nvPicPr>
          <p:cNvPr id="292" name="Google Shape;292;p35"/>
          <p:cNvPicPr preferRelativeResize="0"/>
          <p:nvPr/>
        </p:nvPicPr>
        <p:blipFill rotWithShape="1">
          <a:blip r:embed="rId3">
            <a:alphaModFix/>
          </a:blip>
          <a:srcRect b="13006" l="34213" r="11658" t="22314"/>
          <a:stretch/>
        </p:blipFill>
        <p:spPr>
          <a:xfrm>
            <a:off x="0" y="1565425"/>
            <a:ext cx="4507926" cy="357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5"/>
          <p:cNvPicPr preferRelativeResize="0"/>
          <p:nvPr/>
        </p:nvPicPr>
        <p:blipFill rotWithShape="1">
          <a:blip r:embed="rId4">
            <a:alphaModFix/>
          </a:blip>
          <a:srcRect b="12711" l="34377" r="12157" t="20838"/>
          <a:stretch/>
        </p:blipFill>
        <p:spPr>
          <a:xfrm>
            <a:off x="4507925" y="1420925"/>
            <a:ext cx="4636074" cy="372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5"/>
          <p:cNvSpPr txBox="1"/>
          <p:nvPr/>
        </p:nvSpPr>
        <p:spPr>
          <a:xfrm>
            <a:off x="258950" y="1129925"/>
            <a:ext cx="42843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>
                <a:solidFill>
                  <a:schemeClr val="dk1"/>
                </a:solidFill>
              </a:rPr>
              <a:t>L1:PEM-CS_ACC_HAM6_OMC_X_MON.std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5"/>
          <p:cNvSpPr txBox="1"/>
          <p:nvPr/>
        </p:nvSpPr>
        <p:spPr>
          <a:xfrm>
            <a:off x="4830950" y="1129925"/>
            <a:ext cx="42843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>
                <a:solidFill>
                  <a:schemeClr val="dk1"/>
                </a:solidFill>
              </a:rPr>
              <a:t>L1:HPI-HAM6_BLND_L4C_VP_INMON.std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 txBox="1"/>
          <p:nvPr/>
        </p:nvSpPr>
        <p:spPr>
          <a:xfrm>
            <a:off x="3665250" y="223625"/>
            <a:ext cx="2090400" cy="629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05/25</a:t>
            </a:r>
            <a:endParaRPr sz="3000"/>
          </a:p>
        </p:txBody>
      </p:sp>
      <p:sp>
        <p:nvSpPr>
          <p:cNvPr id="301" name="Google Shape;301;p36"/>
          <p:cNvSpPr txBox="1"/>
          <p:nvPr/>
        </p:nvSpPr>
        <p:spPr>
          <a:xfrm>
            <a:off x="258950" y="1129925"/>
            <a:ext cx="42843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L1:PEM-CS_ACC_HAM6_OMC_X_MON.std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6"/>
          <p:cNvSpPr txBox="1"/>
          <p:nvPr/>
        </p:nvSpPr>
        <p:spPr>
          <a:xfrm>
            <a:off x="4830950" y="1129925"/>
            <a:ext cx="42843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</a:rPr>
              <a:t>L1:HPI-HAM6_BLND_L4C_VP_INMON.std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303" name="Google Shape;303;p36"/>
          <p:cNvPicPr preferRelativeResize="0"/>
          <p:nvPr/>
        </p:nvPicPr>
        <p:blipFill rotWithShape="1">
          <a:blip r:embed="rId3">
            <a:alphaModFix/>
          </a:blip>
          <a:srcRect b="12150" l="33934" r="12063" t="21236"/>
          <a:stretch/>
        </p:blipFill>
        <p:spPr>
          <a:xfrm>
            <a:off x="4543250" y="1524975"/>
            <a:ext cx="4565001" cy="361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6"/>
          <p:cNvPicPr preferRelativeResize="0"/>
          <p:nvPr/>
        </p:nvPicPr>
        <p:blipFill rotWithShape="1">
          <a:blip r:embed="rId4">
            <a:alphaModFix/>
          </a:blip>
          <a:srcRect b="12915" l="33254" r="11887" t="20060"/>
          <a:stretch/>
        </p:blipFill>
        <p:spPr>
          <a:xfrm>
            <a:off x="58725" y="1432675"/>
            <a:ext cx="4484523" cy="365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7"/>
          <p:cNvPicPr preferRelativeResize="0"/>
          <p:nvPr/>
        </p:nvPicPr>
        <p:blipFill rotWithShape="1">
          <a:blip r:embed="rId3">
            <a:alphaModFix/>
          </a:blip>
          <a:srcRect b="40047" l="19518" r="19900" t="21848"/>
          <a:stretch/>
        </p:blipFill>
        <p:spPr>
          <a:xfrm>
            <a:off x="3125" y="2589400"/>
            <a:ext cx="5646474" cy="2522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7"/>
          <p:cNvSpPr txBox="1"/>
          <p:nvPr/>
        </p:nvSpPr>
        <p:spPr>
          <a:xfrm>
            <a:off x="2733300" y="50675"/>
            <a:ext cx="36774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3000">
                <a:solidFill>
                  <a:srgbClr val="FF0000"/>
                </a:solidFill>
              </a:rPr>
              <a:t>LHO 1120-1400 Hz</a:t>
            </a:r>
            <a:endParaRPr sz="3000"/>
          </a:p>
        </p:txBody>
      </p:sp>
      <p:sp>
        <p:nvSpPr>
          <p:cNvPr id="311" name="Google Shape;311;p37"/>
          <p:cNvSpPr txBox="1"/>
          <p:nvPr/>
        </p:nvSpPr>
        <p:spPr>
          <a:xfrm>
            <a:off x="5649600" y="2938200"/>
            <a:ext cx="3494100" cy="179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H1:PSL-FSS_PC_MON_OUTPUT.mean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𝜀 score : 0.42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H1:PSL-FSS_PC_MON_OUTPUT.std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𝜀 </a:t>
            </a:r>
            <a:r>
              <a:rPr lang="it"/>
              <a:t>score: 0.58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H1:PSL-FSS_PC_PP.std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𝜀 score: 0.77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H1:PSL-PMC_OSCILLATION_MON.std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𝜀 score: 0.86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7"/>
          <p:cNvSpPr txBox="1"/>
          <p:nvPr/>
        </p:nvSpPr>
        <p:spPr>
          <a:xfrm>
            <a:off x="2945175" y="3220850"/>
            <a:ext cx="859200" cy="342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08/05</a:t>
            </a:r>
            <a:endParaRPr/>
          </a:p>
        </p:txBody>
      </p:sp>
      <p:pic>
        <p:nvPicPr>
          <p:cNvPr id="313" name="Google Shape;313;p37"/>
          <p:cNvPicPr preferRelativeResize="0"/>
          <p:nvPr/>
        </p:nvPicPr>
        <p:blipFill rotWithShape="1">
          <a:blip r:embed="rId4">
            <a:alphaModFix/>
          </a:blip>
          <a:srcRect b="39510" l="21608" r="19512" t="21524"/>
          <a:stretch/>
        </p:blipFill>
        <p:spPr>
          <a:xfrm>
            <a:off x="129175" y="668500"/>
            <a:ext cx="5520426" cy="22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7"/>
          <p:cNvSpPr txBox="1"/>
          <p:nvPr/>
        </p:nvSpPr>
        <p:spPr>
          <a:xfrm>
            <a:off x="2868975" y="1239650"/>
            <a:ext cx="859200" cy="342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06</a:t>
            </a:r>
            <a:r>
              <a:rPr lang="it"/>
              <a:t>/29</a:t>
            </a:r>
            <a:endParaRPr/>
          </a:p>
        </p:txBody>
      </p:sp>
      <p:sp>
        <p:nvSpPr>
          <p:cNvPr id="315" name="Google Shape;315;p37"/>
          <p:cNvSpPr txBox="1"/>
          <p:nvPr/>
        </p:nvSpPr>
        <p:spPr>
          <a:xfrm>
            <a:off x="5736650" y="1109400"/>
            <a:ext cx="3360900" cy="115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H1:IMC-REFL_A_DEMOD_RFMON.std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𝜀 score : 0.94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H1:PSL-FSS_PC_MON_OUTPUT.std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𝜀 </a:t>
            </a:r>
            <a:r>
              <a:rPr lang="it"/>
              <a:t>score: 0.95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+11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4294967295" type="title"/>
          </p:nvPr>
        </p:nvSpPr>
        <p:spPr>
          <a:xfrm>
            <a:off x="952500" y="57150"/>
            <a:ext cx="7239000" cy="857400"/>
          </a:xfrm>
          <a:prstGeom prst="rect">
            <a:avLst/>
          </a:prstGeom>
        </p:spPr>
        <p:txBody>
          <a:bodyPr anchorCtr="0" anchor="b" bIns="46075" lIns="92150" spcFirstLastPara="1" rIns="92150" wrap="square" tIns="46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Band-Limited RMS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6892975" y="46248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290800" y="1845900"/>
            <a:ext cx="404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Square root of the integral of the Power Spectral Density (PSD) in a frequency band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17519" l="45776" r="21136" t="67323"/>
          <a:stretch/>
        </p:blipFill>
        <p:spPr>
          <a:xfrm>
            <a:off x="604150" y="2870725"/>
            <a:ext cx="3328737" cy="8574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290800" y="4131900"/>
            <a:ext cx="84597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600">
                <a:solidFill>
                  <a:schemeClr val="dk1"/>
                </a:solidFill>
              </a:rPr>
              <a:t>Time evolution of the noise floor: NO lines in PSD, NO glitches in BLRMS evolution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2515600" y="3728475"/>
            <a:ext cx="64686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290800" y="1083900"/>
            <a:ext cx="74994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600">
                <a:solidFill>
                  <a:schemeClr val="dk1"/>
                </a:solidFill>
              </a:rPr>
              <a:t>Noise is NOT stationary. We need a way to quantify the time evolution of the noise.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b="3858" l="25909" r="23544" t="56852"/>
          <a:stretch/>
        </p:blipFill>
        <p:spPr>
          <a:xfrm>
            <a:off x="4098350" y="1468425"/>
            <a:ext cx="4990077" cy="27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5061300" y="1468425"/>
            <a:ext cx="35817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Amplitude Spectral Density 04/22/2019 [1]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1972850" y="4580100"/>
            <a:ext cx="60828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[1] G. Vajente, "Compute band-limited RMS for LIGO O3 data", https://git.ligo.org/gabriele-vajente/blrms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4294967295" type="title"/>
          </p:nvPr>
        </p:nvSpPr>
        <p:spPr>
          <a:xfrm>
            <a:off x="952500" y="57150"/>
            <a:ext cx="7239000" cy="857400"/>
          </a:xfrm>
          <a:prstGeom prst="rect">
            <a:avLst/>
          </a:prstGeom>
        </p:spPr>
        <p:txBody>
          <a:bodyPr anchorCtr="0" anchor="b" bIns="46075" lIns="92150" spcFirstLastPara="1" rIns="92150" wrap="square" tIns="46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Auxiliary channels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6892975" y="46248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16420" l="44599" r="7968" t="28773"/>
          <a:stretch/>
        </p:blipFill>
        <p:spPr>
          <a:xfrm>
            <a:off x="4536834" y="1204738"/>
            <a:ext cx="4235915" cy="335101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5040350" y="1204750"/>
            <a:ext cx="547500" cy="26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467600" y="1644575"/>
            <a:ext cx="3615300" cy="28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T</a:t>
            </a:r>
            <a:r>
              <a:rPr lang="it" sz="1600"/>
              <a:t>housands of sensors to monitor instrumental and environmental conditions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Minute trends (without glitches)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Mean trend and standard deviation trend for each channel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idx="4294967295" type="title"/>
          </p:nvPr>
        </p:nvSpPr>
        <p:spPr>
          <a:xfrm>
            <a:off x="952500" y="57150"/>
            <a:ext cx="7239000" cy="857400"/>
          </a:xfrm>
          <a:prstGeom prst="rect">
            <a:avLst/>
          </a:prstGeom>
        </p:spPr>
        <p:txBody>
          <a:bodyPr anchorCtr="0" anchor="b" bIns="46075" lIns="92150" spcFirstLastPara="1" rIns="92150" wrap="square" tIns="46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Linear Regression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b="49596" l="70702" r="19572" t="45133"/>
          <a:stretch/>
        </p:blipFill>
        <p:spPr>
          <a:xfrm>
            <a:off x="462000" y="2271325"/>
            <a:ext cx="1363449" cy="42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4">
            <a:alphaModFix/>
          </a:blip>
          <a:srcRect b="13544" l="56106" r="5461" t="73714"/>
          <a:stretch/>
        </p:blipFill>
        <p:spPr>
          <a:xfrm>
            <a:off x="2988413" y="3176725"/>
            <a:ext cx="5453174" cy="91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5">
            <a:alphaModFix/>
          </a:blip>
          <a:srcRect b="24978" l="63172" r="17806" t="66638"/>
          <a:stretch/>
        </p:blipFill>
        <p:spPr>
          <a:xfrm>
            <a:off x="1671675" y="4278350"/>
            <a:ext cx="2600249" cy="64434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/>
          <p:nvPr/>
        </p:nvSpPr>
        <p:spPr>
          <a:xfrm>
            <a:off x="1813425" y="4140400"/>
            <a:ext cx="2536200" cy="912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7428575" y="1165900"/>
            <a:ext cx="1867800" cy="1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k = # channels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i = time index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Ɛ</a:t>
            </a:r>
            <a:r>
              <a:rPr baseline="-25000" lang="it" sz="1600"/>
              <a:t>i</a:t>
            </a:r>
            <a:r>
              <a:rPr lang="it" sz="1600"/>
              <a:t> = additive noise</a:t>
            </a:r>
            <a:r>
              <a:rPr baseline="-25000" lang="it" sz="1600"/>
              <a:t>  </a:t>
            </a:r>
            <a:r>
              <a:rPr baseline="-25000" lang="it"/>
              <a:t>  </a:t>
            </a:r>
            <a:endParaRPr baseline="-25000"/>
          </a:p>
        </p:txBody>
      </p:sp>
      <p:sp>
        <p:nvSpPr>
          <p:cNvPr id="114" name="Google Shape;114;p19"/>
          <p:cNvSpPr txBox="1"/>
          <p:nvPr/>
        </p:nvSpPr>
        <p:spPr>
          <a:xfrm>
            <a:off x="281475" y="1200100"/>
            <a:ext cx="18678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i-th BLRMS value</a:t>
            </a:r>
            <a:endParaRPr sz="1600"/>
          </a:p>
        </p:txBody>
      </p:sp>
      <p:sp>
        <p:nvSpPr>
          <p:cNvPr id="115" name="Google Shape;115;p19"/>
          <p:cNvSpPr txBox="1"/>
          <p:nvPr/>
        </p:nvSpPr>
        <p:spPr>
          <a:xfrm>
            <a:off x="233500" y="3266375"/>
            <a:ext cx="22440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Sum of squared error </a:t>
            </a:r>
            <a:endParaRPr sz="1600"/>
          </a:p>
        </p:txBody>
      </p:sp>
      <p:cxnSp>
        <p:nvCxnSpPr>
          <p:cNvPr id="116" name="Google Shape;116;p19"/>
          <p:cNvCxnSpPr/>
          <p:nvPr/>
        </p:nvCxnSpPr>
        <p:spPr>
          <a:xfrm>
            <a:off x="2506788" y="3606562"/>
            <a:ext cx="4311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19"/>
          <p:cNvCxnSpPr/>
          <p:nvPr/>
        </p:nvCxnSpPr>
        <p:spPr>
          <a:xfrm>
            <a:off x="4425825" y="4596550"/>
            <a:ext cx="926400" cy="11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19"/>
          <p:cNvSpPr txBox="1"/>
          <p:nvPr/>
        </p:nvSpPr>
        <p:spPr>
          <a:xfrm>
            <a:off x="5361650" y="4195525"/>
            <a:ext cx="33501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Estimate β values on the training set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Compare predictions on the test set</a:t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7197775" y="46248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516700" y="3769550"/>
            <a:ext cx="4581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1900050" y="4273725"/>
            <a:ext cx="3993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^</a:t>
            </a: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b="60311" l="63323" r="13291" t="34418"/>
          <a:stretch/>
        </p:blipFill>
        <p:spPr>
          <a:xfrm>
            <a:off x="2932800" y="1013500"/>
            <a:ext cx="3278400" cy="42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/>
          <p:nvPr/>
        </p:nvSpPr>
        <p:spPr>
          <a:xfrm>
            <a:off x="5618350" y="946848"/>
            <a:ext cx="1779125" cy="755575"/>
          </a:xfrm>
          <a:custGeom>
            <a:rect b="b" l="l" r="r" t="t"/>
            <a:pathLst>
              <a:path extrusionOk="0" h="30223" w="71165">
                <a:moveTo>
                  <a:pt x="0" y="6957"/>
                </a:moveTo>
                <a:cubicBezTo>
                  <a:pt x="6311" y="5969"/>
                  <a:pt x="26003" y="-2851"/>
                  <a:pt x="37864" y="1027"/>
                </a:cubicBezTo>
                <a:cubicBezTo>
                  <a:pt x="49725" y="4905"/>
                  <a:pt x="65615" y="25357"/>
                  <a:pt x="71165" y="30223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24" name="Google Shape;124;p19"/>
          <p:cNvSpPr/>
          <p:nvPr/>
        </p:nvSpPr>
        <p:spPr>
          <a:xfrm>
            <a:off x="2020575" y="1401725"/>
            <a:ext cx="1100525" cy="200300"/>
          </a:xfrm>
          <a:custGeom>
            <a:rect b="b" l="l" r="r" t="t"/>
            <a:pathLst>
              <a:path extrusionOk="0" h="8012" w="44021">
                <a:moveTo>
                  <a:pt x="44021" y="0"/>
                </a:moveTo>
                <a:cubicBezTo>
                  <a:pt x="40237" y="1313"/>
                  <a:pt x="28653" y="7337"/>
                  <a:pt x="21316" y="7877"/>
                </a:cubicBezTo>
                <a:cubicBezTo>
                  <a:pt x="13979" y="8418"/>
                  <a:pt x="3553" y="4015"/>
                  <a:pt x="0" y="3243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pic>
        <p:nvPicPr>
          <p:cNvPr id="125" name="Google Shape;125;p19"/>
          <p:cNvPicPr preferRelativeResize="0"/>
          <p:nvPr/>
        </p:nvPicPr>
        <p:blipFill rotWithShape="1">
          <a:blip r:embed="rId6">
            <a:alphaModFix/>
          </a:blip>
          <a:srcRect b="26476" l="35303" r="11487" t="47684"/>
          <a:stretch/>
        </p:blipFill>
        <p:spPr>
          <a:xfrm>
            <a:off x="2477775" y="1820226"/>
            <a:ext cx="4865473" cy="13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/>
          <p:nvPr/>
        </p:nvSpPr>
        <p:spPr>
          <a:xfrm>
            <a:off x="2020575" y="2421150"/>
            <a:ext cx="399300" cy="175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idx="4294967295" type="title"/>
          </p:nvPr>
        </p:nvSpPr>
        <p:spPr>
          <a:xfrm>
            <a:off x="952500" y="57150"/>
            <a:ext cx="7239000" cy="857400"/>
          </a:xfrm>
          <a:prstGeom prst="rect">
            <a:avLst/>
          </a:prstGeom>
        </p:spPr>
        <p:txBody>
          <a:bodyPr anchorCtr="0" anchor="b" bIns="46075" lIns="92150" spcFirstLastPara="1" rIns="92150" wrap="square" tIns="46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Overfitting Problems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6892975" y="46248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5959925" y="1090375"/>
            <a:ext cx="3184200" cy="3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47-49 Hz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33 hours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‘</a:t>
            </a:r>
            <a:r>
              <a:rPr b="1" lang="it" sz="1600"/>
              <a:t>A</a:t>
            </a:r>
            <a:r>
              <a:rPr lang="it" sz="1600"/>
              <a:t>lignment</a:t>
            </a:r>
            <a:r>
              <a:rPr b="1" lang="it" sz="1600"/>
              <a:t>S</a:t>
            </a:r>
            <a:r>
              <a:rPr lang="it" sz="1600"/>
              <a:t>ensing</a:t>
            </a:r>
            <a:r>
              <a:rPr b="1" lang="it" sz="1600"/>
              <a:t>C</a:t>
            </a:r>
            <a:r>
              <a:rPr lang="it" sz="1600"/>
              <a:t>ontrol’ subsystem 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resample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splitting in training and test set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scaling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standard linear regression</a:t>
            </a:r>
            <a:endParaRPr sz="1600"/>
          </a:p>
        </p:txBody>
      </p:sp>
      <p:cxnSp>
        <p:nvCxnSpPr>
          <p:cNvPr id="134" name="Google Shape;134;p20"/>
          <p:cNvCxnSpPr/>
          <p:nvPr/>
        </p:nvCxnSpPr>
        <p:spPr>
          <a:xfrm>
            <a:off x="7731975" y="2338875"/>
            <a:ext cx="0" cy="571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1003" l="21310" r="19260" t="22355"/>
          <a:stretch/>
        </p:blipFill>
        <p:spPr>
          <a:xfrm>
            <a:off x="85100" y="987625"/>
            <a:ext cx="5731698" cy="415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/>
          <p:nvPr/>
        </p:nvSpPr>
        <p:spPr>
          <a:xfrm>
            <a:off x="739825" y="1285875"/>
            <a:ext cx="2383800" cy="3282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3178225" y="1285925"/>
            <a:ext cx="2383800" cy="3282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1450675" y="1961100"/>
            <a:ext cx="12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Training set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3965275" y="1961100"/>
            <a:ext cx="120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Test set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5035375" y="1536625"/>
            <a:ext cx="440400" cy="173700"/>
          </a:xfrm>
          <a:prstGeom prst="rect">
            <a:avLst/>
          </a:prstGeom>
          <a:noFill/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/>
              <a:t>LHO</a:t>
            </a:r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idx="4294967295" type="title"/>
          </p:nvPr>
        </p:nvSpPr>
        <p:spPr>
          <a:xfrm>
            <a:off x="952500" y="57150"/>
            <a:ext cx="7239000" cy="857400"/>
          </a:xfrm>
          <a:prstGeom prst="rect">
            <a:avLst/>
          </a:prstGeom>
        </p:spPr>
        <p:txBody>
          <a:bodyPr anchorCtr="0" anchor="b" bIns="46075" lIns="92150" spcFirstLastPara="1" rIns="92150" wrap="square" tIns="46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Overfitting problems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6892975" y="46248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3943" l="13000" r="10070" t="15909"/>
          <a:stretch/>
        </p:blipFill>
        <p:spPr>
          <a:xfrm>
            <a:off x="28969" y="966150"/>
            <a:ext cx="7131507" cy="417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7310375" y="1452025"/>
            <a:ext cx="1733700" cy="31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Perfect prediction for the training set !</a:t>
            </a:r>
            <a:endParaRPr sz="1600"/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4">
            <a:alphaModFix/>
          </a:blip>
          <a:srcRect b="1072" l="19196" r="14150" t="21233"/>
          <a:stretch/>
        </p:blipFill>
        <p:spPr>
          <a:xfrm>
            <a:off x="6275" y="983625"/>
            <a:ext cx="7362948" cy="41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idx="4294967295" type="title"/>
          </p:nvPr>
        </p:nvSpPr>
        <p:spPr>
          <a:xfrm>
            <a:off x="952500" y="57150"/>
            <a:ext cx="7239000" cy="857400"/>
          </a:xfrm>
          <a:prstGeom prst="rect">
            <a:avLst/>
          </a:prstGeom>
        </p:spPr>
        <p:txBody>
          <a:bodyPr anchorCtr="0" anchor="b" bIns="46075" lIns="92150" spcFirstLastPara="1" rIns="92150" wrap="square" tIns="46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Overfitting problems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6892975" y="46248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b="3949" l="11850" r="9724" t="14961"/>
          <a:stretch/>
        </p:blipFill>
        <p:spPr>
          <a:xfrm>
            <a:off x="34200" y="990750"/>
            <a:ext cx="7128874" cy="414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7310375" y="1528225"/>
            <a:ext cx="1733700" cy="31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The model fails to generalize to unseen data.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idx="4294967295" type="title"/>
          </p:nvPr>
        </p:nvSpPr>
        <p:spPr>
          <a:xfrm>
            <a:off x="952500" y="57150"/>
            <a:ext cx="7239000" cy="857400"/>
          </a:xfrm>
          <a:prstGeom prst="rect">
            <a:avLst/>
          </a:prstGeom>
        </p:spPr>
        <p:txBody>
          <a:bodyPr anchorCtr="0" anchor="b" bIns="46075" lIns="92150" spcFirstLastPara="1" rIns="92150" wrap="square" tIns="460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Simulated data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6892975" y="46248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fld id="{00000000-1234-1234-1234-123412341234}" type="slidenum">
              <a:rPr b="0" i="0" lang="it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958000" y="2063975"/>
            <a:ext cx="74814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20000 random time series (Input signals x</a:t>
            </a:r>
            <a:r>
              <a:rPr baseline="-25000" lang="it" sz="1600"/>
              <a:t>j  </a:t>
            </a:r>
            <a:r>
              <a:rPr lang="it" sz="1600"/>
              <a:t>), 3600 points to simulate auxiliary channels time serie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Combine first 20 input signals with known coefficients </a:t>
            </a:r>
            <a:endParaRPr sz="16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 </a:t>
            </a:r>
            <a:endParaRPr sz="1600"/>
          </a:p>
        </p:txBody>
      </p:sp>
      <p:sp>
        <p:nvSpPr>
          <p:cNvPr id="165" name="Google Shape;165;p23"/>
          <p:cNvSpPr txBox="1"/>
          <p:nvPr/>
        </p:nvSpPr>
        <p:spPr>
          <a:xfrm>
            <a:off x="1182350" y="1538550"/>
            <a:ext cx="24144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WHY SIMULATED DATA?</a:t>
            </a:r>
            <a:endParaRPr b="1"/>
          </a:p>
        </p:txBody>
      </p:sp>
      <p:cxnSp>
        <p:nvCxnSpPr>
          <p:cNvPr id="166" name="Google Shape;166;p23"/>
          <p:cNvCxnSpPr/>
          <p:nvPr/>
        </p:nvCxnSpPr>
        <p:spPr>
          <a:xfrm flipH="1" rot="10800000">
            <a:off x="3587925" y="1437475"/>
            <a:ext cx="1055700" cy="31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" name="Google Shape;167;p23"/>
          <p:cNvCxnSpPr>
            <a:stCxn id="165" idx="3"/>
          </p:cNvCxnSpPr>
          <p:nvPr/>
        </p:nvCxnSpPr>
        <p:spPr>
          <a:xfrm>
            <a:off x="3596750" y="1763100"/>
            <a:ext cx="1011000" cy="325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8" name="Google Shape;168;p23"/>
          <p:cNvSpPr txBox="1"/>
          <p:nvPr/>
        </p:nvSpPr>
        <p:spPr>
          <a:xfrm>
            <a:off x="4650950" y="1221700"/>
            <a:ext cx="41214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To test possible solutions</a:t>
            </a:r>
            <a:endParaRPr sz="1600"/>
          </a:p>
        </p:txBody>
      </p:sp>
      <p:sp>
        <p:nvSpPr>
          <p:cNvPr id="169" name="Google Shape;169;p23"/>
          <p:cNvSpPr txBox="1"/>
          <p:nvPr/>
        </p:nvSpPr>
        <p:spPr>
          <a:xfrm>
            <a:off x="4650950" y="1907500"/>
            <a:ext cx="41214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Known coefficients to estimate</a:t>
            </a:r>
            <a:endParaRPr sz="1600"/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3">
            <a:alphaModFix/>
          </a:blip>
          <a:srcRect b="30584" l="49819" r="27524" t="54797"/>
          <a:stretch/>
        </p:blipFill>
        <p:spPr>
          <a:xfrm>
            <a:off x="3163888" y="3558950"/>
            <a:ext cx="2816224" cy="102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