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11" r:id="rId3"/>
    <p:sldId id="312" r:id="rId4"/>
    <p:sldId id="315" r:id="rId5"/>
    <p:sldId id="280" r:id="rId6"/>
    <p:sldId id="257" r:id="rId7"/>
    <p:sldId id="309" r:id="rId8"/>
    <p:sldId id="310" r:id="rId9"/>
    <p:sldId id="316" r:id="rId10"/>
    <p:sldId id="321" r:id="rId11"/>
    <p:sldId id="308" r:id="rId12"/>
    <p:sldId id="281" r:id="rId13"/>
    <p:sldId id="313" r:id="rId14"/>
    <p:sldId id="317" r:id="rId15"/>
    <p:sldId id="318" r:id="rId16"/>
    <p:sldId id="319" r:id="rId17"/>
    <p:sldId id="314" r:id="rId18"/>
    <p:sldId id="32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4EA"/>
    <a:srgbClr val="E26EBE"/>
    <a:srgbClr val="00E0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35"/>
    <p:restoredTop sz="94697"/>
  </p:normalViewPr>
  <p:slideViewPr>
    <p:cSldViewPr snapToGrid="0" snapToObjects="1">
      <p:cViewPr>
        <p:scale>
          <a:sx n="115" d="100"/>
          <a:sy n="115" d="100"/>
        </p:scale>
        <p:origin x="14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0B04-2E83-364D-AA25-9E79AC16E598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D607-6E88-A94D-A251-DD2A46F91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1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0B04-2E83-364D-AA25-9E79AC16E598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D607-6E88-A94D-A251-DD2A46F91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84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0B04-2E83-364D-AA25-9E79AC16E598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D607-6E88-A94D-A251-DD2A46F91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20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481093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0B04-2E83-364D-AA25-9E79AC16E598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D607-6E88-A94D-A251-DD2A46F91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84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0B04-2E83-364D-AA25-9E79AC16E598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D607-6E88-A94D-A251-DD2A46F91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17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0B04-2E83-364D-AA25-9E79AC16E598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D607-6E88-A94D-A251-DD2A46F91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0B04-2E83-364D-AA25-9E79AC16E598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D607-6E88-A94D-A251-DD2A46F91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7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0B04-2E83-364D-AA25-9E79AC16E598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D607-6E88-A94D-A251-DD2A46F91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6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0B04-2E83-364D-AA25-9E79AC16E598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D607-6E88-A94D-A251-DD2A46F91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1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0B04-2E83-364D-AA25-9E79AC16E598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D607-6E88-A94D-A251-DD2A46F91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0B04-2E83-364D-AA25-9E79AC16E598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D607-6E88-A94D-A251-DD2A46F91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3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01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8734" y="1053296"/>
            <a:ext cx="7936616" cy="5123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D0B04-2E83-364D-AA25-9E79AC16E598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CD607-6E88-A94D-A251-DD2A46F91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92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chirp.sr.bham.ac.uk/alert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W170104a.jpg">
            <a:extLst>
              <a:ext uri="{FF2B5EF4-FFF2-40B4-BE49-F238E27FC236}">
                <a16:creationId xmlns:a16="http://schemas.microsoft.com/office/drawing/2014/main" id="{4E07CEE5-D74C-7B41-9850-CDC33104E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F8E903-1058-5D46-AA59-3B7A2ABDF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810" y="2276793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Third Time’s a Charm: </a:t>
            </a:r>
            <a:br>
              <a:rPr lang="en-US" dirty="0"/>
            </a:br>
            <a:br>
              <a:rPr lang="en-US" dirty="0"/>
            </a:br>
            <a:r>
              <a:rPr lang="en-US" sz="4400" dirty="0"/>
              <a:t>A Status Report from the The LIGO Detectors during their 3rd Observation Run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CE822-6B14-7D4B-A1FF-FC5337186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848947"/>
            <a:ext cx="6858000" cy="1655762"/>
          </a:xfrm>
        </p:spPr>
        <p:txBody>
          <a:bodyPr/>
          <a:lstStyle/>
          <a:p>
            <a:r>
              <a:rPr lang="en-US" dirty="0"/>
              <a:t>J. Kissel, for the LIGO, VIRGO, and KAGRA Scientific Collaboration</a:t>
            </a:r>
          </a:p>
        </p:txBody>
      </p:sp>
    </p:spTree>
    <p:extLst>
      <p:ext uri="{BB962C8B-B14F-4D97-AF65-F5344CB8AC3E}">
        <p14:creationId xmlns:p14="http://schemas.microsoft.com/office/powerpoint/2010/main" val="617642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5EB3-19A3-8345-88AC-DF7003B02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Binary Neutron Star Sensitivity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BF463-DAEE-C34F-8C1D-28F846A9E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" y="785446"/>
            <a:ext cx="9408903" cy="49370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5B0CA0-5AC5-F142-A151-05C1B6495A14}"/>
              </a:ext>
            </a:extLst>
          </p:cNvPr>
          <p:cNvSpPr/>
          <p:nvPr/>
        </p:nvSpPr>
        <p:spPr>
          <a:xfrm>
            <a:off x="9003323" y="691662"/>
            <a:ext cx="468923" cy="1312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36A218-8D23-CB44-8298-79B4BE4F71C2}"/>
              </a:ext>
            </a:extLst>
          </p:cNvPr>
          <p:cNvSpPr/>
          <p:nvPr/>
        </p:nvSpPr>
        <p:spPr>
          <a:xfrm>
            <a:off x="2860431" y="679938"/>
            <a:ext cx="40561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FE1367-6E66-4F41-8BF7-D9C21EDA9442}"/>
              </a:ext>
            </a:extLst>
          </p:cNvPr>
          <p:cNvSpPr txBox="1"/>
          <p:nvPr/>
        </p:nvSpPr>
        <p:spPr>
          <a:xfrm>
            <a:off x="2239109" y="1312985"/>
            <a:ext cx="635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V1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656CB8-00C2-2D46-89FA-81202C3CC0BF}"/>
              </a:ext>
            </a:extLst>
          </p:cNvPr>
          <p:cNvSpPr txBox="1"/>
          <p:nvPr/>
        </p:nvSpPr>
        <p:spPr>
          <a:xfrm>
            <a:off x="5474679" y="1289539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E0D5"/>
                </a:solidFill>
              </a:rPr>
              <a:t>H1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385F05-8815-A54B-9F0E-31272C38BA66}"/>
              </a:ext>
            </a:extLst>
          </p:cNvPr>
          <p:cNvSpPr txBox="1"/>
          <p:nvPr/>
        </p:nvSpPr>
        <p:spPr>
          <a:xfrm>
            <a:off x="6963510" y="1301262"/>
            <a:ext cx="566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L1</a:t>
            </a:r>
          </a:p>
        </p:txBody>
      </p:sp>
    </p:spTree>
    <p:extLst>
      <p:ext uri="{BB962C8B-B14F-4D97-AF65-F5344CB8AC3E}">
        <p14:creationId xmlns:p14="http://schemas.microsoft.com/office/powerpoint/2010/main" val="333240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5702210" y="3061997"/>
            <a:ext cx="3192172" cy="3213595"/>
            <a:chOff x="5702210" y="3061997"/>
            <a:chExt cx="3192172" cy="3213595"/>
          </a:xfrm>
        </p:grpSpPr>
        <p:pic>
          <p:nvPicPr>
            <p:cNvPr id="22" name="Picture 21" descr="Untitled 10.pdf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230"/>
            <a:stretch/>
          </p:blipFill>
          <p:spPr>
            <a:xfrm flipH="1">
              <a:off x="5702210" y="3061997"/>
              <a:ext cx="3192172" cy="3213595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 flipV="1">
              <a:off x="7371781" y="5105954"/>
              <a:ext cx="96978" cy="10184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29524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a point absorber?</a:t>
            </a:r>
          </a:p>
        </p:txBody>
      </p:sp>
      <p:pic>
        <p:nvPicPr>
          <p:cNvPr id="5" name="Picture 4" descr="H1-ITMX_1177356977_1177357883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58" t="6753" r="8618" b="6066"/>
          <a:stretch/>
        </p:blipFill>
        <p:spPr>
          <a:xfrm flipH="1" flipV="1">
            <a:off x="5693843" y="2836315"/>
            <a:ext cx="3192172" cy="36203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F75284-26CE-FE4D-880D-EE6ABC93ED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LIGO-G1901998-v2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5293" y="3537662"/>
            <a:ext cx="1058421" cy="25684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25572" y="4474991"/>
            <a:ext cx="2797256" cy="846620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100000">
                <a:srgbClr val="FF0000">
                  <a:alpha val="0"/>
                </a:srgbClr>
              </a:gs>
              <a:gs pos="50000">
                <a:srgbClr val="FF0000"/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720" y="3061997"/>
            <a:ext cx="158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Calibri"/>
              </a:rPr>
              <a:t>Test Mass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32992" y="5019247"/>
            <a:ext cx="181443" cy="1360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720" y="1225387"/>
            <a:ext cx="51560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Localized small (~ 100μm),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highly absorbing (&gt; 1E4 ppm)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on test mass HR surface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90029" y="1414927"/>
            <a:ext cx="35912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Resulting thermal lens/surface deformation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(example)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65293" y="3523662"/>
            <a:ext cx="1060279" cy="2582439"/>
            <a:chOff x="665293" y="3523662"/>
            <a:chExt cx="1060279" cy="2582439"/>
          </a:xfrm>
        </p:grpSpPr>
        <p:sp>
          <p:nvSpPr>
            <p:cNvPr id="16" name="Rectangle 15"/>
            <p:cNvSpPr/>
            <p:nvPr/>
          </p:nvSpPr>
          <p:spPr>
            <a:xfrm>
              <a:off x="665293" y="3523662"/>
              <a:ext cx="1058421" cy="1631649"/>
            </a:xfrm>
            <a:prstGeom prst="rect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  <a:gs pos="50000">
                  <a:srgbClr val="FF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667151" y="5139631"/>
              <a:ext cx="1058421" cy="966470"/>
            </a:xfrm>
            <a:prstGeom prst="rect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  <a:gs pos="67000">
                  <a:srgbClr val="FF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1632992" y="4892558"/>
            <a:ext cx="183301" cy="406828"/>
          </a:xfrm>
          <a:prstGeom prst="ellipse">
            <a:avLst/>
          </a:prstGeom>
          <a:solidFill>
            <a:srgbClr val="FFEB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687171" y="5019247"/>
            <a:ext cx="181443" cy="13606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693188" y="3527979"/>
            <a:ext cx="175426" cy="2555826"/>
          </a:xfrm>
          <a:custGeom>
            <a:avLst/>
            <a:gdLst>
              <a:gd name="connsiteX0" fmla="*/ 15678 w 175426"/>
              <a:gd name="connsiteY0" fmla="*/ 0 h 2555826"/>
              <a:gd name="connsiteX1" fmla="*/ 0 w 175426"/>
              <a:gd name="connsiteY1" fmla="*/ 658557 h 2555826"/>
              <a:gd name="connsiteX2" fmla="*/ 31355 w 175426"/>
              <a:gd name="connsiteY2" fmla="*/ 1160314 h 2555826"/>
              <a:gd name="connsiteX3" fmla="*/ 62711 w 175426"/>
              <a:gd name="connsiteY3" fmla="*/ 1364152 h 2555826"/>
              <a:gd name="connsiteX4" fmla="*/ 94066 w 175426"/>
              <a:gd name="connsiteY4" fmla="*/ 1411192 h 2555826"/>
              <a:gd name="connsiteX5" fmla="*/ 156777 w 175426"/>
              <a:gd name="connsiteY5" fmla="*/ 1489592 h 2555826"/>
              <a:gd name="connsiteX6" fmla="*/ 156777 w 175426"/>
              <a:gd name="connsiteY6" fmla="*/ 1630711 h 2555826"/>
              <a:gd name="connsiteX7" fmla="*/ 125421 w 175426"/>
              <a:gd name="connsiteY7" fmla="*/ 1662071 h 2555826"/>
              <a:gd name="connsiteX8" fmla="*/ 94066 w 175426"/>
              <a:gd name="connsiteY8" fmla="*/ 1709110 h 2555826"/>
              <a:gd name="connsiteX9" fmla="*/ 62711 w 175426"/>
              <a:gd name="connsiteY9" fmla="*/ 1803190 h 2555826"/>
              <a:gd name="connsiteX10" fmla="*/ 47033 w 175426"/>
              <a:gd name="connsiteY10" fmla="*/ 1850230 h 2555826"/>
              <a:gd name="connsiteX11" fmla="*/ 31355 w 175426"/>
              <a:gd name="connsiteY11" fmla="*/ 1991349 h 2555826"/>
              <a:gd name="connsiteX12" fmla="*/ 15678 w 175426"/>
              <a:gd name="connsiteY12" fmla="*/ 2555826 h 255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5426" h="2555826">
                <a:moveTo>
                  <a:pt x="15678" y="0"/>
                </a:moveTo>
                <a:cubicBezTo>
                  <a:pt x="10452" y="219519"/>
                  <a:pt x="0" y="438976"/>
                  <a:pt x="0" y="658557"/>
                </a:cubicBezTo>
                <a:cubicBezTo>
                  <a:pt x="0" y="1013147"/>
                  <a:pt x="5959" y="931719"/>
                  <a:pt x="31355" y="1160314"/>
                </a:cubicBezTo>
                <a:cubicBezTo>
                  <a:pt x="36494" y="1206572"/>
                  <a:pt x="34258" y="1307237"/>
                  <a:pt x="62711" y="1364152"/>
                </a:cubicBezTo>
                <a:cubicBezTo>
                  <a:pt x="71137" y="1381007"/>
                  <a:pt x="85640" y="1394337"/>
                  <a:pt x="94066" y="1411192"/>
                </a:cubicBezTo>
                <a:cubicBezTo>
                  <a:pt x="131928" y="1486927"/>
                  <a:pt x="77494" y="1436729"/>
                  <a:pt x="156777" y="1489592"/>
                </a:cubicBezTo>
                <a:cubicBezTo>
                  <a:pt x="176881" y="1549914"/>
                  <a:pt x="185991" y="1552795"/>
                  <a:pt x="156777" y="1630711"/>
                </a:cubicBezTo>
                <a:cubicBezTo>
                  <a:pt x="151587" y="1644552"/>
                  <a:pt x="134655" y="1650527"/>
                  <a:pt x="125421" y="1662071"/>
                </a:cubicBezTo>
                <a:cubicBezTo>
                  <a:pt x="113650" y="1676786"/>
                  <a:pt x="101718" y="1691890"/>
                  <a:pt x="94066" y="1709110"/>
                </a:cubicBezTo>
                <a:cubicBezTo>
                  <a:pt x="80642" y="1739318"/>
                  <a:pt x="73163" y="1771830"/>
                  <a:pt x="62711" y="1803190"/>
                </a:cubicBezTo>
                <a:lnTo>
                  <a:pt x="47033" y="1850230"/>
                </a:lnTo>
                <a:cubicBezTo>
                  <a:pt x="41807" y="1897270"/>
                  <a:pt x="33909" y="1944089"/>
                  <a:pt x="31355" y="1991349"/>
                </a:cubicBezTo>
                <a:cubicBezTo>
                  <a:pt x="14186" y="2309026"/>
                  <a:pt x="15678" y="2330531"/>
                  <a:pt x="15678" y="2555826"/>
                </a:cubicBezTo>
              </a:path>
            </a:pathLst>
          </a:custGeom>
          <a:ln w="4445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23714" y="3292781"/>
            <a:ext cx="76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101055" y="3304062"/>
            <a:ext cx="76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55993" y="4101260"/>
            <a:ext cx="250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Arm cavity (≈ 200kW)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00808" y="5566368"/>
            <a:ext cx="3389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change in temperature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 = 100%, diameter = 100μm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Then ΔT =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Wed, October 16, 2019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CF188F6-F1FF-604D-A72F-1CAEACFDAFCE}"/>
              </a:ext>
            </a:extLst>
          </p:cNvPr>
          <p:cNvGrpSpPr/>
          <p:nvPr/>
        </p:nvGrpSpPr>
        <p:grpSpPr>
          <a:xfrm>
            <a:off x="5797187" y="3657600"/>
            <a:ext cx="2931177" cy="2598579"/>
            <a:chOff x="5797187" y="3657600"/>
            <a:chExt cx="2931177" cy="259857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5DB164-3ED6-A244-8FD4-CF3EE8694AD9}"/>
                </a:ext>
              </a:extLst>
            </p:cNvPr>
            <p:cNvSpPr txBox="1"/>
            <p:nvPr/>
          </p:nvSpPr>
          <p:spPr>
            <a:xfrm rot="1980845">
              <a:off x="5797187" y="3813314"/>
              <a:ext cx="9396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34 cm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F5AAD18-C1E8-954C-8BA3-7F42F13A2DE1}"/>
                </a:ext>
              </a:extLst>
            </p:cNvPr>
            <p:cNvCxnSpPr>
              <a:cxnSpLocks/>
            </p:cNvCxnSpPr>
            <p:nvPr/>
          </p:nvCxnSpPr>
          <p:spPr>
            <a:xfrm>
              <a:off x="5973288" y="3657600"/>
              <a:ext cx="2755076" cy="181692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C2923C5-D6BA-1B4A-B9F0-794DEF918001}"/>
                </a:ext>
              </a:extLst>
            </p:cNvPr>
            <p:cNvSpPr txBox="1"/>
            <p:nvPr/>
          </p:nvSpPr>
          <p:spPr>
            <a:xfrm rot="21091030">
              <a:off x="6794108" y="5794514"/>
              <a:ext cx="11031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E26EBE"/>
                  </a:solidFill>
                </a:rPr>
                <a:t>0.01cm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3C29C8F-40E3-A241-B39E-D21DBF6893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18318" y="5189518"/>
              <a:ext cx="166253" cy="665017"/>
            </a:xfrm>
            <a:prstGeom prst="straightConnector1">
              <a:avLst/>
            </a:prstGeom>
            <a:ln w="38100">
              <a:solidFill>
                <a:srgbClr val="FF74E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390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21" grpId="0" animBg="1"/>
      <p:bldP spid="20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1" name="IMG_5321.jpg" descr="IMG_53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64122" y="-368198"/>
            <a:ext cx="9144000" cy="677682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12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5394493" y="6352143"/>
            <a:ext cx="3292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 credit: G. Billingsley et al.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4FA60C-0CD0-F141-BE38-D0447AAAE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Absorber: 155 µm across bright center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ADEDD-4967-B446-9E6C-E44611C6BE1D}"/>
              </a:ext>
            </a:extLst>
          </p:cNvPr>
          <p:cNvSpPr txBox="1"/>
          <p:nvPr/>
        </p:nvSpPr>
        <p:spPr>
          <a:xfrm>
            <a:off x="283405" y="6157546"/>
            <a:ext cx="7565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Forensics on one of H1’s Input Test Mass; replaced between O2 and O3</a:t>
            </a:r>
          </a:p>
        </p:txBody>
      </p:sp>
    </p:spTree>
    <p:extLst>
      <p:ext uri="{BB962C8B-B14F-4D97-AF65-F5344CB8AC3E}">
        <p14:creationId xmlns:p14="http://schemas.microsoft.com/office/powerpoint/2010/main" val="62770216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EA15C-7A35-1F40-AAAA-A90428248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Test Masses at the end of O3a</a:t>
            </a:r>
          </a:p>
        </p:txBody>
      </p:sp>
      <p:pic>
        <p:nvPicPr>
          <p:cNvPr id="4" name="Picture 3" descr="Screen Shot 2019-03-12 at 3.31.02 PM.png">
            <a:extLst>
              <a:ext uri="{FF2B5EF4-FFF2-40B4-BE49-F238E27FC236}">
                <a16:creationId xmlns:a16="http://schemas.microsoft.com/office/drawing/2014/main" id="{FD5C27E0-C2EE-9843-A93C-8F7E40E85E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182" y="4264910"/>
            <a:ext cx="2542383" cy="2303838"/>
          </a:xfrm>
          <a:prstGeom prst="rect">
            <a:avLst/>
          </a:prstGeom>
        </p:spPr>
      </p:pic>
      <p:pic>
        <p:nvPicPr>
          <p:cNvPr id="5" name="Picture 4" descr="Screen Shot 2019-03-12 at 3.34.11 PM.png">
            <a:extLst>
              <a:ext uri="{FF2B5EF4-FFF2-40B4-BE49-F238E27FC236}">
                <a16:creationId xmlns:a16="http://schemas.microsoft.com/office/drawing/2014/main" id="{E35F0F57-A07A-6F48-8F3C-63003D3E1B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668" y="4280897"/>
            <a:ext cx="2523551" cy="2288145"/>
          </a:xfrm>
          <a:prstGeom prst="rect">
            <a:avLst/>
          </a:prstGeom>
        </p:spPr>
      </p:pic>
      <p:pic>
        <p:nvPicPr>
          <p:cNvPr id="6" name="Picture 5" descr="Screen Shot 2019-03-12 at 3.35.22 PM.png">
            <a:extLst>
              <a:ext uri="{FF2B5EF4-FFF2-40B4-BE49-F238E27FC236}">
                <a16:creationId xmlns:a16="http://schemas.microsoft.com/office/drawing/2014/main" id="{D51FB6F9-EE82-5B42-9B68-6FC72D4641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41" y="4283455"/>
            <a:ext cx="2485886" cy="2278729"/>
          </a:xfrm>
          <a:prstGeom prst="rect">
            <a:avLst/>
          </a:prstGeom>
        </p:spPr>
      </p:pic>
      <p:pic>
        <p:nvPicPr>
          <p:cNvPr id="7" name="Picture 6" descr="Screen Shot 2019-03-12 at 3.36.59 PM.png">
            <a:extLst>
              <a:ext uri="{FF2B5EF4-FFF2-40B4-BE49-F238E27FC236}">
                <a16:creationId xmlns:a16="http://schemas.microsoft.com/office/drawing/2014/main" id="{8BFD4C51-1ACF-E54D-B102-DC42644A88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077" y="4278590"/>
            <a:ext cx="2532967" cy="2278729"/>
          </a:xfrm>
          <a:prstGeom prst="rect">
            <a:avLst/>
          </a:prstGeom>
        </p:spPr>
      </p:pic>
      <p:pic>
        <p:nvPicPr>
          <p:cNvPr id="8" name="Picture 7" descr="Screen Shot 2019-03-12 at 3.39.16 PM.png">
            <a:extLst>
              <a:ext uri="{FF2B5EF4-FFF2-40B4-BE49-F238E27FC236}">
                <a16:creationId xmlns:a16="http://schemas.microsoft.com/office/drawing/2014/main" id="{AFC5E5F9-79E9-2441-908D-0A80281454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770" y="1324449"/>
            <a:ext cx="2501580" cy="2288145"/>
          </a:xfrm>
          <a:prstGeom prst="rect">
            <a:avLst/>
          </a:prstGeom>
        </p:spPr>
      </p:pic>
      <p:pic>
        <p:nvPicPr>
          <p:cNvPr id="9" name="Picture 8" descr="Screen Shot 2019-03-12 at 3.40.33 PM.png">
            <a:extLst>
              <a:ext uri="{FF2B5EF4-FFF2-40B4-BE49-F238E27FC236}">
                <a16:creationId xmlns:a16="http://schemas.microsoft.com/office/drawing/2014/main" id="{069994FA-9640-C341-A7DD-A5B922AA163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865" y="1319332"/>
            <a:ext cx="2514135" cy="2306978"/>
          </a:xfrm>
          <a:prstGeom prst="rect">
            <a:avLst/>
          </a:prstGeom>
        </p:spPr>
      </p:pic>
      <p:pic>
        <p:nvPicPr>
          <p:cNvPr id="10" name="Picture 9" descr="Screen Shot 2019-03-12 at 3.41.54 PM.png">
            <a:extLst>
              <a:ext uri="{FF2B5EF4-FFF2-40B4-BE49-F238E27FC236}">
                <a16:creationId xmlns:a16="http://schemas.microsoft.com/office/drawing/2014/main" id="{DCAEA319-AAC1-5846-89AE-1B141005F99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2" y="1297032"/>
            <a:ext cx="2545522" cy="2303839"/>
          </a:xfrm>
          <a:prstGeom prst="rect">
            <a:avLst/>
          </a:prstGeom>
        </p:spPr>
      </p:pic>
      <p:pic>
        <p:nvPicPr>
          <p:cNvPr id="11" name="Picture 10" descr="Screen Shot 2019-03-12 at 3.42.49 PM.png">
            <a:extLst>
              <a:ext uri="{FF2B5EF4-FFF2-40B4-BE49-F238E27FC236}">
                <a16:creationId xmlns:a16="http://schemas.microsoft.com/office/drawing/2014/main" id="{50C721AD-7349-C84C-8072-7A3585308EC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723" y="1309608"/>
            <a:ext cx="2536106" cy="2300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B51273-0F44-D84A-9535-647E7504F991}"/>
              </a:ext>
            </a:extLst>
          </p:cNvPr>
          <p:cNvSpPr txBox="1"/>
          <p:nvPr/>
        </p:nvSpPr>
        <p:spPr>
          <a:xfrm>
            <a:off x="0" y="671124"/>
            <a:ext cx="919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L1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EAAE3A-664B-174E-ADB0-EF9E96795B18}"/>
              </a:ext>
            </a:extLst>
          </p:cNvPr>
          <p:cNvSpPr txBox="1"/>
          <p:nvPr/>
        </p:nvSpPr>
        <p:spPr>
          <a:xfrm>
            <a:off x="0" y="3730975"/>
            <a:ext cx="919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H1</a:t>
            </a:r>
          </a:p>
        </p:txBody>
      </p:sp>
      <p:pic>
        <p:nvPicPr>
          <p:cNvPr id="15" name="Picture 14" descr="A picture containing plant&#10;&#10;Description automatically generated">
            <a:extLst>
              <a:ext uri="{FF2B5EF4-FFF2-40B4-BE49-F238E27FC236}">
                <a16:creationId xmlns:a16="http://schemas.microsoft.com/office/drawing/2014/main" id="{2DEC77B9-FD28-B447-92FA-CAF20A78AF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9486" y="831272"/>
            <a:ext cx="1123868" cy="1123868"/>
          </a:xfrm>
          <a:prstGeom prst="rect">
            <a:avLst/>
          </a:prstGeom>
        </p:spPr>
      </p:pic>
      <p:pic>
        <p:nvPicPr>
          <p:cNvPr id="16" name="Picture 15" descr="A picture containing plant&#10;&#10;Description automatically generated">
            <a:extLst>
              <a:ext uri="{FF2B5EF4-FFF2-40B4-BE49-F238E27FC236}">
                <a16:creationId xmlns:a16="http://schemas.microsoft.com/office/drawing/2014/main" id="{9D68CE0C-2C6D-7944-AA15-42A7250B27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9450" y="912420"/>
            <a:ext cx="1123868" cy="11238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637662-C509-0241-8DAA-95FC9A3F1B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0184" y="700645"/>
            <a:ext cx="1513278" cy="15132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316DC5-F93D-6A44-AB6D-1B074A9F4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2008" y="651165"/>
            <a:ext cx="1513278" cy="15132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5E67F8-4B44-7C48-A4F2-6A2A4309B7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3047" y="3475513"/>
            <a:ext cx="1513278" cy="15132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4E0772-3C9C-9E43-8B68-6A3FA381F6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6756" y="3509160"/>
            <a:ext cx="1513278" cy="1513278"/>
          </a:xfrm>
          <a:prstGeom prst="rect">
            <a:avLst/>
          </a:prstGeom>
        </p:spPr>
      </p:pic>
      <p:pic>
        <p:nvPicPr>
          <p:cNvPr id="23" name="Picture 2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9CE52E6-EDC4-634B-B8F0-30B084961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69101" y="3657599"/>
            <a:ext cx="1288803" cy="1288803"/>
          </a:xfrm>
          <a:prstGeom prst="rect">
            <a:avLst/>
          </a:prstGeom>
        </p:spPr>
      </p:pic>
      <p:pic>
        <p:nvPicPr>
          <p:cNvPr id="24" name="Picture 23" descr="A picture containing plant&#10;&#10;Description automatically generated">
            <a:extLst>
              <a:ext uri="{FF2B5EF4-FFF2-40B4-BE49-F238E27FC236}">
                <a16:creationId xmlns:a16="http://schemas.microsoft.com/office/drawing/2014/main" id="{04AAC20E-8458-0E49-8FB2-D0767D7330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9382" y="3798124"/>
            <a:ext cx="1123868" cy="112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0426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IGOSeismicIsolation_LVEA_G1200071-v5.pdf">
            <a:extLst>
              <a:ext uri="{FF2B5EF4-FFF2-40B4-BE49-F238E27FC236}">
                <a16:creationId xmlns:a16="http://schemas.microsoft.com/office/drawing/2014/main" id="{62211DA1-FEA1-AC44-A9F5-17EF265DC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3" y="0"/>
            <a:ext cx="835396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D93F6C-4046-474E-903F-731D06FF5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2189"/>
            <a:ext cx="4702629" cy="601884"/>
          </a:xfrm>
        </p:spPr>
        <p:txBody>
          <a:bodyPr>
            <a:normAutofit fontScale="90000"/>
          </a:bodyPr>
          <a:lstStyle/>
          <a:p>
            <a:r>
              <a:rPr lang="en-US" dirty="0"/>
              <a:t>O3 Commissioning Break</a:t>
            </a:r>
            <a:br>
              <a:rPr lang="en-US" dirty="0"/>
            </a:br>
            <a:r>
              <a:rPr lang="en-US" dirty="0"/>
              <a:t>Oct 2019 – Nov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5BD761-4E58-E147-869C-0A62EAD3CE6A}"/>
              </a:ext>
            </a:extLst>
          </p:cNvPr>
          <p:cNvSpPr txBox="1"/>
          <p:nvPr/>
        </p:nvSpPr>
        <p:spPr>
          <a:xfrm>
            <a:off x="135527" y="3754384"/>
            <a:ext cx="442602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Vacuum system repair &amp;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More scattered light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Test Mass </a:t>
            </a:r>
            <a:r>
              <a:rPr lang="en-US" sz="2000" dirty="0"/>
              <a:t>cleaning at L1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Repair squeezed light system at H1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Wind Fence Install at H1</a:t>
            </a:r>
          </a:p>
        </p:txBody>
      </p:sp>
    </p:spTree>
    <p:extLst>
      <p:ext uri="{BB962C8B-B14F-4D97-AF65-F5344CB8AC3E}">
        <p14:creationId xmlns:p14="http://schemas.microsoft.com/office/powerpoint/2010/main" val="167522842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34896-3C05-874F-B703-C63811D66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O3 Break, L1: New Shrouds</a:t>
            </a:r>
          </a:p>
        </p:txBody>
      </p:sp>
      <p:pic>
        <p:nvPicPr>
          <p:cNvPr id="5" name="Picture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DAC481D9-E7B8-7A4E-A349-18F318D21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67" y="804553"/>
            <a:ext cx="7659584" cy="574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6909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76EFA-0037-8C4B-B007-C811FE1E8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O3 Break, H1: Wind Fence</a:t>
            </a:r>
          </a:p>
        </p:txBody>
      </p:sp>
      <p:pic>
        <p:nvPicPr>
          <p:cNvPr id="9" name="Picture 8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D54B5B3E-D02D-624A-AD33-432D538DD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1295"/>
            <a:ext cx="9144000" cy="38754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6CD219-08FE-E849-8CD6-FC30730AA904}"/>
              </a:ext>
            </a:extLst>
          </p:cNvPr>
          <p:cNvSpPr txBox="1"/>
          <p:nvPr/>
        </p:nvSpPr>
        <p:spPr>
          <a:xfrm>
            <a:off x="3188970" y="5715000"/>
            <a:ext cx="2959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Nov 13</a:t>
            </a:r>
            <a:r>
              <a:rPr lang="en-US" baseline="30000" dirty="0"/>
              <a:t>th</a:t>
            </a:r>
            <a:r>
              <a:rPr lang="en-US" dirty="0"/>
              <a:t> Picture of End-X </a:t>
            </a:r>
          </a:p>
          <a:p>
            <a:pPr algn="ctr"/>
            <a:r>
              <a:rPr lang="en-US" dirty="0"/>
              <a:t>(Installation not yet finished!)</a:t>
            </a:r>
          </a:p>
        </p:txBody>
      </p:sp>
    </p:spTree>
    <p:extLst>
      <p:ext uri="{BB962C8B-B14F-4D97-AF65-F5344CB8AC3E}">
        <p14:creationId xmlns:p14="http://schemas.microsoft.com/office/powerpoint/2010/main" val="258933105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3086A-B4F9-564F-AD2D-43DFBCA79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we’re already thinking about…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31932-53AF-0A49-A6BC-F824FD358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87" y="808275"/>
            <a:ext cx="7712440" cy="5282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756CD8-44C9-F944-8962-10AA172FB9A0}"/>
              </a:ext>
            </a:extLst>
          </p:cNvPr>
          <p:cNvSpPr txBox="1"/>
          <p:nvPr/>
        </p:nvSpPr>
        <p:spPr>
          <a:xfrm>
            <a:off x="3926417" y="6334780"/>
            <a:ext cx="2186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Calendar 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C80308-7663-1746-896C-E953063CF607}"/>
              </a:ext>
            </a:extLst>
          </p:cNvPr>
          <p:cNvSpPr txBox="1"/>
          <p:nvPr/>
        </p:nvSpPr>
        <p:spPr>
          <a:xfrm>
            <a:off x="1965689" y="598448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</a:schemeClr>
                </a:solidFill>
              </a:rPr>
              <a:t>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B3025E-C9E5-7043-8BA6-81D3CEDC1CD0}"/>
              </a:ext>
            </a:extLst>
          </p:cNvPr>
          <p:cNvSpPr txBox="1"/>
          <p:nvPr/>
        </p:nvSpPr>
        <p:spPr>
          <a:xfrm>
            <a:off x="3221283" y="598448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</a:schemeClr>
                </a:solidFill>
              </a:rPr>
              <a:t>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B6066A-89EE-3441-BF88-B43F016D57CA}"/>
              </a:ext>
            </a:extLst>
          </p:cNvPr>
          <p:cNvSpPr txBox="1"/>
          <p:nvPr/>
        </p:nvSpPr>
        <p:spPr>
          <a:xfrm>
            <a:off x="4492799" y="598676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</a:schemeClr>
                </a:solidFill>
              </a:rPr>
              <a:t>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E7C16-BCB7-184C-930B-E2EEF419432B}"/>
              </a:ext>
            </a:extLst>
          </p:cNvPr>
          <p:cNvSpPr txBox="1"/>
          <p:nvPr/>
        </p:nvSpPr>
        <p:spPr>
          <a:xfrm>
            <a:off x="5814358" y="598448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</a:schemeClr>
                </a:solidFill>
              </a:rPr>
              <a:t>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2E1249-CE19-714F-864F-9C0B338C8983}"/>
              </a:ext>
            </a:extLst>
          </p:cNvPr>
          <p:cNvSpPr txBox="1"/>
          <p:nvPr/>
        </p:nvSpPr>
        <p:spPr>
          <a:xfrm>
            <a:off x="7085874" y="598676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</a:schemeClr>
                </a:solidFill>
              </a:rPr>
              <a:t>2024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709E3D-CA8F-4F48-80F4-C5BEE5852CAC}"/>
              </a:ext>
            </a:extLst>
          </p:cNvPr>
          <p:cNvCxnSpPr/>
          <p:nvPr/>
        </p:nvCxnSpPr>
        <p:spPr>
          <a:xfrm>
            <a:off x="1528721" y="1214651"/>
            <a:ext cx="696036" cy="0"/>
          </a:xfrm>
          <a:prstGeom prst="line">
            <a:avLst/>
          </a:prstGeom>
          <a:ln w="38100">
            <a:solidFill>
              <a:srgbClr val="00E0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757420-2A2E-0947-BF08-82BE22352392}"/>
              </a:ext>
            </a:extLst>
          </p:cNvPr>
          <p:cNvCxnSpPr/>
          <p:nvPr/>
        </p:nvCxnSpPr>
        <p:spPr>
          <a:xfrm>
            <a:off x="1538617" y="2115196"/>
            <a:ext cx="696036" cy="0"/>
          </a:xfrm>
          <a:prstGeom prst="line">
            <a:avLst/>
          </a:prstGeom>
          <a:ln w="38100">
            <a:solidFill>
              <a:srgbClr val="E26E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1336160-B63C-C340-A932-D7C6515816B0}"/>
              </a:ext>
            </a:extLst>
          </p:cNvPr>
          <p:cNvSpPr txBox="1"/>
          <p:nvPr/>
        </p:nvSpPr>
        <p:spPr>
          <a:xfrm>
            <a:off x="704069" y="3700172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</a:schemeClr>
                </a:solidFill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A684B6-9A28-7C48-B968-0D6A148FFB2C}"/>
              </a:ext>
            </a:extLst>
          </p:cNvPr>
          <p:cNvSpPr txBox="1"/>
          <p:nvPr/>
        </p:nvSpPr>
        <p:spPr>
          <a:xfrm>
            <a:off x="535835" y="1596261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</a:schemeClr>
                </a:solidFill>
              </a:rPr>
              <a:t>100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C22BCB-48FA-A442-86A4-460DD7E3530A}"/>
              </a:ext>
            </a:extLst>
          </p:cNvPr>
          <p:cNvSpPr txBox="1"/>
          <p:nvPr/>
        </p:nvSpPr>
        <p:spPr>
          <a:xfrm rot="16200000">
            <a:off x="-2207970" y="3250555"/>
            <a:ext cx="526099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Network Improvement beyond O2 </a:t>
            </a:r>
          </a:p>
          <a:p>
            <a:r>
              <a:rPr lang="en-US" sz="2400" dirty="0"/>
              <a:t>(Volume * Time)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499539-7A80-E449-B6EE-B53B6FE8C25A}"/>
              </a:ext>
            </a:extLst>
          </p:cNvPr>
          <p:cNvSpPr txBox="1"/>
          <p:nvPr/>
        </p:nvSpPr>
        <p:spPr>
          <a:xfrm>
            <a:off x="892095" y="580012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</a:schemeClr>
                </a:solidFill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069AB2-0378-4243-A18B-F6282277E5E4}"/>
              </a:ext>
            </a:extLst>
          </p:cNvPr>
          <p:cNvSpPr txBox="1"/>
          <p:nvPr/>
        </p:nvSpPr>
        <p:spPr>
          <a:xfrm rot="20083780">
            <a:off x="4958968" y="5024535"/>
            <a:ext cx="837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LSST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BEC0CD-8460-894A-8878-1D10742F8841}"/>
              </a:ext>
            </a:extLst>
          </p:cNvPr>
          <p:cNvSpPr txBox="1"/>
          <p:nvPr/>
        </p:nvSpPr>
        <p:spPr>
          <a:xfrm rot="20083780">
            <a:off x="7293139" y="4318537"/>
            <a:ext cx="14382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Next </a:t>
            </a:r>
          </a:p>
          <a:p>
            <a:r>
              <a:rPr lang="en-US" sz="2800" dirty="0"/>
              <a:t>Funding </a:t>
            </a:r>
          </a:p>
          <a:p>
            <a:r>
              <a:rPr lang="en-US" sz="2800" dirty="0"/>
              <a:t>Cycle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1AC6C5-3DFE-F447-B155-A935B3492C66}"/>
              </a:ext>
            </a:extLst>
          </p:cNvPr>
          <p:cNvSpPr txBox="1"/>
          <p:nvPr/>
        </p:nvSpPr>
        <p:spPr>
          <a:xfrm>
            <a:off x="2517569" y="1935678"/>
            <a:ext cx="1837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Baseline Plan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887E9D-9416-3C40-800C-43877F51C279}"/>
              </a:ext>
            </a:extLst>
          </p:cNvPr>
          <p:cNvSpPr txBox="1"/>
          <p:nvPr/>
        </p:nvSpPr>
        <p:spPr>
          <a:xfrm>
            <a:off x="2468088" y="1054925"/>
            <a:ext cx="1792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Fallback Plan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B0258F-9C83-5C45-8811-2534FEB496DD}"/>
              </a:ext>
            </a:extLst>
          </p:cNvPr>
          <p:cNvSpPr txBox="1"/>
          <p:nvPr/>
        </p:nvSpPr>
        <p:spPr>
          <a:xfrm rot="20083780">
            <a:off x="1499119" y="4120031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E0FC43-49FF-EC4A-BB28-5975BE32B84F}"/>
              </a:ext>
            </a:extLst>
          </p:cNvPr>
          <p:cNvSpPr txBox="1"/>
          <p:nvPr/>
        </p:nvSpPr>
        <p:spPr>
          <a:xfrm rot="20083780">
            <a:off x="4560974" y="3096774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086271-71A4-0B4D-AEE1-470A7B9250C1}"/>
              </a:ext>
            </a:extLst>
          </p:cNvPr>
          <p:cNvSpPr txBox="1"/>
          <p:nvPr/>
        </p:nvSpPr>
        <p:spPr>
          <a:xfrm rot="20083780">
            <a:off x="7504075" y="1610379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O5</a:t>
            </a:r>
          </a:p>
        </p:txBody>
      </p:sp>
    </p:spTree>
    <p:extLst>
      <p:ext uri="{BB962C8B-B14F-4D97-AF65-F5344CB8AC3E}">
        <p14:creationId xmlns:p14="http://schemas.microsoft.com/office/powerpoint/2010/main" val="352608206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W170104a.jpg">
            <a:extLst>
              <a:ext uri="{FF2B5EF4-FFF2-40B4-BE49-F238E27FC236}">
                <a16:creationId xmlns:a16="http://schemas.microsoft.com/office/drawing/2014/main" id="{40FDED73-1889-E74B-8B1E-419A81FB11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428DD1-7047-C243-9FE4-FF0323E7A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FE7E3-12FD-A243-A8FD-83A4088CC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O3 is already a wild success, tripling the number of detections</a:t>
            </a:r>
          </a:p>
          <a:p>
            <a:endParaRPr lang="en-US" dirty="0"/>
          </a:p>
          <a:p>
            <a:r>
              <a:rPr lang="en-US" dirty="0"/>
              <a:t>The detectors are better, but there’s still plenty to do</a:t>
            </a:r>
          </a:p>
          <a:p>
            <a:endParaRPr lang="en-US" dirty="0"/>
          </a:p>
          <a:p>
            <a:r>
              <a:rPr lang="en-US" dirty="0"/>
              <a:t>O3 has resumed (2 events already in 2 weeks!)</a:t>
            </a:r>
          </a:p>
          <a:p>
            <a:endParaRPr lang="en-US" dirty="0"/>
          </a:p>
          <a:p>
            <a:r>
              <a:rPr lang="en-US" dirty="0"/>
              <a:t>The detectors are already thinking about what they can do next!</a:t>
            </a:r>
          </a:p>
        </p:txBody>
      </p:sp>
    </p:spTree>
    <p:extLst>
      <p:ext uri="{BB962C8B-B14F-4D97-AF65-F5344CB8AC3E}">
        <p14:creationId xmlns:p14="http://schemas.microsoft.com/office/powerpoint/2010/main" val="382029618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FE3B5-65F2-F54F-902B-27AD3DFC4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are now an observatory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44C6CC-C773-7143-BBF0-5BE248D51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95" y="690196"/>
            <a:ext cx="7398363" cy="61678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EBC1D4-E6F3-7643-A916-2EEF2B5438FB}"/>
              </a:ext>
            </a:extLst>
          </p:cNvPr>
          <p:cNvSpPr txBox="1"/>
          <p:nvPr/>
        </p:nvSpPr>
        <p:spPr>
          <a:xfrm>
            <a:off x="8015842" y="1009403"/>
            <a:ext cx="1199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44 confident detections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833009-3F16-E347-BE4C-74129226713E}"/>
              </a:ext>
            </a:extLst>
          </p:cNvPr>
          <p:cNvSpPr txBox="1"/>
          <p:nvPr/>
        </p:nvSpPr>
        <p:spPr>
          <a:xfrm>
            <a:off x="7006442" y="1769423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" pitchFamily="2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89401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148B5-A3D3-1A44-917D-57FB76E74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Improved between O2 and O3 at LIGO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B9C4C-130E-0B43-BF09-2EF214230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“Downgraded” noisy 180 W laser to quieter 70W laser (only using 35-40W anyways)</a:t>
            </a:r>
          </a:p>
          <a:p>
            <a:endParaRPr lang="en-US" dirty="0"/>
          </a:p>
          <a:p>
            <a:r>
              <a:rPr lang="en-US" dirty="0"/>
              <a:t>Replaced some test masses</a:t>
            </a:r>
          </a:p>
          <a:p>
            <a:endParaRPr lang="en-US" dirty="0"/>
          </a:p>
          <a:p>
            <a:r>
              <a:rPr lang="en-US" dirty="0"/>
              <a:t> Now using quantum mechanical tricks to improve phase noise – aka Squeezed Light</a:t>
            </a:r>
          </a:p>
          <a:p>
            <a:endParaRPr lang="en-US" dirty="0"/>
          </a:p>
          <a:p>
            <a:r>
              <a:rPr lang="en-US" dirty="0"/>
              <a:t>Improved mitigation of “stray light”</a:t>
            </a:r>
          </a:p>
        </p:txBody>
      </p:sp>
    </p:spTree>
    <p:extLst>
      <p:ext uri="{BB962C8B-B14F-4D97-AF65-F5344CB8AC3E}">
        <p14:creationId xmlns:p14="http://schemas.microsoft.com/office/powerpoint/2010/main" val="2571139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IGOSeismicIsolation_LVEA_G1200071-v5.pdf">
            <a:extLst>
              <a:ext uri="{FF2B5EF4-FFF2-40B4-BE49-F238E27FC236}">
                <a16:creationId xmlns:a16="http://schemas.microsoft.com/office/drawing/2014/main" id="{C7AB23C7-BEBF-E842-8648-00401E440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3" y="0"/>
            <a:ext cx="835396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51BC7-C492-F14E-A58D-3544C9554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O3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3188668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Public Outreach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World_map_whit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08033"/>
            <a:ext cx="9144000" cy="476631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929551" y="2466522"/>
            <a:ext cx="95058" cy="95064"/>
          </a:xfrm>
          <a:prstGeom prst="ellipse">
            <a:avLst/>
          </a:prstGeom>
          <a:solidFill>
            <a:srgbClr val="C0504D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383090" y="2828426"/>
            <a:ext cx="95058" cy="95064"/>
          </a:xfrm>
          <a:prstGeom prst="ellips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87486" y="2535630"/>
            <a:ext cx="95058" cy="95064"/>
          </a:xfrm>
          <a:prstGeom prst="ellipse">
            <a:avLst/>
          </a:prstGeom>
          <a:solidFill>
            <a:srgbClr val="9F4CB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35652" y="1828441"/>
            <a:ext cx="954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LIGO </a:t>
            </a:r>
          </a:p>
          <a:p>
            <a:r>
              <a:rPr lang="en-US" dirty="0">
                <a:solidFill>
                  <a:schemeClr val="accent2"/>
                </a:solidFill>
              </a:rPr>
              <a:t>Hanford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3511" y="2586801"/>
            <a:ext cx="1132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LIGO </a:t>
            </a:r>
          </a:p>
          <a:p>
            <a:r>
              <a:rPr lang="en-US" dirty="0">
                <a:solidFill>
                  <a:srgbClr val="3366FF"/>
                </a:solidFill>
              </a:rPr>
              <a:t>Livingston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65912" y="2822457"/>
            <a:ext cx="79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F4CB5"/>
                </a:solidFill>
              </a:rPr>
              <a:t>VIRGO</a:t>
            </a:r>
          </a:p>
        </p:txBody>
      </p:sp>
      <p:pic>
        <p:nvPicPr>
          <p:cNvPr id="14" name="Picture 13" descr="LH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" y="558980"/>
            <a:ext cx="1972237" cy="1256367"/>
          </a:xfrm>
          <a:prstGeom prst="rect">
            <a:avLst/>
          </a:prstGeom>
        </p:spPr>
      </p:pic>
      <p:pic>
        <p:nvPicPr>
          <p:cNvPr id="15" name="Picture 14" descr="LL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2" y="3036721"/>
            <a:ext cx="2068852" cy="1389031"/>
          </a:xfrm>
          <a:prstGeom prst="rect">
            <a:avLst/>
          </a:prstGeom>
        </p:spPr>
      </p:pic>
      <p:pic>
        <p:nvPicPr>
          <p:cNvPr id="16" name="Picture 15" descr="Vir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477" y="3132741"/>
            <a:ext cx="1846899" cy="13851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27780" y="2111222"/>
            <a:ext cx="94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GEO600</a:t>
            </a:r>
          </a:p>
        </p:txBody>
      </p:sp>
      <p:sp>
        <p:nvSpPr>
          <p:cNvPr id="20" name="Oval 19"/>
          <p:cNvSpPr/>
          <p:nvPr/>
        </p:nvSpPr>
        <p:spPr>
          <a:xfrm>
            <a:off x="4586375" y="2369021"/>
            <a:ext cx="95058" cy="104570"/>
          </a:xfrm>
          <a:prstGeom prst="ellipse">
            <a:avLst/>
          </a:prstGeom>
          <a:solidFill>
            <a:srgbClr val="CCFFCC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GEO6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205" y="1139805"/>
            <a:ext cx="1828800" cy="90830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6432488" y="3198696"/>
            <a:ext cx="95058" cy="9506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658514" y="2709490"/>
            <a:ext cx="95058" cy="9506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794625" y="2565435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KAGRA</a:t>
            </a:r>
            <a:r>
              <a:rPr lang="en-US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4261" y="6064963"/>
            <a:ext cx="8229600" cy="576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With a network, you gain directional sensitivity!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99" y="1249269"/>
            <a:ext cx="1988671" cy="12429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11017" y="3728428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LIGO India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99" y="4085898"/>
            <a:ext cx="2443630" cy="1828567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041930D-7FBA-0F4F-AA51-D1EC5BAA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LIGO’s Global Partners</a:t>
            </a:r>
          </a:p>
        </p:txBody>
      </p:sp>
    </p:spTree>
    <p:extLst>
      <p:ext uri="{BB962C8B-B14F-4D97-AF65-F5344CB8AC3E}">
        <p14:creationId xmlns:p14="http://schemas.microsoft.com/office/powerpoint/2010/main" val="209233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6A64F-5BED-BA49-9E37-7C7A7468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Displacement Sensitivity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52D649-5EBE-BC4C-8279-6EC16AC8B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07" y="528874"/>
            <a:ext cx="8440615" cy="62262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4648AC-FD3D-584B-95B1-79723EC3EE1D}"/>
              </a:ext>
            </a:extLst>
          </p:cNvPr>
          <p:cNvSpPr txBox="1"/>
          <p:nvPr/>
        </p:nvSpPr>
        <p:spPr>
          <a:xfrm rot="16200000">
            <a:off x="-1835900" y="3238203"/>
            <a:ext cx="44505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Displacement Sensitivity (m/Hz</a:t>
            </a:r>
            <a:r>
              <a:rPr lang="en-US" sz="2400" baseline="30000" dirty="0"/>
              <a:t>1/2</a:t>
            </a:r>
            <a:r>
              <a:rPr lang="en-US" sz="24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1AFABF-F1C1-DB49-9251-9A9FE652502B}"/>
              </a:ext>
            </a:extLst>
          </p:cNvPr>
          <p:cNvSpPr txBox="1"/>
          <p:nvPr/>
        </p:nvSpPr>
        <p:spPr>
          <a:xfrm>
            <a:off x="3665740" y="6334780"/>
            <a:ext cx="237282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Frequency (Hz)</a:t>
            </a:r>
          </a:p>
        </p:txBody>
      </p:sp>
    </p:spTree>
    <p:extLst>
      <p:ext uri="{BB962C8B-B14F-4D97-AF65-F5344CB8AC3E}">
        <p14:creationId xmlns:p14="http://schemas.microsoft.com/office/powerpoint/2010/main" val="1872775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C52FF-4917-7743-B43C-EA4C013DB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6 Months of O3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04F58-C951-5549-A9CA-BB75B4C19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3 detector network: </a:t>
            </a:r>
          </a:p>
          <a:p>
            <a:pPr marL="0" indent="0">
              <a:buNone/>
            </a:pPr>
            <a:r>
              <a:rPr lang="en-US" dirty="0"/>
              <a:t>                  LIGO Hanford, LIGO Livingston, VIRGO</a:t>
            </a:r>
          </a:p>
          <a:p>
            <a:endParaRPr lang="en-US" dirty="0"/>
          </a:p>
          <a:p>
            <a:r>
              <a:rPr lang="en-US" dirty="0"/>
              <a:t>Apr 1 2019 to Oct 1 2019 (183 days)</a:t>
            </a:r>
          </a:p>
          <a:p>
            <a:endParaRPr lang="en-US" dirty="0"/>
          </a:p>
          <a:p>
            <a:r>
              <a:rPr lang="en-US" dirty="0"/>
              <a:t>3.2% total “dark” time</a:t>
            </a:r>
          </a:p>
          <a:p>
            <a:endParaRPr lang="en-US" dirty="0"/>
          </a:p>
          <a:p>
            <a:r>
              <a:rPr lang="en-US" dirty="0"/>
              <a:t>Typical BNS Reach: (see next slide)</a:t>
            </a:r>
          </a:p>
          <a:p>
            <a:endParaRPr lang="en-US" dirty="0"/>
          </a:p>
          <a:p>
            <a:r>
              <a:rPr lang="en-US" dirty="0"/>
              <a:t>41 GW-only event candidates announced to the public in low latency</a:t>
            </a:r>
          </a:p>
          <a:p>
            <a:endParaRPr lang="en-US" dirty="0"/>
          </a:p>
          <a:p>
            <a:r>
              <a:rPr lang="en-US" sz="3000" b="1" dirty="0"/>
              <a:t>33 candidates still considered viable!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595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5EB3-19A3-8345-88AC-DF7003B02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Binary Neutron Star Sensitivity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BF463-DAEE-C34F-8C1D-28F846A9E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" y="785446"/>
            <a:ext cx="9408903" cy="49370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5B0CA0-5AC5-F142-A151-05C1B6495A14}"/>
              </a:ext>
            </a:extLst>
          </p:cNvPr>
          <p:cNvSpPr/>
          <p:nvPr/>
        </p:nvSpPr>
        <p:spPr>
          <a:xfrm>
            <a:off x="9003323" y="691662"/>
            <a:ext cx="468923" cy="1312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36A218-8D23-CB44-8298-79B4BE4F71C2}"/>
              </a:ext>
            </a:extLst>
          </p:cNvPr>
          <p:cNvSpPr/>
          <p:nvPr/>
        </p:nvSpPr>
        <p:spPr>
          <a:xfrm>
            <a:off x="2860431" y="679938"/>
            <a:ext cx="40561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FE1367-6E66-4F41-8BF7-D9C21EDA9442}"/>
              </a:ext>
            </a:extLst>
          </p:cNvPr>
          <p:cNvSpPr txBox="1"/>
          <p:nvPr/>
        </p:nvSpPr>
        <p:spPr>
          <a:xfrm>
            <a:off x="2239109" y="1312985"/>
            <a:ext cx="635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V1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656CB8-00C2-2D46-89FA-81202C3CC0BF}"/>
              </a:ext>
            </a:extLst>
          </p:cNvPr>
          <p:cNvSpPr txBox="1"/>
          <p:nvPr/>
        </p:nvSpPr>
        <p:spPr>
          <a:xfrm>
            <a:off x="5474679" y="1289539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E0D5"/>
                </a:solidFill>
              </a:rPr>
              <a:t>H1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385F05-8815-A54B-9F0E-31272C38BA66}"/>
              </a:ext>
            </a:extLst>
          </p:cNvPr>
          <p:cNvSpPr txBox="1"/>
          <p:nvPr/>
        </p:nvSpPr>
        <p:spPr>
          <a:xfrm>
            <a:off x="6963510" y="1301262"/>
            <a:ext cx="566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L1</a:t>
            </a:r>
          </a:p>
        </p:txBody>
      </p:sp>
    </p:spTree>
    <p:extLst>
      <p:ext uri="{BB962C8B-B14F-4D97-AF65-F5344CB8AC3E}">
        <p14:creationId xmlns:p14="http://schemas.microsoft.com/office/powerpoint/2010/main" val="1138521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3C533-34D8-9B49-AD7A-698697731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Astrophysical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3F5574-9BDA-904F-8003-8C1738C272FF}"/>
              </a:ext>
            </a:extLst>
          </p:cNvPr>
          <p:cNvSpPr txBox="1"/>
          <p:nvPr/>
        </p:nvSpPr>
        <p:spPr>
          <a:xfrm>
            <a:off x="106877" y="4762007"/>
            <a:ext cx="424109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 wish I could tell you more!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Papers coming in April 2020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64F814-4829-4F4F-AB68-1AD0815C7604}"/>
              </a:ext>
            </a:extLst>
          </p:cNvPr>
          <p:cNvSpPr/>
          <p:nvPr/>
        </p:nvSpPr>
        <p:spPr>
          <a:xfrm>
            <a:off x="3314561" y="1997426"/>
            <a:ext cx="4266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http://chirp.sr.bham.ac.uk/alerts</a:t>
            </a:r>
            <a:endParaRPr lang="en-US" sz="2400" dirty="0"/>
          </a:p>
        </p:txBody>
      </p:sp>
      <p:pic>
        <p:nvPicPr>
          <p:cNvPr id="7" name="Picture 6" descr="A picture containing pool ball, sport&#10;&#10;Description automatically generated">
            <a:extLst>
              <a:ext uri="{FF2B5EF4-FFF2-40B4-BE49-F238E27FC236}">
                <a16:creationId xmlns:a16="http://schemas.microsoft.com/office/drawing/2014/main" id="{9B7ED13B-7759-1C4B-AED2-DC2E76C37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71" y="831272"/>
            <a:ext cx="2542891" cy="2531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2977EC-E7D7-D747-A3D0-2DFC679F6100}"/>
              </a:ext>
            </a:extLst>
          </p:cNvPr>
          <p:cNvSpPr txBox="1"/>
          <p:nvPr/>
        </p:nvSpPr>
        <p:spPr>
          <a:xfrm>
            <a:off x="3336964" y="902524"/>
            <a:ext cx="4393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“Chirp” gravitational wave app</a:t>
            </a:r>
          </a:p>
          <a:p>
            <a:endParaRPr lang="en-US" sz="2400" dirty="0"/>
          </a:p>
          <a:p>
            <a:r>
              <a:rPr lang="en-US" sz="2400" dirty="0"/>
              <a:t>Available for iPhone and Android!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D62806-5E9F-6647-BC2E-9528CB3A0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701" y="2391635"/>
            <a:ext cx="4686300" cy="446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</TotalTime>
  <Words>477</Words>
  <Application>Microsoft Macintosh PowerPoint</Application>
  <PresentationFormat>On-screen Show (4:3)</PresentationFormat>
  <Paragraphs>127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Helvetica</vt:lpstr>
      <vt:lpstr>Office Theme</vt:lpstr>
      <vt:lpstr>Third Time’s a Charm:   A Status Report from the The LIGO Detectors during their 3rd Observation Run</vt:lpstr>
      <vt:lpstr>We are now an observatory</vt:lpstr>
      <vt:lpstr>Improved between O2 and O3 at LIGO</vt:lpstr>
      <vt:lpstr>The O3 Interferometer</vt:lpstr>
      <vt:lpstr>LIGO’s Global Partners</vt:lpstr>
      <vt:lpstr>Displacement Sensitivity</vt:lpstr>
      <vt:lpstr>First 6 Months of O3</vt:lpstr>
      <vt:lpstr>Binary Neutron Star Sensitivity</vt:lpstr>
      <vt:lpstr>Astrophysical Results</vt:lpstr>
      <vt:lpstr>Binary Neutron Star Sensitivity</vt:lpstr>
      <vt:lpstr>What is a point absorber?</vt:lpstr>
      <vt:lpstr> Absorber: 155 µm across bright center</vt:lpstr>
      <vt:lpstr>Summary Test Masses at the end of O3a</vt:lpstr>
      <vt:lpstr>O3 Commissioning Break Oct 2019 – Nov 2019</vt:lpstr>
      <vt:lpstr>O3 Break, L1: New Shrouds</vt:lpstr>
      <vt:lpstr>O3 Break, H1: Wind Fence</vt:lpstr>
      <vt:lpstr>What we’re already thinking about…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Kissel, Jeffrey S. (Jeff)</dc:creator>
  <cp:lastModifiedBy>Kissel, Jeffrey S. (Jeff)</cp:lastModifiedBy>
  <cp:revision>17</cp:revision>
  <cp:lastPrinted>2019-11-14T18:04:03Z</cp:lastPrinted>
  <dcterms:created xsi:type="dcterms:W3CDTF">2019-11-14T16:03:37Z</dcterms:created>
  <dcterms:modified xsi:type="dcterms:W3CDTF">2019-11-14T18:11:33Z</dcterms:modified>
</cp:coreProperties>
</file>