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61" r:id="rId3"/>
    <p:sldId id="262" r:id="rId4"/>
    <p:sldId id="276" r:id="rId5"/>
    <p:sldId id="283" r:id="rId6"/>
    <p:sldId id="277" r:id="rId7"/>
    <p:sldId id="278" r:id="rId8"/>
    <p:sldId id="279" r:id="rId9"/>
    <p:sldId id="280" r:id="rId10"/>
    <p:sldId id="282" r:id="rId11"/>
    <p:sldId id="257" r:id="rId12"/>
    <p:sldId id="281" r:id="rId1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9C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35"/>
    <p:restoredTop sz="94682"/>
  </p:normalViewPr>
  <p:slideViewPr>
    <p:cSldViewPr snapToGrid="0" snapToObjects="1">
      <p:cViewPr varScale="1">
        <p:scale>
          <a:sx n="118" d="100"/>
          <a:sy n="118" d="100"/>
        </p:scale>
        <p:origin x="240"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E3ED86-9618-DF4A-B1B3-366974D310ED}" type="datetimeFigureOut">
              <a:rPr lang="en-US" smtClean="0"/>
              <a:t>1/16/20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5C34C5-72A4-514A-A899-160DDB176DD4}" type="slidenum">
              <a:rPr lang="en-US" smtClean="0"/>
              <a:t>‹#›</a:t>
            </a:fld>
            <a:endParaRPr lang="en-US"/>
          </a:p>
        </p:txBody>
      </p:sp>
    </p:spTree>
    <p:extLst>
      <p:ext uri="{BB962C8B-B14F-4D97-AF65-F5344CB8AC3E}">
        <p14:creationId xmlns:p14="http://schemas.microsoft.com/office/powerpoint/2010/main" val="1751978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noRot="1" noChangeAspect="1"/>
          </p:cNvSpPr>
          <p:nvPr>
            <p:ph type="sldImg"/>
          </p:nvPr>
        </p:nvSpPr>
        <p:spPr>
          <a:prstGeom prst="rect">
            <a:avLst/>
          </a:prstGeom>
        </p:spPr>
        <p:txBody>
          <a:bodyPr/>
          <a:lstStyle/>
          <a:p>
            <a:endParaRPr/>
          </a:p>
        </p:txBody>
      </p:sp>
      <p:sp>
        <p:nvSpPr>
          <p:cNvPr id="165" name="Shape 165"/>
          <p:cNvSpPr>
            <a:spLocks noGrp="1"/>
          </p:cNvSpPr>
          <p:nvPr>
            <p:ph type="body" sz="quarter" idx="1"/>
          </p:nvPr>
        </p:nvSpPr>
        <p:spPr>
          <a:prstGeom prst="rect">
            <a:avLst/>
          </a:prstGeom>
        </p:spPr>
        <p:txBody>
          <a:bodyPr/>
          <a:lstStyle/>
          <a:p>
            <a:r>
              <a:t>This slide shows outline of 2019 schedules. Upper panel shows schedule plan presented in the last PAB. Lower panel shows the current plan. I like to explain important difference between them.</a:t>
            </a:r>
          </a:p>
          <a:p>
            <a:endParaRPr/>
          </a:p>
          <a:p>
            <a:endParaRPr/>
          </a:p>
          <a:p>
            <a:endParaRPr/>
          </a:p>
          <a:p>
            <a:r>
              <a:t>This slide shows the schedule outline based on the Gantt chart. </a:t>
            </a:r>
          </a:p>
          <a:p>
            <a:r>
              <a:t>Installation works, such as ...</a:t>
            </a:r>
          </a:p>
          <a:p>
            <a:r>
              <a:t>ETMX WAB means installation of baffles in Xend. During this periods, we can not use ETMX. Major installation works complete in the next March. </a:t>
            </a:r>
          </a:p>
          <a:p>
            <a:r>
              <a:t>We start beam alignment works for Xarm commissioning from September. The Xarm commissioning continues early December. From the end of November, we start beam alignment works for Yarm and DRMI commissioning. When ETMX is ready, we start commissioning of full interferometer. In this periods the full interferometer is FPMI.</a:t>
            </a:r>
          </a:p>
          <a:p>
            <a:r>
              <a:t>After FPMI, we will proceed DRFPMI or FPMI. </a:t>
            </a:r>
          </a:p>
          <a:p>
            <a:r>
              <a:t>In the case of DRFPMI, we start commissioning with low laser power. After then we construct alignment sensing control system with laser power increase. Then we do post commissioning and installation of baffles. I will explain later.</a:t>
            </a:r>
          </a:p>
          <a:p>
            <a:r>
              <a:t>In the case of FPMI, we construct ASC system and then we do post com and baffle installation.</a:t>
            </a:r>
          </a:p>
        </p:txBody>
      </p:sp>
    </p:spTree>
    <p:extLst>
      <p:ext uri="{BB962C8B-B14F-4D97-AF65-F5344CB8AC3E}">
        <p14:creationId xmlns:p14="http://schemas.microsoft.com/office/powerpoint/2010/main" val="1248943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4552-A862-CF4D-9390-8BF489BF58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2C9E1B8-087A-3C4C-A590-F6FF5904EE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799726-2D0A-264F-8D3D-353527A022EA}"/>
              </a:ext>
            </a:extLst>
          </p:cNvPr>
          <p:cNvSpPr>
            <a:spLocks noGrp="1"/>
          </p:cNvSpPr>
          <p:nvPr>
            <p:ph type="dt" sz="half" idx="10"/>
          </p:nvPr>
        </p:nvSpPr>
        <p:spPr/>
        <p:txBody>
          <a:bodyPr/>
          <a:lstStyle/>
          <a:p>
            <a:r>
              <a:rPr lang="en-US"/>
              <a:t>Jan/16/2000</a:t>
            </a:r>
            <a:endParaRPr lang="en-US" dirty="0"/>
          </a:p>
        </p:txBody>
      </p:sp>
      <p:sp>
        <p:nvSpPr>
          <p:cNvPr id="5" name="Footer Placeholder 4">
            <a:extLst>
              <a:ext uri="{FF2B5EF4-FFF2-40B4-BE49-F238E27FC236}">
                <a16:creationId xmlns:a16="http://schemas.microsoft.com/office/drawing/2014/main" id="{6966051B-A2F9-A64C-9CEE-5F2B7795ECA6}"/>
              </a:ext>
            </a:extLst>
          </p:cNvPr>
          <p:cNvSpPr>
            <a:spLocks noGrp="1"/>
          </p:cNvSpPr>
          <p:nvPr>
            <p:ph type="ftr" sz="quarter" idx="11"/>
          </p:nvPr>
        </p:nvSpPr>
        <p:spPr/>
        <p:txBody>
          <a:bodyPr/>
          <a:lstStyle/>
          <a:p>
            <a:r>
              <a:rPr lang="en-US"/>
              <a:t>G2000062-V4  Open LVEM, 16 January 2020</a:t>
            </a:r>
            <a:endParaRPr lang="en-US" dirty="0"/>
          </a:p>
        </p:txBody>
      </p:sp>
      <p:sp>
        <p:nvSpPr>
          <p:cNvPr id="7" name="Slide Number Placeholder 6">
            <a:extLst>
              <a:ext uri="{FF2B5EF4-FFF2-40B4-BE49-F238E27FC236}">
                <a16:creationId xmlns:a16="http://schemas.microsoft.com/office/drawing/2014/main" id="{A0AB2830-88E7-374B-94A0-91023576D7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CA191A-F76D-2940-87A3-1A88433B01F7}" type="slidenum">
              <a:rPr lang="en-US" smtClean="0"/>
              <a:t>‹#›</a:t>
            </a:fld>
            <a:endParaRPr lang="en-US"/>
          </a:p>
        </p:txBody>
      </p:sp>
    </p:spTree>
    <p:extLst>
      <p:ext uri="{BB962C8B-B14F-4D97-AF65-F5344CB8AC3E}">
        <p14:creationId xmlns:p14="http://schemas.microsoft.com/office/powerpoint/2010/main" val="1242319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E07A5-911C-0E4F-9AE2-8AB207EC59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EAC975-47A3-7D49-A5B1-F5AF52A4897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1A2AAE-BE92-7146-83EE-079B5F6B5C0A}"/>
              </a:ext>
            </a:extLst>
          </p:cNvPr>
          <p:cNvSpPr>
            <a:spLocks noGrp="1"/>
          </p:cNvSpPr>
          <p:nvPr>
            <p:ph type="dt" sz="half" idx="10"/>
          </p:nvPr>
        </p:nvSpPr>
        <p:spPr/>
        <p:txBody>
          <a:bodyPr/>
          <a:lstStyle/>
          <a:p>
            <a:r>
              <a:rPr lang="en-US"/>
              <a:t>Jan/16/2000</a:t>
            </a:r>
          </a:p>
        </p:txBody>
      </p:sp>
      <p:sp>
        <p:nvSpPr>
          <p:cNvPr id="5" name="Footer Placeholder 4">
            <a:extLst>
              <a:ext uri="{FF2B5EF4-FFF2-40B4-BE49-F238E27FC236}">
                <a16:creationId xmlns:a16="http://schemas.microsoft.com/office/drawing/2014/main" id="{BB16CB66-C93B-0C47-9E33-A93B05996E9D}"/>
              </a:ext>
            </a:extLst>
          </p:cNvPr>
          <p:cNvSpPr>
            <a:spLocks noGrp="1"/>
          </p:cNvSpPr>
          <p:nvPr>
            <p:ph type="ftr" sz="quarter" idx="11"/>
          </p:nvPr>
        </p:nvSpPr>
        <p:spPr/>
        <p:txBody>
          <a:bodyPr/>
          <a:lstStyle/>
          <a:p>
            <a:r>
              <a:rPr lang="en-US"/>
              <a:t>G2000062-V4  Open LVEM, 16 January 2020</a:t>
            </a:r>
          </a:p>
        </p:txBody>
      </p:sp>
      <p:sp>
        <p:nvSpPr>
          <p:cNvPr id="6" name="Slide Number Placeholder 5">
            <a:extLst>
              <a:ext uri="{FF2B5EF4-FFF2-40B4-BE49-F238E27FC236}">
                <a16:creationId xmlns:a16="http://schemas.microsoft.com/office/drawing/2014/main" id="{74ADCC4F-84FF-2A47-AA2F-9AD1A8058867}"/>
              </a:ext>
            </a:extLst>
          </p:cNvPr>
          <p:cNvSpPr>
            <a:spLocks noGrp="1"/>
          </p:cNvSpPr>
          <p:nvPr>
            <p:ph type="sldNum" sz="quarter" idx="12"/>
          </p:nvPr>
        </p:nvSpPr>
        <p:spPr>
          <a:xfrm>
            <a:off x="8610600" y="6356350"/>
            <a:ext cx="2743200" cy="365125"/>
          </a:xfrm>
          <a:prstGeom prst="rect">
            <a:avLst/>
          </a:prstGeom>
        </p:spPr>
        <p:txBody>
          <a:bodyPr/>
          <a:lstStyle/>
          <a:p>
            <a:fld id="{9AB567E9-D561-B44A-9E93-17FC26BADC25}" type="slidenum">
              <a:rPr lang="en-US" smtClean="0"/>
              <a:t>‹#›</a:t>
            </a:fld>
            <a:endParaRPr lang="en-US"/>
          </a:p>
        </p:txBody>
      </p:sp>
    </p:spTree>
    <p:extLst>
      <p:ext uri="{BB962C8B-B14F-4D97-AF65-F5344CB8AC3E}">
        <p14:creationId xmlns:p14="http://schemas.microsoft.com/office/powerpoint/2010/main" val="730056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1A5368-6BDA-C449-BD17-DE90AC5835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617E63-281A-6E4A-8BF7-7815174697B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3FC935-560B-5C48-96D0-3E0EEB50FC19}"/>
              </a:ext>
            </a:extLst>
          </p:cNvPr>
          <p:cNvSpPr>
            <a:spLocks noGrp="1"/>
          </p:cNvSpPr>
          <p:nvPr>
            <p:ph type="dt" sz="half" idx="10"/>
          </p:nvPr>
        </p:nvSpPr>
        <p:spPr/>
        <p:txBody>
          <a:bodyPr/>
          <a:lstStyle/>
          <a:p>
            <a:r>
              <a:rPr lang="en-US"/>
              <a:t>Jan/16/2000</a:t>
            </a:r>
          </a:p>
        </p:txBody>
      </p:sp>
      <p:sp>
        <p:nvSpPr>
          <p:cNvPr id="5" name="Footer Placeholder 4">
            <a:extLst>
              <a:ext uri="{FF2B5EF4-FFF2-40B4-BE49-F238E27FC236}">
                <a16:creationId xmlns:a16="http://schemas.microsoft.com/office/drawing/2014/main" id="{B0193F03-9F92-B045-9E18-F1935C453B13}"/>
              </a:ext>
            </a:extLst>
          </p:cNvPr>
          <p:cNvSpPr>
            <a:spLocks noGrp="1"/>
          </p:cNvSpPr>
          <p:nvPr>
            <p:ph type="ftr" sz="quarter" idx="11"/>
          </p:nvPr>
        </p:nvSpPr>
        <p:spPr/>
        <p:txBody>
          <a:bodyPr/>
          <a:lstStyle/>
          <a:p>
            <a:r>
              <a:rPr lang="en-US"/>
              <a:t>G2000062-V4  Open LVEM, 16 January 2020</a:t>
            </a:r>
          </a:p>
        </p:txBody>
      </p:sp>
      <p:sp>
        <p:nvSpPr>
          <p:cNvPr id="6" name="Slide Number Placeholder 5">
            <a:extLst>
              <a:ext uri="{FF2B5EF4-FFF2-40B4-BE49-F238E27FC236}">
                <a16:creationId xmlns:a16="http://schemas.microsoft.com/office/drawing/2014/main" id="{282DA55C-DFD7-1E40-B15B-6BE3A1F301B9}"/>
              </a:ext>
            </a:extLst>
          </p:cNvPr>
          <p:cNvSpPr>
            <a:spLocks noGrp="1"/>
          </p:cNvSpPr>
          <p:nvPr>
            <p:ph type="sldNum" sz="quarter" idx="12"/>
          </p:nvPr>
        </p:nvSpPr>
        <p:spPr>
          <a:xfrm>
            <a:off x="8610600" y="6356350"/>
            <a:ext cx="2743200" cy="365125"/>
          </a:xfrm>
          <a:prstGeom prst="rect">
            <a:avLst/>
          </a:prstGeom>
        </p:spPr>
        <p:txBody>
          <a:bodyPr/>
          <a:lstStyle/>
          <a:p>
            <a:fld id="{9AB567E9-D561-B44A-9E93-17FC26BADC25}" type="slidenum">
              <a:rPr lang="en-US" smtClean="0"/>
              <a:t>‹#›</a:t>
            </a:fld>
            <a:endParaRPr lang="en-US"/>
          </a:p>
        </p:txBody>
      </p:sp>
    </p:spTree>
    <p:extLst>
      <p:ext uri="{BB962C8B-B14F-4D97-AF65-F5344CB8AC3E}">
        <p14:creationId xmlns:p14="http://schemas.microsoft.com/office/powerpoint/2010/main" val="3449493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タイトル&amp;箇条書き">
    <p:spTree>
      <p:nvGrpSpPr>
        <p:cNvPr id="1" name=""/>
        <p:cNvGrpSpPr/>
        <p:nvPr/>
      </p:nvGrpSpPr>
      <p:grpSpPr>
        <a:xfrm>
          <a:off x="0" y="0"/>
          <a:ext cx="0" cy="0"/>
          <a:chOff x="0" y="0"/>
          <a:chExt cx="0" cy="0"/>
        </a:xfrm>
      </p:grpSpPr>
      <p:sp>
        <p:nvSpPr>
          <p:cNvPr id="56" name="タイトルテキスト"/>
          <p:cNvSpPr txBox="1">
            <a:spLocks noGrp="1"/>
          </p:cNvSpPr>
          <p:nvPr>
            <p:ph type="title"/>
          </p:nvPr>
        </p:nvSpPr>
        <p:spPr>
          <a:prstGeom prst="rect">
            <a:avLst/>
          </a:prstGeom>
        </p:spPr>
        <p:txBody>
          <a:bodyPr/>
          <a:lstStyle/>
          <a:p>
            <a:r>
              <a:t>タイトルテキスト</a:t>
            </a:r>
          </a:p>
        </p:txBody>
      </p:sp>
      <p:sp>
        <p:nvSpPr>
          <p:cNvPr id="57" name="本文レベル1…"/>
          <p:cNvSpPr txBox="1">
            <a:spLocks noGrp="1"/>
          </p:cNvSpPr>
          <p:nvPr>
            <p:ph type="body" idx="1"/>
          </p:nvPr>
        </p:nvSpPr>
        <p:spPr>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58"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66280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7D7A3-9AC1-C847-B03F-4CCCCB9047FA}"/>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DA3107C-33FC-5141-92D2-81F575E03C83}"/>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63DAEE4-05BC-F047-B17D-EFD821492B61}"/>
              </a:ext>
            </a:extLst>
          </p:cNvPr>
          <p:cNvSpPr>
            <a:spLocks noGrp="1"/>
          </p:cNvSpPr>
          <p:nvPr>
            <p:ph type="dt" sz="half" idx="10"/>
          </p:nvPr>
        </p:nvSpPr>
        <p:spPr/>
        <p:txBody>
          <a:bodyPr/>
          <a:lstStyle/>
          <a:p>
            <a:r>
              <a:rPr lang="en-US"/>
              <a:t>Jan/16/2000</a:t>
            </a:r>
          </a:p>
        </p:txBody>
      </p:sp>
      <p:sp>
        <p:nvSpPr>
          <p:cNvPr id="5" name="Footer Placeholder 4">
            <a:extLst>
              <a:ext uri="{FF2B5EF4-FFF2-40B4-BE49-F238E27FC236}">
                <a16:creationId xmlns:a16="http://schemas.microsoft.com/office/drawing/2014/main" id="{A2C313AB-B439-C149-85CF-BB66A769C339}"/>
              </a:ext>
            </a:extLst>
          </p:cNvPr>
          <p:cNvSpPr>
            <a:spLocks noGrp="1"/>
          </p:cNvSpPr>
          <p:nvPr>
            <p:ph type="ftr" sz="quarter" idx="11"/>
          </p:nvPr>
        </p:nvSpPr>
        <p:spPr/>
        <p:txBody>
          <a:bodyPr/>
          <a:lstStyle/>
          <a:p>
            <a:r>
              <a:rPr lang="en-US"/>
              <a:t>G2000062-V4  Open LVEM, 16 January 2020</a:t>
            </a:r>
            <a:endParaRPr lang="en-US" dirty="0"/>
          </a:p>
        </p:txBody>
      </p:sp>
      <p:sp>
        <p:nvSpPr>
          <p:cNvPr id="7" name="Slide Number Placeholder 6">
            <a:extLst>
              <a:ext uri="{FF2B5EF4-FFF2-40B4-BE49-F238E27FC236}">
                <a16:creationId xmlns:a16="http://schemas.microsoft.com/office/drawing/2014/main" id="{D43292F5-BA44-4C41-A1BA-6B67166595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CA191A-F76D-2940-87A3-1A88433B01F7}" type="slidenum">
              <a:rPr lang="en-US" smtClean="0"/>
              <a:t>‹#›</a:t>
            </a:fld>
            <a:endParaRPr lang="en-US"/>
          </a:p>
        </p:txBody>
      </p:sp>
    </p:spTree>
    <p:extLst>
      <p:ext uri="{BB962C8B-B14F-4D97-AF65-F5344CB8AC3E}">
        <p14:creationId xmlns:p14="http://schemas.microsoft.com/office/powerpoint/2010/main" val="3170580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EF9AA-190C-F044-92F1-EAEF2A49BF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2A9C34-7622-E94C-96CC-F517B7914F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F046F402-073E-4541-809C-75CD0C9BC4A2}"/>
              </a:ext>
            </a:extLst>
          </p:cNvPr>
          <p:cNvSpPr>
            <a:spLocks noGrp="1"/>
          </p:cNvSpPr>
          <p:nvPr>
            <p:ph type="dt" sz="half" idx="10"/>
          </p:nvPr>
        </p:nvSpPr>
        <p:spPr/>
        <p:txBody>
          <a:bodyPr/>
          <a:lstStyle/>
          <a:p>
            <a:r>
              <a:rPr lang="en-US"/>
              <a:t>Jan/16/2000</a:t>
            </a:r>
          </a:p>
        </p:txBody>
      </p:sp>
      <p:sp>
        <p:nvSpPr>
          <p:cNvPr id="5" name="Footer Placeholder 4">
            <a:extLst>
              <a:ext uri="{FF2B5EF4-FFF2-40B4-BE49-F238E27FC236}">
                <a16:creationId xmlns:a16="http://schemas.microsoft.com/office/drawing/2014/main" id="{F57DBD9D-438A-844A-B3C2-20AEB7A7024E}"/>
              </a:ext>
            </a:extLst>
          </p:cNvPr>
          <p:cNvSpPr>
            <a:spLocks noGrp="1"/>
          </p:cNvSpPr>
          <p:nvPr>
            <p:ph type="ftr" sz="quarter" idx="11"/>
          </p:nvPr>
        </p:nvSpPr>
        <p:spPr/>
        <p:txBody>
          <a:bodyPr/>
          <a:lstStyle/>
          <a:p>
            <a:r>
              <a:rPr lang="en-US"/>
              <a:t>G2000062-V4  Open LVEM, 16 January 2020</a:t>
            </a:r>
            <a:endParaRPr lang="en-US" dirty="0"/>
          </a:p>
        </p:txBody>
      </p:sp>
      <p:sp>
        <p:nvSpPr>
          <p:cNvPr id="7" name="Slide Number Placeholder 6">
            <a:extLst>
              <a:ext uri="{FF2B5EF4-FFF2-40B4-BE49-F238E27FC236}">
                <a16:creationId xmlns:a16="http://schemas.microsoft.com/office/drawing/2014/main" id="{7155429F-C136-9141-8E80-A40CE8FFDC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CA191A-F76D-2940-87A3-1A88433B01F7}" type="slidenum">
              <a:rPr lang="en-US" smtClean="0"/>
              <a:t>‹#›</a:t>
            </a:fld>
            <a:endParaRPr lang="en-US"/>
          </a:p>
        </p:txBody>
      </p:sp>
    </p:spTree>
    <p:extLst>
      <p:ext uri="{BB962C8B-B14F-4D97-AF65-F5344CB8AC3E}">
        <p14:creationId xmlns:p14="http://schemas.microsoft.com/office/powerpoint/2010/main" val="3390219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EEAF1-AAF2-8740-9DBB-95F485AA08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3C2FBD-32B0-564A-AE94-423FC96F491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1B5C5F-4608-1646-ADD9-C767F3F2287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2A4DD0-FFA1-2643-8984-FFB824603B3F}"/>
              </a:ext>
            </a:extLst>
          </p:cNvPr>
          <p:cNvSpPr>
            <a:spLocks noGrp="1"/>
          </p:cNvSpPr>
          <p:nvPr>
            <p:ph type="dt" sz="half" idx="10"/>
          </p:nvPr>
        </p:nvSpPr>
        <p:spPr/>
        <p:txBody>
          <a:bodyPr/>
          <a:lstStyle/>
          <a:p>
            <a:r>
              <a:rPr lang="en-US"/>
              <a:t>Jan/16/2000</a:t>
            </a:r>
          </a:p>
        </p:txBody>
      </p:sp>
      <p:sp>
        <p:nvSpPr>
          <p:cNvPr id="6" name="Footer Placeholder 5">
            <a:extLst>
              <a:ext uri="{FF2B5EF4-FFF2-40B4-BE49-F238E27FC236}">
                <a16:creationId xmlns:a16="http://schemas.microsoft.com/office/drawing/2014/main" id="{8A8F61AA-CC06-4342-B76B-2347445753EC}"/>
              </a:ext>
            </a:extLst>
          </p:cNvPr>
          <p:cNvSpPr>
            <a:spLocks noGrp="1"/>
          </p:cNvSpPr>
          <p:nvPr>
            <p:ph type="ftr" sz="quarter" idx="11"/>
          </p:nvPr>
        </p:nvSpPr>
        <p:spPr/>
        <p:txBody>
          <a:bodyPr/>
          <a:lstStyle/>
          <a:p>
            <a:r>
              <a:rPr lang="en-US"/>
              <a:t>G2000062-V4  Open LVEM, 16 January 2020</a:t>
            </a:r>
            <a:endParaRPr lang="en-US" dirty="0"/>
          </a:p>
        </p:txBody>
      </p:sp>
      <p:sp>
        <p:nvSpPr>
          <p:cNvPr id="8" name="Slide Number Placeholder 6">
            <a:extLst>
              <a:ext uri="{FF2B5EF4-FFF2-40B4-BE49-F238E27FC236}">
                <a16:creationId xmlns:a16="http://schemas.microsoft.com/office/drawing/2014/main" id="{3C98E45C-C129-B548-B38D-F8DA1369FF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CA191A-F76D-2940-87A3-1A88433B01F7}" type="slidenum">
              <a:rPr lang="en-US" smtClean="0"/>
              <a:t>‹#›</a:t>
            </a:fld>
            <a:endParaRPr lang="en-US"/>
          </a:p>
        </p:txBody>
      </p:sp>
    </p:spTree>
    <p:extLst>
      <p:ext uri="{BB962C8B-B14F-4D97-AF65-F5344CB8AC3E}">
        <p14:creationId xmlns:p14="http://schemas.microsoft.com/office/powerpoint/2010/main" val="3838148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60A52-898D-6D43-B1ED-26690CFBA0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E282E7-2794-E143-96DA-A150318AEF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27693E0-DFD9-FE4C-B517-3C7F55581DA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CF53A9-716B-5341-9FCF-E89B8F1460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3D89D2E-61AC-0845-9D56-2043818901F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894EAC-36B5-A949-AE33-5D7FB969D199}"/>
              </a:ext>
            </a:extLst>
          </p:cNvPr>
          <p:cNvSpPr>
            <a:spLocks noGrp="1"/>
          </p:cNvSpPr>
          <p:nvPr>
            <p:ph type="dt" sz="half" idx="10"/>
          </p:nvPr>
        </p:nvSpPr>
        <p:spPr/>
        <p:txBody>
          <a:bodyPr/>
          <a:lstStyle/>
          <a:p>
            <a:r>
              <a:rPr lang="en-US"/>
              <a:t>Jan/16/2000</a:t>
            </a:r>
          </a:p>
        </p:txBody>
      </p:sp>
      <p:sp>
        <p:nvSpPr>
          <p:cNvPr id="8" name="Footer Placeholder 7">
            <a:extLst>
              <a:ext uri="{FF2B5EF4-FFF2-40B4-BE49-F238E27FC236}">
                <a16:creationId xmlns:a16="http://schemas.microsoft.com/office/drawing/2014/main" id="{8B64075D-403F-0947-BCE4-2D3EBCAA302F}"/>
              </a:ext>
            </a:extLst>
          </p:cNvPr>
          <p:cNvSpPr>
            <a:spLocks noGrp="1"/>
          </p:cNvSpPr>
          <p:nvPr>
            <p:ph type="ftr" sz="quarter" idx="11"/>
          </p:nvPr>
        </p:nvSpPr>
        <p:spPr/>
        <p:txBody>
          <a:bodyPr/>
          <a:lstStyle/>
          <a:p>
            <a:r>
              <a:rPr lang="en-US"/>
              <a:t>G2000062-V4  Open LVEM, 16 January 2020</a:t>
            </a:r>
          </a:p>
        </p:txBody>
      </p:sp>
      <p:sp>
        <p:nvSpPr>
          <p:cNvPr id="10" name="Slide Number Placeholder 6">
            <a:extLst>
              <a:ext uri="{FF2B5EF4-FFF2-40B4-BE49-F238E27FC236}">
                <a16:creationId xmlns:a16="http://schemas.microsoft.com/office/drawing/2014/main" id="{AE3A804C-F6AE-A34F-B5B6-E50423E881F1}"/>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CA191A-F76D-2940-87A3-1A88433B01F7}" type="slidenum">
              <a:rPr lang="en-US" smtClean="0"/>
              <a:t>‹#›</a:t>
            </a:fld>
            <a:endParaRPr lang="en-US"/>
          </a:p>
        </p:txBody>
      </p:sp>
    </p:spTree>
    <p:extLst>
      <p:ext uri="{BB962C8B-B14F-4D97-AF65-F5344CB8AC3E}">
        <p14:creationId xmlns:p14="http://schemas.microsoft.com/office/powerpoint/2010/main" val="3314416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DE907-92D4-8E45-853F-48127D1A92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508CF3-2C2E-624A-8EEC-99B1120508D8}"/>
              </a:ext>
            </a:extLst>
          </p:cNvPr>
          <p:cNvSpPr>
            <a:spLocks noGrp="1"/>
          </p:cNvSpPr>
          <p:nvPr>
            <p:ph type="dt" sz="half" idx="10"/>
          </p:nvPr>
        </p:nvSpPr>
        <p:spPr/>
        <p:txBody>
          <a:bodyPr/>
          <a:lstStyle/>
          <a:p>
            <a:r>
              <a:rPr lang="en-US"/>
              <a:t>Jan/16/2000</a:t>
            </a:r>
          </a:p>
        </p:txBody>
      </p:sp>
      <p:sp>
        <p:nvSpPr>
          <p:cNvPr id="4" name="Footer Placeholder 3">
            <a:extLst>
              <a:ext uri="{FF2B5EF4-FFF2-40B4-BE49-F238E27FC236}">
                <a16:creationId xmlns:a16="http://schemas.microsoft.com/office/drawing/2014/main" id="{D05661ED-711C-C646-B361-8F09644785D1}"/>
              </a:ext>
            </a:extLst>
          </p:cNvPr>
          <p:cNvSpPr>
            <a:spLocks noGrp="1"/>
          </p:cNvSpPr>
          <p:nvPr>
            <p:ph type="ftr" sz="quarter" idx="11"/>
          </p:nvPr>
        </p:nvSpPr>
        <p:spPr/>
        <p:txBody>
          <a:bodyPr/>
          <a:lstStyle/>
          <a:p>
            <a:r>
              <a:rPr lang="en-US"/>
              <a:t>G2000062-V4  Open LVEM, 16 January 2020</a:t>
            </a:r>
          </a:p>
        </p:txBody>
      </p:sp>
      <p:sp>
        <p:nvSpPr>
          <p:cNvPr id="6" name="Slide Number Placeholder 6">
            <a:extLst>
              <a:ext uri="{FF2B5EF4-FFF2-40B4-BE49-F238E27FC236}">
                <a16:creationId xmlns:a16="http://schemas.microsoft.com/office/drawing/2014/main" id="{3BEC004B-186D-4844-B1B4-A5A068964C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CA191A-F76D-2940-87A3-1A88433B01F7}" type="slidenum">
              <a:rPr lang="en-US" smtClean="0"/>
              <a:t>‹#›</a:t>
            </a:fld>
            <a:endParaRPr lang="en-US"/>
          </a:p>
        </p:txBody>
      </p:sp>
    </p:spTree>
    <p:extLst>
      <p:ext uri="{BB962C8B-B14F-4D97-AF65-F5344CB8AC3E}">
        <p14:creationId xmlns:p14="http://schemas.microsoft.com/office/powerpoint/2010/main" val="2613562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0C486D-B8B1-BC45-BEA5-7B994DF1313A}"/>
              </a:ext>
            </a:extLst>
          </p:cNvPr>
          <p:cNvSpPr>
            <a:spLocks noGrp="1"/>
          </p:cNvSpPr>
          <p:nvPr>
            <p:ph type="dt" sz="half" idx="10"/>
          </p:nvPr>
        </p:nvSpPr>
        <p:spPr/>
        <p:txBody>
          <a:bodyPr/>
          <a:lstStyle/>
          <a:p>
            <a:r>
              <a:rPr lang="en-US"/>
              <a:t>Jan/16/2000</a:t>
            </a:r>
          </a:p>
        </p:txBody>
      </p:sp>
      <p:sp>
        <p:nvSpPr>
          <p:cNvPr id="3" name="Footer Placeholder 2">
            <a:extLst>
              <a:ext uri="{FF2B5EF4-FFF2-40B4-BE49-F238E27FC236}">
                <a16:creationId xmlns:a16="http://schemas.microsoft.com/office/drawing/2014/main" id="{CCDA9591-3634-6447-B8D0-1A75DBCEFD19}"/>
              </a:ext>
            </a:extLst>
          </p:cNvPr>
          <p:cNvSpPr>
            <a:spLocks noGrp="1"/>
          </p:cNvSpPr>
          <p:nvPr>
            <p:ph type="ftr" sz="quarter" idx="11"/>
          </p:nvPr>
        </p:nvSpPr>
        <p:spPr/>
        <p:txBody>
          <a:bodyPr/>
          <a:lstStyle/>
          <a:p>
            <a:r>
              <a:rPr lang="en-US"/>
              <a:t>G2000062-V4  Open LVEM, 16 January 2020</a:t>
            </a:r>
          </a:p>
        </p:txBody>
      </p:sp>
      <p:sp>
        <p:nvSpPr>
          <p:cNvPr id="4" name="Slide Number Placeholder 3">
            <a:extLst>
              <a:ext uri="{FF2B5EF4-FFF2-40B4-BE49-F238E27FC236}">
                <a16:creationId xmlns:a16="http://schemas.microsoft.com/office/drawing/2014/main" id="{928FD069-06CA-234C-929A-EF548A1A3177}"/>
              </a:ext>
            </a:extLst>
          </p:cNvPr>
          <p:cNvSpPr>
            <a:spLocks noGrp="1"/>
          </p:cNvSpPr>
          <p:nvPr>
            <p:ph type="sldNum" sz="quarter" idx="12"/>
          </p:nvPr>
        </p:nvSpPr>
        <p:spPr>
          <a:xfrm>
            <a:off x="8610600" y="6356350"/>
            <a:ext cx="2743200" cy="365125"/>
          </a:xfrm>
          <a:prstGeom prst="rect">
            <a:avLst/>
          </a:prstGeom>
        </p:spPr>
        <p:txBody>
          <a:bodyPr/>
          <a:lstStyle/>
          <a:p>
            <a:fld id="{9AB567E9-D561-B44A-9E93-17FC26BADC25}" type="slidenum">
              <a:rPr lang="en-US" smtClean="0"/>
              <a:t>‹#›</a:t>
            </a:fld>
            <a:endParaRPr lang="en-US"/>
          </a:p>
        </p:txBody>
      </p:sp>
    </p:spTree>
    <p:extLst>
      <p:ext uri="{BB962C8B-B14F-4D97-AF65-F5344CB8AC3E}">
        <p14:creationId xmlns:p14="http://schemas.microsoft.com/office/powerpoint/2010/main" val="2971484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A8F7F-51EF-8C42-84FE-3E89E494FE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A79BBEE-51D8-0549-A967-9D091FC3C7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0F049F-FE24-554F-9BFC-6F4F40DA48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DBD3A4A-3192-9B44-93E5-7230E33D48CA}"/>
              </a:ext>
            </a:extLst>
          </p:cNvPr>
          <p:cNvSpPr>
            <a:spLocks noGrp="1"/>
          </p:cNvSpPr>
          <p:nvPr>
            <p:ph type="dt" sz="half" idx="10"/>
          </p:nvPr>
        </p:nvSpPr>
        <p:spPr/>
        <p:txBody>
          <a:bodyPr/>
          <a:lstStyle/>
          <a:p>
            <a:r>
              <a:rPr lang="en-US"/>
              <a:t>Jan/16/2000</a:t>
            </a:r>
          </a:p>
        </p:txBody>
      </p:sp>
      <p:sp>
        <p:nvSpPr>
          <p:cNvPr id="6" name="Footer Placeholder 5">
            <a:extLst>
              <a:ext uri="{FF2B5EF4-FFF2-40B4-BE49-F238E27FC236}">
                <a16:creationId xmlns:a16="http://schemas.microsoft.com/office/drawing/2014/main" id="{F58EB2C1-2E0C-0F47-89EB-224C2FD4323C}"/>
              </a:ext>
            </a:extLst>
          </p:cNvPr>
          <p:cNvSpPr>
            <a:spLocks noGrp="1"/>
          </p:cNvSpPr>
          <p:nvPr>
            <p:ph type="ftr" sz="quarter" idx="11"/>
          </p:nvPr>
        </p:nvSpPr>
        <p:spPr/>
        <p:txBody>
          <a:bodyPr/>
          <a:lstStyle/>
          <a:p>
            <a:r>
              <a:rPr lang="en-US"/>
              <a:t>G2000062-V4  Open LVEM, 16 January 2020</a:t>
            </a:r>
          </a:p>
        </p:txBody>
      </p:sp>
      <p:sp>
        <p:nvSpPr>
          <p:cNvPr id="7" name="Slide Number Placeholder 6">
            <a:extLst>
              <a:ext uri="{FF2B5EF4-FFF2-40B4-BE49-F238E27FC236}">
                <a16:creationId xmlns:a16="http://schemas.microsoft.com/office/drawing/2014/main" id="{4FEE30B5-149A-6549-A714-ED79E118EC36}"/>
              </a:ext>
            </a:extLst>
          </p:cNvPr>
          <p:cNvSpPr>
            <a:spLocks noGrp="1"/>
          </p:cNvSpPr>
          <p:nvPr>
            <p:ph type="sldNum" sz="quarter" idx="12"/>
          </p:nvPr>
        </p:nvSpPr>
        <p:spPr>
          <a:xfrm>
            <a:off x="8610600" y="6356350"/>
            <a:ext cx="2743200" cy="365125"/>
          </a:xfrm>
          <a:prstGeom prst="rect">
            <a:avLst/>
          </a:prstGeom>
        </p:spPr>
        <p:txBody>
          <a:bodyPr/>
          <a:lstStyle/>
          <a:p>
            <a:fld id="{9AB567E9-D561-B44A-9E93-17FC26BADC25}" type="slidenum">
              <a:rPr lang="en-US" smtClean="0"/>
              <a:t>‹#›</a:t>
            </a:fld>
            <a:endParaRPr lang="en-US"/>
          </a:p>
        </p:txBody>
      </p:sp>
    </p:spTree>
    <p:extLst>
      <p:ext uri="{BB962C8B-B14F-4D97-AF65-F5344CB8AC3E}">
        <p14:creationId xmlns:p14="http://schemas.microsoft.com/office/powerpoint/2010/main" val="26038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46927-7378-3847-9F17-D5CCBC551B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BD5946-2DF6-7D4E-A902-F6EC6A78C4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5D21E2-6B5F-684D-8D29-F7F4D5A740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74314D5-334D-AA4F-9D55-7AAFDF4AF912}"/>
              </a:ext>
            </a:extLst>
          </p:cNvPr>
          <p:cNvSpPr>
            <a:spLocks noGrp="1"/>
          </p:cNvSpPr>
          <p:nvPr>
            <p:ph type="dt" sz="half" idx="10"/>
          </p:nvPr>
        </p:nvSpPr>
        <p:spPr/>
        <p:txBody>
          <a:bodyPr/>
          <a:lstStyle/>
          <a:p>
            <a:r>
              <a:rPr lang="en-US"/>
              <a:t>Jan/16/2000</a:t>
            </a:r>
          </a:p>
        </p:txBody>
      </p:sp>
      <p:sp>
        <p:nvSpPr>
          <p:cNvPr id="6" name="Footer Placeholder 5">
            <a:extLst>
              <a:ext uri="{FF2B5EF4-FFF2-40B4-BE49-F238E27FC236}">
                <a16:creationId xmlns:a16="http://schemas.microsoft.com/office/drawing/2014/main" id="{B68AFD6C-DD8E-DF4E-9476-3780DBA866EB}"/>
              </a:ext>
            </a:extLst>
          </p:cNvPr>
          <p:cNvSpPr>
            <a:spLocks noGrp="1"/>
          </p:cNvSpPr>
          <p:nvPr>
            <p:ph type="ftr" sz="quarter" idx="11"/>
          </p:nvPr>
        </p:nvSpPr>
        <p:spPr/>
        <p:txBody>
          <a:bodyPr/>
          <a:lstStyle/>
          <a:p>
            <a:r>
              <a:rPr lang="en-US"/>
              <a:t>G2000062-V4  Open LVEM, 16 January 2020</a:t>
            </a:r>
          </a:p>
        </p:txBody>
      </p:sp>
      <p:sp>
        <p:nvSpPr>
          <p:cNvPr id="7" name="Slide Number Placeholder 6">
            <a:extLst>
              <a:ext uri="{FF2B5EF4-FFF2-40B4-BE49-F238E27FC236}">
                <a16:creationId xmlns:a16="http://schemas.microsoft.com/office/drawing/2014/main" id="{0F3EFF99-6F88-764F-A0E7-56B381C9807D}"/>
              </a:ext>
            </a:extLst>
          </p:cNvPr>
          <p:cNvSpPr>
            <a:spLocks noGrp="1"/>
          </p:cNvSpPr>
          <p:nvPr>
            <p:ph type="sldNum" sz="quarter" idx="12"/>
          </p:nvPr>
        </p:nvSpPr>
        <p:spPr>
          <a:xfrm>
            <a:off x="8610600" y="6356350"/>
            <a:ext cx="2743200" cy="365125"/>
          </a:xfrm>
          <a:prstGeom prst="rect">
            <a:avLst/>
          </a:prstGeom>
        </p:spPr>
        <p:txBody>
          <a:bodyPr/>
          <a:lstStyle/>
          <a:p>
            <a:fld id="{9AB567E9-D561-B44A-9E93-17FC26BADC25}" type="slidenum">
              <a:rPr lang="en-US" smtClean="0"/>
              <a:t>‹#›</a:t>
            </a:fld>
            <a:endParaRPr lang="en-US"/>
          </a:p>
        </p:txBody>
      </p:sp>
    </p:spTree>
    <p:extLst>
      <p:ext uri="{BB962C8B-B14F-4D97-AF65-F5344CB8AC3E}">
        <p14:creationId xmlns:p14="http://schemas.microsoft.com/office/powerpoint/2010/main" val="60517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CE75C8-3B59-644F-ACF3-3E3238A327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1E8D83F-2493-444C-B271-A615691E42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DB23436-AD89-B146-8996-00CE7BC700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Jan/16/2000</a:t>
            </a:r>
            <a:endParaRPr lang="en-US" dirty="0"/>
          </a:p>
        </p:txBody>
      </p:sp>
      <p:sp>
        <p:nvSpPr>
          <p:cNvPr id="5" name="Footer Placeholder 4">
            <a:extLst>
              <a:ext uri="{FF2B5EF4-FFF2-40B4-BE49-F238E27FC236}">
                <a16:creationId xmlns:a16="http://schemas.microsoft.com/office/drawing/2014/main" id="{2B7B4377-461E-8944-B03E-BA7D4AC88B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G2000062-V4  Open LVEM, 16 January 2020</a:t>
            </a:r>
            <a:endParaRPr lang="en-US" dirty="0"/>
          </a:p>
        </p:txBody>
      </p:sp>
      <p:sp>
        <p:nvSpPr>
          <p:cNvPr id="7" name="Slide Number Placeholder 6">
            <a:extLst>
              <a:ext uri="{FF2B5EF4-FFF2-40B4-BE49-F238E27FC236}">
                <a16:creationId xmlns:a16="http://schemas.microsoft.com/office/drawing/2014/main" id="{F28EAA88-55C3-F843-A0DD-EC03BC5844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CA191A-F76D-2940-87A3-1A88433B01F7}" type="slidenum">
              <a:rPr lang="en-US" smtClean="0"/>
              <a:t>‹#›</a:t>
            </a:fld>
            <a:endParaRPr lang="en-US"/>
          </a:p>
        </p:txBody>
      </p:sp>
    </p:spTree>
    <p:extLst>
      <p:ext uri="{BB962C8B-B14F-4D97-AF65-F5344CB8AC3E}">
        <p14:creationId xmlns:p14="http://schemas.microsoft.com/office/powerpoint/2010/main" val="15350421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image" Target="../media/image13.jpeg"/><Relationship Id="rId1" Type="http://schemas.openxmlformats.org/officeDocument/2006/relationships/slideLayout" Target="../slideLayouts/slideLayout6.xml"/><Relationship Id="rId6" Type="http://schemas.openxmlformats.org/officeDocument/2006/relationships/image" Target="../media/image17.jpg"/><Relationship Id="rId5" Type="http://schemas.openxmlformats.org/officeDocument/2006/relationships/image" Target="../media/image16.jpe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dcc.ligo.org/LIGO-G1901322/public" TargetMode="External"/><Relationship Id="rId2" Type="http://schemas.openxmlformats.org/officeDocument/2006/relationships/image" Target="../media/image6.emf"/><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9B1C8-47BD-8547-9C6A-501000D70881}"/>
              </a:ext>
            </a:extLst>
          </p:cNvPr>
          <p:cNvSpPr>
            <a:spLocks noGrp="1"/>
          </p:cNvSpPr>
          <p:nvPr>
            <p:ph type="ctrTitle"/>
          </p:nvPr>
        </p:nvSpPr>
        <p:spPr>
          <a:xfrm>
            <a:off x="1524000" y="1928256"/>
            <a:ext cx="9373496" cy="960401"/>
          </a:xfrm>
        </p:spPr>
        <p:txBody>
          <a:bodyPr>
            <a:normAutofit fontScale="90000"/>
          </a:bodyPr>
          <a:lstStyle/>
          <a:p>
            <a:r>
              <a:rPr lang="en-US" dirty="0"/>
              <a:t>O3 LIGO-Virgo-KAGRA update,</a:t>
            </a:r>
            <a:br>
              <a:rPr lang="en-US" dirty="0"/>
            </a:br>
            <a:r>
              <a:rPr lang="en-US" dirty="0"/>
              <a:t>January 2020</a:t>
            </a:r>
          </a:p>
        </p:txBody>
      </p:sp>
      <p:sp>
        <p:nvSpPr>
          <p:cNvPr id="3" name="Subtitle 2">
            <a:extLst>
              <a:ext uri="{FF2B5EF4-FFF2-40B4-BE49-F238E27FC236}">
                <a16:creationId xmlns:a16="http://schemas.microsoft.com/office/drawing/2014/main" id="{2D464824-2698-064F-9BBA-606F43268075}"/>
              </a:ext>
            </a:extLst>
          </p:cNvPr>
          <p:cNvSpPr>
            <a:spLocks noGrp="1"/>
          </p:cNvSpPr>
          <p:nvPr>
            <p:ph type="subTitle" idx="1"/>
          </p:nvPr>
        </p:nvSpPr>
        <p:spPr>
          <a:xfrm>
            <a:off x="1524000" y="3987208"/>
            <a:ext cx="9144000" cy="1270591"/>
          </a:xfrm>
        </p:spPr>
        <p:txBody>
          <a:bodyPr>
            <a:normAutofit/>
          </a:bodyPr>
          <a:lstStyle/>
          <a:p>
            <a:r>
              <a:rPr lang="en-US" dirty="0"/>
              <a:t>Nicolas Arnaud, </a:t>
            </a:r>
            <a:r>
              <a:rPr lang="en-US" u="sng" dirty="0"/>
              <a:t>Keita Kawabe</a:t>
            </a:r>
            <a:r>
              <a:rPr lang="en-US" dirty="0"/>
              <a:t>, Nicolas Leroy, Shinji </a:t>
            </a:r>
            <a:r>
              <a:rPr lang="en-US" dirty="0" err="1"/>
              <a:t>Miyoki</a:t>
            </a:r>
            <a:r>
              <a:rPr lang="en-US" dirty="0"/>
              <a:t>, </a:t>
            </a:r>
          </a:p>
          <a:p>
            <a:r>
              <a:rPr lang="en-US" dirty="0"/>
              <a:t>Brian O’Reilly, Alessio </a:t>
            </a:r>
            <a:r>
              <a:rPr lang="en-US" dirty="0" err="1"/>
              <a:t>Rocchi</a:t>
            </a:r>
            <a:r>
              <a:rPr lang="en-US" dirty="0"/>
              <a:t>, David Shoemaker, Matteo </a:t>
            </a:r>
            <a:r>
              <a:rPr lang="en-US" dirty="0" err="1"/>
              <a:t>Tacca</a:t>
            </a:r>
            <a:endParaRPr lang="en-US" dirty="0"/>
          </a:p>
        </p:txBody>
      </p:sp>
      <p:sp>
        <p:nvSpPr>
          <p:cNvPr id="5" name="Footer Placeholder 4">
            <a:extLst>
              <a:ext uri="{FF2B5EF4-FFF2-40B4-BE49-F238E27FC236}">
                <a16:creationId xmlns:a16="http://schemas.microsoft.com/office/drawing/2014/main" id="{C14A389D-AECA-5548-8F41-7DFC9409F2E1}"/>
              </a:ext>
            </a:extLst>
          </p:cNvPr>
          <p:cNvSpPr>
            <a:spLocks noGrp="1"/>
          </p:cNvSpPr>
          <p:nvPr>
            <p:ph type="ftr" sz="quarter" idx="11"/>
          </p:nvPr>
        </p:nvSpPr>
        <p:spPr/>
        <p:txBody>
          <a:bodyPr/>
          <a:lstStyle/>
          <a:p>
            <a:r>
              <a:rPr lang="en-US" dirty="0"/>
              <a:t>G2000062-V4  Open LVEM, 16 January 2020</a:t>
            </a:r>
          </a:p>
        </p:txBody>
      </p:sp>
      <p:sp>
        <p:nvSpPr>
          <p:cNvPr id="7" name="Slide Number Placeholder 6">
            <a:extLst>
              <a:ext uri="{FF2B5EF4-FFF2-40B4-BE49-F238E27FC236}">
                <a16:creationId xmlns:a16="http://schemas.microsoft.com/office/drawing/2014/main" id="{8DFA2844-1B78-3341-AB31-40316952360C}"/>
              </a:ext>
            </a:extLst>
          </p:cNvPr>
          <p:cNvSpPr>
            <a:spLocks noGrp="1"/>
          </p:cNvSpPr>
          <p:nvPr>
            <p:ph type="sldNum" sz="quarter" idx="4"/>
          </p:nvPr>
        </p:nvSpPr>
        <p:spPr/>
        <p:txBody>
          <a:bodyPr/>
          <a:lstStyle/>
          <a:p>
            <a:fld id="{3ACA191A-F76D-2940-87A3-1A88433B01F7}" type="slidenum">
              <a:rPr lang="en-US" smtClean="0"/>
              <a:t>1</a:t>
            </a:fld>
            <a:endParaRPr lang="en-US" dirty="0"/>
          </a:p>
        </p:txBody>
      </p:sp>
    </p:spTree>
    <p:extLst>
      <p:ext uri="{BB962C8B-B14F-4D97-AF65-F5344CB8AC3E}">
        <p14:creationId xmlns:p14="http://schemas.microsoft.com/office/powerpoint/2010/main" val="3850312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6965F-9FF5-4F42-9012-A24DAA5A5686}"/>
              </a:ext>
            </a:extLst>
          </p:cNvPr>
          <p:cNvSpPr>
            <a:spLocks noGrp="1"/>
          </p:cNvSpPr>
          <p:nvPr>
            <p:ph type="title"/>
          </p:nvPr>
        </p:nvSpPr>
        <p:spPr/>
        <p:txBody>
          <a:bodyPr/>
          <a:lstStyle/>
          <a:p>
            <a:r>
              <a:rPr lang="en-US" dirty="0"/>
              <a:t>Future of O3</a:t>
            </a:r>
          </a:p>
        </p:txBody>
      </p:sp>
      <p:sp>
        <p:nvSpPr>
          <p:cNvPr id="3" name="Text Placeholder 2">
            <a:extLst>
              <a:ext uri="{FF2B5EF4-FFF2-40B4-BE49-F238E27FC236}">
                <a16:creationId xmlns:a16="http://schemas.microsoft.com/office/drawing/2014/main" id="{A8FABBE6-B2E3-994F-8A50-205B726DD6AE}"/>
              </a:ext>
            </a:extLst>
          </p:cNvPr>
          <p:cNvSpPr>
            <a:spLocks noGrp="1"/>
          </p:cNvSpPr>
          <p:nvPr>
            <p:ph type="body" idx="1"/>
          </p:nvPr>
        </p:nvSpPr>
        <p:spPr/>
        <p:txBody>
          <a:bodyPr/>
          <a:lstStyle/>
          <a:p>
            <a:r>
              <a:rPr lang="en-US" dirty="0"/>
              <a:t>Planned end date of O3: Still April 30 2020.</a:t>
            </a:r>
          </a:p>
          <a:p>
            <a:r>
              <a:rPr lang="en-US" dirty="0"/>
              <a:t>As always, incremental improvements are to be made for instruments as we go, reducing noise as well as increasing stability. </a:t>
            </a:r>
          </a:p>
          <a:p>
            <a:pPr lvl="1"/>
            <a:r>
              <a:rPr lang="en-US" dirty="0"/>
              <a:t>We’d like to see the excellent duty factor of O3b continue till the end.</a:t>
            </a:r>
          </a:p>
          <a:p>
            <a:r>
              <a:rPr lang="en-US" dirty="0"/>
              <a:t>KAGRA will join.</a:t>
            </a:r>
          </a:p>
        </p:txBody>
      </p:sp>
      <p:sp>
        <p:nvSpPr>
          <p:cNvPr id="4" name="Slide Number Placeholder 3">
            <a:extLst>
              <a:ext uri="{FF2B5EF4-FFF2-40B4-BE49-F238E27FC236}">
                <a16:creationId xmlns:a16="http://schemas.microsoft.com/office/drawing/2014/main" id="{28AF380B-4676-0840-B42B-5C7462A66038}"/>
              </a:ext>
            </a:extLst>
          </p:cNvPr>
          <p:cNvSpPr>
            <a:spLocks noGrp="1"/>
          </p:cNvSpPr>
          <p:nvPr>
            <p:ph type="sldNum" sz="quarter" idx="2"/>
          </p:nvPr>
        </p:nvSpPr>
        <p:spPr/>
        <p:txBody>
          <a:bodyPr/>
          <a:lstStyle/>
          <a:p>
            <a:fld id="{86CB4B4D-7CA3-9044-876B-883B54F8677D}" type="slidenum">
              <a:rPr lang="en-US" smtClean="0"/>
              <a:t>10</a:t>
            </a:fld>
            <a:endParaRPr lang="en-US"/>
          </a:p>
        </p:txBody>
      </p:sp>
    </p:spTree>
    <p:extLst>
      <p:ext uri="{BB962C8B-B14F-4D97-AF65-F5344CB8AC3E}">
        <p14:creationId xmlns:p14="http://schemas.microsoft.com/office/powerpoint/2010/main" val="63149868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120">
            <a:extLst>
              <a:ext uri="{FF2B5EF4-FFF2-40B4-BE49-F238E27FC236}">
                <a16:creationId xmlns:a16="http://schemas.microsoft.com/office/drawing/2014/main" id="{3F1291E9-88DB-4638-A770-3531E44F11D8}"/>
              </a:ext>
            </a:extLst>
          </p:cNvPr>
          <p:cNvSpPr>
            <a:spLocks noGrp="1"/>
          </p:cNvSpPr>
          <p:nvPr>
            <p:ph type="title"/>
          </p:nvPr>
        </p:nvSpPr>
        <p:spPr>
          <a:xfrm>
            <a:off x="1524000" y="139134"/>
            <a:ext cx="9144000" cy="443392"/>
          </a:xfrm>
          <a:prstGeom prst="rect">
            <a:avLst/>
          </a:prstGeom>
        </p:spPr>
        <p:txBody>
          <a:bodyPr>
            <a:noAutofit/>
          </a:bodyPr>
          <a:lstStyle>
            <a:lvl1pPr defTabSz="362204">
              <a:defRPr sz="6262" b="1">
                <a:latin typeface="Times"/>
                <a:ea typeface="Times"/>
                <a:cs typeface="Times"/>
                <a:sym typeface="Times"/>
              </a:defRPr>
            </a:lvl1pPr>
          </a:lstStyle>
          <a:p>
            <a:r>
              <a:rPr lang="en-US" sz="3375" dirty="0">
                <a:latin typeface="Candara" panose="020E0502030303020204" pitchFamily="34" charset="0"/>
              </a:rPr>
              <a:t>Future: KAGRA</a:t>
            </a:r>
            <a:endParaRPr sz="3375" dirty="0">
              <a:latin typeface="Candara" panose="020E0502030303020204" pitchFamily="34" charset="0"/>
            </a:endParaRPr>
          </a:p>
        </p:txBody>
      </p:sp>
      <p:sp>
        <p:nvSpPr>
          <p:cNvPr id="7" name="正方形/長方形 6">
            <a:extLst>
              <a:ext uri="{FF2B5EF4-FFF2-40B4-BE49-F238E27FC236}">
                <a16:creationId xmlns:a16="http://schemas.microsoft.com/office/drawing/2014/main" id="{D42D3889-8751-4F8F-B3F6-A9F7ACEECDF9}"/>
              </a:ext>
            </a:extLst>
          </p:cNvPr>
          <p:cNvSpPr/>
          <p:nvPr/>
        </p:nvSpPr>
        <p:spPr>
          <a:xfrm>
            <a:off x="1918287" y="805233"/>
            <a:ext cx="7786649" cy="5139869"/>
          </a:xfrm>
          <a:prstGeom prst="rect">
            <a:avLst/>
          </a:prstGeom>
        </p:spPr>
        <p:txBody>
          <a:bodyPr wrap="square">
            <a:spAutoFit/>
          </a:bodyPr>
          <a:lstStyle/>
          <a:p>
            <a:pPr marL="285750" indent="-285750">
              <a:buFont typeface="Wingdings" panose="05000000000000000000" pitchFamily="2" charset="2"/>
              <a:buChar char="l"/>
            </a:pPr>
            <a:r>
              <a:rPr lang="en-US" altLang="ja-JP" sz="2800" dirty="0"/>
              <a:t>Finally successfully locked in Power Recycled FPMI (PRFPMI) configuration though only for a short time!</a:t>
            </a:r>
          </a:p>
          <a:p>
            <a:pPr marL="285750" indent="-285750">
              <a:buFont typeface="Wingdings" panose="05000000000000000000" pitchFamily="2" charset="2"/>
              <a:buChar char="l"/>
            </a:pPr>
            <a:r>
              <a:rPr lang="en-US" altLang="ja-JP" sz="2800" dirty="0"/>
              <a:t>Output Mode Cleaner (OMC), which we believe is necessary for noise and sensitivity improvement in PRFPMI configuration, was installed.</a:t>
            </a:r>
          </a:p>
          <a:p>
            <a:pPr marL="285750" indent="-285750">
              <a:buFont typeface="Wingdings" panose="05000000000000000000" pitchFamily="2" charset="2"/>
              <a:buChar char="l"/>
            </a:pPr>
            <a:r>
              <a:rPr lang="en-US" altLang="ja-JP" sz="2800" dirty="0"/>
              <a:t>Optimization and noise hunting continues.</a:t>
            </a:r>
          </a:p>
          <a:p>
            <a:pPr marL="285750" indent="-285750">
              <a:buFont typeface="Wingdings" panose="05000000000000000000" pitchFamily="2" charset="2"/>
              <a:buChar char="l"/>
            </a:pPr>
            <a:r>
              <a:rPr lang="en-US" altLang="ja-JP" sz="2800" dirty="0"/>
              <a:t>For now we’re planning to start observing some time in mid-February. </a:t>
            </a:r>
          </a:p>
          <a:p>
            <a:pPr marL="742950" lvl="1" indent="-285750">
              <a:buFont typeface="Wingdings" panose="05000000000000000000" pitchFamily="2" charset="2"/>
              <a:buChar char="l"/>
            </a:pPr>
            <a:r>
              <a:rPr lang="en-US" altLang="ja-JP" sz="2800" dirty="0"/>
              <a:t>Infrastructure to fold KAGRA members into event-vetting RRT is in place.</a:t>
            </a:r>
          </a:p>
          <a:p>
            <a:pPr marL="285750" indent="-285750">
              <a:buFont typeface="Wingdings" panose="05000000000000000000" pitchFamily="2" charset="2"/>
              <a:buChar char="l"/>
            </a:pPr>
            <a:endParaRPr lang="en-US" altLang="ja-JP" sz="2000" dirty="0"/>
          </a:p>
        </p:txBody>
      </p:sp>
      <p:sp>
        <p:nvSpPr>
          <p:cNvPr id="3" name="Slide Number Placeholder 2">
            <a:extLst>
              <a:ext uri="{FF2B5EF4-FFF2-40B4-BE49-F238E27FC236}">
                <a16:creationId xmlns:a16="http://schemas.microsoft.com/office/drawing/2014/main" id="{9F863B0E-4C20-3048-8AD4-752973D80ADE}"/>
              </a:ext>
            </a:extLst>
          </p:cNvPr>
          <p:cNvSpPr>
            <a:spLocks noGrp="1"/>
          </p:cNvSpPr>
          <p:nvPr>
            <p:ph type="sldNum" sz="quarter" idx="2"/>
          </p:nvPr>
        </p:nvSpPr>
        <p:spPr/>
        <p:txBody>
          <a:bodyPr/>
          <a:lstStyle/>
          <a:p>
            <a:fld id="{86CB4B4D-7CA3-9044-876B-883B54F8677D}" type="slidenum">
              <a:rPr lang="en-US" smtClean="0"/>
              <a:t>11</a:t>
            </a:fld>
            <a:endParaRPr lang="en-US"/>
          </a:p>
        </p:txBody>
      </p:sp>
    </p:spTree>
    <p:extLst>
      <p:ext uri="{BB962C8B-B14F-4D97-AF65-F5344CB8AC3E}">
        <p14:creationId xmlns:p14="http://schemas.microsoft.com/office/powerpoint/2010/main" val="367502935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074CA6-26F1-4842-A86C-AC034A381C04}"/>
              </a:ext>
            </a:extLst>
          </p:cNvPr>
          <p:cNvSpPr>
            <a:spLocks noGrp="1"/>
          </p:cNvSpPr>
          <p:nvPr>
            <p:ph type="sldNum" sz="quarter" idx="4"/>
          </p:nvPr>
        </p:nvSpPr>
        <p:spPr>
          <a:xfrm>
            <a:off x="8009352" y="6356350"/>
            <a:ext cx="2743200" cy="365125"/>
          </a:xfrm>
        </p:spPr>
        <p:txBody>
          <a:bodyPr/>
          <a:lstStyle/>
          <a:p>
            <a:fld id="{86CB4B4D-7CA3-9044-876B-883B54F8677D}" type="slidenum">
              <a:rPr lang="en-US" smtClean="0"/>
              <a:t>12</a:t>
            </a:fld>
            <a:endParaRPr lang="en-US"/>
          </a:p>
        </p:txBody>
      </p:sp>
      <p:pic>
        <p:nvPicPr>
          <p:cNvPr id="1026" name="Picture 2" descr="https://alog.ligo-wa.caltech.edu/aLOG/uploads/54423_20200111074910_extomx_01112019.jpg">
            <a:extLst>
              <a:ext uri="{FF2B5EF4-FFF2-40B4-BE49-F238E27FC236}">
                <a16:creationId xmlns:a16="http://schemas.microsoft.com/office/drawing/2014/main" id="{98C78FA3-EEE1-F943-8647-B84CA0B56F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1626"/>
            <a:ext cx="5475713" cy="3074384"/>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8">
            <a:extLst>
              <a:ext uri="{FF2B5EF4-FFF2-40B4-BE49-F238E27FC236}">
                <a16:creationId xmlns:a16="http://schemas.microsoft.com/office/drawing/2014/main" id="{318AAAC1-CB22-5249-8348-384E1B057C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75713" cy="3680898"/>
          </a:xfrm>
          <a:prstGeom prst="rect">
            <a:avLst/>
          </a:prstGeom>
        </p:spPr>
      </p:pic>
      <p:pic>
        <p:nvPicPr>
          <p:cNvPr id="7" name="Picture 2" descr="https://alog.ligo-la.caltech.edu/aLOG/uploads/50148_20191125163832_MIC_Weld_Leak_X-Arm.jpg">
            <a:extLst>
              <a:ext uri="{FF2B5EF4-FFF2-40B4-BE49-F238E27FC236}">
                <a16:creationId xmlns:a16="http://schemas.microsoft.com/office/drawing/2014/main" id="{2F4BA065-8833-8649-93B9-5A5EEA2783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433007"/>
            <a:ext cx="1582302" cy="105519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D27456B-DE36-0B4D-B914-B6FC2FCB6FAE}"/>
              </a:ext>
            </a:extLst>
          </p:cNvPr>
          <p:cNvSpPr txBox="1"/>
          <p:nvPr/>
        </p:nvSpPr>
        <p:spPr>
          <a:xfrm>
            <a:off x="1582302" y="3053765"/>
            <a:ext cx="3025780" cy="461665"/>
          </a:xfrm>
          <a:prstGeom prst="rect">
            <a:avLst/>
          </a:prstGeom>
          <a:noFill/>
        </p:spPr>
        <p:txBody>
          <a:bodyPr wrap="square" rtlCol="0">
            <a:spAutoFit/>
          </a:bodyPr>
          <a:lstStyle/>
          <a:p>
            <a:r>
              <a:rPr lang="en-US" sz="1200" dirty="0">
                <a:solidFill>
                  <a:schemeClr val="bg1"/>
                </a:solidFill>
              </a:rPr>
              <a:t>Example of vacuum leak spot found at LLO. Mitigation/patching continues.</a:t>
            </a:r>
          </a:p>
        </p:txBody>
      </p:sp>
      <p:sp>
        <p:nvSpPr>
          <p:cNvPr id="3" name="TextBox 2">
            <a:extLst>
              <a:ext uri="{FF2B5EF4-FFF2-40B4-BE49-F238E27FC236}">
                <a16:creationId xmlns:a16="http://schemas.microsoft.com/office/drawing/2014/main" id="{5317C833-C711-8D4C-8FBF-6EEF72A5BDCD}"/>
              </a:ext>
            </a:extLst>
          </p:cNvPr>
          <p:cNvSpPr txBox="1"/>
          <p:nvPr/>
        </p:nvSpPr>
        <p:spPr>
          <a:xfrm>
            <a:off x="377470" y="6416280"/>
            <a:ext cx="4720772" cy="461665"/>
          </a:xfrm>
          <a:prstGeom prst="rect">
            <a:avLst/>
          </a:prstGeom>
          <a:noFill/>
        </p:spPr>
        <p:txBody>
          <a:bodyPr wrap="square" rtlCol="0">
            <a:spAutoFit/>
          </a:bodyPr>
          <a:lstStyle/>
          <a:p>
            <a:r>
              <a:rPr lang="en-US" sz="1200" dirty="0">
                <a:solidFill>
                  <a:schemeClr val="bg1"/>
                </a:solidFill>
              </a:rPr>
              <a:t>Wind also means overabundance of tumbleweed at LHO.</a:t>
            </a:r>
          </a:p>
          <a:p>
            <a:r>
              <a:rPr lang="en-US" sz="1200" dirty="0">
                <a:solidFill>
                  <a:schemeClr val="bg1"/>
                </a:solidFill>
              </a:rPr>
              <a:t>Pitchforking etc. continues.</a:t>
            </a:r>
          </a:p>
        </p:txBody>
      </p:sp>
      <p:pic>
        <p:nvPicPr>
          <p:cNvPr id="2050" name="Picture 2" descr="http://klog.icrr.u-tokyo.ac.jp/osl/uploads/12450_20200110021313_img20200109162540.jpg">
            <a:extLst>
              <a:ext uri="{FF2B5EF4-FFF2-40B4-BE49-F238E27FC236}">
                <a16:creationId xmlns:a16="http://schemas.microsoft.com/office/drawing/2014/main" id="{92D82308-DC03-CF4A-B6FC-C8CA93821E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3683" y="3701558"/>
            <a:ext cx="4206397" cy="315644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24476335-3129-F348-9FF4-9122AC56E3CA}"/>
              </a:ext>
            </a:extLst>
          </p:cNvPr>
          <p:cNvPicPr>
            <a:picLocks noChangeAspect="1"/>
          </p:cNvPicPr>
          <p:nvPr/>
        </p:nvPicPr>
        <p:blipFill>
          <a:blip r:embed="rId6"/>
          <a:stretch>
            <a:fillRect/>
          </a:stretch>
        </p:blipFill>
        <p:spPr>
          <a:xfrm>
            <a:off x="5884518" y="4388920"/>
            <a:ext cx="1670360" cy="1781717"/>
          </a:xfrm>
          <a:prstGeom prst="rect">
            <a:avLst/>
          </a:prstGeom>
        </p:spPr>
      </p:pic>
      <p:sp>
        <p:nvSpPr>
          <p:cNvPr id="20" name="TextBox 19">
            <a:extLst>
              <a:ext uri="{FF2B5EF4-FFF2-40B4-BE49-F238E27FC236}">
                <a16:creationId xmlns:a16="http://schemas.microsoft.com/office/drawing/2014/main" id="{9641921A-1D6A-BE48-B5D0-81A447DF18BD}"/>
              </a:ext>
            </a:extLst>
          </p:cNvPr>
          <p:cNvSpPr txBox="1"/>
          <p:nvPr/>
        </p:nvSpPr>
        <p:spPr>
          <a:xfrm>
            <a:off x="8455070" y="6356350"/>
            <a:ext cx="2818356" cy="276999"/>
          </a:xfrm>
          <a:prstGeom prst="rect">
            <a:avLst/>
          </a:prstGeom>
          <a:noFill/>
        </p:spPr>
        <p:txBody>
          <a:bodyPr wrap="square" rtlCol="0">
            <a:spAutoFit/>
          </a:bodyPr>
          <a:lstStyle/>
          <a:p>
            <a:r>
              <a:rPr lang="en-US" sz="1200" dirty="0">
                <a:solidFill>
                  <a:schemeClr val="bg1"/>
                </a:solidFill>
              </a:rPr>
              <a:t>KAGRA OMC</a:t>
            </a:r>
          </a:p>
        </p:txBody>
      </p:sp>
      <p:sp>
        <p:nvSpPr>
          <p:cNvPr id="21" name="TextBox 20">
            <a:extLst>
              <a:ext uri="{FF2B5EF4-FFF2-40B4-BE49-F238E27FC236}">
                <a16:creationId xmlns:a16="http://schemas.microsoft.com/office/drawing/2014/main" id="{A586BB5A-795A-EA4F-9F98-9C1EBCEC12A5}"/>
              </a:ext>
            </a:extLst>
          </p:cNvPr>
          <p:cNvSpPr txBox="1"/>
          <p:nvPr/>
        </p:nvSpPr>
        <p:spPr>
          <a:xfrm>
            <a:off x="6135131" y="5887233"/>
            <a:ext cx="1102291" cy="276999"/>
          </a:xfrm>
          <a:prstGeom prst="rect">
            <a:avLst/>
          </a:prstGeom>
          <a:noFill/>
        </p:spPr>
        <p:txBody>
          <a:bodyPr wrap="square" rtlCol="0">
            <a:spAutoFit/>
          </a:bodyPr>
          <a:lstStyle/>
          <a:p>
            <a:r>
              <a:rPr lang="en-US" sz="1200" dirty="0">
                <a:solidFill>
                  <a:schemeClr val="bg1"/>
                </a:solidFill>
              </a:rPr>
              <a:t>KAGRA boar</a:t>
            </a:r>
          </a:p>
        </p:txBody>
      </p:sp>
      <p:sp>
        <p:nvSpPr>
          <p:cNvPr id="22" name="Footer Placeholder 21">
            <a:extLst>
              <a:ext uri="{FF2B5EF4-FFF2-40B4-BE49-F238E27FC236}">
                <a16:creationId xmlns:a16="http://schemas.microsoft.com/office/drawing/2014/main" id="{3738A2B4-B102-EE47-BEC6-F95C2E958D71}"/>
              </a:ext>
            </a:extLst>
          </p:cNvPr>
          <p:cNvSpPr>
            <a:spLocks noGrp="1"/>
          </p:cNvSpPr>
          <p:nvPr>
            <p:ph type="ftr" sz="quarter" idx="11"/>
          </p:nvPr>
        </p:nvSpPr>
        <p:spPr/>
        <p:txBody>
          <a:bodyPr/>
          <a:lstStyle/>
          <a:p>
            <a:r>
              <a:rPr lang="en-US"/>
              <a:t>G2000062-V4  Open LVEM, 16 January 2020</a:t>
            </a:r>
          </a:p>
        </p:txBody>
      </p:sp>
      <p:pic>
        <p:nvPicPr>
          <p:cNvPr id="5" name="Picture 4">
            <a:extLst>
              <a:ext uri="{FF2B5EF4-FFF2-40B4-BE49-F238E27FC236}">
                <a16:creationId xmlns:a16="http://schemas.microsoft.com/office/drawing/2014/main" id="{531D6B87-D334-AF43-A47C-53C81D0EBAA6}"/>
              </a:ext>
            </a:extLst>
          </p:cNvPr>
          <p:cNvPicPr>
            <a:picLocks noChangeAspect="1"/>
          </p:cNvPicPr>
          <p:nvPr/>
        </p:nvPicPr>
        <p:blipFill>
          <a:blip r:embed="rId7"/>
          <a:stretch>
            <a:fillRect/>
          </a:stretch>
        </p:blipFill>
        <p:spPr>
          <a:xfrm>
            <a:off x="6722840" y="0"/>
            <a:ext cx="5447240" cy="3626954"/>
          </a:xfrm>
          <a:prstGeom prst="rect">
            <a:avLst/>
          </a:prstGeom>
        </p:spPr>
      </p:pic>
      <p:sp>
        <p:nvSpPr>
          <p:cNvPr id="14" name="TextBox 13">
            <a:extLst>
              <a:ext uri="{FF2B5EF4-FFF2-40B4-BE49-F238E27FC236}">
                <a16:creationId xmlns:a16="http://schemas.microsoft.com/office/drawing/2014/main" id="{D0A743E9-3976-2F48-BBAB-4EDD2330D8C5}"/>
              </a:ext>
            </a:extLst>
          </p:cNvPr>
          <p:cNvSpPr txBox="1"/>
          <p:nvPr/>
        </p:nvSpPr>
        <p:spPr>
          <a:xfrm>
            <a:off x="8695432" y="3059515"/>
            <a:ext cx="3025780" cy="461665"/>
          </a:xfrm>
          <a:prstGeom prst="rect">
            <a:avLst/>
          </a:prstGeom>
          <a:noFill/>
        </p:spPr>
        <p:txBody>
          <a:bodyPr wrap="square" rtlCol="0">
            <a:spAutoFit/>
          </a:bodyPr>
          <a:lstStyle/>
          <a:p>
            <a:r>
              <a:rPr lang="en-US" sz="1200" dirty="0">
                <a:solidFill>
                  <a:schemeClr val="bg1"/>
                </a:solidFill>
              </a:rPr>
              <a:t>It can happen that the risk of flood increases at the Virgo site (last November)</a:t>
            </a:r>
          </a:p>
        </p:txBody>
      </p:sp>
      <p:pic>
        <p:nvPicPr>
          <p:cNvPr id="9" name="Picture 8">
            <a:extLst>
              <a:ext uri="{FF2B5EF4-FFF2-40B4-BE49-F238E27FC236}">
                <a16:creationId xmlns:a16="http://schemas.microsoft.com/office/drawing/2014/main" id="{987FC651-ACEE-5D4F-8FFE-AB15ED9549CB}"/>
              </a:ext>
            </a:extLst>
          </p:cNvPr>
          <p:cNvPicPr>
            <a:picLocks noChangeAspect="1"/>
          </p:cNvPicPr>
          <p:nvPr/>
        </p:nvPicPr>
        <p:blipFill>
          <a:blip r:embed="rId8"/>
          <a:stretch>
            <a:fillRect/>
          </a:stretch>
        </p:blipFill>
        <p:spPr>
          <a:xfrm>
            <a:off x="6765032" y="2165632"/>
            <a:ext cx="1930400" cy="1447800"/>
          </a:xfrm>
          <a:prstGeom prst="rect">
            <a:avLst/>
          </a:prstGeom>
        </p:spPr>
      </p:pic>
    </p:spTree>
    <p:extLst>
      <p:ext uri="{BB962C8B-B14F-4D97-AF65-F5344CB8AC3E}">
        <p14:creationId xmlns:p14="http://schemas.microsoft.com/office/powerpoint/2010/main" val="1340852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67427-AF8E-A348-B3E3-E2E6321C2683}"/>
              </a:ext>
            </a:extLst>
          </p:cNvPr>
          <p:cNvSpPr>
            <a:spLocks noGrp="1"/>
          </p:cNvSpPr>
          <p:nvPr>
            <p:ph type="title"/>
          </p:nvPr>
        </p:nvSpPr>
        <p:spPr/>
        <p:txBody>
          <a:bodyPr>
            <a:normAutofit/>
          </a:bodyPr>
          <a:lstStyle/>
          <a:p>
            <a:pPr algn="ctr"/>
            <a:r>
              <a:rPr lang="en-US" sz="3600" dirty="0"/>
              <a:t>10</a:t>
            </a:r>
            <a:r>
              <a:rPr lang="en-US" sz="3600" baseline="30000" dirty="0"/>
              <a:t>th</a:t>
            </a:r>
            <a:r>
              <a:rPr lang="en-US" sz="3600" dirty="0"/>
              <a:t> week into O3b: So far so good.</a:t>
            </a:r>
          </a:p>
        </p:txBody>
      </p:sp>
      <p:sp>
        <p:nvSpPr>
          <p:cNvPr id="15" name="Content Placeholder 14">
            <a:extLst>
              <a:ext uri="{FF2B5EF4-FFF2-40B4-BE49-F238E27FC236}">
                <a16:creationId xmlns:a16="http://schemas.microsoft.com/office/drawing/2014/main" id="{2AA3FF5F-4FFE-7142-913F-86BC90C20263}"/>
              </a:ext>
            </a:extLst>
          </p:cNvPr>
          <p:cNvSpPr>
            <a:spLocks noGrp="1"/>
          </p:cNvSpPr>
          <p:nvPr>
            <p:ph idx="1"/>
          </p:nvPr>
        </p:nvSpPr>
        <p:spPr>
          <a:xfrm>
            <a:off x="5660684" y="1587631"/>
            <a:ext cx="5780797" cy="3109629"/>
          </a:xfrm>
        </p:spPr>
        <p:txBody>
          <a:bodyPr>
            <a:normAutofit/>
          </a:bodyPr>
          <a:lstStyle/>
          <a:p>
            <a:r>
              <a:rPr lang="en-US" dirty="0"/>
              <a:t>51% Triple IFOs (VS 44.5% in O3a)</a:t>
            </a:r>
          </a:p>
          <a:p>
            <a:r>
              <a:rPr lang="en-US" dirty="0"/>
              <a:t>85.3% Double or Triple (VS 81.9%)</a:t>
            </a:r>
          </a:p>
          <a:p>
            <a:r>
              <a:rPr lang="en-US" dirty="0"/>
              <a:t>3.1% zero IFO (VS 3.2%)</a:t>
            </a:r>
          </a:p>
          <a:p>
            <a:r>
              <a:rPr lang="en-US" dirty="0"/>
              <a:t>(Downtime includes everything including but not limited to maintenance)</a:t>
            </a:r>
          </a:p>
        </p:txBody>
      </p:sp>
      <p:sp>
        <p:nvSpPr>
          <p:cNvPr id="5" name="Slide Number Placeholder 4">
            <a:extLst>
              <a:ext uri="{FF2B5EF4-FFF2-40B4-BE49-F238E27FC236}">
                <a16:creationId xmlns:a16="http://schemas.microsoft.com/office/drawing/2014/main" id="{5E734891-DE6B-874E-AB45-FF7E9E91AD79}"/>
              </a:ext>
            </a:extLst>
          </p:cNvPr>
          <p:cNvSpPr>
            <a:spLocks noGrp="1"/>
          </p:cNvSpPr>
          <p:nvPr>
            <p:ph type="sldNum" sz="quarter" idx="4"/>
          </p:nvPr>
        </p:nvSpPr>
        <p:spPr/>
        <p:txBody>
          <a:bodyPr/>
          <a:lstStyle/>
          <a:p>
            <a:fld id="{3ACA191A-F76D-2940-87A3-1A88433B01F7}" type="slidenum">
              <a:rPr lang="en-US" smtClean="0"/>
              <a:t>2</a:t>
            </a:fld>
            <a:endParaRPr lang="en-US"/>
          </a:p>
        </p:txBody>
      </p:sp>
      <p:sp>
        <p:nvSpPr>
          <p:cNvPr id="12" name="Footer Placeholder 4">
            <a:extLst>
              <a:ext uri="{FF2B5EF4-FFF2-40B4-BE49-F238E27FC236}">
                <a16:creationId xmlns:a16="http://schemas.microsoft.com/office/drawing/2014/main" id="{AADF068A-8779-6941-AC52-A7E14391490E}"/>
              </a:ext>
            </a:extLst>
          </p:cNvPr>
          <p:cNvSpPr>
            <a:spLocks noGrp="1"/>
          </p:cNvSpPr>
          <p:nvPr>
            <p:ph type="ftr" sz="quarter" idx="11"/>
          </p:nvPr>
        </p:nvSpPr>
        <p:spPr>
          <a:xfrm>
            <a:off x="4038600" y="6356350"/>
            <a:ext cx="4114800" cy="365125"/>
          </a:xfrm>
        </p:spPr>
        <p:txBody>
          <a:bodyPr/>
          <a:lstStyle/>
          <a:p>
            <a:r>
              <a:rPr lang="en-US"/>
              <a:t>G2000062-V4  Open LVEM, 16 January 2020</a:t>
            </a:r>
            <a:endParaRPr lang="en-US" dirty="0"/>
          </a:p>
        </p:txBody>
      </p:sp>
      <p:sp>
        <p:nvSpPr>
          <p:cNvPr id="17" name="TextBox 16">
            <a:extLst>
              <a:ext uri="{FF2B5EF4-FFF2-40B4-BE49-F238E27FC236}">
                <a16:creationId xmlns:a16="http://schemas.microsoft.com/office/drawing/2014/main" id="{C8E41BC5-2AF3-C147-9400-1CD73C3C6D6A}"/>
              </a:ext>
            </a:extLst>
          </p:cNvPr>
          <p:cNvSpPr txBox="1"/>
          <p:nvPr/>
        </p:nvSpPr>
        <p:spPr>
          <a:xfrm>
            <a:off x="2212993" y="6076196"/>
            <a:ext cx="2214627" cy="369332"/>
          </a:xfrm>
          <a:prstGeom prst="rect">
            <a:avLst/>
          </a:prstGeom>
          <a:noFill/>
        </p:spPr>
        <p:txBody>
          <a:bodyPr wrap="square" rtlCol="0">
            <a:spAutoFit/>
          </a:bodyPr>
          <a:lstStyle/>
          <a:p>
            <a:r>
              <a:rPr lang="en-US" dirty="0"/>
              <a:t>78.1% VS 71.2 in O3a</a:t>
            </a:r>
          </a:p>
        </p:txBody>
      </p:sp>
      <p:sp>
        <p:nvSpPr>
          <p:cNvPr id="20" name="TextBox 19">
            <a:extLst>
              <a:ext uri="{FF2B5EF4-FFF2-40B4-BE49-F238E27FC236}">
                <a16:creationId xmlns:a16="http://schemas.microsoft.com/office/drawing/2014/main" id="{2142632E-1124-9546-A6B8-751E9B2D0DD1}"/>
              </a:ext>
            </a:extLst>
          </p:cNvPr>
          <p:cNvSpPr txBox="1"/>
          <p:nvPr/>
        </p:nvSpPr>
        <p:spPr>
          <a:xfrm>
            <a:off x="6004400" y="6077472"/>
            <a:ext cx="2041742" cy="369332"/>
          </a:xfrm>
          <a:prstGeom prst="rect">
            <a:avLst/>
          </a:prstGeom>
          <a:noFill/>
        </p:spPr>
        <p:txBody>
          <a:bodyPr wrap="square" rtlCol="0">
            <a:spAutoFit/>
          </a:bodyPr>
          <a:lstStyle/>
          <a:p>
            <a:r>
              <a:rPr lang="en-US" dirty="0"/>
              <a:t>77.4% VS 75.8</a:t>
            </a:r>
          </a:p>
        </p:txBody>
      </p:sp>
      <p:sp>
        <p:nvSpPr>
          <p:cNvPr id="21" name="TextBox 20">
            <a:extLst>
              <a:ext uri="{FF2B5EF4-FFF2-40B4-BE49-F238E27FC236}">
                <a16:creationId xmlns:a16="http://schemas.microsoft.com/office/drawing/2014/main" id="{8086360F-F271-F34A-9162-9F8544CC1DB0}"/>
              </a:ext>
            </a:extLst>
          </p:cNvPr>
          <p:cNvSpPr txBox="1"/>
          <p:nvPr/>
        </p:nvSpPr>
        <p:spPr>
          <a:xfrm>
            <a:off x="9783799" y="6076196"/>
            <a:ext cx="2041742" cy="369332"/>
          </a:xfrm>
          <a:prstGeom prst="rect">
            <a:avLst/>
          </a:prstGeom>
          <a:noFill/>
        </p:spPr>
        <p:txBody>
          <a:bodyPr wrap="square" rtlCol="0">
            <a:spAutoFit/>
          </a:bodyPr>
          <a:lstStyle/>
          <a:p>
            <a:r>
              <a:rPr lang="en-US" dirty="0"/>
              <a:t>78.1% VS 76.3</a:t>
            </a:r>
          </a:p>
        </p:txBody>
      </p:sp>
      <p:pic>
        <p:nvPicPr>
          <p:cNvPr id="22" name="Picture 21">
            <a:extLst>
              <a:ext uri="{FF2B5EF4-FFF2-40B4-BE49-F238E27FC236}">
                <a16:creationId xmlns:a16="http://schemas.microsoft.com/office/drawing/2014/main" id="{20A9D27A-D8AF-E343-8B2A-0F8A8C19907F}"/>
              </a:ext>
            </a:extLst>
          </p:cNvPr>
          <p:cNvPicPr>
            <a:picLocks noChangeAspect="1"/>
          </p:cNvPicPr>
          <p:nvPr/>
        </p:nvPicPr>
        <p:blipFill>
          <a:blip r:embed="rId2"/>
          <a:stretch>
            <a:fillRect/>
          </a:stretch>
        </p:blipFill>
        <p:spPr>
          <a:xfrm>
            <a:off x="-201130" y="1217081"/>
            <a:ext cx="6067486" cy="3033743"/>
          </a:xfrm>
          <a:prstGeom prst="rect">
            <a:avLst/>
          </a:prstGeom>
        </p:spPr>
      </p:pic>
      <p:pic>
        <p:nvPicPr>
          <p:cNvPr id="24" name="Picture 23">
            <a:extLst>
              <a:ext uri="{FF2B5EF4-FFF2-40B4-BE49-F238E27FC236}">
                <a16:creationId xmlns:a16="http://schemas.microsoft.com/office/drawing/2014/main" id="{A09D5A91-2A48-114D-99A8-1A8D7DF342FE}"/>
              </a:ext>
            </a:extLst>
          </p:cNvPr>
          <p:cNvPicPr>
            <a:picLocks noChangeAspect="1"/>
          </p:cNvPicPr>
          <p:nvPr/>
        </p:nvPicPr>
        <p:blipFill>
          <a:blip r:embed="rId3"/>
          <a:stretch>
            <a:fillRect/>
          </a:stretch>
        </p:blipFill>
        <p:spPr>
          <a:xfrm>
            <a:off x="140257" y="4063216"/>
            <a:ext cx="4619178" cy="2309589"/>
          </a:xfrm>
          <a:prstGeom prst="rect">
            <a:avLst/>
          </a:prstGeom>
        </p:spPr>
      </p:pic>
      <p:pic>
        <p:nvPicPr>
          <p:cNvPr id="26" name="Picture 25">
            <a:extLst>
              <a:ext uri="{FF2B5EF4-FFF2-40B4-BE49-F238E27FC236}">
                <a16:creationId xmlns:a16="http://schemas.microsoft.com/office/drawing/2014/main" id="{A03B1FFC-E19A-D040-AA05-D480685964F8}"/>
              </a:ext>
            </a:extLst>
          </p:cNvPr>
          <p:cNvPicPr>
            <a:picLocks noChangeAspect="1"/>
          </p:cNvPicPr>
          <p:nvPr/>
        </p:nvPicPr>
        <p:blipFill>
          <a:blip r:embed="rId4"/>
          <a:stretch>
            <a:fillRect/>
          </a:stretch>
        </p:blipFill>
        <p:spPr>
          <a:xfrm>
            <a:off x="3967995" y="4063216"/>
            <a:ext cx="4713210" cy="2356605"/>
          </a:xfrm>
          <a:prstGeom prst="rect">
            <a:avLst/>
          </a:prstGeom>
        </p:spPr>
      </p:pic>
      <p:pic>
        <p:nvPicPr>
          <p:cNvPr id="28" name="Picture 27">
            <a:extLst>
              <a:ext uri="{FF2B5EF4-FFF2-40B4-BE49-F238E27FC236}">
                <a16:creationId xmlns:a16="http://schemas.microsoft.com/office/drawing/2014/main" id="{3F515767-3CB3-CB4A-A0F1-3FE2B3086E59}"/>
              </a:ext>
            </a:extLst>
          </p:cNvPr>
          <p:cNvPicPr>
            <a:picLocks noChangeAspect="1"/>
          </p:cNvPicPr>
          <p:nvPr/>
        </p:nvPicPr>
        <p:blipFill>
          <a:blip r:embed="rId5"/>
          <a:stretch>
            <a:fillRect/>
          </a:stretch>
        </p:blipFill>
        <p:spPr>
          <a:xfrm>
            <a:off x="7705469" y="4063217"/>
            <a:ext cx="4764623" cy="2382312"/>
          </a:xfrm>
          <a:prstGeom prst="rect">
            <a:avLst/>
          </a:prstGeom>
        </p:spPr>
      </p:pic>
    </p:spTree>
    <p:extLst>
      <p:ext uri="{BB962C8B-B14F-4D97-AF65-F5344CB8AC3E}">
        <p14:creationId xmlns:p14="http://schemas.microsoft.com/office/powerpoint/2010/main" val="1307377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53820F9-BE0F-6B4E-BAD4-70D75DC9D59D}"/>
              </a:ext>
            </a:extLst>
          </p:cNvPr>
          <p:cNvSpPr>
            <a:spLocks noGrp="1"/>
          </p:cNvSpPr>
          <p:nvPr>
            <p:ph type="sldNum" sz="quarter" idx="4"/>
          </p:nvPr>
        </p:nvSpPr>
        <p:spPr/>
        <p:txBody>
          <a:bodyPr/>
          <a:lstStyle/>
          <a:p>
            <a:fld id="{3ACA191A-F76D-2940-87A3-1A88433B01F7}" type="slidenum">
              <a:rPr lang="en-US" smtClean="0"/>
              <a:t>3</a:t>
            </a:fld>
            <a:endParaRPr lang="en-US"/>
          </a:p>
        </p:txBody>
      </p:sp>
      <p:sp>
        <p:nvSpPr>
          <p:cNvPr id="11" name="Footer Placeholder 4">
            <a:extLst>
              <a:ext uri="{FF2B5EF4-FFF2-40B4-BE49-F238E27FC236}">
                <a16:creationId xmlns:a16="http://schemas.microsoft.com/office/drawing/2014/main" id="{BDB38787-882D-A244-878A-1833F7F741CA}"/>
              </a:ext>
            </a:extLst>
          </p:cNvPr>
          <p:cNvSpPr>
            <a:spLocks noGrp="1"/>
          </p:cNvSpPr>
          <p:nvPr>
            <p:ph type="ftr" sz="quarter" idx="11"/>
          </p:nvPr>
        </p:nvSpPr>
        <p:spPr>
          <a:xfrm>
            <a:off x="4038600" y="6356350"/>
            <a:ext cx="4114800" cy="365125"/>
          </a:xfrm>
        </p:spPr>
        <p:txBody>
          <a:bodyPr/>
          <a:lstStyle/>
          <a:p>
            <a:r>
              <a:rPr lang="en-US"/>
              <a:t>G2000062-V4  Open LVEM, 16 January 2020</a:t>
            </a:r>
            <a:endParaRPr lang="en-US" dirty="0"/>
          </a:p>
        </p:txBody>
      </p:sp>
      <p:pic>
        <p:nvPicPr>
          <p:cNvPr id="3" name="Picture 2">
            <a:extLst>
              <a:ext uri="{FF2B5EF4-FFF2-40B4-BE49-F238E27FC236}">
                <a16:creationId xmlns:a16="http://schemas.microsoft.com/office/drawing/2014/main" id="{D143EB3A-63D4-D349-97BD-4FEB3299B157}"/>
              </a:ext>
            </a:extLst>
          </p:cNvPr>
          <p:cNvPicPr>
            <a:picLocks noChangeAspect="1"/>
          </p:cNvPicPr>
          <p:nvPr/>
        </p:nvPicPr>
        <p:blipFill>
          <a:blip r:embed="rId2"/>
          <a:stretch>
            <a:fillRect/>
          </a:stretch>
        </p:blipFill>
        <p:spPr>
          <a:xfrm>
            <a:off x="609600" y="685800"/>
            <a:ext cx="10972800" cy="5486400"/>
          </a:xfrm>
          <a:prstGeom prst="rect">
            <a:avLst/>
          </a:prstGeom>
        </p:spPr>
      </p:pic>
      <p:cxnSp>
        <p:nvCxnSpPr>
          <p:cNvPr id="6" name="Straight Arrow Connector 5">
            <a:extLst>
              <a:ext uri="{FF2B5EF4-FFF2-40B4-BE49-F238E27FC236}">
                <a16:creationId xmlns:a16="http://schemas.microsoft.com/office/drawing/2014/main" id="{05DEC877-AB44-744A-8063-F170F15AC63D}"/>
              </a:ext>
            </a:extLst>
          </p:cNvPr>
          <p:cNvCxnSpPr/>
          <p:nvPr/>
        </p:nvCxnSpPr>
        <p:spPr>
          <a:xfrm>
            <a:off x="6313118" y="1540701"/>
            <a:ext cx="1327759"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51D7016-58F3-1142-9F8D-766A9B0B4DCC}"/>
              </a:ext>
            </a:extLst>
          </p:cNvPr>
          <p:cNvSpPr txBox="1"/>
          <p:nvPr/>
        </p:nvSpPr>
        <p:spPr>
          <a:xfrm>
            <a:off x="6519797" y="1252251"/>
            <a:ext cx="914400" cy="338554"/>
          </a:xfrm>
          <a:prstGeom prst="rect">
            <a:avLst/>
          </a:prstGeom>
          <a:noFill/>
        </p:spPr>
        <p:txBody>
          <a:bodyPr wrap="square" rtlCol="0">
            <a:spAutoFit/>
          </a:bodyPr>
          <a:lstStyle/>
          <a:p>
            <a:r>
              <a:rPr lang="en-US" sz="1600" dirty="0"/>
              <a:t>Holidays</a:t>
            </a:r>
          </a:p>
        </p:txBody>
      </p:sp>
    </p:spTree>
    <p:extLst>
      <p:ext uri="{BB962C8B-B14F-4D97-AF65-F5344CB8AC3E}">
        <p14:creationId xmlns:p14="http://schemas.microsoft.com/office/powerpoint/2010/main" val="3066174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AE4036F6-1EE7-8D41-A84C-EA6116C30E71}"/>
              </a:ext>
            </a:extLst>
          </p:cNvPr>
          <p:cNvSpPr>
            <a:spLocks noGrp="1"/>
          </p:cNvSpPr>
          <p:nvPr>
            <p:ph type="title"/>
          </p:nvPr>
        </p:nvSpPr>
        <p:spPr/>
        <p:txBody>
          <a:bodyPr>
            <a:normAutofit fontScale="90000"/>
          </a:bodyPr>
          <a:lstStyle/>
          <a:p>
            <a:r>
              <a:rPr lang="en-US" sz="3100" dirty="0">
                <a:solidFill>
                  <a:schemeClr val="tx2"/>
                </a:solidFill>
              </a:rPr>
              <a:t>Some stats.</a:t>
            </a:r>
            <a:r>
              <a:rPr lang="en-US" sz="3100" dirty="0">
                <a:solidFill>
                  <a:srgbClr val="00B050"/>
                </a:solidFill>
              </a:rPr>
              <a:t> 19</a:t>
            </a:r>
            <a:r>
              <a:rPr lang="en-US" sz="3100" dirty="0"/>
              <a:t> alerts including </a:t>
            </a:r>
            <a:r>
              <a:rPr lang="en-US" sz="3100" dirty="0">
                <a:solidFill>
                  <a:srgbClr val="FF0000"/>
                </a:solidFill>
              </a:rPr>
              <a:t>8</a:t>
            </a:r>
            <a:r>
              <a:rPr lang="en-US" sz="3100" dirty="0"/>
              <a:t> retractions since the last </a:t>
            </a:r>
            <a:r>
              <a:rPr lang="en-US" sz="3100" dirty="0" err="1"/>
              <a:t>OpenLVEM</a:t>
            </a:r>
            <a:r>
              <a:rPr lang="en-US" sz="3100" dirty="0"/>
              <a:t> telecon on Nov/21/2019.</a:t>
            </a:r>
            <a:br>
              <a:rPr lang="en-US" dirty="0"/>
            </a:br>
            <a:endParaRPr lang="en-US" dirty="0"/>
          </a:p>
        </p:txBody>
      </p:sp>
      <p:sp>
        <p:nvSpPr>
          <p:cNvPr id="13" name="Footer Placeholder 4">
            <a:extLst>
              <a:ext uri="{FF2B5EF4-FFF2-40B4-BE49-F238E27FC236}">
                <a16:creationId xmlns:a16="http://schemas.microsoft.com/office/drawing/2014/main" id="{E5E3DFBB-F9DE-5246-9F12-D40652F90E08}"/>
              </a:ext>
            </a:extLst>
          </p:cNvPr>
          <p:cNvSpPr>
            <a:spLocks noGrp="1"/>
          </p:cNvSpPr>
          <p:nvPr>
            <p:ph type="ftr" sz="quarter" idx="11"/>
          </p:nvPr>
        </p:nvSpPr>
        <p:spPr/>
        <p:txBody>
          <a:bodyPr/>
          <a:lstStyle/>
          <a:p>
            <a:r>
              <a:rPr lang="en-US"/>
              <a:t>G2000062-V4  Open LVEM, 16 January 2020</a:t>
            </a:r>
            <a:endParaRPr lang="en-US" dirty="0"/>
          </a:p>
        </p:txBody>
      </p:sp>
      <p:sp>
        <p:nvSpPr>
          <p:cNvPr id="8" name="Slide Number Placeholder 7">
            <a:extLst>
              <a:ext uri="{FF2B5EF4-FFF2-40B4-BE49-F238E27FC236}">
                <a16:creationId xmlns:a16="http://schemas.microsoft.com/office/drawing/2014/main" id="{E9E2658B-0CFA-2F47-A489-B209A94FA550}"/>
              </a:ext>
            </a:extLst>
          </p:cNvPr>
          <p:cNvSpPr>
            <a:spLocks noGrp="1"/>
          </p:cNvSpPr>
          <p:nvPr>
            <p:ph type="sldNum" sz="quarter" idx="4"/>
          </p:nvPr>
        </p:nvSpPr>
        <p:spPr/>
        <p:txBody>
          <a:bodyPr/>
          <a:lstStyle/>
          <a:p>
            <a:fld id="{3ACA191A-F76D-2940-87A3-1A88433B01F7}" type="slidenum">
              <a:rPr lang="en-US" smtClean="0"/>
              <a:t>4</a:t>
            </a:fld>
            <a:endParaRPr lang="en-US"/>
          </a:p>
        </p:txBody>
      </p:sp>
      <p:pic>
        <p:nvPicPr>
          <p:cNvPr id="5" name="Picture 4">
            <a:extLst>
              <a:ext uri="{FF2B5EF4-FFF2-40B4-BE49-F238E27FC236}">
                <a16:creationId xmlns:a16="http://schemas.microsoft.com/office/drawing/2014/main" id="{FF48A9FF-547A-E24D-BA70-CDF27D7CD6E7}"/>
              </a:ext>
            </a:extLst>
          </p:cNvPr>
          <p:cNvPicPr>
            <a:picLocks noChangeAspect="1"/>
          </p:cNvPicPr>
          <p:nvPr/>
        </p:nvPicPr>
        <p:blipFill>
          <a:blip r:embed="rId2"/>
          <a:stretch>
            <a:fillRect/>
          </a:stretch>
        </p:blipFill>
        <p:spPr>
          <a:xfrm>
            <a:off x="409302" y="0"/>
            <a:ext cx="5299364" cy="6858000"/>
          </a:xfrm>
          <a:prstGeom prst="rect">
            <a:avLst/>
          </a:prstGeom>
        </p:spPr>
      </p:pic>
      <p:sp>
        <p:nvSpPr>
          <p:cNvPr id="7" name="TextBox 6">
            <a:extLst>
              <a:ext uri="{FF2B5EF4-FFF2-40B4-BE49-F238E27FC236}">
                <a16:creationId xmlns:a16="http://schemas.microsoft.com/office/drawing/2014/main" id="{5A503518-4E45-4C4B-8E5A-89C13117E791}"/>
              </a:ext>
            </a:extLst>
          </p:cNvPr>
          <p:cNvSpPr txBox="1"/>
          <p:nvPr/>
        </p:nvSpPr>
        <p:spPr>
          <a:xfrm>
            <a:off x="1027134" y="5526088"/>
            <a:ext cx="4308953" cy="369332"/>
          </a:xfrm>
          <a:prstGeom prst="rect">
            <a:avLst/>
          </a:prstGeom>
          <a:noFill/>
        </p:spPr>
        <p:txBody>
          <a:bodyPr wrap="square" rtlCol="0">
            <a:spAutoFit/>
          </a:bodyPr>
          <a:lstStyle/>
          <a:p>
            <a:r>
              <a:rPr lang="en-US" dirty="0">
                <a:hlinkClick r:id="rId3"/>
              </a:rPr>
              <a:t>https://</a:t>
            </a:r>
            <a:r>
              <a:rPr lang="en-US" dirty="0" err="1">
                <a:hlinkClick r:id="rId3"/>
              </a:rPr>
              <a:t>dcc.ligo.org</a:t>
            </a:r>
            <a:r>
              <a:rPr lang="en-US" dirty="0">
                <a:hlinkClick r:id="rId3"/>
              </a:rPr>
              <a:t>/LIGO-G1901322/public</a:t>
            </a:r>
            <a:endParaRPr lang="en-US" dirty="0"/>
          </a:p>
        </p:txBody>
      </p:sp>
      <p:pic>
        <p:nvPicPr>
          <p:cNvPr id="14" name="Picture 13">
            <a:extLst>
              <a:ext uri="{FF2B5EF4-FFF2-40B4-BE49-F238E27FC236}">
                <a16:creationId xmlns:a16="http://schemas.microsoft.com/office/drawing/2014/main" id="{44CDB532-260F-C54A-9D38-29F2B9D91198}"/>
              </a:ext>
            </a:extLst>
          </p:cNvPr>
          <p:cNvPicPr>
            <a:picLocks noChangeAspect="1"/>
          </p:cNvPicPr>
          <p:nvPr/>
        </p:nvPicPr>
        <p:blipFill>
          <a:blip r:embed="rId4"/>
          <a:stretch>
            <a:fillRect/>
          </a:stretch>
        </p:blipFill>
        <p:spPr>
          <a:xfrm>
            <a:off x="6096000" y="1396130"/>
            <a:ext cx="5719938" cy="4065740"/>
          </a:xfrm>
          <a:prstGeom prst="rect">
            <a:avLst/>
          </a:prstGeom>
        </p:spPr>
      </p:pic>
    </p:spTree>
    <p:extLst>
      <p:ext uri="{BB962C8B-B14F-4D97-AF65-F5344CB8AC3E}">
        <p14:creationId xmlns:p14="http://schemas.microsoft.com/office/powerpoint/2010/main" val="363049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37AA73-069D-2145-81FB-4166EB36B370}"/>
              </a:ext>
            </a:extLst>
          </p:cNvPr>
          <p:cNvSpPr>
            <a:spLocks noGrp="1"/>
          </p:cNvSpPr>
          <p:nvPr>
            <p:ph idx="1"/>
          </p:nvPr>
        </p:nvSpPr>
        <p:spPr>
          <a:xfrm>
            <a:off x="967743" y="3671527"/>
            <a:ext cx="10515600" cy="4351338"/>
          </a:xfrm>
        </p:spPr>
        <p:txBody>
          <a:bodyPr>
            <a:normAutofit/>
          </a:bodyPr>
          <a:lstStyle/>
          <a:p>
            <a:r>
              <a:rPr lang="en-US" sz="2400" dirty="0"/>
              <a:t>Preliminary alerts got faster with lesser outliers, thanks to the efforts of low latency software developers at multiple fronts.</a:t>
            </a:r>
          </a:p>
          <a:p>
            <a:pPr lvl="1"/>
            <a:r>
              <a:rPr lang="en-US" dirty="0"/>
              <a:t>We plan to implement incremental improvements like these till the end of O3.</a:t>
            </a:r>
          </a:p>
          <a:p>
            <a:r>
              <a:rPr lang="en-US" sz="2400" dirty="0"/>
              <a:t>Initial alert (and Retraction) latency after the Preliminary is sent is human-dependent, ~20min on average for both Initial and Retraction.</a:t>
            </a:r>
          </a:p>
          <a:p>
            <a:r>
              <a:rPr lang="en-US" sz="2400" dirty="0"/>
              <a:t>Retractions cannot be entirely eliminated. However, 2 out of 8 retractions in this period could have been programmatically caught before sending Preliminary. Fix is in place. </a:t>
            </a:r>
          </a:p>
        </p:txBody>
      </p:sp>
      <p:sp>
        <p:nvSpPr>
          <p:cNvPr id="4" name="Footer Placeholder 3">
            <a:extLst>
              <a:ext uri="{FF2B5EF4-FFF2-40B4-BE49-F238E27FC236}">
                <a16:creationId xmlns:a16="http://schemas.microsoft.com/office/drawing/2014/main" id="{813E5E26-0E08-8F41-AD5D-E33E33E011A6}"/>
              </a:ext>
            </a:extLst>
          </p:cNvPr>
          <p:cNvSpPr>
            <a:spLocks noGrp="1"/>
          </p:cNvSpPr>
          <p:nvPr>
            <p:ph type="ftr" sz="quarter" idx="11"/>
          </p:nvPr>
        </p:nvSpPr>
        <p:spPr/>
        <p:txBody>
          <a:bodyPr/>
          <a:lstStyle/>
          <a:p>
            <a:r>
              <a:rPr lang="en-US"/>
              <a:t>G2000062-V4  Open LVEM, 16 January 2020</a:t>
            </a:r>
            <a:endParaRPr lang="en-US" dirty="0"/>
          </a:p>
        </p:txBody>
      </p:sp>
      <p:sp>
        <p:nvSpPr>
          <p:cNvPr id="5" name="Slide Number Placeholder 4">
            <a:extLst>
              <a:ext uri="{FF2B5EF4-FFF2-40B4-BE49-F238E27FC236}">
                <a16:creationId xmlns:a16="http://schemas.microsoft.com/office/drawing/2014/main" id="{C64803B3-122A-B24D-9751-BB7D8F78BE1C}"/>
              </a:ext>
            </a:extLst>
          </p:cNvPr>
          <p:cNvSpPr>
            <a:spLocks noGrp="1"/>
          </p:cNvSpPr>
          <p:nvPr>
            <p:ph type="sldNum" sz="quarter" idx="4"/>
          </p:nvPr>
        </p:nvSpPr>
        <p:spPr/>
        <p:txBody>
          <a:bodyPr/>
          <a:lstStyle/>
          <a:p>
            <a:fld id="{3ACA191A-F76D-2940-87A3-1A88433B01F7}" type="slidenum">
              <a:rPr lang="en-US" smtClean="0"/>
              <a:t>5</a:t>
            </a:fld>
            <a:endParaRPr lang="en-US"/>
          </a:p>
        </p:txBody>
      </p:sp>
      <p:pic>
        <p:nvPicPr>
          <p:cNvPr id="14" name="Picture 13">
            <a:extLst>
              <a:ext uri="{FF2B5EF4-FFF2-40B4-BE49-F238E27FC236}">
                <a16:creationId xmlns:a16="http://schemas.microsoft.com/office/drawing/2014/main" id="{736C4D1F-0E01-DB4C-95F9-939D9EAB4F51}"/>
              </a:ext>
            </a:extLst>
          </p:cNvPr>
          <p:cNvPicPr>
            <a:picLocks noChangeAspect="1"/>
          </p:cNvPicPr>
          <p:nvPr/>
        </p:nvPicPr>
        <p:blipFill>
          <a:blip r:embed="rId2"/>
          <a:stretch>
            <a:fillRect/>
          </a:stretch>
        </p:blipFill>
        <p:spPr>
          <a:xfrm>
            <a:off x="574406" y="108266"/>
            <a:ext cx="5086314" cy="3426672"/>
          </a:xfrm>
          <a:prstGeom prst="rect">
            <a:avLst/>
          </a:prstGeom>
        </p:spPr>
      </p:pic>
      <p:pic>
        <p:nvPicPr>
          <p:cNvPr id="18" name="Picture 17">
            <a:extLst>
              <a:ext uri="{FF2B5EF4-FFF2-40B4-BE49-F238E27FC236}">
                <a16:creationId xmlns:a16="http://schemas.microsoft.com/office/drawing/2014/main" id="{88BDAB92-02F2-4E4E-A217-BAA0D644064D}"/>
              </a:ext>
            </a:extLst>
          </p:cNvPr>
          <p:cNvPicPr>
            <a:picLocks noChangeAspect="1"/>
          </p:cNvPicPr>
          <p:nvPr/>
        </p:nvPicPr>
        <p:blipFill>
          <a:blip r:embed="rId3"/>
          <a:stretch>
            <a:fillRect/>
          </a:stretch>
        </p:blipFill>
        <p:spPr>
          <a:xfrm>
            <a:off x="6449113" y="108266"/>
            <a:ext cx="5047268" cy="3609561"/>
          </a:xfrm>
          <a:prstGeom prst="rect">
            <a:avLst/>
          </a:prstGeom>
        </p:spPr>
      </p:pic>
    </p:spTree>
    <p:extLst>
      <p:ext uri="{BB962C8B-B14F-4D97-AF65-F5344CB8AC3E}">
        <p14:creationId xmlns:p14="http://schemas.microsoft.com/office/powerpoint/2010/main" val="1051847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A1D25-23AD-8140-9DDD-31FB1FA61031}"/>
              </a:ext>
            </a:extLst>
          </p:cNvPr>
          <p:cNvSpPr>
            <a:spLocks noGrp="1"/>
          </p:cNvSpPr>
          <p:nvPr>
            <p:ph type="title"/>
          </p:nvPr>
        </p:nvSpPr>
        <p:spPr/>
        <p:txBody>
          <a:bodyPr/>
          <a:lstStyle/>
          <a:p>
            <a:r>
              <a:rPr lang="en-US" dirty="0"/>
              <a:t>Event to explain: S200105ae, a subthreshold LV event candidate.</a:t>
            </a:r>
          </a:p>
        </p:txBody>
      </p:sp>
      <p:sp>
        <p:nvSpPr>
          <p:cNvPr id="4" name="Slide Number Placeholder 3">
            <a:extLst>
              <a:ext uri="{FF2B5EF4-FFF2-40B4-BE49-F238E27FC236}">
                <a16:creationId xmlns:a16="http://schemas.microsoft.com/office/drawing/2014/main" id="{2EE88A62-3BB2-3D4F-A563-F7DA85C44025}"/>
              </a:ext>
            </a:extLst>
          </p:cNvPr>
          <p:cNvSpPr>
            <a:spLocks noGrp="1"/>
          </p:cNvSpPr>
          <p:nvPr>
            <p:ph type="sldNum" sz="quarter" idx="2"/>
          </p:nvPr>
        </p:nvSpPr>
        <p:spPr/>
        <p:txBody>
          <a:bodyPr/>
          <a:lstStyle/>
          <a:p>
            <a:fld id="{86CB4B4D-7CA3-9044-876B-883B54F8677D}" type="slidenum">
              <a:rPr lang="en-US" smtClean="0"/>
              <a:t>6</a:t>
            </a:fld>
            <a:endParaRPr lang="en-US" dirty="0"/>
          </a:p>
        </p:txBody>
      </p:sp>
      <p:pic>
        <p:nvPicPr>
          <p:cNvPr id="6" name="Picture 5">
            <a:extLst>
              <a:ext uri="{FF2B5EF4-FFF2-40B4-BE49-F238E27FC236}">
                <a16:creationId xmlns:a16="http://schemas.microsoft.com/office/drawing/2014/main" id="{E7986199-53D7-F244-AF0F-2E9C3FAE9DB3}"/>
              </a:ext>
            </a:extLst>
          </p:cNvPr>
          <p:cNvPicPr>
            <a:picLocks noChangeAspect="1"/>
          </p:cNvPicPr>
          <p:nvPr/>
        </p:nvPicPr>
        <p:blipFill>
          <a:blip r:embed="rId2"/>
          <a:stretch>
            <a:fillRect/>
          </a:stretch>
        </p:blipFill>
        <p:spPr>
          <a:xfrm>
            <a:off x="0" y="1564883"/>
            <a:ext cx="12192000" cy="3126355"/>
          </a:xfrm>
          <a:prstGeom prst="rect">
            <a:avLst/>
          </a:prstGeom>
        </p:spPr>
      </p:pic>
      <p:pic>
        <p:nvPicPr>
          <p:cNvPr id="8" name="Picture 7">
            <a:extLst>
              <a:ext uri="{FF2B5EF4-FFF2-40B4-BE49-F238E27FC236}">
                <a16:creationId xmlns:a16="http://schemas.microsoft.com/office/drawing/2014/main" id="{6F790FFC-6C23-1B4B-A8CC-B440FE99067D}"/>
              </a:ext>
            </a:extLst>
          </p:cNvPr>
          <p:cNvPicPr>
            <a:picLocks noChangeAspect="1"/>
          </p:cNvPicPr>
          <p:nvPr/>
        </p:nvPicPr>
        <p:blipFill>
          <a:blip r:embed="rId3"/>
          <a:stretch>
            <a:fillRect/>
          </a:stretch>
        </p:blipFill>
        <p:spPr>
          <a:xfrm>
            <a:off x="415724" y="4678025"/>
            <a:ext cx="2286000" cy="1828800"/>
          </a:xfrm>
          <a:prstGeom prst="rect">
            <a:avLst/>
          </a:prstGeom>
        </p:spPr>
      </p:pic>
      <p:sp>
        <p:nvSpPr>
          <p:cNvPr id="10" name="TextBox 9">
            <a:extLst>
              <a:ext uri="{FF2B5EF4-FFF2-40B4-BE49-F238E27FC236}">
                <a16:creationId xmlns:a16="http://schemas.microsoft.com/office/drawing/2014/main" id="{1457B3FB-F6D0-784F-9648-922994F4BE21}"/>
              </a:ext>
            </a:extLst>
          </p:cNvPr>
          <p:cNvSpPr txBox="1"/>
          <p:nvPr/>
        </p:nvSpPr>
        <p:spPr>
          <a:xfrm>
            <a:off x="3865944" y="5162309"/>
            <a:ext cx="6643869" cy="646331"/>
          </a:xfrm>
          <a:prstGeom prst="rect">
            <a:avLst/>
          </a:prstGeom>
          <a:noFill/>
        </p:spPr>
        <p:txBody>
          <a:bodyPr wrap="square" rtlCol="0">
            <a:spAutoFit/>
          </a:bodyPr>
          <a:lstStyle/>
          <a:p>
            <a:r>
              <a:rPr lang="en-US" dirty="0"/>
              <a:t>Subthreshold FAR (24 per year), large </a:t>
            </a:r>
            <a:r>
              <a:rPr lang="en-US" dirty="0" err="1"/>
              <a:t>p_terrestrial</a:t>
            </a:r>
            <a:r>
              <a:rPr lang="en-US" dirty="0"/>
              <a:t> (97%), why did we bother?</a:t>
            </a:r>
          </a:p>
        </p:txBody>
      </p:sp>
      <p:sp>
        <p:nvSpPr>
          <p:cNvPr id="11" name="Oval 10">
            <a:extLst>
              <a:ext uri="{FF2B5EF4-FFF2-40B4-BE49-F238E27FC236}">
                <a16:creationId xmlns:a16="http://schemas.microsoft.com/office/drawing/2014/main" id="{3D1CA52C-7A26-8E49-94C5-4F5F4914E2D9}"/>
              </a:ext>
            </a:extLst>
          </p:cNvPr>
          <p:cNvSpPr/>
          <p:nvPr/>
        </p:nvSpPr>
        <p:spPr>
          <a:xfrm>
            <a:off x="5949387" y="2372814"/>
            <a:ext cx="1053297" cy="12384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E6BF44B9-02C1-5440-9ADB-E9D4CF468018}"/>
              </a:ext>
            </a:extLst>
          </p:cNvPr>
          <p:cNvSpPr/>
          <p:nvPr/>
        </p:nvSpPr>
        <p:spPr>
          <a:xfrm>
            <a:off x="505427" y="4382766"/>
            <a:ext cx="2196297" cy="12384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2059720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7A17B-BB2A-C24B-B7E4-A0E4AB141750}"/>
              </a:ext>
            </a:extLst>
          </p:cNvPr>
          <p:cNvSpPr>
            <a:spLocks noGrp="1"/>
          </p:cNvSpPr>
          <p:nvPr>
            <p:ph type="title"/>
          </p:nvPr>
        </p:nvSpPr>
        <p:spPr/>
        <p:txBody>
          <a:bodyPr/>
          <a:lstStyle/>
          <a:p>
            <a:r>
              <a:rPr lang="en-US" dirty="0"/>
              <a:t>S200105ae: What we said in GCNs</a:t>
            </a:r>
          </a:p>
        </p:txBody>
      </p:sp>
      <p:sp>
        <p:nvSpPr>
          <p:cNvPr id="3" name="Text Placeholder 2">
            <a:extLst>
              <a:ext uri="{FF2B5EF4-FFF2-40B4-BE49-F238E27FC236}">
                <a16:creationId xmlns:a16="http://schemas.microsoft.com/office/drawing/2014/main" id="{01FC4AB5-9A58-3B4D-A6B0-D165AF1D725D}"/>
              </a:ext>
            </a:extLst>
          </p:cNvPr>
          <p:cNvSpPr>
            <a:spLocks noGrp="1"/>
          </p:cNvSpPr>
          <p:nvPr>
            <p:ph type="body" idx="1"/>
          </p:nvPr>
        </p:nvSpPr>
        <p:spPr/>
        <p:txBody>
          <a:bodyPr/>
          <a:lstStyle/>
          <a:p>
            <a:r>
              <a:rPr lang="en-US" dirty="0"/>
              <a:t>GCN 26657: “Preliminary human vetting of this candidate indicates a chirp structure in the L1 time-frequency plane with no indication of contamination by instrumental artifacts.”</a:t>
            </a:r>
          </a:p>
          <a:p>
            <a:r>
              <a:rPr lang="en-US" dirty="0"/>
              <a:t>GCN 26688: “our examination of the data indicates that the signal has greater significance than what was calculated in real-time processing (and is still contained in the GCN Notice), sufficient to warrant a public alert.”</a:t>
            </a:r>
          </a:p>
          <a:p>
            <a:r>
              <a:rPr lang="en-US" dirty="0"/>
              <a:t>What do these mean?</a:t>
            </a:r>
          </a:p>
        </p:txBody>
      </p:sp>
      <p:sp>
        <p:nvSpPr>
          <p:cNvPr id="4" name="Slide Number Placeholder 3">
            <a:extLst>
              <a:ext uri="{FF2B5EF4-FFF2-40B4-BE49-F238E27FC236}">
                <a16:creationId xmlns:a16="http://schemas.microsoft.com/office/drawing/2014/main" id="{38A6FA85-4F75-774F-B394-38D99F27868C}"/>
              </a:ext>
            </a:extLst>
          </p:cNvPr>
          <p:cNvSpPr>
            <a:spLocks noGrp="1"/>
          </p:cNvSpPr>
          <p:nvPr>
            <p:ph type="sldNum" sz="quarter" idx="2"/>
          </p:nvPr>
        </p:nvSpPr>
        <p:spPr/>
        <p:txBody>
          <a:bodyPr/>
          <a:lstStyle/>
          <a:p>
            <a:fld id="{86CB4B4D-7CA3-9044-876B-883B54F8677D}" type="slidenum">
              <a:rPr lang="en-US" smtClean="0"/>
              <a:t>7</a:t>
            </a:fld>
            <a:endParaRPr lang="en-US"/>
          </a:p>
        </p:txBody>
      </p:sp>
    </p:spTree>
    <p:extLst>
      <p:ext uri="{BB962C8B-B14F-4D97-AF65-F5344CB8AC3E}">
        <p14:creationId xmlns:p14="http://schemas.microsoft.com/office/powerpoint/2010/main" val="253736451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9121A-103E-B441-8730-198AB7ECAD6B}"/>
              </a:ext>
            </a:extLst>
          </p:cNvPr>
          <p:cNvSpPr>
            <a:spLocks noGrp="1"/>
          </p:cNvSpPr>
          <p:nvPr>
            <p:ph type="title"/>
          </p:nvPr>
        </p:nvSpPr>
        <p:spPr/>
        <p:txBody>
          <a:bodyPr>
            <a:normAutofit/>
          </a:bodyPr>
          <a:lstStyle/>
          <a:p>
            <a:r>
              <a:rPr lang="en-US" sz="4000" dirty="0"/>
              <a:t>“Preliminary human vetting” (= all sorts of things, but anyway…)</a:t>
            </a:r>
          </a:p>
        </p:txBody>
      </p:sp>
      <p:sp>
        <p:nvSpPr>
          <p:cNvPr id="3" name="Text Placeholder 2">
            <a:extLst>
              <a:ext uri="{FF2B5EF4-FFF2-40B4-BE49-F238E27FC236}">
                <a16:creationId xmlns:a16="http://schemas.microsoft.com/office/drawing/2014/main" id="{6B14C94D-0D09-604B-A07A-FE653175F492}"/>
              </a:ext>
            </a:extLst>
          </p:cNvPr>
          <p:cNvSpPr>
            <a:spLocks noGrp="1"/>
          </p:cNvSpPr>
          <p:nvPr>
            <p:ph type="body" idx="1"/>
          </p:nvPr>
        </p:nvSpPr>
        <p:spPr/>
        <p:txBody>
          <a:bodyPr>
            <a:normAutofit fontScale="85000" lnSpcReduction="20000"/>
          </a:bodyPr>
          <a:lstStyle/>
          <a:p>
            <a:r>
              <a:rPr lang="en-US" dirty="0"/>
              <a:t>One of them is manual inspection of the “omega scan”, a tool for time-frequency analysis.</a:t>
            </a:r>
          </a:p>
          <a:p>
            <a:r>
              <a:rPr lang="en-US" dirty="0">
                <a:solidFill>
                  <a:srgbClr val="FF0000"/>
                </a:solidFill>
              </a:rPr>
              <a:t>Example</a:t>
            </a:r>
            <a:r>
              <a:rPr lang="en-US" dirty="0"/>
              <a:t> of the omega scan of IFO strain for GW150914 (</a:t>
            </a:r>
            <a:r>
              <a:rPr lang="en-US" dirty="0">
                <a:solidFill>
                  <a:srgbClr val="FF0000"/>
                </a:solidFill>
              </a:rPr>
              <a:t>note that this is NOT for  S200105ae</a:t>
            </a:r>
            <a:r>
              <a:rPr lang="en-US" dirty="0"/>
              <a:t>!!)</a:t>
            </a:r>
          </a:p>
          <a:p>
            <a:endParaRPr lang="en-US" dirty="0"/>
          </a:p>
          <a:p>
            <a:endParaRPr lang="en-US" dirty="0"/>
          </a:p>
          <a:p>
            <a:endParaRPr lang="en-US" dirty="0"/>
          </a:p>
          <a:p>
            <a:endParaRPr lang="en-US" dirty="0"/>
          </a:p>
          <a:p>
            <a:endParaRPr lang="en-US" dirty="0"/>
          </a:p>
          <a:p>
            <a:r>
              <a:rPr lang="en-US" dirty="0"/>
              <a:t>We do this systematically for all useful channels, not just strain, for all candidates. </a:t>
            </a:r>
          </a:p>
          <a:p>
            <a:r>
              <a:rPr lang="en-US" dirty="0"/>
              <a:t>In S200105ae, clear chirp in L1 omega scan but not in any of L1 witness channels. Thus a suspicion that this is more real than FAR~24/year.</a:t>
            </a:r>
          </a:p>
        </p:txBody>
      </p:sp>
      <p:sp>
        <p:nvSpPr>
          <p:cNvPr id="4" name="Slide Number Placeholder 3">
            <a:extLst>
              <a:ext uri="{FF2B5EF4-FFF2-40B4-BE49-F238E27FC236}">
                <a16:creationId xmlns:a16="http://schemas.microsoft.com/office/drawing/2014/main" id="{20412B57-FB99-6745-BAF3-6AEE2BB4D1AF}"/>
              </a:ext>
            </a:extLst>
          </p:cNvPr>
          <p:cNvSpPr>
            <a:spLocks noGrp="1"/>
          </p:cNvSpPr>
          <p:nvPr>
            <p:ph type="sldNum" sz="quarter" idx="2"/>
          </p:nvPr>
        </p:nvSpPr>
        <p:spPr/>
        <p:txBody>
          <a:bodyPr/>
          <a:lstStyle/>
          <a:p>
            <a:fld id="{86CB4B4D-7CA3-9044-876B-883B54F8677D}" type="slidenum">
              <a:rPr lang="en-US" smtClean="0"/>
              <a:t>8</a:t>
            </a:fld>
            <a:endParaRPr lang="en-US"/>
          </a:p>
        </p:txBody>
      </p:sp>
      <p:pic>
        <p:nvPicPr>
          <p:cNvPr id="6" name="Picture 5">
            <a:extLst>
              <a:ext uri="{FF2B5EF4-FFF2-40B4-BE49-F238E27FC236}">
                <a16:creationId xmlns:a16="http://schemas.microsoft.com/office/drawing/2014/main" id="{86F75695-E523-0D4A-A8EE-A0E5E9EAA7E8}"/>
              </a:ext>
            </a:extLst>
          </p:cNvPr>
          <p:cNvPicPr>
            <a:picLocks noChangeAspect="1"/>
          </p:cNvPicPr>
          <p:nvPr/>
        </p:nvPicPr>
        <p:blipFill>
          <a:blip r:embed="rId2"/>
          <a:stretch>
            <a:fillRect/>
          </a:stretch>
        </p:blipFill>
        <p:spPr>
          <a:xfrm>
            <a:off x="4723355" y="2841665"/>
            <a:ext cx="6032500" cy="1892300"/>
          </a:xfrm>
          <a:prstGeom prst="rect">
            <a:avLst/>
          </a:prstGeom>
        </p:spPr>
      </p:pic>
    </p:spTree>
    <p:extLst>
      <p:ext uri="{BB962C8B-B14F-4D97-AF65-F5344CB8AC3E}">
        <p14:creationId xmlns:p14="http://schemas.microsoft.com/office/powerpoint/2010/main" val="167786533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AC0D2-BB44-B34F-BD94-F7BCEE1EEBA8}"/>
              </a:ext>
            </a:extLst>
          </p:cNvPr>
          <p:cNvSpPr>
            <a:spLocks noGrp="1"/>
          </p:cNvSpPr>
          <p:nvPr>
            <p:ph type="title"/>
          </p:nvPr>
        </p:nvSpPr>
        <p:spPr/>
        <p:txBody>
          <a:bodyPr/>
          <a:lstStyle/>
          <a:p>
            <a:r>
              <a:rPr lang="en-US" dirty="0"/>
              <a:t>Why low significance?</a:t>
            </a:r>
          </a:p>
        </p:txBody>
      </p:sp>
      <p:sp>
        <p:nvSpPr>
          <p:cNvPr id="3" name="Text Placeholder 2">
            <a:extLst>
              <a:ext uri="{FF2B5EF4-FFF2-40B4-BE49-F238E27FC236}">
                <a16:creationId xmlns:a16="http://schemas.microsoft.com/office/drawing/2014/main" id="{18177110-7BB9-134C-A36A-573AE4D83F7A}"/>
              </a:ext>
            </a:extLst>
          </p:cNvPr>
          <p:cNvSpPr>
            <a:spLocks noGrp="1"/>
          </p:cNvSpPr>
          <p:nvPr>
            <p:ph type="body" idx="1"/>
          </p:nvPr>
        </p:nvSpPr>
        <p:spPr/>
        <p:txBody>
          <a:bodyPr/>
          <a:lstStyle/>
          <a:p>
            <a:r>
              <a:rPr lang="en-US" dirty="0"/>
              <a:t>Basically L1-only as far as online FAR is concerned though V1 was running at the time.</a:t>
            </a:r>
          </a:p>
          <a:p>
            <a:r>
              <a:rPr lang="en-US" dirty="0"/>
              <a:t>Single-detector events are heavily penalized in the production code, estimating FAR larger than we believe in this case.</a:t>
            </a:r>
          </a:p>
          <a:p>
            <a:r>
              <a:rPr lang="en-US" dirty="0"/>
              <a:t>Better code is being developed.</a:t>
            </a:r>
          </a:p>
          <a:p>
            <a:r>
              <a:rPr lang="en-US" dirty="0"/>
              <a:t>We don’t have a revised significance, but we sent PE-based update for localization as well as classification assuming that this is of astrophysical origin. HasNS~98%, </a:t>
            </a:r>
            <a:r>
              <a:rPr lang="en-US" dirty="0" err="1"/>
              <a:t>HasRemnant</a:t>
            </a:r>
            <a:r>
              <a:rPr lang="en-US" dirty="0"/>
              <a:t>&lt;1%.</a:t>
            </a:r>
          </a:p>
          <a:p>
            <a:endParaRPr lang="en-US" dirty="0"/>
          </a:p>
          <a:p>
            <a:endParaRPr lang="en-US" dirty="0"/>
          </a:p>
        </p:txBody>
      </p:sp>
      <p:sp>
        <p:nvSpPr>
          <p:cNvPr id="4" name="Slide Number Placeholder 3">
            <a:extLst>
              <a:ext uri="{FF2B5EF4-FFF2-40B4-BE49-F238E27FC236}">
                <a16:creationId xmlns:a16="http://schemas.microsoft.com/office/drawing/2014/main" id="{6A6A0357-D4C9-F747-841D-9F43D6A0909C}"/>
              </a:ext>
            </a:extLst>
          </p:cNvPr>
          <p:cNvSpPr>
            <a:spLocks noGrp="1"/>
          </p:cNvSpPr>
          <p:nvPr>
            <p:ph type="sldNum" sz="quarter" idx="2"/>
          </p:nvPr>
        </p:nvSpPr>
        <p:spPr/>
        <p:txBody>
          <a:bodyPr/>
          <a:lstStyle/>
          <a:p>
            <a:fld id="{86CB4B4D-7CA3-9044-876B-883B54F8677D}" type="slidenum">
              <a:rPr lang="en-US" smtClean="0"/>
              <a:t>9</a:t>
            </a:fld>
            <a:endParaRPr lang="en-US"/>
          </a:p>
        </p:txBody>
      </p:sp>
    </p:spTree>
    <p:extLst>
      <p:ext uri="{BB962C8B-B14F-4D97-AF65-F5344CB8AC3E}">
        <p14:creationId xmlns:p14="http://schemas.microsoft.com/office/powerpoint/2010/main" val="2564235655"/>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24719</TotalTime>
  <Words>949</Words>
  <Application>Microsoft Macintosh PowerPoint</Application>
  <PresentationFormat>Widescreen</PresentationFormat>
  <Paragraphs>85</Paragraphs>
  <Slides>12</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游ゴシック</vt:lpstr>
      <vt:lpstr>Arial</vt:lpstr>
      <vt:lpstr>Calibri</vt:lpstr>
      <vt:lpstr>Calibri Light</vt:lpstr>
      <vt:lpstr>Candara</vt:lpstr>
      <vt:lpstr>Times</vt:lpstr>
      <vt:lpstr>Wingdings</vt:lpstr>
      <vt:lpstr>Office Theme</vt:lpstr>
      <vt:lpstr>O3 LIGO-Virgo-KAGRA update, January 2020</vt:lpstr>
      <vt:lpstr>10th week into O3b: So far so good.</vt:lpstr>
      <vt:lpstr>PowerPoint Presentation</vt:lpstr>
      <vt:lpstr>Some stats. 19 alerts including 8 retractions since the last OpenLVEM telecon on Nov/21/2019. </vt:lpstr>
      <vt:lpstr>PowerPoint Presentation</vt:lpstr>
      <vt:lpstr>Event to explain: S200105ae, a subthreshold LV event candidate.</vt:lpstr>
      <vt:lpstr>S200105ae: What we said in GCNs</vt:lpstr>
      <vt:lpstr>“Preliminary human vetting” (= all sorts of things, but anyway…)</vt:lpstr>
      <vt:lpstr>Why low significance?</vt:lpstr>
      <vt:lpstr>Future of O3</vt:lpstr>
      <vt:lpstr>Future: KAGRA</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LIGO-Virgo status</dc:title>
  <dc:creator>Nicolas Leroy</dc:creator>
  <cp:lastModifiedBy>Microsoft Office User</cp:lastModifiedBy>
  <cp:revision>141</cp:revision>
  <cp:lastPrinted>2020-01-16T03:00:49Z</cp:lastPrinted>
  <dcterms:created xsi:type="dcterms:W3CDTF">2019-05-23T08:00:18Z</dcterms:created>
  <dcterms:modified xsi:type="dcterms:W3CDTF">2020-01-16T10:25:07Z</dcterms:modified>
</cp:coreProperties>
</file>