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2" d="100"/>
          <a:sy n="112" d="100"/>
        </p:scale>
        <p:origin x="728" y="-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88440" y="401040"/>
            <a:ext cx="6994800" cy="167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88440" y="2353320"/>
            <a:ext cx="6994800" cy="278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88440" y="5400360"/>
            <a:ext cx="6994800" cy="278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88440" y="401040"/>
            <a:ext cx="6994800" cy="167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88440" y="2353320"/>
            <a:ext cx="3413160" cy="278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972600" y="2353320"/>
            <a:ext cx="3413160" cy="278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88440" y="5400360"/>
            <a:ext cx="3413160" cy="278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972600" y="5400360"/>
            <a:ext cx="3413160" cy="278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88440" y="401040"/>
            <a:ext cx="6994800" cy="167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88440" y="2353320"/>
            <a:ext cx="2252160" cy="278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753640" y="2353320"/>
            <a:ext cx="2252160" cy="278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118840" y="2353320"/>
            <a:ext cx="2252160" cy="278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388440" y="5400360"/>
            <a:ext cx="2252160" cy="278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753640" y="5400360"/>
            <a:ext cx="2252160" cy="278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118840" y="5400360"/>
            <a:ext cx="2252160" cy="278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88440" y="401040"/>
            <a:ext cx="6994800" cy="167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88440" y="2353320"/>
            <a:ext cx="6994800" cy="5833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88440" y="401040"/>
            <a:ext cx="6994800" cy="167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88440" y="2353320"/>
            <a:ext cx="6994800" cy="583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88440" y="401040"/>
            <a:ext cx="6994800" cy="167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88440" y="2353320"/>
            <a:ext cx="3413160" cy="583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972600" y="2353320"/>
            <a:ext cx="3413160" cy="583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88440" y="401040"/>
            <a:ext cx="6994800" cy="167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88440" y="401040"/>
            <a:ext cx="6994800" cy="7784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88440" y="401040"/>
            <a:ext cx="6994800" cy="167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88440" y="2353320"/>
            <a:ext cx="3413160" cy="278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972600" y="2353320"/>
            <a:ext cx="3413160" cy="583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88440" y="5400360"/>
            <a:ext cx="3413160" cy="278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88440" y="401040"/>
            <a:ext cx="6994800" cy="167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88440" y="2353320"/>
            <a:ext cx="3413160" cy="583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972600" y="2353320"/>
            <a:ext cx="3413160" cy="278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972600" y="5400360"/>
            <a:ext cx="3413160" cy="278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88440" y="401040"/>
            <a:ext cx="6994800" cy="167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88440" y="2353320"/>
            <a:ext cx="3413160" cy="278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972600" y="2353320"/>
            <a:ext cx="3413160" cy="278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88440" y="5400360"/>
            <a:ext cx="6994800" cy="278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88440" y="401040"/>
            <a:ext cx="6994800" cy="167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88440" y="2353320"/>
            <a:ext cx="6994800" cy="583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1"/>
          <p:cNvGraphicFramePr/>
          <p:nvPr>
            <p:extLst>
              <p:ext uri="{D42A27DB-BD31-4B8C-83A1-F6EECF244321}">
                <p14:modId xmlns:p14="http://schemas.microsoft.com/office/powerpoint/2010/main" val="722586310"/>
              </p:ext>
            </p:extLst>
          </p:nvPr>
        </p:nvGraphicFramePr>
        <p:xfrm>
          <a:off x="108360" y="1430280"/>
          <a:ext cx="7543080" cy="5947200"/>
        </p:xfrm>
        <a:graphic>
          <a:graphicData uri="http://schemas.openxmlformats.org/drawingml/2006/table">
            <a:tbl>
              <a:tblPr/>
              <a:tblGrid>
                <a:gridCol w="1816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Observed by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LIGO Hanford and Livingston, Virgo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Mass of final BH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  <a:ea typeface="Noto Sans CJK SC"/>
                        </a:rPr>
                        <a:t>33.1 to 41.1 M</a:t>
                      </a:r>
                      <a:r>
                        <a:rPr lang="en-US" sz="1050" b="0" strike="noStrike" spc="-1" baseline="-33000">
                          <a:latin typeface="Arial"/>
                          <a:ea typeface="Noto Sans CJK SC"/>
                        </a:rPr>
                        <a:t>☉</a:t>
                      </a:r>
                      <a:endParaRPr lang="en-US" sz="1050" b="0" strike="noStrike" spc="-1">
                        <a:latin typeface="Arial"/>
                      </a:endParaRP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Source type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Binary black hole merger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050" b="0" strike="noStrike" spc="-1" dirty="0">
                          <a:latin typeface="Arial"/>
                        </a:rPr>
                        <a:t>Spin magnitude of final BH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0.60 to 0.72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Event time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5:30:44 UTC, April 12, 2019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050" b="0" strike="noStrike" spc="-1" dirty="0">
                          <a:latin typeface="Arial"/>
                        </a:rPr>
                        <a:t>Initial astronomer alert latency</a:t>
                      </a: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050" b="0" strike="noStrike" spc="-1" dirty="0">
                          <a:latin typeface="Arial"/>
                        </a:rPr>
                        <a:t>(referenced to time of merger)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60 minutes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Network signal to noise ratio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19.1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Sky area of 90% credible region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156 deg</a:t>
                      </a:r>
                      <a:r>
                        <a:rPr lang="en-US" sz="1300" b="0" strike="noStrike" spc="-1" baseline="33000">
                          <a:latin typeface="Arial"/>
                        </a:rPr>
                        <a:t>2</a:t>
                      </a:r>
                      <a:endParaRPr lang="en-US" sz="1300" b="0" strike="noStrike" spc="-1">
                        <a:latin typeface="Arial"/>
                      </a:endParaRP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Distance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050" b="0" strike="noStrike" spc="-1" dirty="0">
                          <a:latin typeface="Arial"/>
                        </a:rPr>
                        <a:t>1.83 to 2.84 billion light years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Redshift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0.12 to 0.18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Primary BH mass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  <a:ea typeface="Noto Sans CJK SC"/>
                        </a:rPr>
                        <a:t>24.4 to 34.7 M</a:t>
                      </a:r>
                      <a:r>
                        <a:rPr lang="en-US" sz="1050" b="0" strike="noStrike" spc="-1" baseline="-33000">
                          <a:latin typeface="Arial"/>
                          <a:ea typeface="Noto Sans CJK SC"/>
                        </a:rPr>
                        <a:t>☉</a:t>
                      </a:r>
                      <a:endParaRPr lang="en-US" sz="1050" b="0" strike="noStrike" spc="-1">
                        <a:latin typeface="Arial"/>
                      </a:endParaRP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Secondary  BH mass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  <a:ea typeface="Noto Sans CJK SC"/>
                        </a:rPr>
                        <a:t>7.4 to 10.1 M</a:t>
                      </a:r>
                      <a:r>
                        <a:rPr lang="en-US" sz="1050" b="0" strike="noStrike" spc="-1" baseline="-33000">
                          <a:latin typeface="Arial"/>
                          <a:ea typeface="Noto Sans CJK SC"/>
                        </a:rPr>
                        <a:t>☉</a:t>
                      </a:r>
                      <a:endParaRPr lang="en-US" sz="1050" b="0" strike="noStrike" spc="-1">
                        <a:latin typeface="Arial"/>
                      </a:endParaRP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strike="noStrike" spc="-1" dirty="0">
                          <a:latin typeface="Arial"/>
                        </a:rPr>
                        <a:t>Ratio of secondary to primary BH mass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0.21 to 0.41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Effective inspiral spin parameter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0.14 to 0.34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Effective precession spin parameter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latin typeface="Arial"/>
                        </a:rPr>
                        <a:t>0.15 to 0.49</a:t>
                      </a:r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000" marR="90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4081474" y="3332280"/>
            <a:ext cx="3238200" cy="4857480"/>
          </a:xfrm>
          <a:prstGeom prst="rect">
            <a:avLst/>
          </a:prstGeom>
          <a:ln>
            <a:noFill/>
          </a:ln>
        </p:spPr>
      </p:pic>
      <p:sp>
        <p:nvSpPr>
          <p:cNvPr id="40" name="CustomShape 2"/>
          <p:cNvSpPr/>
          <p:nvPr/>
        </p:nvSpPr>
        <p:spPr>
          <a:xfrm>
            <a:off x="0" y="72720"/>
            <a:ext cx="7772040" cy="77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latin typeface="Arial"/>
              </a:rPr>
              <a:t>GW190412 FACTSHEET</a:t>
            </a: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 dirty="0">
                <a:latin typeface="Arial"/>
              </a:rPr>
              <a:t>FIRST DETECTED EVENT WITH STRONG EVIDENCE FOR AN UNEQUAL</a:t>
            </a:r>
          </a:p>
          <a:p>
            <a:pPr algn="ctr">
              <a:lnSpc>
                <a:spcPct val="100000"/>
              </a:lnSpc>
            </a:pPr>
            <a:r>
              <a:rPr lang="en-US" sz="1400" b="1" strike="noStrike" spc="-1" dirty="0">
                <a:latin typeface="Arial"/>
              </a:rPr>
              <a:t>MASS RATIO AND HIGHER GRAVITATIONAL WAVE MODES PRESENT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41" name="CustomShape 3"/>
          <p:cNvSpPr/>
          <p:nvPr/>
        </p:nvSpPr>
        <p:spPr>
          <a:xfrm>
            <a:off x="3213173" y="8200917"/>
            <a:ext cx="4343040" cy="181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960" b="0" strike="noStrike" spc="-1" dirty="0">
                <a:latin typeface="Arial"/>
              </a:rPr>
              <a:t>Images: </a:t>
            </a:r>
            <a:r>
              <a:rPr lang="en-US" sz="960" b="1" strike="noStrike" spc="-1" dirty="0">
                <a:latin typeface="Arial"/>
              </a:rPr>
              <a:t>Mass ratio and spin </a:t>
            </a:r>
            <a:r>
              <a:rPr lang="en-US" sz="960" b="0" strike="noStrike" spc="-1" dirty="0">
                <a:latin typeface="Arial"/>
              </a:rPr>
              <a:t>(left) – from the properties of the signal, it was possible to estimate the mass ratio (</a:t>
            </a:r>
            <a:r>
              <a:rPr lang="en-US" sz="960" b="0" i="1" strike="noStrike" spc="-1" dirty="0">
                <a:latin typeface="Arial"/>
              </a:rPr>
              <a:t>q</a:t>
            </a:r>
            <a:r>
              <a:rPr lang="en-US" sz="960" b="0" strike="noStrike" spc="-1" dirty="0">
                <a:latin typeface="Arial"/>
              </a:rPr>
              <a:t>) and the effective spin (</a:t>
            </a:r>
            <a:r>
              <a:rPr lang="en-US" sz="960" b="0" i="1" strike="noStrike" spc="-1" dirty="0" err="1">
                <a:latin typeface="Arial"/>
              </a:rPr>
              <a:t>χ</a:t>
            </a:r>
            <a:r>
              <a:rPr lang="en-US" sz="958" b="0" strike="noStrike" spc="-1" baseline="-33000" dirty="0" err="1">
                <a:latin typeface="Arial"/>
              </a:rPr>
              <a:t>eff</a:t>
            </a:r>
            <a:r>
              <a:rPr lang="en-US" sz="960" b="0" strike="noStrike" spc="-1" dirty="0">
                <a:latin typeface="Arial"/>
              </a:rPr>
              <a:t>) of the binary BHs. The blue and orange contours represent 90% credible estimates on the values of these quantities from two different models.</a:t>
            </a:r>
          </a:p>
          <a:p>
            <a:pPr algn="ctr">
              <a:lnSpc>
                <a:spcPct val="100000"/>
              </a:lnSpc>
            </a:pPr>
            <a:endParaRPr lang="en-US" sz="200" b="1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960" b="1" strike="noStrike" spc="-1" dirty="0">
                <a:latin typeface="Arial"/>
              </a:rPr>
              <a:t>GW spectrograms </a:t>
            </a:r>
            <a:r>
              <a:rPr lang="en-US" sz="960" b="0" strike="noStrike" spc="-1" dirty="0">
                <a:latin typeface="Arial"/>
              </a:rPr>
              <a:t>(above) – time-frequency representation of the GW signal data from all three detectors.</a:t>
            </a:r>
          </a:p>
          <a:p>
            <a:pPr algn="ctr">
              <a:lnSpc>
                <a:spcPct val="100000"/>
              </a:lnSpc>
            </a:pPr>
            <a:endParaRPr lang="en-US" sz="7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960" b="0" strike="noStrike" spc="-1" dirty="0">
                <a:latin typeface="Arial"/>
                <a:ea typeface="Noto Sans CJK SC"/>
              </a:rPr>
              <a:t>GW = gravitational wave, BH = black hole, M</a:t>
            </a:r>
            <a:r>
              <a:rPr lang="en-US" sz="958" b="0" strike="noStrike" spc="-1" baseline="-33000" dirty="0">
                <a:latin typeface="Arial"/>
                <a:ea typeface="Noto Sans CJK SC"/>
              </a:rPr>
              <a:t>☉</a:t>
            </a:r>
            <a:r>
              <a:rPr lang="en-US" sz="960" b="0" strike="noStrike" spc="-1" dirty="0">
                <a:latin typeface="Arial"/>
                <a:ea typeface="Noto Sans CJK SC"/>
              </a:rPr>
              <a:t>=1 solar mass=2x10</a:t>
            </a:r>
            <a:r>
              <a:rPr lang="en-US" sz="1300" b="0" strike="noStrike" spc="-1" baseline="33000" dirty="0">
                <a:latin typeface="Arial"/>
                <a:ea typeface="Noto Sans CJK SC"/>
              </a:rPr>
              <a:t>30</a:t>
            </a:r>
            <a:r>
              <a:rPr lang="en-US" sz="960" b="0" strike="noStrike" spc="-1" dirty="0">
                <a:latin typeface="Arial"/>
                <a:ea typeface="Noto Sans CJK SC"/>
              </a:rPr>
              <a:t> kg</a:t>
            </a:r>
            <a:endParaRPr lang="en-US" sz="96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900" b="1" strike="noStrike" spc="-1" dirty="0">
                <a:latin typeface="Arial"/>
                <a:ea typeface="Noto Sans CJK SC"/>
              </a:rPr>
              <a:t>Parameter ranges are 90% credible intervals from combining two models</a:t>
            </a:r>
          </a:p>
        </p:txBody>
      </p:sp>
      <p:pic>
        <p:nvPicPr>
          <p:cNvPr id="42" name="Picture 41"/>
          <p:cNvPicPr/>
          <p:nvPr/>
        </p:nvPicPr>
        <p:blipFill>
          <a:blip r:embed="rId3"/>
          <a:stretch/>
        </p:blipFill>
        <p:spPr>
          <a:xfrm>
            <a:off x="6636240" y="56880"/>
            <a:ext cx="952920" cy="765720"/>
          </a:xfrm>
          <a:prstGeom prst="rect">
            <a:avLst/>
          </a:prstGeom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4"/>
          <a:stretch/>
        </p:blipFill>
        <p:spPr>
          <a:xfrm>
            <a:off x="316922" y="7348140"/>
            <a:ext cx="2655360" cy="2559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10191</TotalTime>
  <Words>247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Symbol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Zoheyr Doctor</dc:creator>
  <dc:description/>
  <cp:lastModifiedBy>Martin Hendry</cp:lastModifiedBy>
  <cp:revision>185</cp:revision>
  <cp:lastPrinted>2017-10-10T21:07:49Z</cp:lastPrinted>
  <dcterms:created xsi:type="dcterms:W3CDTF">2017-10-04T19:35:22Z</dcterms:created>
  <dcterms:modified xsi:type="dcterms:W3CDTF">2020-04-19T20:26:06Z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