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 showGuides="1">
      <p:cViewPr varScale="1">
        <p:scale>
          <a:sx n="81" d="100"/>
          <a:sy n="81" d="100"/>
        </p:scale>
        <p:origin x="3104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4487A-3ED8-E741-85AA-61E87596709D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DA57-B2AD-5D42-BA98-F35C8ADD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1AFA1-7917-A043-B17A-1290014B8E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7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7CA7-396D-7F4B-9A9B-688F50A702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91CB-37B1-F149-A695-866362AB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23985C8-460D-664D-AFDB-74D43DCFE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  <a14:imgEffect>
                      <a14:brightnessContrast bright="1000" contrast="-14000"/>
                    </a14:imgEffect>
                  </a14:imgLayer>
                </a14:imgProps>
              </a:ext>
            </a:extLst>
          </a:blip>
          <a:srcRect l="50036" t="19257" r="10751" b="21707"/>
          <a:stretch/>
        </p:blipFill>
        <p:spPr>
          <a:xfrm>
            <a:off x="-5770" y="1733373"/>
            <a:ext cx="6896505" cy="7410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BA07BD-CE77-1C41-9784-194B792FE3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7" t="20519" r="-7" b="1178"/>
          <a:stretch/>
        </p:blipFill>
        <p:spPr>
          <a:xfrm>
            <a:off x="-8021" y="-110359"/>
            <a:ext cx="6874042" cy="27186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E885C6C-7800-EC4A-9D76-FE8D44699875}"/>
              </a:ext>
            </a:extLst>
          </p:cNvPr>
          <p:cNvSpPr txBox="1">
            <a:spLocks/>
          </p:cNvSpPr>
          <p:nvPr/>
        </p:nvSpPr>
        <p:spPr>
          <a:xfrm>
            <a:off x="86405" y="203443"/>
            <a:ext cx="6685189" cy="929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GW190814 Factsheet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9B006-BEC3-2B4E-8B1F-3A97CE2E2B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406" y="6990963"/>
            <a:ext cx="3193551" cy="197372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B3AAD-6528-4B45-8F43-AF322B215524}"/>
              </a:ext>
            </a:extLst>
          </p:cNvPr>
          <p:cNvSpPr txBox="1"/>
          <p:nvPr/>
        </p:nvSpPr>
        <p:spPr>
          <a:xfrm>
            <a:off x="86405" y="1042194"/>
            <a:ext cx="66851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Lowest mass ratio event to date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Strongest evidence of higher order modes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071C7-81D4-FE4E-AA20-B354C9787187}"/>
              </a:ext>
            </a:extLst>
          </p:cNvPr>
          <p:cNvGrpSpPr/>
          <p:nvPr/>
        </p:nvGrpSpPr>
        <p:grpSpPr>
          <a:xfrm>
            <a:off x="3622500" y="1829625"/>
            <a:ext cx="3084175" cy="2934880"/>
            <a:chOff x="3505873" y="1839442"/>
            <a:chExt cx="3441131" cy="34411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0D84BD-79C0-8043-81AA-AAA10C96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505873" y="1839442"/>
              <a:ext cx="3441131" cy="3441131"/>
            </a:xfrm>
            <a:prstGeom prst="rect">
              <a:avLst/>
            </a:prstGeom>
            <a:ln>
              <a:noFill/>
            </a:ln>
            <a:effectLst>
              <a:softEdge rad="50800"/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A41FC9-6A45-8542-A34C-9EF680C254B3}"/>
                </a:ext>
              </a:extLst>
            </p:cNvPr>
            <p:cNvSpPr/>
            <p:nvPr/>
          </p:nvSpPr>
          <p:spPr>
            <a:xfrm>
              <a:off x="5213114" y="2810217"/>
              <a:ext cx="772641" cy="4118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Model 1 </a:t>
              </a:r>
            </a:p>
            <a:p>
              <a:pPr algn="ctr"/>
              <a:r>
                <a:rPr lang="en-US" sz="900" dirty="0"/>
                <a:t>Model 2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F8E048-E8C7-2D45-ABA1-3DF56B2E8C92}"/>
              </a:ext>
            </a:extLst>
          </p:cNvPr>
          <p:cNvGraphicFramePr>
            <a:graphicFrameLocks noGrp="1"/>
          </p:cNvGraphicFramePr>
          <p:nvPr/>
        </p:nvGraphicFramePr>
        <p:xfrm>
          <a:off x="86406" y="1993205"/>
          <a:ext cx="3256188" cy="498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253">
                  <a:extLst>
                    <a:ext uri="{9D8B030D-6E8A-4147-A177-3AD203B41FA5}">
                      <a16:colId xmlns:a16="http://schemas.microsoft.com/office/drawing/2014/main" val="4074289909"/>
                    </a:ext>
                  </a:extLst>
                </a:gridCol>
                <a:gridCol w="1725935">
                  <a:extLst>
                    <a:ext uri="{9D8B030D-6E8A-4147-A177-3AD203B41FA5}">
                      <a16:colId xmlns:a16="http://schemas.microsoft.com/office/drawing/2014/main" val="1901827943"/>
                    </a:ext>
                  </a:extLst>
                </a:gridCol>
              </a:tblGrid>
              <a:tr h="58760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Observed by: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LIGO Hanford, </a:t>
                      </a:r>
                    </a:p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LIGO Livingston and </a:t>
                      </a:r>
                    </a:p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Virgo detectors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258386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Source type: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BH and compact object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88348"/>
                  </a:ext>
                </a:extLst>
              </a:tr>
              <a:tr h="41482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Date: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August 14</a:t>
                      </a:r>
                      <a:r>
                        <a:rPr lang="en-US" sz="1600" b="0" i="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th </a:t>
                      </a: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2019</a:t>
                      </a:r>
                      <a:endParaRPr lang="en-US" sz="14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724736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Time of merger: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21:10:39 UTC</a:t>
                      </a:r>
                      <a:endParaRPr lang="en-US" sz="14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78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Network SNR: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023381"/>
                  </a:ext>
                </a:extLst>
              </a:tr>
              <a:tr h="3910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Distance: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  <a:cs typeface="Farisi" pitchFamily="2" charset="-78"/>
                        </a:rPr>
                        <a:t>196 – 282 </a:t>
                      </a:r>
                      <a:r>
                        <a:rPr lang="en-US" sz="1600" b="0" i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Mpc</a:t>
                      </a:r>
                      <a:endParaRPr lang="en-US" sz="14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030084"/>
                  </a:ext>
                </a:extLst>
              </a:tr>
              <a:tr h="3777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Redshift: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0.05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768608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Chirp Mass: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6.1 </a:t>
                      </a:r>
                      <a:r>
                        <a:rPr lang="en-US" sz="18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M</a:t>
                      </a:r>
                      <a:r>
                        <a:rPr lang="en-US" sz="1800" b="0" i="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⨀</a:t>
                      </a:r>
                      <a:endParaRPr lang="en-US" sz="16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153640"/>
                  </a:ext>
                </a:extLst>
              </a:tr>
              <a:tr h="3671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Primary Mass: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23.2 M</a:t>
                      </a:r>
                      <a:r>
                        <a:rPr lang="en-US" sz="1600" b="0" i="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⨀</a:t>
                      </a:r>
                      <a:endParaRPr lang="en-US" sz="16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88065"/>
                  </a:ext>
                </a:extLst>
              </a:tr>
              <a:tr h="3406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Secondary Mass: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2.6 </a:t>
                      </a:r>
                      <a:r>
                        <a:rPr lang="en-US" sz="18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M</a:t>
                      </a:r>
                      <a:r>
                        <a:rPr lang="en-US" sz="1800" b="0" i="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⨀</a:t>
                      </a:r>
                      <a:endParaRPr lang="en-US" sz="16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906879"/>
                  </a:ext>
                </a:extLst>
              </a:tr>
              <a:tr h="3406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Mass ratio: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0.11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75168"/>
                  </a:ext>
                </a:extLst>
              </a:tr>
              <a:tr h="3406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Final Mass</a:t>
                      </a:r>
                      <a:r>
                        <a:rPr lang="en-US" sz="1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</a:rPr>
                        <a:t>25.6 </a:t>
                      </a:r>
                      <a:r>
                        <a:rPr lang="en-US" sz="18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M</a:t>
                      </a:r>
                      <a:r>
                        <a:rPr lang="en-US" sz="1800" b="0" i="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⨀</a:t>
                      </a:r>
                      <a:endParaRPr lang="en-US" sz="160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5288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3336E2-28FA-C042-AEF8-9C68213B3E80}"/>
              </a:ext>
            </a:extLst>
          </p:cNvPr>
          <p:cNvGraphicFramePr>
            <a:graphicFrameLocks noGrp="1"/>
          </p:cNvGraphicFramePr>
          <p:nvPr/>
        </p:nvGraphicFramePr>
        <p:xfrm>
          <a:off x="3515408" y="4774424"/>
          <a:ext cx="3256186" cy="407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704">
                  <a:extLst>
                    <a:ext uri="{9D8B030D-6E8A-4147-A177-3AD203B41FA5}">
                      <a16:colId xmlns:a16="http://schemas.microsoft.com/office/drawing/2014/main" val="3655279856"/>
                    </a:ext>
                  </a:extLst>
                </a:gridCol>
                <a:gridCol w="1303482">
                  <a:extLst>
                    <a:ext uri="{9D8B030D-6E8A-4147-A177-3AD203B41FA5}">
                      <a16:colId xmlns:a16="http://schemas.microsoft.com/office/drawing/2014/main" val="1765008980"/>
                    </a:ext>
                  </a:extLst>
                </a:gridCol>
              </a:tblGrid>
              <a:tr h="6088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Spin Perpendicular to Orbital Plane: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133149"/>
                  </a:ext>
                </a:extLst>
              </a:tr>
              <a:tr h="6088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Spin Parallel to 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Orbital Plane: 	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221993"/>
                  </a:ext>
                </a:extLst>
              </a:tr>
              <a:tr h="38494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Spin of Final BH: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0.28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65148"/>
                  </a:ext>
                </a:extLst>
              </a:tr>
              <a:tr h="45991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SNR in Octupole Mode: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5.2 – 7.9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2534"/>
                  </a:ext>
                </a:extLst>
              </a:tr>
              <a:tr h="40742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# GW cycles  </a:t>
                      </a: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(above 20Hz)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300 cycles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791376"/>
                  </a:ext>
                </a:extLst>
              </a:tr>
              <a:tr h="4230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Sky Area: 	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18 deg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87708"/>
                  </a:ext>
                </a:extLst>
              </a:tr>
              <a:tr h="42309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Merger Rate: 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1 – 23 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Gpc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-3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 yr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  <a:ea typeface="Apple Symbols" panose="02000000000000000000" pitchFamily="2" charset="-79"/>
                          <a:cs typeface="Farisi" pitchFamily="2" charset="-78"/>
                        </a:rPr>
                        <a:t>-1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233686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ndara" panose="020E0502030303020204" pitchFamily="34" charset="0"/>
                        </a:rPr>
                        <a:t>Initial Public Alert Delay: 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ndara" panose="020E0502030303020204" pitchFamily="34" charset="0"/>
                        </a:rPr>
                        <a:t>20 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83322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FFE4F3D-B94D-C04D-A65B-C89D5272E688}"/>
              </a:ext>
            </a:extLst>
          </p:cNvPr>
          <p:cNvSpPr txBox="1"/>
          <p:nvPr/>
        </p:nvSpPr>
        <p:spPr>
          <a:xfrm>
            <a:off x="-33117" y="8742053"/>
            <a:ext cx="684295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R. Ewing</a:t>
            </a:r>
            <a:r>
              <a:rPr lang="en-US" sz="105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R. </a:t>
            </a:r>
            <a:r>
              <a:rPr lang="en-US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Huxford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*, D. Singh*</a:t>
            </a:r>
          </a:p>
          <a:p>
            <a:pPr algn="r"/>
            <a:r>
              <a:rPr lang="en-US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Pennsylvania State University</a:t>
            </a:r>
            <a:endParaRPr lang="en-US" sz="900" baseline="30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165</Words>
  <Application>Microsoft Macintosh PowerPoint</Application>
  <PresentationFormat>Letter Paper (8.5x11 in)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 Singh</dc:creator>
  <cp:lastModifiedBy>Divya Singh</cp:lastModifiedBy>
  <cp:revision>1</cp:revision>
  <dcterms:created xsi:type="dcterms:W3CDTF">2020-06-25T03:31:44Z</dcterms:created>
  <dcterms:modified xsi:type="dcterms:W3CDTF">2020-06-25T03:35:43Z</dcterms:modified>
</cp:coreProperties>
</file>