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60" r:id="rId1"/>
  </p:sldMasterIdLst>
  <p:notesMasterIdLst>
    <p:notesMasterId r:id="rId8"/>
  </p:notesMasterIdLst>
  <p:sldIdLst>
    <p:sldId id="259" r:id="rId2"/>
    <p:sldId id="258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1C21A-3E38-D14A-BABB-8E0349A81B24}" type="datetimeFigureOut">
              <a:rPr lang="en-US" smtClean="0"/>
              <a:t>6/27/20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A6342-4FBE-FF4B-9555-B096005C4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A6342-4FBE-FF4B-9555-B096005C46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F7C8-9DEB-9342-A391-A869BC74FFB1}" type="datetime1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E159-0F65-ED42-82FC-E69E0D7A05AC}" type="datetime1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1977-9C7C-874B-8FC0-B2A4CB2707D6}" type="datetime1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0C5E-DA53-1F49-BB69-D9F67A9872AF}" type="datetime1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359-B8AE-1D4C-93FA-E28C7A08BA7A}" type="datetime1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586A-FDC5-D442-9CC9-7D04302F2AB2}" type="datetime1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F7BC-4946-4041-AD70-743882E21C31}" type="datetime1">
              <a:rPr lang="en-US" smtClean="0"/>
              <a:t>6/27/20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D24A-7497-8942-B7BC-1736B0EAE79A}" type="datetime1">
              <a:rPr lang="en-US" smtClean="0"/>
              <a:t>6/27/20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B03-3024-1C4E-BDD9-4951AF49E2D3}" type="datetime1">
              <a:rPr lang="en-US" smtClean="0"/>
              <a:t>6/27/20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CDF-2677-4E41-93B3-04D7B4E097B7}" type="datetime1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4DF3-3966-5249-873F-A208ED8F7963}" type="datetime1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4C59-092D-504A-83E2-66BE27D87369}" type="datetime1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065"/>
            <a:ext cx="12192000" cy="8091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98821"/>
            <a:ext cx="9144000" cy="911142"/>
          </a:xfrm>
          <a:solidFill>
            <a:schemeClr val="bg1">
              <a:alpha val="5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Bellevue College LIGO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0767" y="3812552"/>
            <a:ext cx="5510460" cy="433137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Gwynne Crowder, </a:t>
            </a:r>
            <a:r>
              <a:rPr lang="en-US" dirty="0" smtClean="0"/>
              <a:t>Yi Ting Huang</a:t>
            </a:r>
            <a:endParaRPr lang="en-US" dirty="0"/>
          </a:p>
        </p:txBody>
      </p:sp>
      <p:pic>
        <p:nvPicPr>
          <p:cNvPr id="5" name="Shape 6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81" y="4580362"/>
            <a:ext cx="5953755" cy="17103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508521" y="650365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LIGO-G2000994</a:t>
            </a:r>
            <a:endParaRPr lang="en-US" dirty="0"/>
          </a:p>
        </p:txBody>
      </p:sp>
      <p:sp>
        <p:nvSpPr>
          <p:cNvPr id="7" name="AutoShape 2" descr="ttps://dcc.ligo.org/DocDB/0112/G1400183/001/LigoVirgo14.jpg"/>
          <p:cNvSpPr>
            <a:spLocks noChangeAspect="1" noChangeArrowheads="1"/>
          </p:cNvSpPr>
          <p:nvPr/>
        </p:nvSpPr>
        <p:spPr bwMode="auto">
          <a:xfrm>
            <a:off x="0" y="0"/>
            <a:ext cx="782955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ttps://aas.org/files/ligo-virgo-300x1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98" y="4653243"/>
            <a:ext cx="3911560" cy="15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Bellevue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53" y="2065468"/>
            <a:ext cx="5651340" cy="38856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Primarily associate degree-granting four-year institution of higher learning</a:t>
            </a:r>
          </a:p>
          <a:p>
            <a:r>
              <a:rPr lang="en-US" dirty="0" smtClean="0"/>
              <a:t>Public, open-access, community-based</a:t>
            </a:r>
          </a:p>
          <a:p>
            <a:r>
              <a:rPr lang="en-US" dirty="0" smtClean="0"/>
              <a:t>~33,000 student annually</a:t>
            </a:r>
          </a:p>
          <a:p>
            <a:r>
              <a:rPr lang="en-US" dirty="0" smtClean="0"/>
              <a:t>Diverse student body</a:t>
            </a:r>
          </a:p>
          <a:p>
            <a:r>
              <a:rPr lang="en-US" dirty="0" smtClean="0"/>
              <a:t>Physics department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nrolls ~950 students per year in entry-level courses</a:t>
            </a:r>
          </a:p>
          <a:p>
            <a:pPr lvl="1"/>
            <a:r>
              <a:rPr lang="en-US" dirty="0" smtClean="0"/>
              <a:t>Offers all calculus-based sequence classes every term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022" y="59960"/>
            <a:ext cx="6392008" cy="33674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22" y="3487374"/>
            <a:ext cx="6392008" cy="33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 LIGO Activities: Stochastic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how intermittent signals from transients might affect measurements of stochastic background</a:t>
            </a:r>
          </a:p>
          <a:p>
            <a:pPr lvl="1"/>
            <a:r>
              <a:rPr lang="en-US" dirty="0" smtClean="0"/>
              <a:t>Intermittent signals might arise from environmental, instrumental, and astrophysical sources</a:t>
            </a:r>
          </a:p>
          <a:p>
            <a:pPr lvl="1"/>
            <a:r>
              <a:rPr lang="en-US" dirty="0" smtClean="0"/>
              <a:t>Simulate software signals characteristic of transients </a:t>
            </a:r>
            <a:r>
              <a:rPr lang="en-US" dirty="0"/>
              <a:t>(e.g. combs, Gravity Spy glitches</a:t>
            </a:r>
            <a:r>
              <a:rPr lang="en-US" dirty="0" smtClean="0"/>
              <a:t>), and analyze with stochastic search pipeline</a:t>
            </a:r>
          </a:p>
          <a:p>
            <a:pPr lvl="1"/>
            <a:r>
              <a:rPr lang="en-US" dirty="0" smtClean="0"/>
              <a:t>Will inform interpretation of </a:t>
            </a:r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 LIGO Activities: EPO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18810" cy="4351338"/>
          </a:xfrm>
        </p:spPr>
        <p:txBody>
          <a:bodyPr/>
          <a:lstStyle/>
          <a:p>
            <a:r>
              <a:rPr lang="en-US" dirty="0" smtClean="0"/>
              <a:t>Students </a:t>
            </a:r>
            <a:r>
              <a:rPr lang="en-US" dirty="0" smtClean="0"/>
              <a:t>present </a:t>
            </a:r>
            <a:r>
              <a:rPr lang="en-US" dirty="0" smtClean="0"/>
              <a:t>research to campus community</a:t>
            </a:r>
          </a:p>
          <a:p>
            <a:r>
              <a:rPr lang="en-US" dirty="0" smtClean="0"/>
              <a:t>Talks to students about gravitational waves and LIGO</a:t>
            </a:r>
          </a:p>
          <a:p>
            <a:r>
              <a:rPr lang="en-US" dirty="0" smtClean="0"/>
              <a:t>Updates </a:t>
            </a:r>
            <a:r>
              <a:rPr lang="en-US" dirty="0"/>
              <a:t>to FAQ at </a:t>
            </a:r>
            <a:r>
              <a:rPr lang="en-US" dirty="0" err="1" smtClean="0"/>
              <a:t>ligo.org</a:t>
            </a:r>
            <a:r>
              <a:rPr lang="en-US" dirty="0" smtClean="0"/>
              <a:t> (</a:t>
            </a:r>
            <a:r>
              <a:rPr lang="en-US" i="1" dirty="0" smtClean="0"/>
              <a:t>Yi Ting Huang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8" b="7805"/>
          <a:stretch/>
        </p:blipFill>
        <p:spPr>
          <a:xfrm>
            <a:off x="4844716" y="3420321"/>
            <a:ext cx="6350668" cy="3301154"/>
          </a:xfrm>
          <a:prstGeom prst="rect">
            <a:avLst/>
          </a:prstGeom>
        </p:spPr>
      </p:pic>
      <p:pic>
        <p:nvPicPr>
          <p:cNvPr id="2050" name="Picture 2" descr="he Making Learning Visible banner includes an image of BC alumna Justine Villaneuv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92196"/>
            <a:ext cx="6286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5786"/>
            <a:ext cx="12192000" cy="4351338"/>
          </a:xfrm>
        </p:spPr>
        <p:txBody>
          <a:bodyPr/>
          <a:lstStyle/>
          <a:p>
            <a:r>
              <a:rPr lang="en-US" dirty="0" smtClean="0"/>
              <a:t>Studies show early research opportunities help retain students in STEM fields</a:t>
            </a:r>
            <a:endParaRPr lang="en-US" dirty="0"/>
          </a:p>
          <a:p>
            <a:r>
              <a:rPr lang="en-US" dirty="0" smtClean="0"/>
              <a:t>BC RISE Learning Institute has central aim of helping faculty develop research learning opportunities for students</a:t>
            </a:r>
          </a:p>
          <a:p>
            <a:r>
              <a:rPr lang="en-US" dirty="0" smtClean="0"/>
              <a:t>RISE houses locally-developed </a:t>
            </a:r>
            <a:r>
              <a:rPr lang="en-US" dirty="0" err="1" smtClean="0"/>
              <a:t>ComGen</a:t>
            </a:r>
            <a:r>
              <a:rPr lang="en-US" dirty="0" smtClean="0"/>
              <a:t> course</a:t>
            </a:r>
          </a:p>
          <a:p>
            <a:pPr lvl="1"/>
            <a:r>
              <a:rPr lang="en-US" dirty="0" smtClean="0"/>
              <a:t>Classroom-based undergraduate genomics </a:t>
            </a:r>
            <a:r>
              <a:rPr lang="en-US" dirty="0" smtClean="0"/>
              <a:t>research</a:t>
            </a:r>
          </a:p>
          <a:p>
            <a:pPr marL="0" indent="0">
              <a:buNone/>
            </a:pPr>
            <a:r>
              <a:rPr lang="en-US" b="1" i="1" dirty="0" smtClean="0"/>
              <a:t>Please contact Gwynne if interested in discussing classroom-based LIGO research!</a:t>
            </a: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430" y="4701637"/>
            <a:ext cx="5534526" cy="1925053"/>
          </a:xfrm>
          <a:prstGeom prst="rect">
            <a:avLst/>
          </a:prstGeom>
        </p:spPr>
      </p:pic>
      <p:pic>
        <p:nvPicPr>
          <p:cNvPr id="1026" name="Picture 2" descr="https://s.bellevuecollege.edu/wp/sites/130/2014/09/IMG_92391-12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4" y="4562527"/>
            <a:ext cx="5365230" cy="22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Continuing and e</a:t>
            </a:r>
            <a:r>
              <a:rPr lang="en-US" dirty="0" smtClean="0"/>
              <a:t>xpanding </a:t>
            </a:r>
            <a:r>
              <a:rPr lang="en-US" dirty="0" smtClean="0"/>
              <a:t>investigations into how intermittent transient signals might affect future stochastic gravitational-wave searches</a:t>
            </a:r>
          </a:p>
          <a:p>
            <a:r>
              <a:rPr lang="en-US" dirty="0" smtClean="0"/>
              <a:t>Develop classroom-based undergraduate research capitalizing on the interest and excitement around gravitational waves</a:t>
            </a:r>
          </a:p>
          <a:p>
            <a:pPr lvl="1"/>
            <a:r>
              <a:rPr lang="en-US" dirty="0" smtClean="0"/>
              <a:t>Interested in collaborations! </a:t>
            </a:r>
            <a:endParaRPr lang="en-US" dirty="0"/>
          </a:p>
          <a:p>
            <a:r>
              <a:rPr lang="en-US" dirty="0" smtClean="0"/>
              <a:t>Contributing to STEM Exploration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229</Words>
  <Application>Microsoft Macintosh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Bellevue College LIGO Group</vt:lpstr>
      <vt:lpstr>Bellevue College</vt:lpstr>
      <vt:lpstr>BC LIGO Activities: Stochastic</vt:lpstr>
      <vt:lpstr>BC LIGO Activities: EPO</vt:lpstr>
      <vt:lpstr>Additional interests</vt:lpstr>
      <vt:lpstr>Future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Sarah Crowder</cp:lastModifiedBy>
  <cp:revision>54</cp:revision>
  <dcterms:created xsi:type="dcterms:W3CDTF">2013-07-15T20:26:40Z</dcterms:created>
  <dcterms:modified xsi:type="dcterms:W3CDTF">2020-06-27T21:57:21Z</dcterms:modified>
</cp:coreProperties>
</file>