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97" r:id="rId2"/>
    <p:sldId id="407" r:id="rId3"/>
    <p:sldId id="412" r:id="rId4"/>
    <p:sldId id="408" r:id="rId5"/>
    <p:sldId id="409" r:id="rId6"/>
    <p:sldId id="413" r:id="rId7"/>
    <p:sldId id="414" r:id="rId8"/>
    <p:sldId id="411" r:id="rId9"/>
    <p:sldId id="401" r:id="rId10"/>
    <p:sldId id="402" r:id="rId11"/>
    <p:sldId id="403" r:id="rId12"/>
    <p:sldId id="404" r:id="rId13"/>
    <p:sldId id="405" r:id="rId14"/>
    <p:sldId id="406" r:id="rId15"/>
    <p:sldId id="398" r:id="rId16"/>
    <p:sldId id="399" r:id="rId17"/>
    <p:sldId id="400" r:id="rId18"/>
    <p:sldId id="390" r:id="rId19"/>
    <p:sldId id="391" r:id="rId20"/>
    <p:sldId id="366" r:id="rId21"/>
    <p:sldId id="394" r:id="rId22"/>
    <p:sldId id="384" r:id="rId23"/>
    <p:sldId id="367" r:id="rId24"/>
    <p:sldId id="395" r:id="rId25"/>
    <p:sldId id="396" r:id="rId26"/>
    <p:sldId id="368" r:id="rId27"/>
    <p:sldId id="315" r:id="rId28"/>
    <p:sldId id="373" r:id="rId29"/>
    <p:sldId id="380" r:id="rId30"/>
    <p:sldId id="370" r:id="rId31"/>
    <p:sldId id="376" r:id="rId32"/>
    <p:sldId id="385" r:id="rId33"/>
    <p:sldId id="386" r:id="rId34"/>
    <p:sldId id="397" r:id="rId35"/>
    <p:sldId id="393" r:id="rId36"/>
    <p:sldId id="415" r:id="rId37"/>
    <p:sldId id="418" r:id="rId38"/>
    <p:sldId id="416" r:id="rId39"/>
    <p:sldId id="417" r:id="rId40"/>
    <p:sldId id="419" r:id="rId41"/>
    <p:sldId id="425" r:id="rId42"/>
    <p:sldId id="420" r:id="rId43"/>
    <p:sldId id="421" r:id="rId44"/>
    <p:sldId id="422" r:id="rId45"/>
    <p:sldId id="423" r:id="rId46"/>
    <p:sldId id="424" r:id="rId47"/>
    <p:sldId id="426" r:id="rId48"/>
    <p:sldId id="427" r:id="rId49"/>
  </p:sldIdLst>
  <p:sldSz cx="9144000" cy="6858000" type="screen4x3"/>
  <p:notesSz cx="9144000" cy="6858000"/>
  <p:defaultTextStyle>
    <a:defPPr>
      <a:defRPr lang="en-US"/>
    </a:defPPr>
    <a:lvl1pPr algn="l" rtl="0" fontAlgn="base">
      <a:spcBef>
        <a:spcPct val="0"/>
      </a:spcBef>
      <a:spcAft>
        <a:spcPct val="0"/>
      </a:spcAft>
      <a:defRPr kumimoji="1" sz="2400" kern="1200">
        <a:solidFill>
          <a:srgbClr val="114FFB"/>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kumimoji="1" sz="2400" kern="1200">
        <a:solidFill>
          <a:srgbClr val="114FFB"/>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kumimoji="1" sz="2400" kern="1200">
        <a:solidFill>
          <a:srgbClr val="114FFB"/>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kumimoji="1" sz="2400" kern="1200">
        <a:solidFill>
          <a:srgbClr val="114FFB"/>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kumimoji="1" sz="2400" kern="1200">
        <a:solidFill>
          <a:srgbClr val="114FFB"/>
        </a:solidFill>
        <a:latin typeface="Times New Roman" charset="0"/>
        <a:ea typeface="ヒラギノ明朝 ProN W3" charset="0"/>
        <a:cs typeface="ヒラギノ明朝 ProN W3" charset="0"/>
        <a:sym typeface="Times New Roman" charset="0"/>
      </a:defRPr>
    </a:lvl5pPr>
    <a:lvl6pPr marL="2286000" algn="l" defTabSz="457200" rtl="0" eaLnBrk="1" latinLnBrk="0" hangingPunct="1">
      <a:defRPr kumimoji="1" sz="2400" kern="1200">
        <a:solidFill>
          <a:srgbClr val="114FFB"/>
        </a:solidFill>
        <a:latin typeface="Times New Roman" charset="0"/>
        <a:ea typeface="ヒラギノ明朝 ProN W3" charset="0"/>
        <a:cs typeface="ヒラギノ明朝 ProN W3" charset="0"/>
        <a:sym typeface="Times New Roman" charset="0"/>
      </a:defRPr>
    </a:lvl6pPr>
    <a:lvl7pPr marL="2743200" algn="l" defTabSz="457200" rtl="0" eaLnBrk="1" latinLnBrk="0" hangingPunct="1">
      <a:defRPr kumimoji="1" sz="2400" kern="1200">
        <a:solidFill>
          <a:srgbClr val="114FFB"/>
        </a:solidFill>
        <a:latin typeface="Times New Roman" charset="0"/>
        <a:ea typeface="ヒラギノ明朝 ProN W3" charset="0"/>
        <a:cs typeface="ヒラギノ明朝 ProN W3" charset="0"/>
        <a:sym typeface="Times New Roman" charset="0"/>
      </a:defRPr>
    </a:lvl7pPr>
    <a:lvl8pPr marL="3200400" algn="l" defTabSz="457200" rtl="0" eaLnBrk="1" latinLnBrk="0" hangingPunct="1">
      <a:defRPr kumimoji="1" sz="2400" kern="1200">
        <a:solidFill>
          <a:srgbClr val="114FFB"/>
        </a:solidFill>
        <a:latin typeface="Times New Roman" charset="0"/>
        <a:ea typeface="ヒラギノ明朝 ProN W3" charset="0"/>
        <a:cs typeface="ヒラギノ明朝 ProN W3" charset="0"/>
        <a:sym typeface="Times New Roman" charset="0"/>
      </a:defRPr>
    </a:lvl8pPr>
    <a:lvl9pPr marL="3657600" algn="l" defTabSz="457200" rtl="0" eaLnBrk="1" latinLnBrk="0" hangingPunct="1">
      <a:defRPr kumimoji="1" sz="2400" kern="1200">
        <a:solidFill>
          <a:srgbClr val="114FFB"/>
        </a:solidFill>
        <a:latin typeface="Times New Roman" charset="0"/>
        <a:ea typeface="ヒラギノ明朝 ProN W3" charset="0"/>
        <a:cs typeface="ヒラギノ明朝 ProN W3" charset="0"/>
        <a:sym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E8DF"/>
    <a:srgbClr val="FEFFC5"/>
    <a:srgbClr val="FCFFE4"/>
    <a:srgbClr val="000000"/>
    <a:srgbClr val="0432FF"/>
    <a:srgbClr val="A9FEF4"/>
    <a:srgbClr val="FFFFFF"/>
    <a:srgbClr val="FFFF00"/>
    <a:srgbClr val="FF7400"/>
    <a:srgbClr val="F4FD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2" autoAdjust="0"/>
    <p:restoredTop sz="91831" autoAdjust="0"/>
  </p:normalViewPr>
  <p:slideViewPr>
    <p:cSldViewPr>
      <p:cViewPr>
        <p:scale>
          <a:sx n="189" d="100"/>
          <a:sy n="189" d="100"/>
        </p:scale>
        <p:origin x="152" y="-480"/>
      </p:cViewPr>
      <p:guideLst>
        <p:guide orient="horz" pos="2160"/>
        <p:guide pos="2880"/>
      </p:guideLst>
    </p:cSldViewPr>
  </p:slideViewPr>
  <p:outlineViewPr>
    <p:cViewPr>
      <p:scale>
        <a:sx n="33" d="100"/>
        <a:sy n="33" d="100"/>
      </p:scale>
      <p:origin x="0" y="60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93" d="100"/>
          <a:sy n="193" d="100"/>
        </p:scale>
        <p:origin x="1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83EEAA-9D44-2A45-B298-E2B0129440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D9E74A-EFE1-C646-9552-42BCBF1B04C4}"/>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489E32-19C6-CF47-A982-E96A1DDC9AD1}" type="datetimeFigureOut">
              <a:rPr lang="en-US" smtClean="0"/>
              <a:t>11/24/20</a:t>
            </a:fld>
            <a:endParaRPr lang="en-US"/>
          </a:p>
        </p:txBody>
      </p:sp>
      <p:sp>
        <p:nvSpPr>
          <p:cNvPr id="4" name="Footer Placeholder 3">
            <a:extLst>
              <a:ext uri="{FF2B5EF4-FFF2-40B4-BE49-F238E27FC236}">
                <a16:creationId xmlns:a16="http://schemas.microsoft.com/office/drawing/2014/main" id="{423A0B56-BEB3-704D-99C3-F8E133F9213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321D13-66E0-F440-A7B5-F51CF491C1C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8565EBA-18E2-4640-9416-4A07CC7A4FF0}" type="slidenum">
              <a:rPr lang="en-US" smtClean="0"/>
              <a:t>‹#›</a:t>
            </a:fld>
            <a:endParaRPr lang="en-US"/>
          </a:p>
        </p:txBody>
      </p:sp>
    </p:spTree>
    <p:extLst>
      <p:ext uri="{BB962C8B-B14F-4D97-AF65-F5344CB8AC3E}">
        <p14:creationId xmlns:p14="http://schemas.microsoft.com/office/powerpoint/2010/main" val="156348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kumimoji="1" sz="1200"/>
            </a:lvl1pPr>
          </a:lstStyle>
          <a:p>
            <a:pPr>
              <a:defRPr/>
            </a:pPr>
            <a:endParaRPr lang="ja-JP" alt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kumimoji="1" sz="1200"/>
            </a:lvl1pPr>
          </a:lstStyle>
          <a:p>
            <a:pPr>
              <a:defRPr/>
            </a:pPr>
            <a:fld id="{33B377A7-942D-424B-BBA5-8600D121D4A2}" type="datetimeFigureOut">
              <a:rPr lang="ja-JP" altLang="en-US"/>
              <a:pPr>
                <a:defRPr/>
              </a:pPr>
              <a:t>2020/11/24</a:t>
            </a:fld>
            <a:endParaRPr lang="ja-JP" alt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ja-JP" altLang="en-US"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kumimoji="1" sz="1200"/>
            </a:lvl1pPr>
          </a:lstStyle>
          <a:p>
            <a:pPr>
              <a:defRPr/>
            </a:pPr>
            <a:endParaRPr lang="ja-JP" alt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kumimoji="1" sz="1200"/>
            </a:lvl1pPr>
          </a:lstStyle>
          <a:p>
            <a:pPr>
              <a:defRPr/>
            </a:pPr>
            <a:fld id="{B248EF5E-124D-DC44-918B-09EE20AB621E}" type="slidenum">
              <a:rPr lang="ja-JP" altLang="en-US"/>
              <a:pPr>
                <a:defRPr/>
              </a:pPr>
              <a:t>‹#›</a:t>
            </a:fld>
            <a:endParaRPr lang="ja-JP" altLang="en-US"/>
          </a:p>
        </p:txBody>
      </p:sp>
    </p:spTree>
    <p:extLst>
      <p:ext uri="{BB962C8B-B14F-4D97-AF65-F5344CB8AC3E}">
        <p14:creationId xmlns:p14="http://schemas.microsoft.com/office/powerpoint/2010/main" val="15809595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kumimoji="1"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ＭＳ Ｐゴシック" charset="0"/>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48EF5E-124D-DC44-918B-09EE20AB621E}" type="slidenum">
              <a:rPr lang="ja-JP" altLang="en-US" smtClean="0"/>
              <a:pPr>
                <a:defRPr/>
              </a:pPr>
              <a:t>2</a:t>
            </a:fld>
            <a:endParaRPr lang="ja-JP" altLang="en-US"/>
          </a:p>
        </p:txBody>
      </p:sp>
    </p:spTree>
    <p:extLst>
      <p:ext uri="{BB962C8B-B14F-4D97-AF65-F5344CB8AC3E}">
        <p14:creationId xmlns:p14="http://schemas.microsoft.com/office/powerpoint/2010/main" val="237751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48EF5E-124D-DC44-918B-09EE20AB621E}" type="slidenum">
              <a:rPr lang="ja-JP" altLang="en-US" smtClean="0"/>
              <a:pPr>
                <a:defRPr/>
              </a:pPr>
              <a:t>31</a:t>
            </a:fld>
            <a:endParaRPr lang="ja-JP" altLang="en-US"/>
          </a:p>
        </p:txBody>
      </p:sp>
    </p:spTree>
    <p:extLst>
      <p:ext uri="{BB962C8B-B14F-4D97-AF65-F5344CB8AC3E}">
        <p14:creationId xmlns:p14="http://schemas.microsoft.com/office/powerpoint/2010/main" val="282217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48EF5E-124D-DC44-918B-09EE20AB621E}" type="slidenum">
              <a:rPr lang="ja-JP" altLang="en-US" smtClean="0"/>
              <a:pPr>
                <a:defRPr/>
              </a:pPr>
              <a:t>36</a:t>
            </a:fld>
            <a:endParaRPr lang="ja-JP" altLang="en-US"/>
          </a:p>
        </p:txBody>
      </p:sp>
    </p:spTree>
    <p:extLst>
      <p:ext uri="{BB962C8B-B14F-4D97-AF65-F5344CB8AC3E}">
        <p14:creationId xmlns:p14="http://schemas.microsoft.com/office/powerpoint/2010/main" val="417958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48EF5E-124D-DC44-918B-09EE20AB621E}" type="slidenum">
              <a:rPr lang="ja-JP" altLang="en-US" smtClean="0"/>
              <a:pPr>
                <a:defRPr/>
              </a:pPr>
              <a:t>37</a:t>
            </a:fld>
            <a:endParaRPr lang="ja-JP" altLang="en-US"/>
          </a:p>
        </p:txBody>
      </p:sp>
    </p:spTree>
    <p:extLst>
      <p:ext uri="{BB962C8B-B14F-4D97-AF65-F5344CB8AC3E}">
        <p14:creationId xmlns:p14="http://schemas.microsoft.com/office/powerpoint/2010/main" val="72563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a:t>Click to edit Master subtitle style</a:t>
            </a:r>
            <a:endParaRPr lang="ja-JP" alt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83326691-E28D-C244-815B-1821467185A7}" type="slidenum">
              <a:rPr lang="en-US" altLang="ja-JP"/>
              <a:pPr>
                <a:defRPr/>
              </a:pPr>
              <a:t>‹#›</a:t>
            </a:fld>
            <a:endParaRPr lang="en-US" altLang="ja-JP"/>
          </a:p>
        </p:txBody>
      </p:sp>
    </p:spTree>
    <p:extLst>
      <p:ext uri="{BB962C8B-B14F-4D97-AF65-F5344CB8AC3E}">
        <p14:creationId xmlns:p14="http://schemas.microsoft.com/office/powerpoint/2010/main" val="9814477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4D1D09EA-BB2A-B949-967F-5810BAD88B78}" type="slidenum">
              <a:rPr lang="en-US" altLang="ja-JP"/>
              <a:pPr>
                <a:defRPr/>
              </a:pPr>
              <a:t>‹#›</a:t>
            </a:fld>
            <a:endParaRPr lang="en-US" altLang="ja-JP"/>
          </a:p>
        </p:txBody>
      </p:sp>
    </p:spTree>
    <p:extLst>
      <p:ext uri="{BB962C8B-B14F-4D97-AF65-F5344CB8AC3E}">
        <p14:creationId xmlns:p14="http://schemas.microsoft.com/office/powerpoint/2010/main" val="8990090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038350" cy="6400800"/>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685800" y="0"/>
            <a:ext cx="5962650" cy="6400800"/>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38D25CC1-DF70-9B45-92DB-008A3B3B98F8}" type="slidenum">
              <a:rPr lang="en-US" altLang="ja-JP"/>
              <a:pPr>
                <a:defRPr/>
              </a:pPr>
              <a:t>‹#›</a:t>
            </a:fld>
            <a:endParaRPr lang="en-US" altLang="ja-JP"/>
          </a:p>
        </p:txBody>
      </p:sp>
    </p:spTree>
    <p:extLst>
      <p:ext uri="{BB962C8B-B14F-4D97-AF65-F5344CB8AC3E}">
        <p14:creationId xmlns:p14="http://schemas.microsoft.com/office/powerpoint/2010/main" val="191297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Click to edit Master title style</a:t>
            </a:r>
            <a:endParaRPr lang="ja-JP" alt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CC71D854-2B37-F34D-B850-E2BACB9FDF0A}" type="slidenum">
              <a:rPr lang="en-US" altLang="ja-JP"/>
              <a:pPr>
                <a:defRPr/>
              </a:pPr>
              <a:t>‹#›</a:t>
            </a:fld>
            <a:endParaRPr lang="en-US" altLang="ja-JP"/>
          </a:p>
        </p:txBody>
      </p:sp>
    </p:spTree>
    <p:extLst>
      <p:ext uri="{BB962C8B-B14F-4D97-AF65-F5344CB8AC3E}">
        <p14:creationId xmlns:p14="http://schemas.microsoft.com/office/powerpoint/2010/main" val="12524836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D6103F57-A3D3-6E46-ACF7-B365B82451B7}" type="slidenum">
              <a:rPr lang="en-US" altLang="ja-JP"/>
              <a:pPr>
                <a:defRPr/>
              </a:pPr>
              <a:t>‹#›</a:t>
            </a:fld>
            <a:endParaRPr lang="en-US" altLang="ja-JP"/>
          </a:p>
        </p:txBody>
      </p:sp>
    </p:spTree>
    <p:extLst>
      <p:ext uri="{BB962C8B-B14F-4D97-AF65-F5344CB8AC3E}">
        <p14:creationId xmlns:p14="http://schemas.microsoft.com/office/powerpoint/2010/main" val="12038180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6858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61677176-C36B-D044-94B6-89AF886D71D8}" type="slidenum">
              <a:rPr lang="en-US" altLang="ja-JP"/>
              <a:pPr>
                <a:defRPr/>
              </a:pPr>
              <a:t>‹#›</a:t>
            </a:fld>
            <a:endParaRPr lang="en-US" altLang="ja-JP"/>
          </a:p>
        </p:txBody>
      </p:sp>
    </p:spTree>
    <p:extLst>
      <p:ext uri="{BB962C8B-B14F-4D97-AF65-F5344CB8AC3E}">
        <p14:creationId xmlns:p14="http://schemas.microsoft.com/office/powerpoint/2010/main" val="41849330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8337C270-5A19-6D48-9582-648B8527D00E}" type="slidenum">
              <a:rPr lang="en-US" altLang="ja-JP"/>
              <a:pPr>
                <a:defRPr/>
              </a:pPr>
              <a:t>‹#›</a:t>
            </a:fld>
            <a:endParaRPr lang="en-US" altLang="ja-JP"/>
          </a:p>
        </p:txBody>
      </p:sp>
    </p:spTree>
    <p:extLst>
      <p:ext uri="{BB962C8B-B14F-4D97-AF65-F5344CB8AC3E}">
        <p14:creationId xmlns:p14="http://schemas.microsoft.com/office/powerpoint/2010/main" val="27688623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FDF28062-3936-4345-AEFE-BA1613D0618F}" type="slidenum">
              <a:rPr lang="en-US" altLang="ja-JP"/>
              <a:pPr>
                <a:defRPr/>
              </a:pPr>
              <a:t>‹#›</a:t>
            </a:fld>
            <a:endParaRPr lang="en-US" altLang="ja-JP"/>
          </a:p>
        </p:txBody>
      </p:sp>
    </p:spTree>
    <p:extLst>
      <p:ext uri="{BB962C8B-B14F-4D97-AF65-F5344CB8AC3E}">
        <p14:creationId xmlns:p14="http://schemas.microsoft.com/office/powerpoint/2010/main" val="20390041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F79A1398-FAA9-BE49-A39C-C14F8AC13860}" type="slidenum">
              <a:rPr lang="en-US" altLang="ja-JP"/>
              <a:pPr>
                <a:defRPr/>
              </a:pPr>
              <a:t>‹#›</a:t>
            </a:fld>
            <a:endParaRPr lang="en-US" altLang="ja-JP"/>
          </a:p>
        </p:txBody>
      </p:sp>
    </p:spTree>
    <p:extLst>
      <p:ext uri="{BB962C8B-B14F-4D97-AF65-F5344CB8AC3E}">
        <p14:creationId xmlns:p14="http://schemas.microsoft.com/office/powerpoint/2010/main" val="463846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F670B54-B6CC-654C-8560-AC7903B8E679}" type="slidenum">
              <a:rPr lang="en-US" altLang="ja-JP"/>
              <a:pPr>
                <a:defRPr/>
              </a:pPr>
              <a:t>‹#›</a:t>
            </a:fld>
            <a:endParaRPr lang="en-US" altLang="ja-JP"/>
          </a:p>
        </p:txBody>
      </p:sp>
    </p:spTree>
    <p:extLst>
      <p:ext uri="{BB962C8B-B14F-4D97-AF65-F5344CB8AC3E}">
        <p14:creationId xmlns:p14="http://schemas.microsoft.com/office/powerpoint/2010/main" val="20575201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ADAB6093-201F-B543-A104-C6A4C27823C0}" type="slidenum">
              <a:rPr lang="en-US" altLang="ja-JP"/>
              <a:pPr>
                <a:defRPr/>
              </a:pPr>
              <a:t>‹#›</a:t>
            </a:fld>
            <a:endParaRPr lang="en-US" altLang="ja-JP"/>
          </a:p>
        </p:txBody>
      </p:sp>
    </p:spTree>
    <p:extLst>
      <p:ext uri="{BB962C8B-B14F-4D97-AF65-F5344CB8AC3E}">
        <p14:creationId xmlns:p14="http://schemas.microsoft.com/office/powerpoint/2010/main" val="35466760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NSF_LOGO_4-Color_bitmap_Logo.png">
            <a:extLst>
              <a:ext uri="{FF2B5EF4-FFF2-40B4-BE49-F238E27FC236}">
                <a16:creationId xmlns:a16="http://schemas.microsoft.com/office/drawing/2014/main" id="{2FB56787-8F04-6B47-B286-A251031493F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38306" y="0"/>
            <a:ext cx="1092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1"/>
          <p:cNvSpPr>
            <a:spLocks/>
          </p:cNvSpPr>
          <p:nvPr/>
        </p:nvSpPr>
        <p:spPr bwMode="auto">
          <a:xfrm>
            <a:off x="2133600" y="6467475"/>
            <a:ext cx="5486400"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1275" bIns="0" anchor="ctr"/>
          <a:lstStyle/>
          <a:p>
            <a:pPr marL="41275" algn="ctr"/>
            <a:r>
              <a:rPr kumimoji="0" lang="en-US" altLang="ja-JP" sz="1400" dirty="0">
                <a:solidFill>
                  <a:srgbClr val="000000"/>
                </a:solidFill>
                <a:latin typeface="Helvetica" charset="0"/>
                <a:cs typeface="Helvetica" charset="0"/>
                <a:sym typeface="Helvetica" charset="0"/>
              </a:rPr>
              <a:t>System meeting Sep.30</a:t>
            </a:r>
            <a:r>
              <a:rPr kumimoji="0" lang="en-US" altLang="ja-JP" sz="1400" baseline="30000" dirty="0">
                <a:solidFill>
                  <a:srgbClr val="000000"/>
                </a:solidFill>
                <a:latin typeface="Helvetica" charset="0"/>
                <a:cs typeface="Helvetica" charset="0"/>
                <a:sym typeface="Helvetica" charset="0"/>
              </a:rPr>
              <a:t>th</a:t>
            </a:r>
            <a:r>
              <a:rPr kumimoji="0" lang="en-US" altLang="ja-JP" sz="1400" dirty="0">
                <a:solidFill>
                  <a:srgbClr val="000000"/>
                </a:solidFill>
                <a:latin typeface="Helvetica" charset="0"/>
                <a:cs typeface="Helvetica" charset="0"/>
                <a:sym typeface="Helvetica" charset="0"/>
              </a:rPr>
              <a:t>, 2020   Hiro Yamamoto</a:t>
            </a:r>
          </a:p>
        </p:txBody>
      </p:sp>
      <p:sp>
        <p:nvSpPr>
          <p:cNvPr id="2" name="Text Box 2"/>
          <p:cNvSpPr txBox="1">
            <a:spLocks noGrp="1" noChangeArrowheads="1"/>
          </p:cNvSpPr>
          <p:nvPr>
            <p:ph type="sldNum" sz="quarter" idx="4"/>
          </p:nvPr>
        </p:nvSpPr>
        <p:spPr bwMode="auto">
          <a:xfrm>
            <a:off x="8428038" y="6318250"/>
            <a:ext cx="312737" cy="3175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kumimoji="0" sz="1400">
                <a:solidFill>
                  <a:schemeClr val="tx1"/>
                </a:solidFill>
                <a:latin typeface="Helvetica" charset="0"/>
                <a:cs typeface="Helvetica" charset="0"/>
                <a:sym typeface="Helvetica" charset="0"/>
              </a:defRPr>
            </a:lvl1pPr>
          </a:lstStyle>
          <a:p>
            <a:pPr>
              <a:defRPr/>
            </a:pPr>
            <a:fld id="{3C0A972E-EC38-EC42-92F3-EA3CE693F776}" type="slidenum">
              <a:rPr lang="en-US" altLang="ja-JP"/>
              <a:pPr>
                <a:defRPr/>
              </a:pPr>
              <a:t>‹#›</a:t>
            </a:fld>
            <a:endParaRPr lang="en-US" altLang="ja-JP"/>
          </a:p>
        </p:txBody>
      </p:sp>
      <p:sp>
        <p:nvSpPr>
          <p:cNvPr id="1028" name="Rectangle 3"/>
          <p:cNvSpPr>
            <a:spLocks noGrp="1" noChangeArrowheads="1"/>
          </p:cNvSpPr>
          <p:nvPr>
            <p:ph type="body" idx="1"/>
          </p:nvPr>
        </p:nvSpPr>
        <p:spPr bwMode="auto">
          <a:xfrm>
            <a:off x="685800" y="1981200"/>
            <a:ext cx="7772400" cy="44196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2075" bIns="50800" numCol="1" anchor="t" anchorCtr="0" compatLnSpc="1">
            <a:prstTxWarp prst="textNoShape">
              <a:avLst/>
            </a:prstTxWarp>
          </a:bodyPr>
          <a:lstStyle/>
          <a:p>
            <a:pPr lvl="0"/>
            <a:r>
              <a:rPr lang="en-US" altLang="ja-JP">
                <a:sym typeface="Helvetica" charset="0"/>
              </a:rPr>
              <a:t>Click to edit Master text styles</a:t>
            </a:r>
          </a:p>
          <a:p>
            <a:pPr lvl="1"/>
            <a:r>
              <a:rPr lang="en-US" altLang="ja-JP">
                <a:sym typeface="Helvetica" charset="0"/>
              </a:rPr>
              <a:t>Second level</a:t>
            </a:r>
          </a:p>
          <a:p>
            <a:pPr lvl="2"/>
            <a:r>
              <a:rPr lang="en-US" altLang="ja-JP">
                <a:sym typeface="Helvetica" charset="0"/>
              </a:rPr>
              <a:t>Third level</a:t>
            </a:r>
          </a:p>
          <a:p>
            <a:pPr lvl="3"/>
            <a:r>
              <a:rPr lang="en-US" altLang="ja-JP">
                <a:sym typeface="Helvetica" charset="0"/>
              </a:rPr>
              <a:t>Fourth level</a:t>
            </a:r>
          </a:p>
          <a:p>
            <a:pPr lvl="4"/>
            <a:r>
              <a:rPr lang="en-US" altLang="ja-JP">
                <a:sym typeface="Helvetica" charset="0"/>
              </a:rPr>
              <a:t>Fifth levell</a:t>
            </a:r>
          </a:p>
        </p:txBody>
      </p:sp>
      <p:sp>
        <p:nvSpPr>
          <p:cNvPr id="1029" name="Rectangle 4"/>
          <p:cNvSpPr>
            <a:spLocks noGrp="1" noChangeArrowheads="1"/>
          </p:cNvSpPr>
          <p:nvPr>
            <p:ph type="title"/>
          </p:nvPr>
        </p:nvSpPr>
        <p:spPr bwMode="auto">
          <a:xfrm>
            <a:off x="1600200" y="0"/>
            <a:ext cx="7239000" cy="13716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2075" bIns="50800" numCol="1" anchor="b" anchorCtr="0" compatLnSpc="1">
            <a:prstTxWarp prst="textNoShape">
              <a:avLst/>
            </a:prstTxWarp>
          </a:bodyPr>
          <a:lstStyle/>
          <a:p>
            <a:pPr lvl="0"/>
            <a:r>
              <a:rPr lang="en-US" altLang="ja-JP">
                <a:sym typeface="Helvetica" charset="0"/>
              </a:rPr>
              <a:t>Click to edit Master title style</a:t>
            </a:r>
          </a:p>
        </p:txBody>
      </p:sp>
      <p:sp>
        <p:nvSpPr>
          <p:cNvPr id="1030" name="Rectangle 5"/>
          <p:cNvSpPr>
            <a:spLocks/>
          </p:cNvSpPr>
          <p:nvPr/>
        </p:nvSpPr>
        <p:spPr bwMode="auto">
          <a:xfrm>
            <a:off x="0" y="1543050"/>
            <a:ext cx="9132888" cy="38100"/>
          </a:xfrm>
          <a:prstGeom prst="rect">
            <a:avLst/>
          </a:prstGeom>
          <a:solidFill>
            <a:srgbClr val="DC0081"/>
          </a:solidFill>
          <a:ln w="12700">
            <a:solidFill>
              <a:srgbClr val="D49FFF"/>
            </a:solidFill>
            <a:miter lim="800000"/>
            <a:headEnd/>
            <a:tailEnd/>
          </a:ln>
        </p:spPr>
        <p:txBody>
          <a:bodyPr lIns="0" tIns="0" rIns="0" bIns="0"/>
          <a:lstStyle/>
          <a:p>
            <a:endParaRPr kumimoji="0" lang="ja-JP" altLang="en-US"/>
          </a:p>
        </p:txBody>
      </p:sp>
      <p:sp>
        <p:nvSpPr>
          <p:cNvPr id="1032" name="Rectangle 7"/>
          <p:cNvSpPr>
            <a:spLocks/>
          </p:cNvSpPr>
          <p:nvPr/>
        </p:nvSpPr>
        <p:spPr bwMode="auto">
          <a:xfrm>
            <a:off x="304800" y="6394450"/>
            <a:ext cx="1460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1275" bIns="0" anchor="ctr"/>
          <a:lstStyle/>
          <a:p>
            <a:pPr marL="41275"/>
            <a:r>
              <a:rPr kumimoji="0" lang="en-US" altLang="ja-JP" sz="1400" dirty="0">
                <a:solidFill>
                  <a:srgbClr val="000000"/>
                </a:solidFill>
                <a:latin typeface="Helvetica" charset="0"/>
                <a:cs typeface="Helvetica" charset="0"/>
                <a:sym typeface="Helvetica" charset="0"/>
              </a:rPr>
              <a:t>LIGO-G2001747</a:t>
            </a: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752600" cy="1395991"/>
          </a:xfrm>
          <a:prstGeom prst="rect">
            <a:avLst/>
          </a:prstGeom>
        </p:spPr>
      </p:pic>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marL="41275" indent="-41275" algn="ctr" rtl="0" eaLnBrk="0" fontAlgn="base" hangingPunct="0">
        <a:spcBef>
          <a:spcPct val="0"/>
        </a:spcBef>
        <a:spcAft>
          <a:spcPct val="0"/>
        </a:spcAft>
        <a:defRPr sz="3600">
          <a:solidFill>
            <a:srgbClr val="000000"/>
          </a:solidFill>
          <a:latin typeface="+mj-lt"/>
          <a:ea typeface="+mj-ea"/>
          <a:cs typeface="+mj-cs"/>
          <a:sym typeface="Helvetica" charset="0"/>
        </a:defRPr>
      </a:lvl1pPr>
      <a:lvl2pPr marL="41275" indent="-41275" algn="ctr" rtl="0" eaLnBrk="0" fontAlgn="base" hangingPunct="0">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2pPr>
      <a:lvl3pPr marL="41275" indent="-41275" algn="ctr" rtl="0" eaLnBrk="0" fontAlgn="base" hangingPunct="0">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3pPr>
      <a:lvl4pPr marL="41275" indent="-41275" algn="ctr" rtl="0" eaLnBrk="0" fontAlgn="base" hangingPunct="0">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4pPr>
      <a:lvl5pPr marL="41275" indent="-41275" algn="ctr" rtl="0" eaLnBrk="0" fontAlgn="base" hangingPunct="0">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5pPr>
      <a:lvl6pPr marL="498475" algn="ctr" rtl="0" fontAlgn="base">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6pPr>
      <a:lvl7pPr marL="955675" algn="ctr" rtl="0" fontAlgn="base">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7pPr>
      <a:lvl8pPr marL="1412875" algn="ctr" rtl="0" fontAlgn="base">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8pPr>
      <a:lvl9pPr marL="1870075" algn="ctr" rtl="0" fontAlgn="base">
        <a:spcBef>
          <a:spcPct val="0"/>
        </a:spcBef>
        <a:spcAft>
          <a:spcPct val="0"/>
        </a:spcAft>
        <a:defRPr sz="3600">
          <a:solidFill>
            <a:srgbClr val="000000"/>
          </a:solidFill>
          <a:latin typeface="Helvetica" charset="0"/>
          <a:ea typeface="ヒラギノ角ゴ ProN W3" charset="-128"/>
          <a:cs typeface="ヒラギノ角ゴ ProN W3" charset="-128"/>
          <a:sym typeface="Helvetica" charset="0"/>
        </a:defRPr>
      </a:lvl9pPr>
    </p:titleStyle>
    <p:bodyStyle>
      <a:lvl1pPr marL="384175" indent="-342900" algn="l" rtl="0" eaLnBrk="0" fontAlgn="base" hangingPunct="0">
        <a:spcBef>
          <a:spcPts val="600"/>
        </a:spcBef>
        <a:spcAft>
          <a:spcPct val="0"/>
        </a:spcAft>
        <a:buClr>
          <a:srgbClr val="114FFB"/>
        </a:buClr>
        <a:buSzPct val="75000"/>
        <a:buFont typeface="Monotype Sorts" charset="0"/>
        <a:buChar char="l"/>
        <a:defRPr sz="2400">
          <a:solidFill>
            <a:schemeClr val="tx1"/>
          </a:solidFill>
          <a:latin typeface="+mn-lt"/>
          <a:ea typeface="+mn-ea"/>
          <a:cs typeface="+mn-cs"/>
          <a:sym typeface="Helvetica" charset="0"/>
        </a:defRPr>
      </a:lvl1pPr>
      <a:lvl2pPr marL="733425" indent="-285750" algn="l" rtl="0" eaLnBrk="0" fontAlgn="base" hangingPunct="0">
        <a:spcBef>
          <a:spcPts val="400"/>
        </a:spcBef>
        <a:spcAft>
          <a:spcPct val="0"/>
        </a:spcAft>
        <a:buClr>
          <a:srgbClr val="114FFB"/>
        </a:buClr>
        <a:buSzPct val="100000"/>
        <a:buFont typeface="Helvetica" charset="0"/>
        <a:buChar char="»"/>
        <a:defRPr>
          <a:solidFill>
            <a:schemeClr val="tx1"/>
          </a:solidFill>
          <a:latin typeface="+mn-lt"/>
          <a:ea typeface="+mn-ea"/>
          <a:cs typeface="+mn-cs"/>
          <a:sym typeface="Helvetica" charset="0"/>
        </a:defRPr>
      </a:lvl2pPr>
      <a:lvl3pPr marL="1133475" indent="-228600" algn="l" rtl="0" eaLnBrk="0" fontAlgn="base" hangingPunct="0">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3pPr>
      <a:lvl4pPr marL="1590675" indent="-228600" algn="l" rtl="0" eaLnBrk="0" fontAlgn="base" hangingPunct="0">
        <a:spcBef>
          <a:spcPts val="400"/>
        </a:spcBef>
        <a:spcAft>
          <a:spcPct val="0"/>
        </a:spcAft>
        <a:buClr>
          <a:srgbClr val="114FFB"/>
        </a:buClr>
        <a:buSzPct val="64000"/>
        <a:buFont typeface="Monotype Sorts" charset="0"/>
        <a:buChar char="l"/>
        <a:defRPr sz="1600">
          <a:solidFill>
            <a:schemeClr val="tx1"/>
          </a:solidFill>
          <a:latin typeface="+mn-lt"/>
          <a:ea typeface="+mn-ea"/>
          <a:cs typeface="+mn-cs"/>
          <a:sym typeface="Helvetica" charset="0"/>
        </a:defRPr>
      </a:lvl4pPr>
      <a:lvl5pPr marL="2047875" indent="-228600" algn="l" rtl="0" eaLnBrk="0" fontAlgn="base" hangingPunct="0">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5pPr>
      <a:lvl6pPr marL="25050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6pPr>
      <a:lvl7pPr marL="29622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7pPr>
      <a:lvl8pPr marL="34194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8pPr>
      <a:lvl9pPr marL="38766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4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4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E5A3-B7FC-3240-986E-2E52B604B89D}"/>
              </a:ext>
            </a:extLst>
          </p:cNvPr>
          <p:cNvSpPr>
            <a:spLocks noGrp="1"/>
          </p:cNvSpPr>
          <p:nvPr>
            <p:ph type="title"/>
          </p:nvPr>
        </p:nvSpPr>
        <p:spPr>
          <a:xfrm>
            <a:off x="1378063" y="76200"/>
            <a:ext cx="7239000" cy="1371600"/>
          </a:xfrm>
        </p:spPr>
        <p:txBody>
          <a:bodyPr vert="horz" wrap="square" lIns="50800" tIns="50800" rIns="92075" bIns="50800" numCol="1" anchor="b" anchorCtr="0" compatLnSpc="1">
            <a:prstTxWarp prst="textNoShape">
              <a:avLst/>
            </a:prstTxWarp>
            <a:normAutofit fontScale="90000"/>
          </a:bodyPr>
          <a:lstStyle/>
          <a:p>
            <a:r>
              <a:rPr lang="en-US" dirty="0"/>
              <a:t>ETM Profiling to mitigate </a:t>
            </a:r>
            <a:br>
              <a:rPr lang="en-US" dirty="0"/>
            </a:br>
            <a:r>
              <a:rPr lang="en-US" dirty="0"/>
              <a:t>cavity loss due to point absorbers</a:t>
            </a:r>
            <a:br>
              <a:rPr lang="en-US" dirty="0"/>
            </a:br>
            <a:r>
              <a:rPr lang="en-US" sz="2700" dirty="0"/>
              <a:t>G2001160, G2001530</a:t>
            </a:r>
          </a:p>
        </p:txBody>
      </p:sp>
      <p:pic>
        <p:nvPicPr>
          <p:cNvPr id="8" name="Picture 7">
            <a:extLst>
              <a:ext uri="{FF2B5EF4-FFF2-40B4-BE49-F238E27FC236}">
                <a16:creationId xmlns:a16="http://schemas.microsoft.com/office/drawing/2014/main" id="{BDF5D5CF-7FC6-CB4F-B61A-0B76F0E9B65F}"/>
              </a:ext>
            </a:extLst>
          </p:cNvPr>
          <p:cNvPicPr>
            <a:picLocks noChangeAspect="1"/>
          </p:cNvPicPr>
          <p:nvPr/>
        </p:nvPicPr>
        <p:blipFill>
          <a:blip r:embed="rId2"/>
          <a:stretch>
            <a:fillRect/>
          </a:stretch>
        </p:blipFill>
        <p:spPr>
          <a:xfrm>
            <a:off x="152400" y="1905000"/>
            <a:ext cx="4724400" cy="3448812"/>
          </a:xfrm>
          <a:prstGeom prst="rect">
            <a:avLst/>
          </a:prstGeom>
          <a:noFill/>
        </p:spPr>
      </p:pic>
      <p:sp>
        <p:nvSpPr>
          <p:cNvPr id="9" name="TextBox 8">
            <a:extLst>
              <a:ext uri="{FF2B5EF4-FFF2-40B4-BE49-F238E27FC236}">
                <a16:creationId xmlns:a16="http://schemas.microsoft.com/office/drawing/2014/main" id="{32787FF9-BAA8-C543-9EF9-29F56CF9904F}"/>
              </a:ext>
            </a:extLst>
          </p:cNvPr>
          <p:cNvSpPr txBox="1"/>
          <p:nvPr/>
        </p:nvSpPr>
        <p:spPr bwMode="auto">
          <a:xfrm>
            <a:off x="178158" y="5410200"/>
            <a:ext cx="4419600" cy="685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50800" tIns="50800" rIns="92075" bIns="50800" numCol="1" rtlCol="0" anchor="t" anchorCtr="0" compatLnSpc="1">
            <a:prstTxWarp prst="textNoShape">
              <a:avLst/>
            </a:prstTxWarp>
            <a:normAutofit fontScale="92500" lnSpcReduction="20000"/>
          </a:bodyPr>
          <a:lstStyle/>
          <a:p>
            <a:pPr algn="ctr" eaLnBrk="0" hangingPunct="0">
              <a:spcAft>
                <a:spcPts val="600"/>
              </a:spcAft>
              <a:buClr>
                <a:srgbClr val="114FFB"/>
              </a:buClr>
            </a:pPr>
            <a:r>
              <a:rPr lang="en-US" sz="2000" dirty="0">
                <a:solidFill>
                  <a:schemeClr val="tx1"/>
                </a:solidFill>
                <a:latin typeface="+mn-lt"/>
                <a:ea typeface="+mn-ea"/>
                <a:cs typeface="+mn-cs"/>
                <a:sym typeface="Helvetica" charset="0"/>
              </a:rPr>
              <a:t>LLO data</a:t>
            </a:r>
          </a:p>
          <a:p>
            <a:pPr algn="ctr" eaLnBrk="0" hangingPunct="0">
              <a:spcAft>
                <a:spcPts val="600"/>
              </a:spcAft>
              <a:buClr>
                <a:srgbClr val="114FFB"/>
              </a:buClr>
            </a:pPr>
            <a:r>
              <a:rPr lang="en-US" sz="2000" dirty="0">
                <a:solidFill>
                  <a:schemeClr val="tx1"/>
                </a:solidFill>
                <a:latin typeface="+mn-lt"/>
                <a:ea typeface="+mn-ea"/>
                <a:cs typeface="+mn-cs"/>
                <a:sym typeface="Helvetica" charset="0"/>
              </a:rPr>
              <a:t>LIGO-P2000122 PRD accepted 2020</a:t>
            </a:r>
          </a:p>
        </p:txBody>
      </p:sp>
      <p:sp>
        <p:nvSpPr>
          <p:cNvPr id="4" name="Slide Number Placeholder 3">
            <a:extLst>
              <a:ext uri="{FF2B5EF4-FFF2-40B4-BE49-F238E27FC236}">
                <a16:creationId xmlns:a16="http://schemas.microsoft.com/office/drawing/2014/main" id="{479AD9F2-AA94-BB43-AD15-616DD2DC119C}"/>
              </a:ext>
            </a:extLst>
          </p:cNvPr>
          <p:cNvSpPr>
            <a:spLocks noGrp="1"/>
          </p:cNvSpPr>
          <p:nvPr>
            <p:ph type="sldNum" sz="quarter" idx="10"/>
          </p:nvPr>
        </p:nvSpPr>
        <p:spPr>
          <a:xfrm>
            <a:off x="8428038" y="6318250"/>
            <a:ext cx="312737" cy="317500"/>
          </a:xfrm>
        </p:spPr>
        <p:txBody>
          <a:bodyPr vert="horz" wrap="none" lIns="91440" tIns="45720" rIns="91440" bIns="45720" numCol="1" anchor="ctr" anchorCtr="0" compatLnSpc="1">
            <a:prstTxWarp prst="textNoShape">
              <a:avLst/>
            </a:prstTxWarp>
            <a:normAutofit/>
          </a:bodyPr>
          <a:lstStyle/>
          <a:p>
            <a:pPr>
              <a:spcAft>
                <a:spcPts val="600"/>
              </a:spcAft>
              <a:defRPr/>
            </a:pPr>
            <a:fld id="{CC71D854-2B37-F34D-B850-E2BACB9FDF0A}" type="slidenum">
              <a:rPr kumimoji="0" lang="en-US" altLang="ja-JP" kern="1200">
                <a:latin typeface="Helvetica" charset="0"/>
                <a:ea typeface="ヒラギノ明朝 ProN W3" charset="0"/>
                <a:cs typeface="Helvetica" charset="0"/>
                <a:sym typeface="Helvetica" charset="0"/>
              </a:rPr>
              <a:pPr>
                <a:spcAft>
                  <a:spcPts val="600"/>
                </a:spcAft>
                <a:defRPr/>
              </a:pPr>
              <a:t>1</a:t>
            </a:fld>
            <a:endParaRPr kumimoji="0" lang="en-US" altLang="ja-JP" kern="1200">
              <a:latin typeface="Helvetica" charset="0"/>
              <a:ea typeface="ヒラギノ明朝 ProN W3" charset="0"/>
              <a:cs typeface="Helvetica" charset="0"/>
              <a:sym typeface="Helvetica" charset="0"/>
            </a:endParaRPr>
          </a:p>
        </p:txBody>
      </p:sp>
      <p:sp>
        <p:nvSpPr>
          <p:cNvPr id="6" name="TextBox 5">
            <a:extLst>
              <a:ext uri="{FF2B5EF4-FFF2-40B4-BE49-F238E27FC236}">
                <a16:creationId xmlns:a16="http://schemas.microsoft.com/office/drawing/2014/main" id="{D44E23F9-8C17-6748-936A-0E1708D2AC3E}"/>
              </a:ext>
            </a:extLst>
          </p:cNvPr>
          <p:cNvSpPr txBox="1"/>
          <p:nvPr/>
        </p:nvSpPr>
        <p:spPr>
          <a:xfrm>
            <a:off x="-2077616" y="161731"/>
            <a:ext cx="184731" cy="461665"/>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0AB9639C-E261-164C-B1B6-85E38EBFA04B}"/>
              </a:ext>
            </a:extLst>
          </p:cNvPr>
          <p:cNvPicPr>
            <a:picLocks noChangeAspect="1"/>
          </p:cNvPicPr>
          <p:nvPr/>
        </p:nvPicPr>
        <p:blipFill rotWithShape="1">
          <a:blip r:embed="rId3"/>
          <a:srcRect l="7071" t="5556" r="8924" b="8889"/>
          <a:stretch/>
        </p:blipFill>
        <p:spPr>
          <a:xfrm>
            <a:off x="4953000" y="1905000"/>
            <a:ext cx="4065431" cy="3199458"/>
          </a:xfrm>
          <a:prstGeom prst="rect">
            <a:avLst/>
          </a:prstGeom>
        </p:spPr>
      </p:pic>
      <p:sp>
        <p:nvSpPr>
          <p:cNvPr id="12" name="TextBox 11">
            <a:extLst>
              <a:ext uri="{FF2B5EF4-FFF2-40B4-BE49-F238E27FC236}">
                <a16:creationId xmlns:a16="http://schemas.microsoft.com/office/drawing/2014/main" id="{42ABDFD9-9D58-8342-9E24-F171817844AE}"/>
              </a:ext>
            </a:extLst>
          </p:cNvPr>
          <p:cNvSpPr txBox="1"/>
          <p:nvPr/>
        </p:nvSpPr>
        <p:spPr bwMode="auto">
          <a:xfrm>
            <a:off x="4864457" y="5424152"/>
            <a:ext cx="4242516" cy="6858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50800" tIns="50800" rIns="92075" bIns="50800" numCol="1" rtlCol="0" anchor="t" anchorCtr="0" compatLnSpc="1">
            <a:prstTxWarp prst="textNoShape">
              <a:avLst/>
            </a:prstTxWarp>
            <a:normAutofit fontScale="85000" lnSpcReduction="10000"/>
          </a:bodyPr>
          <a:lstStyle/>
          <a:p>
            <a:pPr algn="ctr" eaLnBrk="0" hangingPunct="0">
              <a:spcAft>
                <a:spcPts val="600"/>
              </a:spcAft>
              <a:buClr>
                <a:srgbClr val="114FFB"/>
              </a:buClr>
            </a:pPr>
            <a:r>
              <a:rPr lang="en-US" sz="2000" dirty="0">
                <a:solidFill>
                  <a:schemeClr val="tx1"/>
                </a:solidFill>
                <a:latin typeface="+mn-lt"/>
                <a:ea typeface="+mn-ea"/>
                <a:cs typeface="+mn-cs"/>
                <a:sym typeface="Helvetica" charset="0"/>
              </a:rPr>
              <a:t>Model prediction of arm power loss due to point absorber and coating absorption</a:t>
            </a:r>
          </a:p>
        </p:txBody>
      </p:sp>
    </p:spTree>
    <p:extLst>
      <p:ext uri="{BB962C8B-B14F-4D97-AF65-F5344CB8AC3E}">
        <p14:creationId xmlns:p14="http://schemas.microsoft.com/office/powerpoint/2010/main" val="782472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98B8-7484-ED4F-AF80-143CA659F9A2}"/>
              </a:ext>
            </a:extLst>
          </p:cNvPr>
          <p:cNvSpPr>
            <a:spLocks noGrp="1"/>
          </p:cNvSpPr>
          <p:nvPr>
            <p:ph type="title"/>
          </p:nvPr>
        </p:nvSpPr>
        <p:spPr/>
        <p:txBody>
          <a:bodyPr/>
          <a:lstStyle/>
          <a:p>
            <a:r>
              <a:rPr lang="en-US" dirty="0"/>
              <a:t>11 FP map combinations</a:t>
            </a:r>
            <a:br>
              <a:rPr lang="en-US" dirty="0"/>
            </a:br>
            <a:r>
              <a:rPr lang="en-US" dirty="0"/>
              <a:t>for 4 arms</a:t>
            </a:r>
          </a:p>
        </p:txBody>
      </p:sp>
      <p:sp>
        <p:nvSpPr>
          <p:cNvPr id="3" name="Content Placeholder 2">
            <a:extLst>
              <a:ext uri="{FF2B5EF4-FFF2-40B4-BE49-F238E27FC236}">
                <a16:creationId xmlns:a16="http://schemas.microsoft.com/office/drawing/2014/main" id="{84C04F6C-CBD9-754F-8820-DFF06B8F3424}"/>
              </a:ext>
            </a:extLst>
          </p:cNvPr>
          <p:cNvSpPr>
            <a:spLocks noGrp="1"/>
          </p:cNvSpPr>
          <p:nvPr>
            <p:ph sz="half" idx="1"/>
          </p:nvPr>
        </p:nvSpPr>
        <p:spPr>
          <a:xfrm>
            <a:off x="76200" y="1648279"/>
            <a:ext cx="5333546" cy="5209721"/>
          </a:xfrm>
          <a:solidFill>
            <a:schemeClr val="bg1"/>
          </a:solidFill>
        </p:spPr>
        <p:txBody>
          <a:bodyPr/>
          <a:lstStyle/>
          <a:p>
            <a:r>
              <a:rPr lang="en-US" sz="2000" dirty="0"/>
              <a:t>I, E means coated maps of ITM and ETM</a:t>
            </a:r>
          </a:p>
          <a:p>
            <a:r>
              <a:rPr lang="en-US" sz="2000" dirty="0" err="1"/>
              <a:t>Ix</a:t>
            </a:r>
            <a:r>
              <a:rPr lang="en-US" sz="2000" dirty="0"/>
              <a:t>, Ex means the maps of uncoated maps (very uniform out to the edge) are used with </a:t>
            </a:r>
            <a:r>
              <a:rPr lang="en-US" sz="2000" dirty="0" err="1"/>
              <a:t>RoC</a:t>
            </a:r>
            <a:r>
              <a:rPr lang="en-US" sz="2000" dirty="0"/>
              <a:t> of the coated surface. This is used to make a surface with specified fall off shape.</a:t>
            </a:r>
          </a:p>
          <a:p>
            <a:r>
              <a:rPr lang="en-US" sz="2000" dirty="0" err="1"/>
              <a:t>Corr</a:t>
            </a:r>
            <a:r>
              <a:rPr lang="en-US" sz="2000" dirty="0"/>
              <a:t>(</a:t>
            </a:r>
            <a:r>
              <a:rPr lang="en-US" sz="2000" dirty="0" err="1"/>
              <a:t>a,b</a:t>
            </a:r>
            <a:r>
              <a:rPr lang="en-US" sz="2000" dirty="0"/>
              <a:t>) is the fall off correction</a:t>
            </a:r>
          </a:p>
          <a:p>
            <a:r>
              <a:rPr lang="en-US" sz="2000" dirty="0"/>
              <a:t>Differences among four arms for case 1 and 11 are </a:t>
            </a:r>
            <a:r>
              <a:rPr lang="en-US" sz="2000" dirty="0" err="1"/>
              <a:t>RoC’s</a:t>
            </a:r>
            <a:r>
              <a:rPr lang="en-US" sz="2000" dirty="0"/>
              <a:t> of coated surfaces</a:t>
            </a:r>
          </a:p>
          <a:p>
            <a:r>
              <a:rPr lang="en-US" sz="2000" dirty="0"/>
              <a:t>100 sets of point absorbers are generated, and RTL and cavity powers are calculated for 4 arms with these mirror maps.</a:t>
            </a:r>
          </a:p>
          <a:p>
            <a:r>
              <a:rPr lang="en-US" sz="2000" dirty="0"/>
              <a:t>Following are average of events.</a:t>
            </a:r>
          </a:p>
          <a:p>
            <a:r>
              <a:rPr lang="en-US" sz="2000" dirty="0"/>
              <a:t>Plots with and without RH give uncertainty due to </a:t>
            </a:r>
            <a:r>
              <a:rPr lang="en-US" sz="2000" dirty="0" err="1"/>
              <a:t>RoC</a:t>
            </a:r>
            <a:r>
              <a:rPr lang="en-US" sz="2000" dirty="0"/>
              <a:t> correction</a:t>
            </a:r>
          </a:p>
        </p:txBody>
      </p:sp>
      <p:sp>
        <p:nvSpPr>
          <p:cNvPr id="5" name="Slide Number Placeholder 4">
            <a:extLst>
              <a:ext uri="{FF2B5EF4-FFF2-40B4-BE49-F238E27FC236}">
                <a16:creationId xmlns:a16="http://schemas.microsoft.com/office/drawing/2014/main" id="{55CAFAA3-7C51-9343-AE39-9A194E27B8A5}"/>
              </a:ext>
            </a:extLst>
          </p:cNvPr>
          <p:cNvSpPr>
            <a:spLocks noGrp="1"/>
          </p:cNvSpPr>
          <p:nvPr>
            <p:ph type="sldNum" sz="quarter" idx="10"/>
          </p:nvPr>
        </p:nvSpPr>
        <p:spPr/>
        <p:txBody>
          <a:bodyPr/>
          <a:lstStyle/>
          <a:p>
            <a:pPr>
              <a:defRPr/>
            </a:pPr>
            <a:fld id="{61677176-C36B-D044-94B6-89AF886D71D8}" type="slidenum">
              <a:rPr lang="en-US" altLang="ja-JP" smtClean="0"/>
              <a:pPr>
                <a:defRPr/>
              </a:pPr>
              <a:t>10</a:t>
            </a:fld>
            <a:endParaRPr lang="en-US" altLang="ja-JP"/>
          </a:p>
        </p:txBody>
      </p:sp>
      <p:sp>
        <p:nvSpPr>
          <p:cNvPr id="6" name="TextBox 5">
            <a:extLst>
              <a:ext uri="{FF2B5EF4-FFF2-40B4-BE49-F238E27FC236}">
                <a16:creationId xmlns:a16="http://schemas.microsoft.com/office/drawing/2014/main" id="{A7908E2C-3F86-AC44-B4AE-A9C5F9EFB8A2}"/>
              </a:ext>
            </a:extLst>
          </p:cNvPr>
          <p:cNvSpPr txBox="1"/>
          <p:nvPr/>
        </p:nvSpPr>
        <p:spPr>
          <a:xfrm>
            <a:off x="5954486" y="1752600"/>
            <a:ext cx="3189514" cy="3785652"/>
          </a:xfrm>
          <a:prstGeom prst="rect">
            <a:avLst/>
          </a:prstGeom>
          <a:noFill/>
        </p:spPr>
        <p:txBody>
          <a:bodyPr wrap="square" rtlCol="0">
            <a:spAutoFit/>
          </a:bodyPr>
          <a:lstStyle/>
          <a:p>
            <a:pPr marL="457200" indent="-457200">
              <a:buAutoNum type="arabicPeriod"/>
            </a:pPr>
            <a:r>
              <a:rPr lang="en-US" sz="2000" dirty="0" err="1"/>
              <a:t>Ix</a:t>
            </a:r>
            <a:r>
              <a:rPr lang="en-US" sz="2000" dirty="0"/>
              <a:t> - Ex</a:t>
            </a:r>
          </a:p>
          <a:p>
            <a:pPr marL="457200" indent="-457200">
              <a:buAutoNum type="arabicPeriod"/>
            </a:pPr>
            <a:r>
              <a:rPr lang="en-US" sz="2000" dirty="0"/>
              <a:t>I   - Ex</a:t>
            </a:r>
          </a:p>
          <a:p>
            <a:pPr marL="457200" indent="-457200">
              <a:buAutoNum type="arabicPeriod"/>
            </a:pPr>
            <a:r>
              <a:rPr lang="en-US" sz="2000" dirty="0"/>
              <a:t>I   - E</a:t>
            </a:r>
          </a:p>
          <a:p>
            <a:pPr marL="457200" indent="-457200">
              <a:buAutoNum type="arabicPeriod"/>
            </a:pPr>
            <a:r>
              <a:rPr lang="en-US" sz="2000" dirty="0"/>
              <a:t>I   - Ex*</a:t>
            </a:r>
            <a:r>
              <a:rPr lang="en-US" sz="2000" dirty="0" err="1"/>
              <a:t>corr</a:t>
            </a:r>
            <a:r>
              <a:rPr lang="en-US" sz="2000" dirty="0"/>
              <a:t>(0.1,15)</a:t>
            </a:r>
          </a:p>
          <a:p>
            <a:pPr marL="457200" indent="-457200">
              <a:buAutoNum type="arabicPeriod"/>
            </a:pPr>
            <a:r>
              <a:rPr lang="en-US" sz="2000" dirty="0"/>
              <a:t>I   - Ex*</a:t>
            </a:r>
            <a:r>
              <a:rPr lang="en-US" sz="2000" dirty="0" err="1"/>
              <a:t>corr</a:t>
            </a:r>
            <a:r>
              <a:rPr lang="en-US" sz="2000" dirty="0"/>
              <a:t>(0.1,20)</a:t>
            </a:r>
          </a:p>
          <a:p>
            <a:pPr marL="457200" indent="-457200">
              <a:buAutoNum type="arabicPeriod"/>
            </a:pPr>
            <a:r>
              <a:rPr lang="en-US" sz="2000" dirty="0"/>
              <a:t>I   - Ex*</a:t>
            </a:r>
            <a:r>
              <a:rPr lang="en-US" sz="2000" dirty="0" err="1"/>
              <a:t>corr</a:t>
            </a:r>
            <a:r>
              <a:rPr lang="en-US" sz="2000" dirty="0"/>
              <a:t>(0.1,25)</a:t>
            </a:r>
          </a:p>
          <a:p>
            <a:pPr marL="457200" indent="-457200">
              <a:buAutoNum type="arabicPeriod"/>
            </a:pPr>
            <a:r>
              <a:rPr lang="en-US" sz="2000" dirty="0"/>
              <a:t>I   - Ex*</a:t>
            </a:r>
            <a:r>
              <a:rPr lang="en-US" sz="2000" dirty="0" err="1"/>
              <a:t>corr</a:t>
            </a:r>
            <a:r>
              <a:rPr lang="en-US" sz="2000" dirty="0"/>
              <a:t>(0.1,30)</a:t>
            </a:r>
          </a:p>
          <a:p>
            <a:pPr marL="457200" indent="-457200">
              <a:buAutoNum type="arabicPeriod"/>
            </a:pPr>
            <a:r>
              <a:rPr lang="en-US" sz="2000" dirty="0"/>
              <a:t>I   - Ex*</a:t>
            </a:r>
            <a:r>
              <a:rPr lang="en-US" sz="2000" dirty="0" err="1"/>
              <a:t>corr</a:t>
            </a:r>
            <a:r>
              <a:rPr lang="en-US" sz="2000" dirty="0"/>
              <a:t>(0.1,35)</a:t>
            </a:r>
          </a:p>
          <a:p>
            <a:pPr marL="457200" indent="-457200">
              <a:buAutoNum type="arabicPeriod"/>
            </a:pPr>
            <a:r>
              <a:rPr lang="en-US" sz="2000" dirty="0"/>
              <a:t>I   - Ex*</a:t>
            </a:r>
            <a:r>
              <a:rPr lang="en-US" sz="2000" dirty="0" err="1"/>
              <a:t>corr</a:t>
            </a:r>
            <a:r>
              <a:rPr lang="en-US" sz="2000" dirty="0"/>
              <a:t>(0.1,40)</a:t>
            </a:r>
          </a:p>
          <a:p>
            <a:pPr marL="457200" indent="-457200">
              <a:buAutoNum type="arabicPeriod"/>
            </a:pPr>
            <a:r>
              <a:rPr lang="en-US" sz="2000" dirty="0"/>
              <a:t>I   - Ex*</a:t>
            </a:r>
            <a:r>
              <a:rPr lang="en-US" sz="2000" dirty="0" err="1"/>
              <a:t>corr</a:t>
            </a:r>
            <a:r>
              <a:rPr lang="en-US" sz="2000" dirty="0"/>
              <a:t>(0.1,30,2e4)</a:t>
            </a:r>
          </a:p>
          <a:p>
            <a:pPr marL="457200" indent="-457200">
              <a:buAutoNum type="arabicPeriod"/>
            </a:pPr>
            <a:r>
              <a:rPr lang="en-US" sz="2000" dirty="0" err="1"/>
              <a:t>Ix</a:t>
            </a:r>
            <a:r>
              <a:rPr lang="en-US" sz="2000" dirty="0"/>
              <a:t> *</a:t>
            </a:r>
            <a:r>
              <a:rPr lang="en-US" sz="2000" dirty="0" err="1"/>
              <a:t>corr</a:t>
            </a:r>
            <a:r>
              <a:rPr lang="en-US" sz="2000" dirty="0"/>
              <a:t>(0.1,15) -</a:t>
            </a:r>
            <a:br>
              <a:rPr lang="en-US" sz="2000" dirty="0"/>
            </a:br>
            <a:r>
              <a:rPr lang="en-US" sz="2000" dirty="0"/>
              <a:t>          Ex*</a:t>
            </a:r>
            <a:r>
              <a:rPr lang="en-US" sz="2000" dirty="0" err="1"/>
              <a:t>corr</a:t>
            </a:r>
            <a:r>
              <a:rPr lang="en-US" sz="2000" dirty="0"/>
              <a:t>(0.1,15)</a:t>
            </a:r>
          </a:p>
        </p:txBody>
      </p:sp>
    </p:spTree>
    <p:extLst>
      <p:ext uri="{BB962C8B-B14F-4D97-AF65-F5344CB8AC3E}">
        <p14:creationId xmlns:p14="http://schemas.microsoft.com/office/powerpoint/2010/main" val="38798867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BDA2-3997-2C4E-8871-DEA868BB64AB}"/>
              </a:ext>
            </a:extLst>
          </p:cNvPr>
          <p:cNvSpPr>
            <a:spLocks noGrp="1"/>
          </p:cNvSpPr>
          <p:nvPr>
            <p:ph type="title"/>
          </p:nvPr>
        </p:nvSpPr>
        <p:spPr/>
        <p:txBody>
          <a:bodyPr/>
          <a:lstStyle/>
          <a:p>
            <a:r>
              <a:rPr lang="en-US" dirty="0"/>
              <a:t>Optical gain</a:t>
            </a:r>
            <a:br>
              <a:rPr lang="en-US" dirty="0"/>
            </a:br>
            <a:r>
              <a:rPr lang="en-US" sz="3200" dirty="0"/>
              <a:t>1:no fall off vs 11:both fall off</a:t>
            </a:r>
          </a:p>
        </p:txBody>
      </p:sp>
      <p:sp>
        <p:nvSpPr>
          <p:cNvPr id="5" name="Slide Number Placeholder 4">
            <a:extLst>
              <a:ext uri="{FF2B5EF4-FFF2-40B4-BE49-F238E27FC236}">
                <a16:creationId xmlns:a16="http://schemas.microsoft.com/office/drawing/2014/main" id="{B4E7170F-54FD-D74C-B1CF-B3D9FD3AA09C}"/>
              </a:ext>
            </a:extLst>
          </p:cNvPr>
          <p:cNvSpPr>
            <a:spLocks noGrp="1"/>
          </p:cNvSpPr>
          <p:nvPr>
            <p:ph type="sldNum" sz="quarter" idx="10"/>
          </p:nvPr>
        </p:nvSpPr>
        <p:spPr/>
        <p:txBody>
          <a:bodyPr/>
          <a:lstStyle/>
          <a:p>
            <a:pPr>
              <a:defRPr/>
            </a:pPr>
            <a:fld id="{61677176-C36B-D044-94B6-89AF886D71D8}" type="slidenum">
              <a:rPr lang="en-US" altLang="ja-JP" smtClean="0"/>
              <a:pPr>
                <a:defRPr/>
              </a:pPr>
              <a:t>11</a:t>
            </a:fld>
            <a:endParaRPr lang="en-US" altLang="ja-JP"/>
          </a:p>
        </p:txBody>
      </p:sp>
      <p:pic>
        <p:nvPicPr>
          <p:cNvPr id="7" name="Picture 6">
            <a:extLst>
              <a:ext uri="{FF2B5EF4-FFF2-40B4-BE49-F238E27FC236}">
                <a16:creationId xmlns:a16="http://schemas.microsoft.com/office/drawing/2014/main" id="{29991322-1CA3-7F4C-8A2C-3DB02F74D1A4}"/>
              </a:ext>
            </a:extLst>
          </p:cNvPr>
          <p:cNvPicPr>
            <a:picLocks/>
          </p:cNvPicPr>
          <p:nvPr/>
        </p:nvPicPr>
        <p:blipFill rotWithShape="1">
          <a:blip r:embed="rId2"/>
          <a:srcRect l="7071" t="3241" r="5353" b="3241"/>
          <a:stretch/>
        </p:blipFill>
        <p:spPr>
          <a:xfrm>
            <a:off x="167628" y="1676400"/>
            <a:ext cx="8808744" cy="5088015"/>
          </a:xfrm>
          <a:prstGeom prst="rect">
            <a:avLst/>
          </a:prstGeom>
        </p:spPr>
      </p:pic>
    </p:spTree>
    <p:extLst>
      <p:ext uri="{BB962C8B-B14F-4D97-AF65-F5344CB8AC3E}">
        <p14:creationId xmlns:p14="http://schemas.microsoft.com/office/powerpoint/2010/main" val="27674599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80B9-D142-3E43-921E-1A0E9927D0AA}"/>
              </a:ext>
            </a:extLst>
          </p:cNvPr>
          <p:cNvSpPr>
            <a:spLocks noGrp="1"/>
          </p:cNvSpPr>
          <p:nvPr>
            <p:ph type="title"/>
          </p:nvPr>
        </p:nvSpPr>
        <p:spPr>
          <a:xfrm>
            <a:off x="1523546" y="159091"/>
            <a:ext cx="7239000" cy="1371600"/>
          </a:xfrm>
        </p:spPr>
        <p:txBody>
          <a:bodyPr/>
          <a:lstStyle/>
          <a:p>
            <a:r>
              <a:rPr lang="en-US" dirty="0"/>
              <a:t>Optical gains of 6,7,8</a:t>
            </a:r>
            <a:r>
              <a:rPr lang="en-US" baseline="30000" dirty="0"/>
              <a:t>th</a:t>
            </a:r>
            <a:r>
              <a:rPr lang="en-US" dirty="0"/>
              <a:t> modes</a:t>
            </a:r>
            <a:br>
              <a:rPr lang="en-US" sz="3200" dirty="0"/>
            </a:br>
            <a:r>
              <a:rPr lang="en-US" sz="3200" dirty="0"/>
              <a:t>shapes of different #PAs are close</a:t>
            </a:r>
          </a:p>
        </p:txBody>
      </p:sp>
      <p:sp>
        <p:nvSpPr>
          <p:cNvPr id="5" name="Slide Number Placeholder 4">
            <a:extLst>
              <a:ext uri="{FF2B5EF4-FFF2-40B4-BE49-F238E27FC236}">
                <a16:creationId xmlns:a16="http://schemas.microsoft.com/office/drawing/2014/main" id="{75AF1028-D05D-0240-B0DD-D6503F6AE0FA}"/>
              </a:ext>
            </a:extLst>
          </p:cNvPr>
          <p:cNvSpPr>
            <a:spLocks noGrp="1"/>
          </p:cNvSpPr>
          <p:nvPr>
            <p:ph type="sldNum" sz="quarter" idx="10"/>
          </p:nvPr>
        </p:nvSpPr>
        <p:spPr/>
        <p:txBody>
          <a:bodyPr/>
          <a:lstStyle/>
          <a:p>
            <a:pPr>
              <a:defRPr/>
            </a:pPr>
            <a:fld id="{61677176-C36B-D044-94B6-89AF886D71D8}" type="slidenum">
              <a:rPr lang="en-US" altLang="ja-JP" smtClean="0"/>
              <a:pPr>
                <a:defRPr/>
              </a:pPr>
              <a:t>12</a:t>
            </a:fld>
            <a:endParaRPr lang="en-US" altLang="ja-JP"/>
          </a:p>
        </p:txBody>
      </p:sp>
      <p:pic>
        <p:nvPicPr>
          <p:cNvPr id="7" name="Picture 6">
            <a:extLst>
              <a:ext uri="{FF2B5EF4-FFF2-40B4-BE49-F238E27FC236}">
                <a16:creationId xmlns:a16="http://schemas.microsoft.com/office/drawing/2014/main" id="{6D5F7E2D-9C3C-1847-BB66-86B5370BEE38}"/>
              </a:ext>
            </a:extLst>
          </p:cNvPr>
          <p:cNvPicPr>
            <a:picLocks/>
          </p:cNvPicPr>
          <p:nvPr/>
        </p:nvPicPr>
        <p:blipFill rotWithShape="1">
          <a:blip r:embed="rId2"/>
          <a:srcRect l="7072" t="4445" r="7928" b="3241"/>
          <a:stretch/>
        </p:blipFill>
        <p:spPr>
          <a:xfrm>
            <a:off x="191135" y="1676400"/>
            <a:ext cx="8549640" cy="5022509"/>
          </a:xfrm>
          <a:prstGeom prst="rect">
            <a:avLst/>
          </a:prstGeom>
        </p:spPr>
      </p:pic>
    </p:spTree>
    <p:extLst>
      <p:ext uri="{BB962C8B-B14F-4D97-AF65-F5344CB8AC3E}">
        <p14:creationId xmlns:p14="http://schemas.microsoft.com/office/powerpoint/2010/main" val="7695366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CBD-143F-764F-ADCE-95496099AF0F}"/>
              </a:ext>
            </a:extLst>
          </p:cNvPr>
          <p:cNvSpPr>
            <a:spLocks noGrp="1"/>
          </p:cNvSpPr>
          <p:nvPr>
            <p:ph type="title"/>
          </p:nvPr>
        </p:nvSpPr>
        <p:spPr/>
        <p:txBody>
          <a:bodyPr/>
          <a:lstStyle/>
          <a:p>
            <a:r>
              <a:rPr lang="en-US" dirty="0"/>
              <a:t>RTL vs FP maps</a:t>
            </a:r>
            <a:br>
              <a:rPr lang="en-US" dirty="0"/>
            </a:br>
            <a:r>
              <a:rPr lang="en-US" sz="3200" dirty="0"/>
              <a:t>average of all events</a:t>
            </a:r>
            <a:endParaRPr lang="en-US" dirty="0"/>
          </a:p>
        </p:txBody>
      </p:sp>
      <p:sp>
        <p:nvSpPr>
          <p:cNvPr id="5" name="Slide Number Placeholder 4">
            <a:extLst>
              <a:ext uri="{FF2B5EF4-FFF2-40B4-BE49-F238E27FC236}">
                <a16:creationId xmlns:a16="http://schemas.microsoft.com/office/drawing/2014/main" id="{D264E44B-F4B8-684F-8005-2D5AB277B77E}"/>
              </a:ext>
            </a:extLst>
          </p:cNvPr>
          <p:cNvSpPr>
            <a:spLocks noGrp="1"/>
          </p:cNvSpPr>
          <p:nvPr>
            <p:ph type="sldNum" sz="quarter" idx="10"/>
          </p:nvPr>
        </p:nvSpPr>
        <p:spPr/>
        <p:txBody>
          <a:bodyPr/>
          <a:lstStyle/>
          <a:p>
            <a:pPr>
              <a:defRPr/>
            </a:pPr>
            <a:fld id="{61677176-C36B-D044-94B6-89AF886D71D8}" type="slidenum">
              <a:rPr lang="en-US" altLang="ja-JP" smtClean="0"/>
              <a:pPr>
                <a:defRPr/>
              </a:pPr>
              <a:t>13</a:t>
            </a:fld>
            <a:endParaRPr lang="en-US" altLang="ja-JP"/>
          </a:p>
        </p:txBody>
      </p:sp>
      <p:pic>
        <p:nvPicPr>
          <p:cNvPr id="7" name="Picture 6">
            <a:extLst>
              <a:ext uri="{FF2B5EF4-FFF2-40B4-BE49-F238E27FC236}">
                <a16:creationId xmlns:a16="http://schemas.microsoft.com/office/drawing/2014/main" id="{26A5F74A-10B0-5441-8648-7E06E1526E59}"/>
              </a:ext>
            </a:extLst>
          </p:cNvPr>
          <p:cNvPicPr>
            <a:picLocks/>
          </p:cNvPicPr>
          <p:nvPr/>
        </p:nvPicPr>
        <p:blipFill rotWithShape="1">
          <a:blip r:embed="rId2"/>
          <a:srcRect l="5353" t="4445" r="7929" b="4445"/>
          <a:stretch/>
        </p:blipFill>
        <p:spPr>
          <a:xfrm>
            <a:off x="210778" y="1678746"/>
            <a:ext cx="8722443" cy="4957004"/>
          </a:xfrm>
          <a:prstGeom prst="rect">
            <a:avLst/>
          </a:prstGeom>
        </p:spPr>
      </p:pic>
    </p:spTree>
    <p:extLst>
      <p:ext uri="{BB962C8B-B14F-4D97-AF65-F5344CB8AC3E}">
        <p14:creationId xmlns:p14="http://schemas.microsoft.com/office/powerpoint/2010/main" val="14442977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B3E6-E645-EB48-A7F2-0AD8576E2901}"/>
              </a:ext>
            </a:extLst>
          </p:cNvPr>
          <p:cNvSpPr>
            <a:spLocks noGrp="1"/>
          </p:cNvSpPr>
          <p:nvPr>
            <p:ph type="title"/>
          </p:nvPr>
        </p:nvSpPr>
        <p:spPr/>
        <p:txBody>
          <a:bodyPr/>
          <a:lstStyle/>
          <a:p>
            <a:r>
              <a:rPr lang="en-US" dirty="0"/>
              <a:t>RTL for difference #PAs</a:t>
            </a:r>
          </a:p>
        </p:txBody>
      </p:sp>
      <p:sp>
        <p:nvSpPr>
          <p:cNvPr id="5" name="Slide Number Placeholder 4">
            <a:extLst>
              <a:ext uri="{FF2B5EF4-FFF2-40B4-BE49-F238E27FC236}">
                <a16:creationId xmlns:a16="http://schemas.microsoft.com/office/drawing/2014/main" id="{51DE6E91-C990-4E4C-91B4-DC8412A1DFE9}"/>
              </a:ext>
            </a:extLst>
          </p:cNvPr>
          <p:cNvSpPr>
            <a:spLocks noGrp="1"/>
          </p:cNvSpPr>
          <p:nvPr>
            <p:ph type="sldNum" sz="quarter" idx="10"/>
          </p:nvPr>
        </p:nvSpPr>
        <p:spPr/>
        <p:txBody>
          <a:bodyPr/>
          <a:lstStyle/>
          <a:p>
            <a:pPr>
              <a:defRPr/>
            </a:pPr>
            <a:fld id="{61677176-C36B-D044-94B6-89AF886D71D8}" type="slidenum">
              <a:rPr lang="en-US" altLang="ja-JP" smtClean="0"/>
              <a:pPr>
                <a:defRPr/>
              </a:pPr>
              <a:t>14</a:t>
            </a:fld>
            <a:endParaRPr lang="en-US" altLang="ja-JP"/>
          </a:p>
        </p:txBody>
      </p:sp>
      <p:pic>
        <p:nvPicPr>
          <p:cNvPr id="7" name="Picture 6">
            <a:extLst>
              <a:ext uri="{FF2B5EF4-FFF2-40B4-BE49-F238E27FC236}">
                <a16:creationId xmlns:a16="http://schemas.microsoft.com/office/drawing/2014/main" id="{FD1D19D0-47D0-0E4C-8A72-D3371A1A6343}"/>
              </a:ext>
            </a:extLst>
          </p:cNvPr>
          <p:cNvPicPr>
            <a:picLocks noChangeAspect="1"/>
          </p:cNvPicPr>
          <p:nvPr/>
        </p:nvPicPr>
        <p:blipFill rotWithShape="1">
          <a:blip r:embed="rId2"/>
          <a:srcRect l="10505" t="5555" r="9646" b="7870"/>
          <a:stretch/>
        </p:blipFill>
        <p:spPr>
          <a:xfrm>
            <a:off x="228600" y="2743200"/>
            <a:ext cx="4015766" cy="3364478"/>
          </a:xfrm>
          <a:prstGeom prst="rect">
            <a:avLst/>
          </a:prstGeom>
        </p:spPr>
      </p:pic>
      <p:pic>
        <p:nvPicPr>
          <p:cNvPr id="9" name="Picture 8">
            <a:extLst>
              <a:ext uri="{FF2B5EF4-FFF2-40B4-BE49-F238E27FC236}">
                <a16:creationId xmlns:a16="http://schemas.microsoft.com/office/drawing/2014/main" id="{104EE27C-74B6-7C4B-ACC6-79415E3691CD}"/>
              </a:ext>
            </a:extLst>
          </p:cNvPr>
          <p:cNvPicPr>
            <a:picLocks noChangeAspect="1"/>
          </p:cNvPicPr>
          <p:nvPr/>
        </p:nvPicPr>
        <p:blipFill rotWithShape="1">
          <a:blip r:embed="rId3"/>
          <a:srcRect l="10505" t="4445" r="6552" b="7870"/>
          <a:stretch/>
        </p:blipFill>
        <p:spPr>
          <a:xfrm>
            <a:off x="4866979" y="2700063"/>
            <a:ext cx="4171370" cy="3407615"/>
          </a:xfrm>
          <a:prstGeom prst="rect">
            <a:avLst/>
          </a:prstGeom>
        </p:spPr>
      </p:pic>
      <p:sp>
        <p:nvSpPr>
          <p:cNvPr id="10" name="TextBox 9">
            <a:extLst>
              <a:ext uri="{FF2B5EF4-FFF2-40B4-BE49-F238E27FC236}">
                <a16:creationId xmlns:a16="http://schemas.microsoft.com/office/drawing/2014/main" id="{CFEBBA0C-13F5-1747-BF89-D38F7413FD71}"/>
              </a:ext>
            </a:extLst>
          </p:cNvPr>
          <p:cNvSpPr txBox="1"/>
          <p:nvPr/>
        </p:nvSpPr>
        <p:spPr>
          <a:xfrm>
            <a:off x="1632857" y="1848338"/>
            <a:ext cx="1683987" cy="461665"/>
          </a:xfrm>
          <a:prstGeom prst="rect">
            <a:avLst/>
          </a:prstGeom>
          <a:noFill/>
        </p:spPr>
        <p:txBody>
          <a:bodyPr wrap="none" rtlCol="0">
            <a:spAutoFit/>
          </a:bodyPr>
          <a:lstStyle/>
          <a:p>
            <a:r>
              <a:rPr lang="en-US" dirty="0"/>
              <a:t>Without RH</a:t>
            </a:r>
          </a:p>
        </p:txBody>
      </p:sp>
      <p:sp>
        <p:nvSpPr>
          <p:cNvPr id="11" name="TextBox 10">
            <a:extLst>
              <a:ext uri="{FF2B5EF4-FFF2-40B4-BE49-F238E27FC236}">
                <a16:creationId xmlns:a16="http://schemas.microsoft.com/office/drawing/2014/main" id="{1B858328-5ED3-DF4C-8568-8236CFBEE3A5}"/>
              </a:ext>
            </a:extLst>
          </p:cNvPr>
          <p:cNvSpPr txBox="1"/>
          <p:nvPr/>
        </p:nvSpPr>
        <p:spPr>
          <a:xfrm>
            <a:off x="5827158" y="1848338"/>
            <a:ext cx="1291251" cy="461665"/>
          </a:xfrm>
          <a:prstGeom prst="rect">
            <a:avLst/>
          </a:prstGeom>
          <a:noFill/>
        </p:spPr>
        <p:txBody>
          <a:bodyPr wrap="none" rtlCol="0">
            <a:spAutoFit/>
          </a:bodyPr>
          <a:lstStyle/>
          <a:p>
            <a:r>
              <a:rPr lang="en-US" dirty="0"/>
              <a:t>With RH</a:t>
            </a:r>
          </a:p>
        </p:txBody>
      </p:sp>
    </p:spTree>
    <p:extLst>
      <p:ext uri="{BB962C8B-B14F-4D97-AF65-F5344CB8AC3E}">
        <p14:creationId xmlns:p14="http://schemas.microsoft.com/office/powerpoint/2010/main" val="14836962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87E7-D7FE-344E-951F-1B6B33330764}"/>
              </a:ext>
            </a:extLst>
          </p:cNvPr>
          <p:cNvSpPr>
            <a:spLocks noGrp="1"/>
          </p:cNvSpPr>
          <p:nvPr>
            <p:ph type="title"/>
          </p:nvPr>
        </p:nvSpPr>
        <p:spPr/>
        <p:txBody>
          <a:bodyPr/>
          <a:lstStyle/>
          <a:p>
            <a:r>
              <a:rPr lang="en-US" dirty="0"/>
              <a:t>Addition on October 4tn</a:t>
            </a:r>
          </a:p>
        </p:txBody>
      </p:sp>
      <p:sp>
        <p:nvSpPr>
          <p:cNvPr id="3" name="Content Placeholder 2">
            <a:extLst>
              <a:ext uri="{FF2B5EF4-FFF2-40B4-BE49-F238E27FC236}">
                <a16:creationId xmlns:a16="http://schemas.microsoft.com/office/drawing/2014/main" id="{08CADD0D-8C60-E74F-BB1F-FB5680E17788}"/>
              </a:ext>
            </a:extLst>
          </p:cNvPr>
          <p:cNvSpPr>
            <a:spLocks noGrp="1"/>
          </p:cNvSpPr>
          <p:nvPr>
            <p:ph idx="1"/>
          </p:nvPr>
        </p:nvSpPr>
        <p:spPr>
          <a:xfrm>
            <a:off x="685800" y="1667782"/>
            <a:ext cx="7772400" cy="4419600"/>
          </a:xfrm>
        </p:spPr>
        <p:txBody>
          <a:bodyPr/>
          <a:lstStyle/>
          <a:p>
            <a:r>
              <a:rPr lang="en-US" sz="1800" dirty="0"/>
              <a:t>“Spherical surface” is based on polished surface map with spherical shape using the </a:t>
            </a:r>
            <a:r>
              <a:rPr lang="en-US" sz="1800" dirty="0" err="1"/>
              <a:t>RoC</a:t>
            </a:r>
            <a:r>
              <a:rPr lang="en-US" sz="1800" dirty="0"/>
              <a:t> of coated surface</a:t>
            </a:r>
          </a:p>
          <a:p>
            <a:r>
              <a:rPr lang="en-US" dirty="0"/>
              <a:t>Comparison of H1 and L1 with the current ITM masks</a:t>
            </a:r>
          </a:p>
          <a:p>
            <a:pPr lvl="1"/>
            <a:r>
              <a:rPr lang="en-US" dirty="0"/>
              <a:t>ITM coating mask affects some </a:t>
            </a:r>
          </a:p>
          <a:p>
            <a:r>
              <a:rPr lang="en-US" dirty="0"/>
              <a:t>Optical gain of 7</a:t>
            </a:r>
            <a:r>
              <a:rPr lang="en-US" baseline="30000" dirty="0"/>
              <a:t>th</a:t>
            </a:r>
            <a:r>
              <a:rPr lang="en-US" dirty="0"/>
              <a:t> mode</a:t>
            </a:r>
          </a:p>
          <a:p>
            <a:pPr lvl="1"/>
            <a:r>
              <a:rPr lang="en-US" dirty="0"/>
              <a:t>Fall off improve for all cases</a:t>
            </a:r>
          </a:p>
          <a:p>
            <a:r>
              <a:rPr lang="en-US" dirty="0"/>
              <a:t>Small difference affects small</a:t>
            </a:r>
          </a:p>
          <a:p>
            <a:pPr lvl="1"/>
            <a:r>
              <a:rPr lang="en-US" dirty="0"/>
              <a:t>Fall off affects in a similar way for all arms</a:t>
            </a:r>
          </a:p>
          <a:p>
            <a:pPr lvl="1"/>
            <a:r>
              <a:rPr lang="en-US" dirty="0"/>
              <a:t>Ring heater correction does not change the main effects</a:t>
            </a:r>
          </a:p>
          <a:p>
            <a:pPr lvl="1"/>
            <a:r>
              <a:rPr lang="en-US" dirty="0"/>
              <a:t>Different point absorbers cause different effects</a:t>
            </a:r>
          </a:p>
          <a:p>
            <a:r>
              <a:rPr lang="en-US" dirty="0"/>
              <a:t>More analysis coming with more case studies</a:t>
            </a:r>
          </a:p>
          <a:p>
            <a:pPr lvl="1"/>
            <a:r>
              <a:rPr lang="en-US" dirty="0"/>
              <a:t>Different correction shapes</a:t>
            </a:r>
          </a:p>
        </p:txBody>
      </p:sp>
      <p:sp>
        <p:nvSpPr>
          <p:cNvPr id="4" name="Slide Number Placeholder 3">
            <a:extLst>
              <a:ext uri="{FF2B5EF4-FFF2-40B4-BE49-F238E27FC236}">
                <a16:creationId xmlns:a16="http://schemas.microsoft.com/office/drawing/2014/main" id="{FE2AA128-AE26-4C40-8C77-72B2B8B8C86D}"/>
              </a:ext>
            </a:extLst>
          </p:cNvPr>
          <p:cNvSpPr>
            <a:spLocks noGrp="1"/>
          </p:cNvSpPr>
          <p:nvPr>
            <p:ph type="sldNum" sz="quarter" idx="10"/>
          </p:nvPr>
        </p:nvSpPr>
        <p:spPr/>
        <p:txBody>
          <a:bodyPr/>
          <a:lstStyle/>
          <a:p>
            <a:pPr>
              <a:defRPr/>
            </a:pPr>
            <a:fld id="{CC71D854-2B37-F34D-B850-E2BACB9FDF0A}" type="slidenum">
              <a:rPr lang="en-US" altLang="ja-JP" smtClean="0"/>
              <a:pPr>
                <a:defRPr/>
              </a:pPr>
              <a:t>15</a:t>
            </a:fld>
            <a:endParaRPr lang="en-US" altLang="ja-JP"/>
          </a:p>
        </p:txBody>
      </p:sp>
    </p:spTree>
    <p:extLst>
      <p:ext uri="{BB962C8B-B14F-4D97-AF65-F5344CB8AC3E}">
        <p14:creationId xmlns:p14="http://schemas.microsoft.com/office/powerpoint/2010/main" val="10230284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7015-B543-8544-804A-885924514A89}"/>
              </a:ext>
            </a:extLst>
          </p:cNvPr>
          <p:cNvSpPr>
            <a:spLocks noGrp="1"/>
          </p:cNvSpPr>
          <p:nvPr>
            <p:ph type="title"/>
          </p:nvPr>
        </p:nvSpPr>
        <p:spPr>
          <a:xfrm>
            <a:off x="1567544" y="112785"/>
            <a:ext cx="7239000" cy="1371600"/>
          </a:xfrm>
        </p:spPr>
        <p:txBody>
          <a:bodyPr/>
          <a:lstStyle/>
          <a:p>
            <a:r>
              <a:rPr lang="en-US" dirty="0"/>
              <a:t>RTL : for A+</a:t>
            </a:r>
            <a:br>
              <a:rPr lang="en-US" dirty="0"/>
            </a:br>
            <a:r>
              <a:rPr lang="en-US" sz="2800" dirty="0"/>
              <a:t>ITM with existing mask</a:t>
            </a:r>
            <a:br>
              <a:rPr lang="en-US" sz="2800" dirty="0"/>
            </a:br>
            <a:r>
              <a:rPr lang="en-US" sz="2800" dirty="0"/>
              <a:t>ETM : sphere vs fall off</a:t>
            </a:r>
          </a:p>
        </p:txBody>
      </p:sp>
      <p:sp>
        <p:nvSpPr>
          <p:cNvPr id="4" name="Slide Number Placeholder 3">
            <a:extLst>
              <a:ext uri="{FF2B5EF4-FFF2-40B4-BE49-F238E27FC236}">
                <a16:creationId xmlns:a16="http://schemas.microsoft.com/office/drawing/2014/main" id="{5660AAD3-FDB8-E14A-9634-C9426346EF7C}"/>
              </a:ext>
            </a:extLst>
          </p:cNvPr>
          <p:cNvSpPr>
            <a:spLocks noGrp="1"/>
          </p:cNvSpPr>
          <p:nvPr>
            <p:ph type="sldNum" sz="quarter" idx="10"/>
          </p:nvPr>
        </p:nvSpPr>
        <p:spPr/>
        <p:txBody>
          <a:bodyPr/>
          <a:lstStyle/>
          <a:p>
            <a:pPr>
              <a:defRPr/>
            </a:pPr>
            <a:fld id="{CC71D854-2B37-F34D-B850-E2BACB9FDF0A}" type="slidenum">
              <a:rPr lang="en-US" altLang="ja-JP" smtClean="0"/>
              <a:pPr>
                <a:defRPr/>
              </a:pPr>
              <a:t>16</a:t>
            </a:fld>
            <a:endParaRPr lang="en-US" altLang="ja-JP"/>
          </a:p>
        </p:txBody>
      </p:sp>
      <p:pic>
        <p:nvPicPr>
          <p:cNvPr id="6" name="Picture 5">
            <a:extLst>
              <a:ext uri="{FF2B5EF4-FFF2-40B4-BE49-F238E27FC236}">
                <a16:creationId xmlns:a16="http://schemas.microsoft.com/office/drawing/2014/main" id="{70ECDF19-ADAD-E441-A168-2716E3B39AD9}"/>
              </a:ext>
            </a:extLst>
          </p:cNvPr>
          <p:cNvPicPr>
            <a:picLocks noChangeAspect="1"/>
          </p:cNvPicPr>
          <p:nvPr/>
        </p:nvPicPr>
        <p:blipFill rotWithShape="1">
          <a:blip r:embed="rId2"/>
          <a:srcRect l="6212" t="4444" r="8787" b="3226"/>
          <a:stretch/>
        </p:blipFill>
        <p:spPr>
          <a:xfrm>
            <a:off x="92074" y="1904999"/>
            <a:ext cx="5127626" cy="4303931"/>
          </a:xfrm>
          <a:prstGeom prst="rect">
            <a:avLst/>
          </a:prstGeom>
        </p:spPr>
      </p:pic>
      <p:pic>
        <p:nvPicPr>
          <p:cNvPr id="8" name="Picture 7">
            <a:extLst>
              <a:ext uri="{FF2B5EF4-FFF2-40B4-BE49-F238E27FC236}">
                <a16:creationId xmlns:a16="http://schemas.microsoft.com/office/drawing/2014/main" id="{A573B625-0BFD-7549-AC08-7C3008C17DF0}"/>
              </a:ext>
            </a:extLst>
          </p:cNvPr>
          <p:cNvPicPr>
            <a:picLocks noChangeAspect="1"/>
          </p:cNvPicPr>
          <p:nvPr/>
        </p:nvPicPr>
        <p:blipFill rotWithShape="1">
          <a:blip r:embed="rId3"/>
          <a:srcRect l="17373" t="16667" r="19091" b="15555"/>
          <a:stretch/>
        </p:blipFill>
        <p:spPr>
          <a:xfrm>
            <a:off x="5217503" y="1981200"/>
            <a:ext cx="3834423" cy="3160786"/>
          </a:xfrm>
          <a:prstGeom prst="rect">
            <a:avLst/>
          </a:prstGeom>
        </p:spPr>
      </p:pic>
      <p:cxnSp>
        <p:nvCxnSpPr>
          <p:cNvPr id="10" name="Straight Arrow Connector 9">
            <a:extLst>
              <a:ext uri="{FF2B5EF4-FFF2-40B4-BE49-F238E27FC236}">
                <a16:creationId xmlns:a16="http://schemas.microsoft.com/office/drawing/2014/main" id="{FCC47409-2F90-D646-A255-147D44CA896A}"/>
              </a:ext>
            </a:extLst>
          </p:cNvPr>
          <p:cNvCxnSpPr>
            <a:cxnSpLocks/>
          </p:cNvCxnSpPr>
          <p:nvPr/>
        </p:nvCxnSpPr>
        <p:spPr bwMode="auto">
          <a:xfrm>
            <a:off x="6019800" y="3733800"/>
            <a:ext cx="152400" cy="1828800"/>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sp>
        <p:nvSpPr>
          <p:cNvPr id="11" name="TextBox 10">
            <a:extLst>
              <a:ext uri="{FF2B5EF4-FFF2-40B4-BE49-F238E27FC236}">
                <a16:creationId xmlns:a16="http://schemas.microsoft.com/office/drawing/2014/main" id="{ED99B0D3-4889-7042-9571-5ADF18EB969A}"/>
              </a:ext>
            </a:extLst>
          </p:cNvPr>
          <p:cNvSpPr txBox="1"/>
          <p:nvPr/>
        </p:nvSpPr>
        <p:spPr>
          <a:xfrm>
            <a:off x="5463381" y="5562600"/>
            <a:ext cx="1874838" cy="646331"/>
          </a:xfrm>
          <a:prstGeom prst="rect">
            <a:avLst/>
          </a:prstGeom>
          <a:noFill/>
        </p:spPr>
        <p:txBody>
          <a:bodyPr wrap="square" rtlCol="0">
            <a:spAutoFit/>
          </a:bodyPr>
          <a:lstStyle/>
          <a:p>
            <a:r>
              <a:rPr lang="en-US" sz="1800" dirty="0"/>
              <a:t>This fall off helps to reduce RTL</a:t>
            </a:r>
          </a:p>
        </p:txBody>
      </p:sp>
      <p:cxnSp>
        <p:nvCxnSpPr>
          <p:cNvPr id="14" name="Straight Arrow Connector 13">
            <a:extLst>
              <a:ext uri="{FF2B5EF4-FFF2-40B4-BE49-F238E27FC236}">
                <a16:creationId xmlns:a16="http://schemas.microsoft.com/office/drawing/2014/main" id="{2B735A2D-D8D5-2F40-946B-5E84A45E42CD}"/>
              </a:ext>
            </a:extLst>
          </p:cNvPr>
          <p:cNvCxnSpPr>
            <a:cxnSpLocks/>
            <a:stCxn id="11" idx="1"/>
          </p:cNvCxnSpPr>
          <p:nvPr/>
        </p:nvCxnSpPr>
        <p:spPr bwMode="auto">
          <a:xfrm flipH="1" flipV="1">
            <a:off x="1600201" y="5410200"/>
            <a:ext cx="3863180" cy="475566"/>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spTree>
    <p:extLst>
      <p:ext uri="{BB962C8B-B14F-4D97-AF65-F5344CB8AC3E}">
        <p14:creationId xmlns:p14="http://schemas.microsoft.com/office/powerpoint/2010/main" val="2280240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2F72-D230-014D-9069-0B41941134C2}"/>
              </a:ext>
            </a:extLst>
          </p:cNvPr>
          <p:cNvSpPr>
            <a:spLocks noGrp="1"/>
          </p:cNvSpPr>
          <p:nvPr>
            <p:ph type="title"/>
          </p:nvPr>
        </p:nvSpPr>
        <p:spPr>
          <a:xfrm>
            <a:off x="0" y="454"/>
            <a:ext cx="5410200" cy="1371600"/>
          </a:xfrm>
          <a:solidFill>
            <a:schemeClr val="bg1"/>
          </a:solidFill>
        </p:spPr>
        <p:txBody>
          <a:bodyPr/>
          <a:lstStyle/>
          <a:p>
            <a:r>
              <a:rPr lang="en-US" sz="2400" dirty="0"/>
              <a:t>In the future,</a:t>
            </a:r>
            <a:br>
              <a:rPr lang="en-US" sz="2400" dirty="0"/>
            </a:br>
            <a:r>
              <a:rPr lang="en-US" sz="2400" dirty="0"/>
              <a:t>When both ITM and ETM are polished</a:t>
            </a:r>
            <a:br>
              <a:rPr lang="en-US" sz="2400" dirty="0"/>
            </a:br>
            <a:r>
              <a:rPr lang="en-US" sz="2400" dirty="0"/>
              <a:t>both are spherical vs with fall off</a:t>
            </a:r>
          </a:p>
        </p:txBody>
      </p:sp>
      <p:sp>
        <p:nvSpPr>
          <p:cNvPr id="4" name="Slide Number Placeholder 3">
            <a:extLst>
              <a:ext uri="{FF2B5EF4-FFF2-40B4-BE49-F238E27FC236}">
                <a16:creationId xmlns:a16="http://schemas.microsoft.com/office/drawing/2014/main" id="{86617DB6-0A71-F64A-BF8F-812D768A4477}"/>
              </a:ext>
            </a:extLst>
          </p:cNvPr>
          <p:cNvSpPr>
            <a:spLocks noGrp="1"/>
          </p:cNvSpPr>
          <p:nvPr>
            <p:ph type="sldNum" sz="quarter" idx="10"/>
          </p:nvPr>
        </p:nvSpPr>
        <p:spPr/>
        <p:txBody>
          <a:bodyPr/>
          <a:lstStyle/>
          <a:p>
            <a:pPr>
              <a:defRPr/>
            </a:pPr>
            <a:fld id="{CC71D854-2B37-F34D-B850-E2BACB9FDF0A}" type="slidenum">
              <a:rPr lang="en-US" altLang="ja-JP" smtClean="0"/>
              <a:pPr>
                <a:defRPr/>
              </a:pPr>
              <a:t>17</a:t>
            </a:fld>
            <a:endParaRPr lang="en-US" altLang="ja-JP"/>
          </a:p>
        </p:txBody>
      </p:sp>
      <p:pic>
        <p:nvPicPr>
          <p:cNvPr id="6" name="Picture 5">
            <a:extLst>
              <a:ext uri="{FF2B5EF4-FFF2-40B4-BE49-F238E27FC236}">
                <a16:creationId xmlns:a16="http://schemas.microsoft.com/office/drawing/2014/main" id="{14A42665-1CBA-1444-8091-4D7E3385EA10}"/>
              </a:ext>
            </a:extLst>
          </p:cNvPr>
          <p:cNvPicPr>
            <a:picLocks noChangeAspect="1"/>
          </p:cNvPicPr>
          <p:nvPr/>
        </p:nvPicPr>
        <p:blipFill rotWithShape="1">
          <a:blip r:embed="rId2"/>
          <a:srcRect l="6212" t="5555" r="7929" b="4445"/>
          <a:stretch/>
        </p:blipFill>
        <p:spPr>
          <a:xfrm>
            <a:off x="672565" y="1600200"/>
            <a:ext cx="3886219" cy="3147822"/>
          </a:xfrm>
          <a:prstGeom prst="rect">
            <a:avLst/>
          </a:prstGeom>
        </p:spPr>
      </p:pic>
      <p:pic>
        <p:nvPicPr>
          <p:cNvPr id="8" name="Picture 7">
            <a:extLst>
              <a:ext uri="{FF2B5EF4-FFF2-40B4-BE49-F238E27FC236}">
                <a16:creationId xmlns:a16="http://schemas.microsoft.com/office/drawing/2014/main" id="{17996A29-E9BE-B447-B68B-35245E8DBCE8}"/>
              </a:ext>
            </a:extLst>
          </p:cNvPr>
          <p:cNvPicPr>
            <a:picLocks noChangeAspect="1"/>
          </p:cNvPicPr>
          <p:nvPr/>
        </p:nvPicPr>
        <p:blipFill rotWithShape="1">
          <a:blip r:embed="rId3"/>
          <a:srcRect l="7072" t="5555" r="7928" b="3240"/>
          <a:stretch/>
        </p:blipFill>
        <p:spPr>
          <a:xfrm>
            <a:off x="5296662" y="71815"/>
            <a:ext cx="3847338" cy="3189968"/>
          </a:xfrm>
          <a:prstGeom prst="rect">
            <a:avLst/>
          </a:prstGeom>
        </p:spPr>
      </p:pic>
      <p:sp>
        <p:nvSpPr>
          <p:cNvPr id="9" name="TextBox 8">
            <a:extLst>
              <a:ext uri="{FF2B5EF4-FFF2-40B4-BE49-F238E27FC236}">
                <a16:creationId xmlns:a16="http://schemas.microsoft.com/office/drawing/2014/main" id="{35FE7B54-E04B-FD4D-AFA0-E076AB20822E}"/>
              </a:ext>
            </a:extLst>
          </p:cNvPr>
          <p:cNvSpPr txBox="1"/>
          <p:nvPr/>
        </p:nvSpPr>
        <p:spPr>
          <a:xfrm>
            <a:off x="166559" y="4800549"/>
            <a:ext cx="4898229" cy="1938992"/>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000" dirty="0"/>
              <a:t>The difference among 4 cases are caused by </a:t>
            </a:r>
            <a:r>
              <a:rPr lang="en-US" sz="2000" dirty="0" err="1"/>
              <a:t>RoCs</a:t>
            </a:r>
            <a:r>
              <a:rPr lang="en-US" sz="2000" dirty="0"/>
              <a:t> of mirrors</a:t>
            </a:r>
          </a:p>
          <a:p>
            <a:pPr marL="342900" indent="-342900">
              <a:buFont typeface="Arial" panose="020B0604020202020204" pitchFamily="34" charset="0"/>
              <a:buChar char="•"/>
            </a:pPr>
            <a:r>
              <a:rPr lang="en-US" sz="2000" dirty="0"/>
              <a:t>Effects of fall off on optical gain and RTL  are the same</a:t>
            </a:r>
          </a:p>
          <a:p>
            <a:pPr marL="342900" indent="-342900">
              <a:buFont typeface="Arial" panose="020B0604020202020204" pitchFamily="34" charset="0"/>
              <a:buChar char="•"/>
            </a:pPr>
            <a:r>
              <a:rPr lang="en-US" sz="2000" dirty="0"/>
              <a:t>Gains and loss can be different from case by case, depending on PA populations</a:t>
            </a:r>
          </a:p>
        </p:txBody>
      </p:sp>
      <p:pic>
        <p:nvPicPr>
          <p:cNvPr id="13" name="Picture 12">
            <a:extLst>
              <a:ext uri="{FF2B5EF4-FFF2-40B4-BE49-F238E27FC236}">
                <a16:creationId xmlns:a16="http://schemas.microsoft.com/office/drawing/2014/main" id="{C8C707BD-F256-C149-8BAF-F3569441BBE5}"/>
              </a:ext>
            </a:extLst>
          </p:cNvPr>
          <p:cNvPicPr>
            <a:picLocks noChangeAspect="1"/>
          </p:cNvPicPr>
          <p:nvPr/>
        </p:nvPicPr>
        <p:blipFill rotWithShape="1">
          <a:blip r:embed="rId4"/>
          <a:srcRect l="7072" t="5556" r="7928" b="5556"/>
          <a:stretch/>
        </p:blipFill>
        <p:spPr>
          <a:xfrm>
            <a:off x="5334000" y="3596217"/>
            <a:ext cx="3847338" cy="3108929"/>
          </a:xfrm>
          <a:prstGeom prst="rect">
            <a:avLst/>
          </a:prstGeom>
        </p:spPr>
      </p:pic>
    </p:spTree>
    <p:extLst>
      <p:ext uri="{BB962C8B-B14F-4D97-AF65-F5344CB8AC3E}">
        <p14:creationId xmlns:p14="http://schemas.microsoft.com/office/powerpoint/2010/main" val="8921603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E5A3-B7FC-3240-986E-2E52B604B89D}"/>
              </a:ext>
            </a:extLst>
          </p:cNvPr>
          <p:cNvSpPr>
            <a:spLocks noGrp="1"/>
          </p:cNvSpPr>
          <p:nvPr>
            <p:ph type="title"/>
          </p:nvPr>
        </p:nvSpPr>
        <p:spPr/>
        <p:txBody>
          <a:bodyPr/>
          <a:lstStyle/>
          <a:p>
            <a:r>
              <a:rPr lang="en-US" dirty="0"/>
              <a:t>Cause and effect of </a:t>
            </a:r>
            <a:br>
              <a:rPr lang="en-US" dirty="0"/>
            </a:br>
            <a:r>
              <a:rPr lang="en-US" dirty="0"/>
              <a:t>point absorbers on test masses</a:t>
            </a:r>
          </a:p>
        </p:txBody>
      </p:sp>
      <p:sp>
        <p:nvSpPr>
          <p:cNvPr id="4" name="Slide Number Placeholder 3">
            <a:extLst>
              <a:ext uri="{FF2B5EF4-FFF2-40B4-BE49-F238E27FC236}">
                <a16:creationId xmlns:a16="http://schemas.microsoft.com/office/drawing/2014/main" id="{479AD9F2-AA94-BB43-AD15-616DD2DC119C}"/>
              </a:ext>
            </a:extLst>
          </p:cNvPr>
          <p:cNvSpPr>
            <a:spLocks noGrp="1"/>
          </p:cNvSpPr>
          <p:nvPr>
            <p:ph type="sldNum" sz="quarter" idx="10"/>
          </p:nvPr>
        </p:nvSpPr>
        <p:spPr/>
        <p:txBody>
          <a:bodyPr/>
          <a:lstStyle/>
          <a:p>
            <a:pPr>
              <a:defRPr/>
            </a:pPr>
            <a:fld id="{CC71D854-2B37-F34D-B850-E2BACB9FDF0A}" type="slidenum">
              <a:rPr lang="en-US" altLang="ja-JP" smtClean="0"/>
              <a:pPr>
                <a:defRPr/>
              </a:pPr>
              <a:t>18</a:t>
            </a:fld>
            <a:endParaRPr lang="en-US" altLang="ja-JP"/>
          </a:p>
        </p:txBody>
      </p:sp>
      <p:sp>
        <p:nvSpPr>
          <p:cNvPr id="6" name="TextBox 5">
            <a:extLst>
              <a:ext uri="{FF2B5EF4-FFF2-40B4-BE49-F238E27FC236}">
                <a16:creationId xmlns:a16="http://schemas.microsoft.com/office/drawing/2014/main" id="{D44E23F9-8C17-6748-936A-0E1708D2AC3E}"/>
              </a:ext>
            </a:extLst>
          </p:cNvPr>
          <p:cNvSpPr txBox="1"/>
          <p:nvPr/>
        </p:nvSpPr>
        <p:spPr>
          <a:xfrm>
            <a:off x="-2077616" y="161731"/>
            <a:ext cx="184731" cy="461665"/>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2B51FF6-FB5B-E549-8D42-8922CF7DD0C8}"/>
              </a:ext>
            </a:extLst>
          </p:cNvPr>
          <p:cNvSpPr txBox="1"/>
          <p:nvPr/>
        </p:nvSpPr>
        <p:spPr>
          <a:xfrm>
            <a:off x="52758" y="1656576"/>
            <a:ext cx="5967861" cy="4770537"/>
          </a:xfrm>
          <a:prstGeom prst="rect">
            <a:avLst/>
          </a:prstGeom>
          <a:noFill/>
        </p:spPr>
        <p:txBody>
          <a:bodyPr wrap="square" rtlCol="0">
            <a:spAutoFit/>
          </a:bodyPr>
          <a:lstStyle/>
          <a:p>
            <a:pPr marL="342900" indent="-342900">
              <a:buFont typeface="Wingdings" pitchFamily="2" charset="2"/>
              <a:buChar char="Ø"/>
            </a:pPr>
            <a:r>
              <a:rPr lang="en-US" dirty="0"/>
              <a:t>Mirror</a:t>
            </a:r>
          </a:p>
          <a:p>
            <a:pPr marL="800100" lvl="1" indent="-342900">
              <a:buFont typeface="Wingdings" pitchFamily="2" charset="2"/>
              <a:buChar char="Ø"/>
            </a:pPr>
            <a:r>
              <a:rPr lang="en-US" sz="2000" dirty="0"/>
              <a:t>Point absorption on mirror surface causes thermal distortion of the surface and substrate</a:t>
            </a:r>
            <a:endParaRPr lang="en-US" sz="2000" dirty="0">
              <a:solidFill>
                <a:srgbClr val="FF0000"/>
              </a:solidFill>
            </a:endParaRPr>
          </a:p>
          <a:p>
            <a:pPr marL="800100" lvl="1" indent="-342900">
              <a:buFont typeface="Wingdings" pitchFamily="2" charset="2"/>
              <a:buChar char="Ø"/>
            </a:pPr>
            <a:r>
              <a:rPr lang="en-US" sz="2000" dirty="0"/>
              <a:t>Many HOMs are induced on reflection</a:t>
            </a:r>
          </a:p>
          <a:p>
            <a:pPr marL="342900" indent="-342900">
              <a:buFont typeface="Wingdings" pitchFamily="2" charset="2"/>
              <a:buChar char="Ø"/>
            </a:pPr>
            <a:r>
              <a:rPr lang="en-US" dirty="0"/>
              <a:t>FP cavity</a:t>
            </a:r>
          </a:p>
          <a:p>
            <a:pPr marL="800100" lvl="1" indent="-342900">
              <a:buFont typeface="Wingdings" pitchFamily="2" charset="2"/>
              <a:buChar char="Ø"/>
            </a:pPr>
            <a:r>
              <a:rPr lang="en-US" sz="2000" dirty="0" err="1"/>
              <a:t>aLIGO</a:t>
            </a:r>
            <a:r>
              <a:rPr lang="en-US" sz="2000" dirty="0"/>
              <a:t> arm is close to resonance of </a:t>
            </a:r>
            <a:r>
              <a:rPr lang="en-US" sz="2000" dirty="0" err="1"/>
              <a:t>TEMnm</a:t>
            </a:r>
            <a:r>
              <a:rPr lang="en-US" sz="2000" dirty="0"/>
              <a:t>, </a:t>
            </a:r>
            <a:r>
              <a:rPr lang="en-US" sz="2000" dirty="0" err="1"/>
              <a:t>n+m</a:t>
            </a:r>
            <a:r>
              <a:rPr lang="en-US" sz="2000" dirty="0"/>
              <a:t>=7, and this mode is amplified in the cavity, </a:t>
            </a:r>
          </a:p>
          <a:p>
            <a:pPr marL="800100" lvl="1" indent="-342900">
              <a:buFont typeface="Wingdings" pitchFamily="2" charset="2"/>
              <a:buChar char="Ø"/>
            </a:pPr>
            <a:r>
              <a:rPr lang="en-US" sz="2000" dirty="0">
                <a:solidFill>
                  <a:srgbClr val="0432FF"/>
                </a:solidFill>
              </a:rPr>
              <a:t>HOM has long power tail and induces large RTL</a:t>
            </a:r>
          </a:p>
          <a:p>
            <a:pPr marL="342900" indent="-342900">
              <a:buFont typeface="Wingdings" pitchFamily="2" charset="2"/>
              <a:buChar char="Ø"/>
            </a:pPr>
            <a:r>
              <a:rPr lang="en-US" dirty="0" err="1"/>
              <a:t>aLIGO</a:t>
            </a:r>
            <a:r>
              <a:rPr lang="en-US" dirty="0"/>
              <a:t> IFO, DRFPM</a:t>
            </a:r>
          </a:p>
          <a:p>
            <a:pPr marL="800100" lvl="1" indent="-342900">
              <a:buFont typeface="Wingdings" pitchFamily="2" charset="2"/>
              <a:buChar char="Ø"/>
            </a:pPr>
            <a:r>
              <a:rPr lang="en-US" sz="2000" dirty="0"/>
              <a:t>Large RTL reduces PRG</a:t>
            </a:r>
          </a:p>
          <a:p>
            <a:pPr marL="800100" lvl="1" indent="-342900">
              <a:buFont typeface="Wingdings" pitchFamily="2" charset="2"/>
              <a:buChar char="Ø"/>
            </a:pPr>
            <a:r>
              <a:rPr lang="en-US" sz="2000" dirty="0"/>
              <a:t>Curvature mismatch of fields </a:t>
            </a:r>
            <a:br>
              <a:rPr lang="en-US" sz="2000" dirty="0"/>
            </a:br>
            <a:r>
              <a:rPr lang="en-US" sz="2000" dirty="0"/>
              <a:t>from two arms reduces PRG</a:t>
            </a:r>
          </a:p>
          <a:p>
            <a:pPr marL="1200150" lvl="2" indent="-285750">
              <a:buFont typeface="Arial" panose="020B0604020202020204" pitchFamily="34" charset="0"/>
              <a:buChar char="•"/>
            </a:pPr>
            <a:r>
              <a:rPr lang="en-US" sz="1600" dirty="0"/>
              <a:t>RTL of FP</a:t>
            </a:r>
          </a:p>
          <a:p>
            <a:pPr marL="1200150" lvl="2" indent="-285750">
              <a:buFont typeface="Arial" panose="020B0604020202020204" pitchFamily="34" charset="0"/>
              <a:buChar char="•"/>
            </a:pPr>
            <a:r>
              <a:rPr lang="en-US" sz="1600" dirty="0"/>
              <a:t>PRG of full DRFPM</a:t>
            </a:r>
          </a:p>
          <a:p>
            <a:pPr marL="800100" lvl="1" indent="-342900">
              <a:buFont typeface="Wingdings" pitchFamily="2" charset="2"/>
              <a:buChar char="Ø"/>
            </a:pPr>
            <a:endParaRPr lang="en-US" sz="2000" dirty="0"/>
          </a:p>
        </p:txBody>
      </p:sp>
      <p:pic>
        <p:nvPicPr>
          <p:cNvPr id="8" name="Content Placeholder 5">
            <a:extLst>
              <a:ext uri="{FF2B5EF4-FFF2-40B4-BE49-F238E27FC236}">
                <a16:creationId xmlns:a16="http://schemas.microsoft.com/office/drawing/2014/main" id="{EEED00C4-464F-4049-8570-78A2B255703B}"/>
              </a:ext>
            </a:extLst>
          </p:cNvPr>
          <p:cNvPicPr>
            <a:picLocks noGrp="1" noChangeAspect="1"/>
          </p:cNvPicPr>
          <p:nvPr>
            <p:ph idx="1"/>
          </p:nvPr>
        </p:nvPicPr>
        <p:blipFill>
          <a:blip r:embed="rId2"/>
          <a:stretch>
            <a:fillRect/>
          </a:stretch>
        </p:blipFill>
        <p:spPr>
          <a:xfrm>
            <a:off x="6705600" y="3243794"/>
            <a:ext cx="2514600" cy="1943100"/>
          </a:xfrm>
        </p:spPr>
      </p:pic>
      <p:pic>
        <p:nvPicPr>
          <p:cNvPr id="10" name="Picture 9">
            <a:extLst>
              <a:ext uri="{FF2B5EF4-FFF2-40B4-BE49-F238E27FC236}">
                <a16:creationId xmlns:a16="http://schemas.microsoft.com/office/drawing/2014/main" id="{8D4FFE0F-6756-0A4E-AA9C-9177B181609B}"/>
              </a:ext>
            </a:extLst>
          </p:cNvPr>
          <p:cNvPicPr>
            <a:picLocks noChangeAspect="1"/>
          </p:cNvPicPr>
          <p:nvPr/>
        </p:nvPicPr>
        <p:blipFill rotWithShape="1">
          <a:blip r:embed="rId3"/>
          <a:srcRect l="6373" r="7019"/>
          <a:stretch/>
        </p:blipFill>
        <p:spPr>
          <a:xfrm>
            <a:off x="6846917" y="1493694"/>
            <a:ext cx="2177845" cy="1943100"/>
          </a:xfrm>
          <a:prstGeom prst="rect">
            <a:avLst/>
          </a:prstGeom>
        </p:spPr>
      </p:pic>
      <p:sp>
        <p:nvSpPr>
          <p:cNvPr id="11" name="TextBox 10">
            <a:extLst>
              <a:ext uri="{FF2B5EF4-FFF2-40B4-BE49-F238E27FC236}">
                <a16:creationId xmlns:a16="http://schemas.microsoft.com/office/drawing/2014/main" id="{F44ACEA1-809E-394B-AD7C-BDA402425D70}"/>
              </a:ext>
            </a:extLst>
          </p:cNvPr>
          <p:cNvSpPr txBox="1"/>
          <p:nvPr/>
        </p:nvSpPr>
        <p:spPr>
          <a:xfrm>
            <a:off x="7072448" y="1722294"/>
            <a:ext cx="612668" cy="461665"/>
          </a:xfrm>
          <a:prstGeom prst="rect">
            <a:avLst/>
          </a:prstGeom>
          <a:noFill/>
        </p:spPr>
        <p:txBody>
          <a:bodyPr wrap="none" rtlCol="0">
            <a:spAutoFit/>
          </a:bodyPr>
          <a:lstStyle/>
          <a:p>
            <a:r>
              <a:rPr lang="en-US" dirty="0">
                <a:solidFill>
                  <a:srgbClr val="00B050"/>
                </a:solidFill>
              </a:rPr>
              <a:t>(A)</a:t>
            </a:r>
          </a:p>
        </p:txBody>
      </p:sp>
      <p:sp>
        <p:nvSpPr>
          <p:cNvPr id="14" name="TextBox 13">
            <a:extLst>
              <a:ext uri="{FF2B5EF4-FFF2-40B4-BE49-F238E27FC236}">
                <a16:creationId xmlns:a16="http://schemas.microsoft.com/office/drawing/2014/main" id="{8589F936-0876-7545-ABBC-2EB1398AD052}"/>
              </a:ext>
            </a:extLst>
          </p:cNvPr>
          <p:cNvSpPr txBox="1"/>
          <p:nvPr/>
        </p:nvSpPr>
        <p:spPr>
          <a:xfrm>
            <a:off x="8163456" y="3493589"/>
            <a:ext cx="612668" cy="461665"/>
          </a:xfrm>
          <a:prstGeom prst="rect">
            <a:avLst/>
          </a:prstGeom>
          <a:noFill/>
        </p:spPr>
        <p:txBody>
          <a:bodyPr wrap="none" rtlCol="0">
            <a:spAutoFit/>
          </a:bodyPr>
          <a:lstStyle/>
          <a:p>
            <a:r>
              <a:rPr lang="en-US" dirty="0">
                <a:solidFill>
                  <a:srgbClr val="00B050"/>
                </a:solidFill>
              </a:rPr>
              <a:t>(B)</a:t>
            </a:r>
          </a:p>
        </p:txBody>
      </p:sp>
      <p:sp>
        <p:nvSpPr>
          <p:cNvPr id="15" name="TextBox 14">
            <a:extLst>
              <a:ext uri="{FF2B5EF4-FFF2-40B4-BE49-F238E27FC236}">
                <a16:creationId xmlns:a16="http://schemas.microsoft.com/office/drawing/2014/main" id="{D19F56CF-8F36-C144-A60E-45FDA0576362}"/>
              </a:ext>
            </a:extLst>
          </p:cNvPr>
          <p:cNvSpPr txBox="1"/>
          <p:nvPr/>
        </p:nvSpPr>
        <p:spPr>
          <a:xfrm>
            <a:off x="52758" y="3882106"/>
            <a:ext cx="612668" cy="461665"/>
          </a:xfrm>
          <a:prstGeom prst="rect">
            <a:avLst/>
          </a:prstGeom>
          <a:noFill/>
        </p:spPr>
        <p:txBody>
          <a:bodyPr wrap="none" rtlCol="0">
            <a:spAutoFit/>
          </a:bodyPr>
          <a:lstStyle/>
          <a:p>
            <a:r>
              <a:rPr lang="en-US" dirty="0">
                <a:solidFill>
                  <a:srgbClr val="00B050"/>
                </a:solidFill>
              </a:rPr>
              <a:t>(C)</a:t>
            </a:r>
          </a:p>
        </p:txBody>
      </p:sp>
      <p:sp>
        <p:nvSpPr>
          <p:cNvPr id="16" name="TextBox 15">
            <a:extLst>
              <a:ext uri="{FF2B5EF4-FFF2-40B4-BE49-F238E27FC236}">
                <a16:creationId xmlns:a16="http://schemas.microsoft.com/office/drawing/2014/main" id="{20FBD5E0-A500-E448-B51B-749D28617D38}"/>
              </a:ext>
            </a:extLst>
          </p:cNvPr>
          <p:cNvSpPr txBox="1"/>
          <p:nvPr/>
        </p:nvSpPr>
        <p:spPr>
          <a:xfrm>
            <a:off x="0" y="1983432"/>
            <a:ext cx="612668" cy="461665"/>
          </a:xfrm>
          <a:prstGeom prst="rect">
            <a:avLst/>
          </a:prstGeom>
          <a:noFill/>
        </p:spPr>
        <p:txBody>
          <a:bodyPr wrap="none" rtlCol="0">
            <a:spAutoFit/>
          </a:bodyPr>
          <a:lstStyle/>
          <a:p>
            <a:r>
              <a:rPr lang="en-US" dirty="0">
                <a:solidFill>
                  <a:srgbClr val="00B050"/>
                </a:solidFill>
              </a:rPr>
              <a:t>(A)</a:t>
            </a:r>
          </a:p>
        </p:txBody>
      </p:sp>
      <p:sp>
        <p:nvSpPr>
          <p:cNvPr id="17" name="TextBox 16">
            <a:extLst>
              <a:ext uri="{FF2B5EF4-FFF2-40B4-BE49-F238E27FC236}">
                <a16:creationId xmlns:a16="http://schemas.microsoft.com/office/drawing/2014/main" id="{5264C169-EB4B-E54C-B97B-601D887F24F5}"/>
              </a:ext>
            </a:extLst>
          </p:cNvPr>
          <p:cNvSpPr txBox="1"/>
          <p:nvPr/>
        </p:nvSpPr>
        <p:spPr>
          <a:xfrm>
            <a:off x="52758" y="3262757"/>
            <a:ext cx="612668" cy="461665"/>
          </a:xfrm>
          <a:prstGeom prst="rect">
            <a:avLst/>
          </a:prstGeom>
          <a:noFill/>
        </p:spPr>
        <p:txBody>
          <a:bodyPr wrap="none" rtlCol="0">
            <a:spAutoFit/>
          </a:bodyPr>
          <a:lstStyle/>
          <a:p>
            <a:r>
              <a:rPr lang="en-US" dirty="0">
                <a:solidFill>
                  <a:srgbClr val="00B050"/>
                </a:solidFill>
              </a:rPr>
              <a:t>(B)</a:t>
            </a:r>
          </a:p>
        </p:txBody>
      </p:sp>
      <p:grpSp>
        <p:nvGrpSpPr>
          <p:cNvPr id="13" name="Group 12">
            <a:extLst>
              <a:ext uri="{FF2B5EF4-FFF2-40B4-BE49-F238E27FC236}">
                <a16:creationId xmlns:a16="http://schemas.microsoft.com/office/drawing/2014/main" id="{6D0F5260-59E6-9F43-9D63-791A21916918}"/>
              </a:ext>
            </a:extLst>
          </p:cNvPr>
          <p:cNvGrpSpPr/>
          <p:nvPr/>
        </p:nvGrpSpPr>
        <p:grpSpPr>
          <a:xfrm>
            <a:off x="6883407" y="5029200"/>
            <a:ext cx="2158985" cy="1727183"/>
            <a:chOff x="5928114" y="5038541"/>
            <a:chExt cx="2158985" cy="1727183"/>
          </a:xfrm>
        </p:grpSpPr>
        <p:pic>
          <p:nvPicPr>
            <p:cNvPr id="7" name="Picture 6">
              <a:extLst>
                <a:ext uri="{FF2B5EF4-FFF2-40B4-BE49-F238E27FC236}">
                  <a16:creationId xmlns:a16="http://schemas.microsoft.com/office/drawing/2014/main" id="{0A052912-0EB6-304B-9F1D-8596A1B7DB2D}"/>
                </a:ext>
              </a:extLst>
            </p:cNvPr>
            <p:cNvPicPr>
              <a:picLocks noChangeAspect="1"/>
            </p:cNvPicPr>
            <p:nvPr/>
          </p:nvPicPr>
          <p:blipFill rotWithShape="1">
            <a:blip r:embed="rId4"/>
            <a:srcRect l="7072" t="5556" r="7070" b="5556"/>
            <a:stretch/>
          </p:blipFill>
          <p:spPr>
            <a:xfrm>
              <a:off x="5928114" y="5038541"/>
              <a:ext cx="2158985" cy="1727183"/>
            </a:xfrm>
            <a:prstGeom prst="rect">
              <a:avLst/>
            </a:prstGeom>
          </p:spPr>
        </p:pic>
        <p:sp>
          <p:nvSpPr>
            <p:cNvPr id="23" name="TextBox 22">
              <a:extLst>
                <a:ext uri="{FF2B5EF4-FFF2-40B4-BE49-F238E27FC236}">
                  <a16:creationId xmlns:a16="http://schemas.microsoft.com/office/drawing/2014/main" id="{63C8F015-F42B-1B41-B31D-4E14ED1AB32B}"/>
                </a:ext>
              </a:extLst>
            </p:cNvPr>
            <p:cNvSpPr txBox="1"/>
            <p:nvPr/>
          </p:nvSpPr>
          <p:spPr>
            <a:xfrm>
              <a:off x="6159230" y="5080214"/>
              <a:ext cx="612668" cy="461665"/>
            </a:xfrm>
            <a:prstGeom prst="rect">
              <a:avLst/>
            </a:prstGeom>
            <a:noFill/>
          </p:spPr>
          <p:txBody>
            <a:bodyPr wrap="none" rtlCol="0">
              <a:spAutoFit/>
            </a:bodyPr>
            <a:lstStyle/>
            <a:p>
              <a:r>
                <a:rPr lang="en-US" dirty="0">
                  <a:solidFill>
                    <a:srgbClr val="00B050"/>
                  </a:solidFill>
                </a:rPr>
                <a:t>(C)</a:t>
              </a:r>
            </a:p>
          </p:txBody>
        </p:sp>
        <p:sp>
          <p:nvSpPr>
            <p:cNvPr id="9" name="Donut 8">
              <a:extLst>
                <a:ext uri="{FF2B5EF4-FFF2-40B4-BE49-F238E27FC236}">
                  <a16:creationId xmlns:a16="http://schemas.microsoft.com/office/drawing/2014/main" id="{F4BCDAC3-3BD6-314B-8226-9C351BFA6FCC}"/>
                </a:ext>
              </a:extLst>
            </p:cNvPr>
            <p:cNvSpPr/>
            <p:nvPr/>
          </p:nvSpPr>
          <p:spPr bwMode="auto">
            <a:xfrm>
              <a:off x="7353298" y="5230175"/>
              <a:ext cx="152400" cy="161741"/>
            </a:xfrm>
            <a:prstGeom prst="donut">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2" name="TextBox 11">
              <a:extLst>
                <a:ext uri="{FF2B5EF4-FFF2-40B4-BE49-F238E27FC236}">
                  <a16:creationId xmlns:a16="http://schemas.microsoft.com/office/drawing/2014/main" id="{EF08F9A3-3CDF-9048-94DF-D0163A07FEF6}"/>
                </a:ext>
              </a:extLst>
            </p:cNvPr>
            <p:cNvSpPr txBox="1"/>
            <p:nvPr/>
          </p:nvSpPr>
          <p:spPr>
            <a:xfrm>
              <a:off x="6361558" y="5565338"/>
              <a:ext cx="1471878" cy="369332"/>
            </a:xfrm>
            <a:prstGeom prst="rect">
              <a:avLst/>
            </a:prstGeom>
            <a:noFill/>
          </p:spPr>
          <p:txBody>
            <a:bodyPr wrap="none" rtlCol="0">
              <a:spAutoFit/>
            </a:bodyPr>
            <a:lstStyle/>
            <a:p>
              <a:r>
                <a:rPr lang="en-US" sz="1800" dirty="0"/>
                <a:t>7</a:t>
              </a:r>
              <a:r>
                <a:rPr lang="en-US" sz="1800" baseline="30000" dirty="0"/>
                <a:t>th</a:t>
              </a:r>
              <a:r>
                <a:rPr lang="en-US" sz="1800" dirty="0"/>
                <a:t> mode 15%</a:t>
              </a:r>
            </a:p>
          </p:txBody>
        </p:sp>
      </p:grpSp>
      <p:pic>
        <p:nvPicPr>
          <p:cNvPr id="24" name="Picture 23">
            <a:extLst>
              <a:ext uri="{FF2B5EF4-FFF2-40B4-BE49-F238E27FC236}">
                <a16:creationId xmlns:a16="http://schemas.microsoft.com/office/drawing/2014/main" id="{73A5B393-D8B7-5D4F-8133-405BF80F6D72}"/>
              </a:ext>
            </a:extLst>
          </p:cNvPr>
          <p:cNvPicPr>
            <a:picLocks noChangeAspect="1"/>
          </p:cNvPicPr>
          <p:nvPr/>
        </p:nvPicPr>
        <p:blipFill>
          <a:blip r:embed="rId5"/>
          <a:stretch>
            <a:fillRect/>
          </a:stretch>
        </p:blipFill>
        <p:spPr>
          <a:xfrm>
            <a:off x="3827672" y="4362016"/>
            <a:ext cx="2879056" cy="2224725"/>
          </a:xfrm>
          <a:prstGeom prst="rect">
            <a:avLst/>
          </a:prstGeom>
        </p:spPr>
      </p:pic>
      <p:sp>
        <p:nvSpPr>
          <p:cNvPr id="25" name="TextBox 24">
            <a:extLst>
              <a:ext uri="{FF2B5EF4-FFF2-40B4-BE49-F238E27FC236}">
                <a16:creationId xmlns:a16="http://schemas.microsoft.com/office/drawing/2014/main" id="{5089968B-CF38-8F46-AF48-972183808EC8}"/>
              </a:ext>
            </a:extLst>
          </p:cNvPr>
          <p:cNvSpPr txBox="1"/>
          <p:nvPr/>
        </p:nvSpPr>
        <p:spPr>
          <a:xfrm>
            <a:off x="76200" y="4562273"/>
            <a:ext cx="612668" cy="461665"/>
          </a:xfrm>
          <a:prstGeom prst="rect">
            <a:avLst/>
          </a:prstGeom>
          <a:noFill/>
        </p:spPr>
        <p:txBody>
          <a:bodyPr wrap="none" rtlCol="0">
            <a:spAutoFit/>
          </a:bodyPr>
          <a:lstStyle/>
          <a:p>
            <a:r>
              <a:rPr lang="en-US" dirty="0">
                <a:solidFill>
                  <a:srgbClr val="00B050"/>
                </a:solidFill>
              </a:rPr>
              <a:t>(D)</a:t>
            </a:r>
          </a:p>
        </p:txBody>
      </p:sp>
      <p:sp>
        <p:nvSpPr>
          <p:cNvPr id="26" name="TextBox 25">
            <a:extLst>
              <a:ext uri="{FF2B5EF4-FFF2-40B4-BE49-F238E27FC236}">
                <a16:creationId xmlns:a16="http://schemas.microsoft.com/office/drawing/2014/main" id="{B917867D-BE86-B74F-B3BD-D54053DD7B7C}"/>
              </a:ext>
            </a:extLst>
          </p:cNvPr>
          <p:cNvSpPr txBox="1"/>
          <p:nvPr/>
        </p:nvSpPr>
        <p:spPr>
          <a:xfrm>
            <a:off x="4523530" y="4562273"/>
            <a:ext cx="612668" cy="461665"/>
          </a:xfrm>
          <a:prstGeom prst="rect">
            <a:avLst/>
          </a:prstGeom>
          <a:noFill/>
        </p:spPr>
        <p:txBody>
          <a:bodyPr wrap="none" rtlCol="0">
            <a:spAutoFit/>
          </a:bodyPr>
          <a:lstStyle/>
          <a:p>
            <a:r>
              <a:rPr lang="en-US" dirty="0">
                <a:solidFill>
                  <a:srgbClr val="00B050"/>
                </a:solidFill>
              </a:rPr>
              <a:t>(D)</a:t>
            </a:r>
          </a:p>
        </p:txBody>
      </p:sp>
      <p:sp>
        <p:nvSpPr>
          <p:cNvPr id="27" name="TextBox 26">
            <a:extLst>
              <a:ext uri="{FF2B5EF4-FFF2-40B4-BE49-F238E27FC236}">
                <a16:creationId xmlns:a16="http://schemas.microsoft.com/office/drawing/2014/main" id="{498A0906-5F0B-0D43-A1ED-F4D639BF1D16}"/>
              </a:ext>
            </a:extLst>
          </p:cNvPr>
          <p:cNvSpPr txBox="1"/>
          <p:nvPr/>
        </p:nvSpPr>
        <p:spPr>
          <a:xfrm>
            <a:off x="6781800" y="2057470"/>
            <a:ext cx="1130438" cy="400110"/>
          </a:xfrm>
          <a:prstGeom prst="rect">
            <a:avLst/>
          </a:prstGeom>
          <a:noFill/>
        </p:spPr>
        <p:txBody>
          <a:bodyPr wrap="none" rtlCol="0">
            <a:spAutoFit/>
          </a:bodyPr>
          <a:lstStyle/>
          <a:p>
            <a:r>
              <a:rPr lang="en-US" sz="2000" dirty="0"/>
              <a:t>Point abs</a:t>
            </a:r>
          </a:p>
        </p:txBody>
      </p:sp>
      <p:sp>
        <p:nvSpPr>
          <p:cNvPr id="28" name="TextBox 27">
            <a:extLst>
              <a:ext uri="{FF2B5EF4-FFF2-40B4-BE49-F238E27FC236}">
                <a16:creationId xmlns:a16="http://schemas.microsoft.com/office/drawing/2014/main" id="{5DFF190B-D39F-7E48-9F84-91585364E672}"/>
              </a:ext>
            </a:extLst>
          </p:cNvPr>
          <p:cNvSpPr txBox="1"/>
          <p:nvPr/>
        </p:nvSpPr>
        <p:spPr>
          <a:xfrm>
            <a:off x="7778843" y="2782637"/>
            <a:ext cx="1343638" cy="400110"/>
          </a:xfrm>
          <a:prstGeom prst="rect">
            <a:avLst/>
          </a:prstGeom>
          <a:noFill/>
        </p:spPr>
        <p:txBody>
          <a:bodyPr wrap="none" rtlCol="0">
            <a:spAutoFit/>
          </a:bodyPr>
          <a:lstStyle/>
          <a:p>
            <a:r>
              <a:rPr lang="en-US" sz="2000" dirty="0"/>
              <a:t>coating abs</a:t>
            </a:r>
          </a:p>
        </p:txBody>
      </p:sp>
    </p:spTree>
    <p:extLst>
      <p:ext uri="{BB962C8B-B14F-4D97-AF65-F5344CB8AC3E}">
        <p14:creationId xmlns:p14="http://schemas.microsoft.com/office/powerpoint/2010/main" val="19455842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BE5A3-B7FC-3240-986E-2E52B604B89D}"/>
              </a:ext>
            </a:extLst>
          </p:cNvPr>
          <p:cNvSpPr>
            <a:spLocks noGrp="1"/>
          </p:cNvSpPr>
          <p:nvPr>
            <p:ph type="title"/>
          </p:nvPr>
        </p:nvSpPr>
        <p:spPr>
          <a:xfrm>
            <a:off x="1345406" y="85271"/>
            <a:ext cx="7239000" cy="1371600"/>
          </a:xfrm>
        </p:spPr>
        <p:txBody>
          <a:bodyPr/>
          <a:lstStyle/>
          <a:p>
            <a:r>
              <a:rPr lang="en-US" dirty="0"/>
              <a:t>Test Mass surface profiling to suppress higher order modes</a:t>
            </a:r>
          </a:p>
        </p:txBody>
      </p:sp>
      <p:sp>
        <p:nvSpPr>
          <p:cNvPr id="4" name="Slide Number Placeholder 3">
            <a:extLst>
              <a:ext uri="{FF2B5EF4-FFF2-40B4-BE49-F238E27FC236}">
                <a16:creationId xmlns:a16="http://schemas.microsoft.com/office/drawing/2014/main" id="{479AD9F2-AA94-BB43-AD15-616DD2DC119C}"/>
              </a:ext>
            </a:extLst>
          </p:cNvPr>
          <p:cNvSpPr>
            <a:spLocks noGrp="1"/>
          </p:cNvSpPr>
          <p:nvPr>
            <p:ph type="sldNum" sz="quarter" idx="10"/>
          </p:nvPr>
        </p:nvSpPr>
        <p:spPr/>
        <p:txBody>
          <a:bodyPr/>
          <a:lstStyle/>
          <a:p>
            <a:pPr>
              <a:defRPr/>
            </a:pPr>
            <a:fld id="{CC71D854-2B37-F34D-B850-E2BACB9FDF0A}" type="slidenum">
              <a:rPr lang="en-US" altLang="ja-JP" smtClean="0"/>
              <a:pPr>
                <a:defRPr/>
              </a:pPr>
              <a:t>19</a:t>
            </a:fld>
            <a:endParaRPr lang="en-US" altLang="ja-JP"/>
          </a:p>
        </p:txBody>
      </p:sp>
      <p:sp>
        <p:nvSpPr>
          <p:cNvPr id="6" name="TextBox 5">
            <a:extLst>
              <a:ext uri="{FF2B5EF4-FFF2-40B4-BE49-F238E27FC236}">
                <a16:creationId xmlns:a16="http://schemas.microsoft.com/office/drawing/2014/main" id="{D44E23F9-8C17-6748-936A-0E1708D2AC3E}"/>
              </a:ext>
            </a:extLst>
          </p:cNvPr>
          <p:cNvSpPr txBox="1"/>
          <p:nvPr/>
        </p:nvSpPr>
        <p:spPr>
          <a:xfrm>
            <a:off x="-2077616" y="161731"/>
            <a:ext cx="184731" cy="461665"/>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4AE17C4-19FC-5B46-B17B-47A6A4082413}"/>
                  </a:ext>
                </a:extLst>
              </p:cNvPr>
              <p:cNvSpPr>
                <a:spLocks noGrp="1"/>
              </p:cNvSpPr>
              <p:nvPr>
                <p:ph idx="1"/>
              </p:nvPr>
            </p:nvSpPr>
            <p:spPr>
              <a:xfrm>
                <a:off x="76200" y="1615621"/>
                <a:ext cx="9067800" cy="5242379"/>
              </a:xfrm>
              <a:solidFill>
                <a:schemeClr val="bg1"/>
              </a:solidFill>
            </p:spPr>
            <p:txBody>
              <a:bodyPr/>
              <a:lstStyle/>
              <a:p>
                <a:pPr marL="498475" indent="-457200">
                  <a:buFont typeface="+mj-lt"/>
                  <a:buAutoNum type="alphaUcPeriod"/>
                </a:pPr>
                <a:r>
                  <a:rPr lang="en-US" sz="2000" dirty="0"/>
                  <a:t>PRG is compromised by point absorbers on test masses</a:t>
                </a:r>
              </a:p>
              <a:p>
                <a:pPr lvl="1" indent="-342900">
                  <a:buFont typeface="Arial" panose="020B0604020202020204" pitchFamily="34" charset="0"/>
                  <a:buChar char="•"/>
                </a:pPr>
                <a:r>
                  <a:rPr lang="en-US" sz="1600" dirty="0"/>
                  <a:t>Higher order mode excitation by point absorber on a mirror</a:t>
                </a:r>
              </a:p>
              <a:p>
                <a:pPr lvl="1" indent="-342900">
                  <a:buFont typeface="Arial" panose="020B0604020202020204" pitchFamily="34" charset="0"/>
                  <a:buChar char="•"/>
                </a:pPr>
                <a:r>
                  <a:rPr lang="en-US" sz="1600" dirty="0"/>
                  <a:t>Large roundtrip loss due to long tails of resonating higher order modes</a:t>
                </a:r>
              </a:p>
              <a:p>
                <a:pPr marL="498475" indent="-457200">
                  <a:buFont typeface="+mj-lt"/>
                  <a:buAutoNum type="alphaUcPeriod"/>
                </a:pPr>
                <a:r>
                  <a:rPr lang="en-US" sz="2000" dirty="0"/>
                  <a:t>Two ways to reduce point absorber effects</a:t>
                </a:r>
              </a:p>
              <a:p>
                <a:pPr lvl="1" indent="-342900">
                  <a:buFont typeface="Arial" panose="020B0604020202020204" pitchFamily="34" charset="0"/>
                  <a:buChar char="•"/>
                </a:pPr>
                <a:r>
                  <a:rPr lang="en-US" sz="1600" dirty="0"/>
                  <a:t>Suppress the excitation of higher order mode by point absorbers</a:t>
                </a:r>
              </a:p>
              <a:p>
                <a:pPr lvl="1" indent="-342900">
                  <a:buFont typeface="Arial" panose="020B0604020202020204" pitchFamily="34" charset="0"/>
                  <a:buChar char="•"/>
                </a:pPr>
                <a:r>
                  <a:rPr lang="en-US" sz="1600" dirty="0">
                    <a:solidFill>
                      <a:srgbClr val="FF0000"/>
                    </a:solidFill>
                  </a:rPr>
                  <a:t>Suppress the resonance condition of the 7th order mode</a:t>
                </a:r>
              </a:p>
              <a:p>
                <a:pPr marL="498475" indent="-457200">
                  <a:buFont typeface="+mj-lt"/>
                  <a:buAutoNum type="alphaUcPeriod"/>
                </a:pPr>
                <a:r>
                  <a:rPr lang="en-US" sz="2000" dirty="0"/>
                  <a:t>A mirror surface profile suppressing the 7</a:t>
                </a:r>
                <a:r>
                  <a:rPr lang="en-US" sz="2000" baseline="30000" dirty="0"/>
                  <a:t>th</a:t>
                </a:r>
                <a:r>
                  <a:rPr lang="en-US" sz="2000" dirty="0"/>
                  <a:t> mode resonance</a:t>
                </a:r>
                <a:br>
                  <a:rPr lang="en-US" sz="2000" dirty="0"/>
                </a:br>
                <a:r>
                  <a:rPr lang="en-US" sz="2000" dirty="0"/>
                  <a:t>(motivated by LMA coating, </a:t>
                </a:r>
                <a:r>
                  <a:rPr lang="en-US" sz="2000" dirty="0">
                    <a:solidFill>
                      <a:srgbClr val="00B050"/>
                    </a:solidFill>
                  </a:rPr>
                  <a:t>next page</a:t>
                </a:r>
                <a:r>
                  <a:rPr lang="en-US" sz="2000" dirty="0"/>
                  <a:t>)</a:t>
                </a:r>
              </a:p>
              <a:p>
                <a:pPr lvl="1" indent="-342900">
                  <a:buFont typeface="Arial" panose="020B0604020202020204" pitchFamily="34" charset="0"/>
                  <a:buChar char="•"/>
                </a:pPr>
                <a14:m>
                  <m:oMath xmlns:m="http://schemas.openxmlformats.org/officeDocument/2006/math">
                    <m:r>
                      <a:rPr lang="en-US" sz="1600" smtClean="0">
                        <a:solidFill>
                          <a:srgbClr val="FF0000"/>
                        </a:solidFill>
                        <a:latin typeface="Cambria Math" panose="02040503050406030204" pitchFamily="18" charset="0"/>
                      </a:rPr>
                      <m:t>𝑠𝑢𝑟𝑓𝑎𝑐𝑒</m:t>
                    </m:r>
                    <m:d>
                      <m:dPr>
                        <m:ctrlPr>
                          <a:rPr lang="en-US" sz="1600" i="1">
                            <a:solidFill>
                              <a:srgbClr val="FF0000"/>
                            </a:solidFill>
                            <a:latin typeface="Cambria Math" panose="02040503050406030204" pitchFamily="18" charset="0"/>
                          </a:rPr>
                        </m:ctrlPr>
                      </m:dPr>
                      <m:e>
                        <m:r>
                          <a:rPr lang="en-US" sz="1600">
                            <a:solidFill>
                              <a:srgbClr val="FF0000"/>
                            </a:solidFill>
                            <a:latin typeface="Cambria Math" panose="02040503050406030204" pitchFamily="18" charset="0"/>
                          </a:rPr>
                          <m:t>𝑟</m:t>
                        </m:r>
                      </m:e>
                    </m:d>
                    <m:r>
                      <a:rPr lang="en-US" sz="1600">
                        <a:solidFill>
                          <a:srgbClr val="FF0000"/>
                        </a:solidFill>
                        <a:latin typeface="Cambria Math" panose="02040503050406030204" pitchFamily="18" charset="0"/>
                      </a:rPr>
                      <m:t>=</m:t>
                    </m:r>
                    <m:f>
                      <m:fPr>
                        <m:ctrlPr>
                          <a:rPr lang="en-US" sz="1600" i="1">
                            <a:solidFill>
                              <a:srgbClr val="FF0000"/>
                            </a:solidFill>
                            <a:latin typeface="Cambria Math" panose="02040503050406030204" pitchFamily="18" charset="0"/>
                          </a:rPr>
                        </m:ctrlPr>
                      </m:fPr>
                      <m:num>
                        <m:sSup>
                          <m:sSupPr>
                            <m:ctrlPr>
                              <a:rPr lang="en-US" sz="1600" i="1">
                                <a:solidFill>
                                  <a:srgbClr val="FF0000"/>
                                </a:solidFill>
                                <a:latin typeface="Cambria Math" panose="02040503050406030204" pitchFamily="18" charset="0"/>
                              </a:rPr>
                            </m:ctrlPr>
                          </m:sSupPr>
                          <m:e>
                            <m:r>
                              <a:rPr lang="en-US" sz="1600">
                                <a:solidFill>
                                  <a:srgbClr val="FF0000"/>
                                </a:solidFill>
                                <a:latin typeface="Cambria Math" panose="02040503050406030204" pitchFamily="18" charset="0"/>
                              </a:rPr>
                              <m:t>𝑟</m:t>
                            </m:r>
                          </m:e>
                          <m:sup>
                            <m:r>
                              <a:rPr lang="en-US" sz="1600">
                                <a:solidFill>
                                  <a:srgbClr val="FF0000"/>
                                </a:solidFill>
                                <a:latin typeface="Cambria Math" panose="02040503050406030204" pitchFamily="18" charset="0"/>
                              </a:rPr>
                              <m:t>2</m:t>
                            </m:r>
                          </m:sup>
                        </m:sSup>
                      </m:num>
                      <m:den>
                        <m:r>
                          <a:rPr lang="en-US" sz="1600">
                            <a:solidFill>
                              <a:srgbClr val="FF0000"/>
                            </a:solidFill>
                            <a:latin typeface="Cambria Math" panose="02040503050406030204" pitchFamily="18" charset="0"/>
                          </a:rPr>
                          <m:t>2 </m:t>
                        </m:r>
                        <m:sSub>
                          <m:sSubPr>
                            <m:ctrlPr>
                              <a:rPr lang="en-US" sz="1600" i="1">
                                <a:solidFill>
                                  <a:srgbClr val="FF0000"/>
                                </a:solidFill>
                                <a:latin typeface="Cambria Math" panose="02040503050406030204" pitchFamily="18" charset="0"/>
                              </a:rPr>
                            </m:ctrlPr>
                          </m:sSubPr>
                          <m:e>
                            <m:r>
                              <a:rPr lang="en-US" sz="1600">
                                <a:solidFill>
                                  <a:srgbClr val="FF0000"/>
                                </a:solidFill>
                                <a:latin typeface="Cambria Math" panose="02040503050406030204" pitchFamily="18" charset="0"/>
                              </a:rPr>
                              <m:t>𝑅</m:t>
                            </m:r>
                          </m:e>
                          <m:sub>
                            <m:r>
                              <a:rPr lang="en-US" sz="1600">
                                <a:solidFill>
                                  <a:srgbClr val="FF0000"/>
                                </a:solidFill>
                                <a:latin typeface="Cambria Math" panose="02040503050406030204" pitchFamily="18" charset="0"/>
                              </a:rPr>
                              <m:t>𝑚</m:t>
                            </m:r>
                          </m:sub>
                        </m:sSub>
                      </m:den>
                    </m:f>
                    <m:r>
                      <a:rPr lang="en-US" sz="1600">
                        <a:solidFill>
                          <a:srgbClr val="FF0000"/>
                        </a:solidFill>
                        <a:latin typeface="Cambria Math" panose="02040503050406030204" pitchFamily="18" charset="0"/>
                      </a:rPr>
                      <m:t> </m:t>
                    </m:r>
                    <m:r>
                      <m:rPr>
                        <m:sty m:val="p"/>
                      </m:rPr>
                      <a:rPr lang="en-US" sz="1600">
                        <a:solidFill>
                          <a:srgbClr val="FF0000"/>
                        </a:solidFill>
                        <a:latin typeface="Cambria Math" panose="02040503050406030204" pitchFamily="18" charset="0"/>
                      </a:rPr>
                      <m:t>cor</m:t>
                    </m:r>
                    <m:d>
                      <m:dPr>
                        <m:ctrlPr>
                          <a:rPr lang="en-US" sz="1600" i="1">
                            <a:solidFill>
                              <a:srgbClr val="FF0000"/>
                            </a:solidFill>
                            <a:latin typeface="Cambria Math" panose="02040503050406030204" pitchFamily="18" charset="0"/>
                          </a:rPr>
                        </m:ctrlPr>
                      </m:dPr>
                      <m:e>
                        <m:r>
                          <a:rPr lang="en-US" sz="1600">
                            <a:solidFill>
                              <a:srgbClr val="FF0000"/>
                            </a:solidFill>
                            <a:latin typeface="Cambria Math" panose="02040503050406030204" pitchFamily="18" charset="0"/>
                          </a:rPr>
                          <m:t> </m:t>
                        </m:r>
                        <m:r>
                          <m:rPr>
                            <m:sty m:val="p"/>
                          </m:rPr>
                          <a:rPr lang="en-US" sz="1600">
                            <a:solidFill>
                              <a:srgbClr val="FF0000"/>
                            </a:solidFill>
                            <a:latin typeface="Cambria Math" panose="02040503050406030204" pitchFamily="18" charset="0"/>
                          </a:rPr>
                          <m:t>r</m:t>
                        </m:r>
                        <m:r>
                          <a:rPr lang="en-US" sz="1600">
                            <a:solidFill>
                              <a:srgbClr val="FF0000"/>
                            </a:solidFill>
                            <a:latin typeface="Cambria Math" panose="02040503050406030204" pitchFamily="18" charset="0"/>
                          </a:rPr>
                          <m:t> </m:t>
                        </m:r>
                      </m:e>
                    </m:d>
                    <m:r>
                      <a:rPr lang="en-US" sz="1600">
                        <a:latin typeface="Cambria Math" panose="02040503050406030204" pitchFamily="18" charset="0"/>
                      </a:rPr>
                      <m:t>, </m:t>
                    </m:r>
                    <m:r>
                      <m:rPr>
                        <m:sty m:val="p"/>
                      </m:rPr>
                      <a:rPr lang="en-US" sz="1600">
                        <a:latin typeface="Cambria Math" panose="02040503050406030204" pitchFamily="18" charset="0"/>
                      </a:rPr>
                      <m:t>cor</m:t>
                    </m:r>
                    <m:d>
                      <m:dPr>
                        <m:ctrlPr>
                          <a:rPr lang="en-US" sz="1600" i="1">
                            <a:latin typeface="Cambria Math" panose="02040503050406030204" pitchFamily="18" charset="0"/>
                          </a:rPr>
                        </m:ctrlPr>
                      </m:dPr>
                      <m:e>
                        <m:r>
                          <a:rPr lang="en-US" sz="1600">
                            <a:latin typeface="Cambria Math" panose="02040503050406030204" pitchFamily="18" charset="0"/>
                          </a:rPr>
                          <m:t> </m:t>
                        </m:r>
                        <m:r>
                          <m:rPr>
                            <m:sty m:val="p"/>
                          </m:rPr>
                          <a:rPr lang="en-US" sz="1600">
                            <a:latin typeface="Cambria Math" panose="02040503050406030204" pitchFamily="18" charset="0"/>
                          </a:rPr>
                          <m:t>r</m:t>
                        </m:r>
                        <m:r>
                          <a:rPr lang="en-US" sz="1600">
                            <a:latin typeface="Cambria Math" panose="02040503050406030204" pitchFamily="18" charset="0"/>
                          </a:rPr>
                          <m:t> </m:t>
                        </m:r>
                      </m:e>
                    </m:d>
                    <m:r>
                      <a:rPr lang="en-US" sz="1600">
                        <a:latin typeface="Cambria Math" panose="02040503050406030204" pitchFamily="18" charset="0"/>
                      </a:rPr>
                      <m:t>=</m:t>
                    </m:r>
                    <m:r>
                      <m:rPr>
                        <m:sty m:val="p"/>
                      </m:rPr>
                      <a:rPr lang="en-US" sz="1600">
                        <a:latin typeface="Cambria Math" panose="02040503050406030204" pitchFamily="18" charset="0"/>
                      </a:rPr>
                      <m:t>exp</m:t>
                    </m:r>
                    <m:d>
                      <m:dPr>
                        <m:ctrlPr>
                          <a:rPr lang="en-US" sz="1600" i="1">
                            <a:latin typeface="Cambria Math" panose="02040503050406030204" pitchFamily="18" charset="0"/>
                          </a:rPr>
                        </m:ctrlPr>
                      </m:dPr>
                      <m:e>
                        <m:r>
                          <a:rPr lang="en-US" sz="1600">
                            <a:latin typeface="Cambria Math" panose="02040503050406030204" pitchFamily="18" charset="0"/>
                          </a:rPr>
                          <m:t>−</m:t>
                        </m:r>
                        <m:r>
                          <m:rPr>
                            <m:sty m:val="p"/>
                          </m:rPr>
                          <a:rPr lang="en-US" sz="1600">
                            <a:latin typeface="Cambria Math" panose="02040503050406030204" pitchFamily="18" charset="0"/>
                          </a:rPr>
                          <m:t>a</m:t>
                        </m:r>
                        <m:r>
                          <a:rPr lang="en-US" sz="1600">
                            <a:latin typeface="Cambria Math" panose="02040503050406030204" pitchFamily="18" charset="0"/>
                          </a:rPr>
                          <m:t> </m:t>
                        </m:r>
                        <m:sSup>
                          <m:sSupPr>
                            <m:ctrlPr>
                              <a:rPr lang="en-US" sz="1600" i="1">
                                <a:latin typeface="Cambria Math" panose="02040503050406030204" pitchFamily="18" charset="0"/>
                              </a:rPr>
                            </m:ctrlPr>
                          </m:sSupPr>
                          <m:e>
                            <m:r>
                              <a:rPr lang="en-US" sz="1600">
                                <a:latin typeface="Cambria Math" panose="02040503050406030204" pitchFamily="18" charset="0"/>
                              </a:rPr>
                              <m:t>𝑟</m:t>
                            </m:r>
                          </m:e>
                          <m:sup>
                            <m:r>
                              <a:rPr lang="en-US" sz="1600">
                                <a:latin typeface="Cambria Math" panose="02040503050406030204" pitchFamily="18" charset="0"/>
                              </a:rPr>
                              <m:t>2</m:t>
                            </m:r>
                          </m:sup>
                        </m:sSup>
                        <m:r>
                          <a:rPr lang="en-US" sz="1600">
                            <a:latin typeface="Cambria Math" panose="02040503050406030204" pitchFamily="18" charset="0"/>
                          </a:rPr>
                          <m:t>−</m:t>
                        </m:r>
                        <m:r>
                          <m:rPr>
                            <m:sty m:val="p"/>
                          </m:rPr>
                          <a:rPr lang="en-US" sz="1600">
                            <a:latin typeface="Cambria Math" panose="02040503050406030204" pitchFamily="18" charset="0"/>
                          </a:rPr>
                          <m:t>b</m:t>
                        </m:r>
                        <m:r>
                          <a:rPr lang="en-US" sz="1600">
                            <a:latin typeface="Cambria Math" panose="02040503050406030204" pitchFamily="18" charset="0"/>
                          </a:rPr>
                          <m:t> </m:t>
                        </m:r>
                        <m:sSup>
                          <m:sSupPr>
                            <m:ctrlPr>
                              <a:rPr lang="en-US" sz="1600" i="1">
                                <a:latin typeface="Cambria Math" panose="02040503050406030204" pitchFamily="18" charset="0"/>
                              </a:rPr>
                            </m:ctrlPr>
                          </m:sSupPr>
                          <m:e>
                            <m:r>
                              <a:rPr lang="en-US" sz="1600">
                                <a:latin typeface="Cambria Math" panose="02040503050406030204" pitchFamily="18" charset="0"/>
                              </a:rPr>
                              <m:t>𝑟</m:t>
                            </m:r>
                          </m:e>
                          <m:sup>
                            <m:r>
                              <a:rPr lang="en-US" sz="1600">
                                <a:latin typeface="Cambria Math" panose="02040503050406030204" pitchFamily="18" charset="0"/>
                              </a:rPr>
                              <m:t>4</m:t>
                            </m:r>
                          </m:sup>
                        </m:sSup>
                      </m:e>
                    </m:d>
                    <m:r>
                      <a:rPr lang="en-US" sz="1600">
                        <a:latin typeface="Cambria Math" panose="02040503050406030204" pitchFamily="18" charset="0"/>
                      </a:rPr>
                      <m:t>,  </m:t>
                    </m:r>
                    <m:r>
                      <a:rPr lang="en-US" sz="1600">
                        <a:latin typeface="Cambria Math" panose="02040503050406030204" pitchFamily="18" charset="0"/>
                      </a:rPr>
                      <m:t>𝑎</m:t>
                    </m:r>
                    <m:r>
                      <a:rPr lang="en-US" sz="1600">
                        <a:latin typeface="Cambria Math" panose="02040503050406030204" pitchFamily="18" charset="0"/>
                      </a:rPr>
                      <m:t>=0.1,</m:t>
                    </m:r>
                    <m:r>
                      <a:rPr lang="en-US" sz="1600">
                        <a:latin typeface="Cambria Math" panose="02040503050406030204" pitchFamily="18" charset="0"/>
                      </a:rPr>
                      <m:t>𝑏</m:t>
                    </m:r>
                    <m:r>
                      <a:rPr lang="en-US" sz="1600">
                        <a:latin typeface="Cambria Math" panose="02040503050406030204" pitchFamily="18" charset="0"/>
                      </a:rPr>
                      <m:t>=30</m:t>
                    </m:r>
                  </m:oMath>
                </a14:m>
                <a:endParaRPr lang="en-US" sz="1600" dirty="0">
                  <a:latin typeface="Cambria Math" panose="02040503050406030204" pitchFamily="18" charset="0"/>
                </a:endParaRPr>
              </a:p>
              <a:p>
                <a:pPr lvl="1" indent="-342900">
                  <a:buFont typeface="Arial" panose="020B0604020202020204" pitchFamily="34" charset="0"/>
                  <a:buChar char="•"/>
                </a:pPr>
                <a:r>
                  <a:rPr lang="en-US" sz="1600" dirty="0"/>
                  <a:t>at central region : </a:t>
                </a:r>
                <a:r>
                  <a:rPr lang="en-US" sz="1600" dirty="0" err="1"/>
                  <a:t>RoC</a:t>
                </a:r>
                <a:r>
                  <a:rPr lang="en-US" sz="1600" dirty="0"/>
                  <a:t>=Rm,  </a:t>
                </a:r>
                <a:br>
                  <a:rPr lang="en-US" sz="1600" dirty="0"/>
                </a:br>
                <a:r>
                  <a:rPr lang="en-US" sz="1600" dirty="0"/>
                  <a:t>at peripheral region : </a:t>
                </a:r>
                <a:r>
                  <a:rPr lang="en-US" sz="1600" dirty="0" err="1"/>
                  <a:t>RoC</a:t>
                </a:r>
                <a:r>
                  <a:rPr lang="en-US" sz="1600" dirty="0"/>
                  <a:t> &gt; Rm </a:t>
                </a:r>
              </a:p>
              <a:p>
                <a:pPr lvl="1" indent="-342900">
                  <a:buFont typeface="Arial" panose="020B0604020202020204" pitchFamily="34" charset="0"/>
                  <a:buChar char="•"/>
                </a:pPr>
                <a:r>
                  <a:rPr lang="en-US" sz="1600" dirty="0"/>
                  <a:t>Low order mode (00) : </a:t>
                </a:r>
                <a:br>
                  <a:rPr lang="en-US" sz="1600" dirty="0"/>
                </a:br>
                <a:r>
                  <a:rPr lang="en-US" sz="1600" dirty="0"/>
                  <a:t>     spherical surface with </a:t>
                </a:r>
                <a:r>
                  <a:rPr lang="en-US" sz="1600" dirty="0" err="1"/>
                  <a:t>RoC</a:t>
                </a:r>
                <a:r>
                  <a:rPr lang="en-US" sz="1600" dirty="0"/>
                  <a:t>=Rm</a:t>
                </a:r>
              </a:p>
              <a:p>
                <a:pPr lvl="1" indent="-342900">
                  <a:buFont typeface="Arial" panose="020B0604020202020204" pitchFamily="34" charset="0"/>
                  <a:buChar char="•"/>
                </a:pPr>
                <a:r>
                  <a:rPr lang="en-US" sz="1600" dirty="0"/>
                  <a:t>High order mode (7th) : </a:t>
                </a:r>
                <a:br>
                  <a:rPr lang="en-US" sz="1600" dirty="0"/>
                </a:br>
                <a:r>
                  <a:rPr lang="en-US" sz="1600" dirty="0"/>
                  <a:t>     </a:t>
                </a:r>
                <a:r>
                  <a:rPr lang="en-US" sz="1600" dirty="0" err="1"/>
                  <a:t>RoC</a:t>
                </a:r>
                <a:r>
                  <a:rPr lang="en-US" sz="1600" dirty="0"/>
                  <a:t> change from central to edge, </a:t>
                </a:r>
                <a:br>
                  <a:rPr lang="en-US" sz="1600" dirty="0"/>
                </a:br>
                <a:r>
                  <a:rPr lang="en-US" sz="1600" dirty="0"/>
                  <a:t>     affects resonance condition</a:t>
                </a:r>
                <a:endParaRPr lang="en-US" sz="2400" dirty="0"/>
              </a:p>
            </p:txBody>
          </p:sp>
        </mc:Choice>
        <mc:Fallback xmlns="">
          <p:sp>
            <p:nvSpPr>
              <p:cNvPr id="7" name="Content Placeholder 6">
                <a:extLst>
                  <a:ext uri="{FF2B5EF4-FFF2-40B4-BE49-F238E27FC236}">
                    <a16:creationId xmlns:a16="http://schemas.microsoft.com/office/drawing/2014/main" id="{E4AE17C4-19FC-5B46-B17B-47A6A4082413}"/>
                  </a:ext>
                </a:extLst>
              </p:cNvPr>
              <p:cNvSpPr>
                <a:spLocks noGrp="1" noRot="1" noChangeAspect="1" noMove="1" noResize="1" noEditPoints="1" noAdjustHandles="1" noChangeArrowheads="1" noChangeShapeType="1" noTextEdit="1"/>
              </p:cNvSpPr>
              <p:nvPr>
                <p:ph idx="1"/>
              </p:nvPr>
            </p:nvSpPr>
            <p:spPr>
              <a:xfrm>
                <a:off x="76200" y="1615621"/>
                <a:ext cx="9067800" cy="5242379"/>
              </a:xfrm>
              <a:blipFill>
                <a:blip r:embed="rId2"/>
                <a:stretch>
                  <a:fillRect l="-140" t="-72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72F6BF9-0A01-0E42-9077-9EEC07F382D3}"/>
              </a:ext>
            </a:extLst>
          </p:cNvPr>
          <p:cNvPicPr>
            <a:picLocks noChangeAspect="1"/>
          </p:cNvPicPr>
          <p:nvPr/>
        </p:nvPicPr>
        <p:blipFill rotWithShape="1">
          <a:blip r:embed="rId3"/>
          <a:srcRect l="7072" t="6665" r="7928" b="5556"/>
          <a:stretch/>
        </p:blipFill>
        <p:spPr>
          <a:xfrm>
            <a:off x="5562600" y="4633576"/>
            <a:ext cx="2685277" cy="214279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A376ABC-C233-D646-8364-4DE8363E9CB4}"/>
                  </a:ext>
                </a:extLst>
              </p:cNvPr>
              <p:cNvSpPr txBox="1"/>
              <p:nvPr/>
            </p:nvSpPr>
            <p:spPr>
              <a:xfrm rot="16200000">
                <a:off x="7744896" y="5306370"/>
                <a:ext cx="1670521" cy="353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𝑓𝑖𝑒𝑙𝑑</m:t>
                      </m:r>
                      <m:r>
                        <a:rPr lang="en-US" sz="1400" i="1">
                          <a:latin typeface="Cambria Math" panose="02040503050406030204" pitchFamily="18" charset="0"/>
                        </a:rPr>
                        <m:t> </m:t>
                      </m:r>
                      <m:r>
                        <a:rPr lang="en-US" sz="1400" i="1">
                          <a:latin typeface="Cambria Math" panose="02040503050406030204" pitchFamily="18" charset="0"/>
                        </a:rPr>
                        <m:t>𝑎𝑚𝑝</m:t>
                      </m:r>
                      <m:r>
                        <a:rPr lang="en-US" sz="1400" i="1">
                          <a:latin typeface="Cambria Math" panose="02040503050406030204" pitchFamily="18" charset="0"/>
                        </a:rPr>
                        <m:t> </m:t>
                      </m:r>
                      <m:rad>
                        <m:radPr>
                          <m:degHide m:val="on"/>
                          <m:ctrlPr>
                            <a:rPr lang="en-US" sz="1400" i="1">
                              <a:latin typeface="Cambria Math" panose="02040503050406030204" pitchFamily="18" charset="0"/>
                            </a:rPr>
                          </m:ctrlPr>
                        </m:radPr>
                        <m:deg/>
                        <m:e>
                          <m:r>
                            <a:rPr lang="en-US" sz="1400" i="1">
                              <a:latin typeface="Cambria Math" panose="02040503050406030204" pitchFamily="18" charset="0"/>
                            </a:rPr>
                            <m:t>𝑤</m:t>
                          </m:r>
                          <m: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𝑚</m:t>
                              </m:r>
                            </m:e>
                            <m:sup>
                              <m:r>
                                <a:rPr lang="en-US" sz="1400" i="1">
                                  <a:latin typeface="Cambria Math" panose="02040503050406030204" pitchFamily="18" charset="0"/>
                                </a:rPr>
                                <m:t>2</m:t>
                              </m:r>
                            </m:sup>
                          </m:sSup>
                        </m:e>
                      </m:rad>
                    </m:oMath>
                  </m:oMathPara>
                </a14:m>
                <a:endParaRPr lang="en-US" sz="1400" dirty="0"/>
              </a:p>
            </p:txBody>
          </p:sp>
        </mc:Choice>
        <mc:Fallback xmlns="">
          <p:sp>
            <p:nvSpPr>
              <p:cNvPr id="9" name="TextBox 8">
                <a:extLst>
                  <a:ext uri="{FF2B5EF4-FFF2-40B4-BE49-F238E27FC236}">
                    <a16:creationId xmlns:a16="http://schemas.microsoft.com/office/drawing/2014/main" id="{0A376ABC-C233-D646-8364-4DE8363E9CB4}"/>
                  </a:ext>
                </a:extLst>
              </p:cNvPr>
              <p:cNvSpPr txBox="1">
                <a:spLocks noRot="1" noChangeAspect="1" noMove="1" noResize="1" noEditPoints="1" noAdjustHandles="1" noChangeArrowheads="1" noChangeShapeType="1" noTextEdit="1"/>
              </p:cNvSpPr>
              <p:nvPr/>
            </p:nvSpPr>
            <p:spPr>
              <a:xfrm rot="16200000">
                <a:off x="7744896" y="5306370"/>
                <a:ext cx="1670521" cy="353238"/>
              </a:xfrm>
              <a:prstGeom prst="rect">
                <a:avLst/>
              </a:prstGeom>
              <a:blipFill>
                <a:blip r:embed="rId4"/>
                <a:stretch>
                  <a:fillRect r="-10345"/>
                </a:stretch>
              </a:blipFill>
            </p:spPr>
            <p:txBody>
              <a:bodyPr/>
              <a:lstStyle/>
              <a:p>
                <a:r>
                  <a:rPr lang="en-US">
                    <a:noFill/>
                  </a:rPr>
                  <a:t> </a:t>
                </a:r>
              </a:p>
            </p:txBody>
          </p:sp>
        </mc:Fallback>
      </mc:AlternateContent>
    </p:spTree>
    <p:extLst>
      <p:ext uri="{BB962C8B-B14F-4D97-AF65-F5344CB8AC3E}">
        <p14:creationId xmlns:p14="http://schemas.microsoft.com/office/powerpoint/2010/main" val="30706514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76BC-6C9E-9942-9DE2-3ABE53DDC9DD}"/>
              </a:ext>
            </a:extLst>
          </p:cNvPr>
          <p:cNvSpPr>
            <a:spLocks noGrp="1"/>
          </p:cNvSpPr>
          <p:nvPr>
            <p:ph type="title"/>
          </p:nvPr>
        </p:nvSpPr>
        <p:spPr>
          <a:xfrm>
            <a:off x="685800" y="0"/>
            <a:ext cx="8153400" cy="1371600"/>
          </a:xfrm>
        </p:spPr>
        <p:txBody>
          <a:bodyPr/>
          <a:lstStyle/>
          <a:p>
            <a:r>
              <a:rPr lang="en-US" dirty="0"/>
              <a:t>Addition on November 14, 2020</a:t>
            </a:r>
            <a:br>
              <a:rPr lang="en-US" dirty="0"/>
            </a:br>
            <a:r>
              <a:rPr lang="en-US" sz="3200" dirty="0">
                <a:solidFill>
                  <a:srgbClr val="FF0000"/>
                </a:solidFill>
              </a:rPr>
              <a:t>optimized polishing may not be necessary</a:t>
            </a:r>
          </a:p>
        </p:txBody>
      </p:sp>
      <p:sp>
        <p:nvSpPr>
          <p:cNvPr id="5" name="Slide Number Placeholder 4">
            <a:extLst>
              <a:ext uri="{FF2B5EF4-FFF2-40B4-BE49-F238E27FC236}">
                <a16:creationId xmlns:a16="http://schemas.microsoft.com/office/drawing/2014/main" id="{DAEB5E08-6B74-6045-B095-01C5AFEEC348}"/>
              </a:ext>
            </a:extLst>
          </p:cNvPr>
          <p:cNvSpPr>
            <a:spLocks noGrp="1"/>
          </p:cNvSpPr>
          <p:nvPr>
            <p:ph type="sldNum" sz="quarter" idx="10"/>
          </p:nvPr>
        </p:nvSpPr>
        <p:spPr/>
        <p:txBody>
          <a:bodyPr/>
          <a:lstStyle/>
          <a:p>
            <a:pPr>
              <a:defRPr/>
            </a:pPr>
            <a:fld id="{61677176-C36B-D044-94B6-89AF886D71D8}" type="slidenum">
              <a:rPr lang="en-US" altLang="ja-JP" smtClean="0"/>
              <a:pPr>
                <a:defRPr/>
              </a:pPr>
              <a:t>2</a:t>
            </a:fld>
            <a:endParaRPr lang="en-US" altLang="ja-JP"/>
          </a:p>
        </p:txBody>
      </p:sp>
      <p:sp>
        <p:nvSpPr>
          <p:cNvPr id="11" name="TextBox 10">
            <a:extLst>
              <a:ext uri="{FF2B5EF4-FFF2-40B4-BE49-F238E27FC236}">
                <a16:creationId xmlns:a16="http://schemas.microsoft.com/office/drawing/2014/main" id="{40F6403E-36F1-DD40-871F-26FCD4F361DC}"/>
              </a:ext>
            </a:extLst>
          </p:cNvPr>
          <p:cNvSpPr txBox="1"/>
          <p:nvPr/>
        </p:nvSpPr>
        <p:spPr>
          <a:xfrm>
            <a:off x="527880" y="1693581"/>
            <a:ext cx="8088240" cy="400110"/>
          </a:xfrm>
          <a:prstGeom prst="rect">
            <a:avLst/>
          </a:prstGeom>
          <a:noFill/>
        </p:spPr>
        <p:txBody>
          <a:bodyPr wrap="none" rtlCol="0">
            <a:spAutoFit/>
          </a:bodyPr>
          <a:lstStyle/>
          <a:p>
            <a:r>
              <a:rPr lang="en-US" sz="2000" dirty="0"/>
              <a:t>RTL using optimized surface shape vs using coating thickness nonuniformity</a:t>
            </a:r>
          </a:p>
        </p:txBody>
      </p:sp>
      <p:sp>
        <p:nvSpPr>
          <p:cNvPr id="14" name="TextBox 13">
            <a:extLst>
              <a:ext uri="{FF2B5EF4-FFF2-40B4-BE49-F238E27FC236}">
                <a16:creationId xmlns:a16="http://schemas.microsoft.com/office/drawing/2014/main" id="{F38C5059-8DAD-7245-9FC5-89467A00616F}"/>
              </a:ext>
            </a:extLst>
          </p:cNvPr>
          <p:cNvSpPr txBox="1"/>
          <p:nvPr/>
        </p:nvSpPr>
        <p:spPr>
          <a:xfrm>
            <a:off x="1024329" y="6385782"/>
            <a:ext cx="7476342" cy="461665"/>
          </a:xfrm>
          <a:prstGeom prst="rect">
            <a:avLst/>
          </a:prstGeom>
          <a:solidFill>
            <a:srgbClr val="FCFFE4"/>
          </a:solidFill>
        </p:spPr>
        <p:txBody>
          <a:bodyPr wrap="none" rtlCol="0">
            <a:spAutoFit/>
          </a:bodyPr>
          <a:lstStyle/>
          <a:p>
            <a:r>
              <a:rPr lang="en-US" dirty="0">
                <a:solidFill>
                  <a:srgbClr val="FF0000"/>
                </a:solidFill>
              </a:rPr>
              <a:t>100 cases with #PA = 0~4, random location, random power</a:t>
            </a:r>
          </a:p>
        </p:txBody>
      </p:sp>
      <p:pic>
        <p:nvPicPr>
          <p:cNvPr id="16" name="Picture 15">
            <a:extLst>
              <a:ext uri="{FF2B5EF4-FFF2-40B4-BE49-F238E27FC236}">
                <a16:creationId xmlns:a16="http://schemas.microsoft.com/office/drawing/2014/main" id="{539A6345-B7BA-4343-B541-C88C790F42BF}"/>
              </a:ext>
            </a:extLst>
          </p:cNvPr>
          <p:cNvPicPr>
            <a:picLocks noChangeAspect="1"/>
          </p:cNvPicPr>
          <p:nvPr/>
        </p:nvPicPr>
        <p:blipFill rotWithShape="1">
          <a:blip r:embed="rId3"/>
          <a:srcRect l="7929" t="5555" r="9257" b="4445"/>
          <a:stretch/>
        </p:blipFill>
        <p:spPr>
          <a:xfrm>
            <a:off x="156747" y="2572589"/>
            <a:ext cx="4164882" cy="3497580"/>
          </a:xfrm>
          <a:prstGeom prst="rect">
            <a:avLst/>
          </a:prstGeom>
        </p:spPr>
      </p:pic>
      <p:pic>
        <p:nvPicPr>
          <p:cNvPr id="18" name="Picture 17">
            <a:extLst>
              <a:ext uri="{FF2B5EF4-FFF2-40B4-BE49-F238E27FC236}">
                <a16:creationId xmlns:a16="http://schemas.microsoft.com/office/drawing/2014/main" id="{E318AF2B-021D-3442-952E-5C9CA3200069}"/>
              </a:ext>
            </a:extLst>
          </p:cNvPr>
          <p:cNvPicPr>
            <a:picLocks noChangeAspect="1"/>
          </p:cNvPicPr>
          <p:nvPr/>
        </p:nvPicPr>
        <p:blipFill rotWithShape="1">
          <a:blip r:embed="rId4"/>
          <a:srcRect l="6391" t="4445" r="7928" b="4445"/>
          <a:stretch/>
        </p:blipFill>
        <p:spPr>
          <a:xfrm>
            <a:off x="4572000" y="2507348"/>
            <a:ext cx="4309069" cy="3540717"/>
          </a:xfrm>
          <a:prstGeom prst="rect">
            <a:avLst/>
          </a:prstGeom>
        </p:spPr>
      </p:pic>
      <p:cxnSp>
        <p:nvCxnSpPr>
          <p:cNvPr id="10" name="Straight Connector 9">
            <a:extLst>
              <a:ext uri="{FF2B5EF4-FFF2-40B4-BE49-F238E27FC236}">
                <a16:creationId xmlns:a16="http://schemas.microsoft.com/office/drawing/2014/main" id="{FCDCA526-EC50-8844-A424-C0C38351F0FE}"/>
              </a:ext>
            </a:extLst>
          </p:cNvPr>
          <p:cNvCxnSpPr/>
          <p:nvPr/>
        </p:nvCxnSpPr>
        <p:spPr bwMode="auto">
          <a:xfrm>
            <a:off x="838200" y="4953000"/>
            <a:ext cx="7010400" cy="0"/>
          </a:xfrm>
          <a:prstGeom prst="line">
            <a:avLst/>
          </a:prstGeom>
          <a:solidFill>
            <a:srgbClr val="D49FFF"/>
          </a:solidFill>
          <a:ln w="12700" cap="flat" cmpd="sng" algn="ctr">
            <a:solidFill>
              <a:srgbClr val="114FFB"/>
            </a:solidFill>
            <a:prstDash val="dash"/>
            <a:round/>
            <a:headEnd type="none" w="med" len="med"/>
            <a:tailEnd type="none" w="med" len="med"/>
          </a:ln>
          <a:effectLst/>
        </p:spPr>
      </p:cxnSp>
      <p:sp>
        <p:nvSpPr>
          <p:cNvPr id="19" name="TextBox 18">
            <a:extLst>
              <a:ext uri="{FF2B5EF4-FFF2-40B4-BE49-F238E27FC236}">
                <a16:creationId xmlns:a16="http://schemas.microsoft.com/office/drawing/2014/main" id="{DDBE8ABA-39BF-574A-9DC2-5A4A2B19ED17}"/>
              </a:ext>
            </a:extLst>
          </p:cNvPr>
          <p:cNvSpPr txBox="1"/>
          <p:nvPr/>
        </p:nvSpPr>
        <p:spPr>
          <a:xfrm>
            <a:off x="1600200" y="2133085"/>
            <a:ext cx="1609736" cy="400110"/>
          </a:xfrm>
          <a:prstGeom prst="rect">
            <a:avLst/>
          </a:prstGeom>
          <a:noFill/>
        </p:spPr>
        <p:txBody>
          <a:bodyPr wrap="none" rtlCol="0">
            <a:spAutoFit/>
          </a:bodyPr>
          <a:lstStyle/>
          <a:p>
            <a:r>
              <a:rPr lang="en-US" sz="2000" dirty="0"/>
              <a:t>O3 ETM map</a:t>
            </a:r>
          </a:p>
        </p:txBody>
      </p:sp>
      <p:sp>
        <p:nvSpPr>
          <p:cNvPr id="20" name="TextBox 19">
            <a:extLst>
              <a:ext uri="{FF2B5EF4-FFF2-40B4-BE49-F238E27FC236}">
                <a16:creationId xmlns:a16="http://schemas.microsoft.com/office/drawing/2014/main" id="{649AA823-D8B9-4847-919F-096C7D09E94C}"/>
              </a:ext>
            </a:extLst>
          </p:cNvPr>
          <p:cNvSpPr txBox="1"/>
          <p:nvPr/>
        </p:nvSpPr>
        <p:spPr>
          <a:xfrm>
            <a:off x="5214585" y="2114194"/>
            <a:ext cx="3169457" cy="400110"/>
          </a:xfrm>
          <a:prstGeom prst="rect">
            <a:avLst/>
          </a:prstGeom>
          <a:noFill/>
        </p:spPr>
        <p:txBody>
          <a:bodyPr wrap="none" rtlCol="0">
            <a:spAutoFit/>
          </a:bodyPr>
          <a:lstStyle/>
          <a:p>
            <a:r>
              <a:rPr lang="en-US" sz="2000" dirty="0"/>
              <a:t>Latest coating nonuniformity</a:t>
            </a:r>
          </a:p>
        </p:txBody>
      </p:sp>
    </p:spTree>
    <p:extLst>
      <p:ext uri="{BB962C8B-B14F-4D97-AF65-F5344CB8AC3E}">
        <p14:creationId xmlns:p14="http://schemas.microsoft.com/office/powerpoint/2010/main" val="17792385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ED28-837D-1F4B-9909-0990CE366541}"/>
              </a:ext>
            </a:extLst>
          </p:cNvPr>
          <p:cNvSpPr>
            <a:spLocks noGrp="1"/>
          </p:cNvSpPr>
          <p:nvPr>
            <p:ph type="title"/>
          </p:nvPr>
        </p:nvSpPr>
        <p:spPr/>
        <p:txBody>
          <a:bodyPr/>
          <a:lstStyle/>
          <a:p>
            <a:r>
              <a:rPr lang="en-US"/>
              <a:t>Map specifications and performance</a:t>
            </a:r>
          </a:p>
        </p:txBody>
      </p:sp>
      <p:sp>
        <p:nvSpPr>
          <p:cNvPr id="4" name="Slide Number Placeholder 3">
            <a:extLst>
              <a:ext uri="{FF2B5EF4-FFF2-40B4-BE49-F238E27FC236}">
                <a16:creationId xmlns:a16="http://schemas.microsoft.com/office/drawing/2014/main" id="{DB67E9BA-7584-4042-BC79-215D5BCEA847}"/>
              </a:ext>
            </a:extLst>
          </p:cNvPr>
          <p:cNvSpPr>
            <a:spLocks noGrp="1"/>
          </p:cNvSpPr>
          <p:nvPr>
            <p:ph type="sldNum" sz="quarter" idx="10"/>
          </p:nvPr>
        </p:nvSpPr>
        <p:spPr/>
        <p:txBody>
          <a:bodyPr/>
          <a:lstStyle/>
          <a:p>
            <a:pPr>
              <a:defRPr/>
            </a:pPr>
            <a:fld id="{CC71D854-2B37-F34D-B850-E2BACB9FDF0A}" type="slidenum">
              <a:rPr lang="en-US" altLang="ja-JP"/>
              <a:pPr>
                <a:defRPr/>
              </a:pPr>
              <a:t>20</a:t>
            </a:fld>
            <a:endParaRPr lang="en-US" altLang="ja-JP"/>
          </a:p>
        </p:txBody>
      </p:sp>
      <p:pic>
        <p:nvPicPr>
          <p:cNvPr id="6" name="Picture 5">
            <a:extLst>
              <a:ext uri="{FF2B5EF4-FFF2-40B4-BE49-F238E27FC236}">
                <a16:creationId xmlns:a16="http://schemas.microsoft.com/office/drawing/2014/main" id="{F5678E70-8AEF-5A4C-B3A9-BB4FA6F6A92D}"/>
              </a:ext>
            </a:extLst>
          </p:cNvPr>
          <p:cNvPicPr>
            <a:picLocks noChangeAspect="1"/>
          </p:cNvPicPr>
          <p:nvPr/>
        </p:nvPicPr>
        <p:blipFill rotWithShape="1">
          <a:blip r:embed="rId2"/>
          <a:srcRect l="7071" t="4445" r="9646" b="5556"/>
          <a:stretch/>
        </p:blipFill>
        <p:spPr>
          <a:xfrm>
            <a:off x="4478428" y="2738880"/>
            <a:ext cx="4464000" cy="3727670"/>
          </a:xfrm>
          <a:prstGeom prst="rect">
            <a:avLst/>
          </a:prstGeom>
        </p:spPr>
      </p:pic>
      <p:pic>
        <p:nvPicPr>
          <p:cNvPr id="8" name="Picture 7">
            <a:extLst>
              <a:ext uri="{FF2B5EF4-FFF2-40B4-BE49-F238E27FC236}">
                <a16:creationId xmlns:a16="http://schemas.microsoft.com/office/drawing/2014/main" id="{CF96AC72-CAA6-1343-B947-71A971A83851}"/>
              </a:ext>
            </a:extLst>
          </p:cNvPr>
          <p:cNvPicPr>
            <a:picLocks noChangeAspect="1"/>
          </p:cNvPicPr>
          <p:nvPr/>
        </p:nvPicPr>
        <p:blipFill rotWithShape="1">
          <a:blip r:embed="rId3"/>
          <a:srcRect l="7071" t="4445" r="9646" b="4445"/>
          <a:stretch/>
        </p:blipFill>
        <p:spPr>
          <a:xfrm>
            <a:off x="42000" y="2779509"/>
            <a:ext cx="4464000" cy="377369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2023AA-1F26-9442-837A-A39C1DC62063}"/>
                  </a:ext>
                </a:extLst>
              </p:cNvPr>
              <p:cNvSpPr txBox="1"/>
              <p:nvPr/>
            </p:nvSpPr>
            <p:spPr>
              <a:xfrm>
                <a:off x="1288121" y="1686222"/>
                <a:ext cx="1971758" cy="803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num>
                        <m:den>
                          <m:r>
                            <a:rPr lang="en-US" b="0" i="1">
                              <a:latin typeface="Cambria Math" panose="02040503050406030204" pitchFamily="18" charset="0"/>
                            </a:rPr>
                            <m:t>2 </m:t>
                          </m:r>
                          <m:sSub>
                            <m:sSubPr>
                              <m:ctrlPr>
                                <a:rPr lang="en-US" b="0" i="1">
                                  <a:latin typeface="Cambria Math" panose="02040503050406030204" pitchFamily="18" charset="0"/>
                                </a:rPr>
                              </m:ctrlPr>
                            </m:sSubPr>
                            <m:e>
                              <m:r>
                                <a:rPr lang="en-US" b="0" i="1">
                                  <a:latin typeface="Cambria Math" panose="02040503050406030204" pitchFamily="18" charset="0"/>
                                </a:rPr>
                                <m:t>𝑅</m:t>
                              </m:r>
                            </m:e>
                            <m:sub>
                              <m:r>
                                <a:rPr lang="en-US" b="0" i="1">
                                  <a:latin typeface="Cambria Math" panose="02040503050406030204" pitchFamily="18" charset="0"/>
                                </a:rPr>
                                <m:t>𝑚</m:t>
                              </m:r>
                            </m:sub>
                          </m:sSub>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r>
                            <a:rPr lang="en-US" b="0" i="1">
                              <a:latin typeface="Cambria Math" panose="02040503050406030204" pitchFamily="18" charset="0"/>
                            </a:rPr>
                            <m:t>+</m:t>
                          </m:r>
                          <m:r>
                            <a:rPr lang="en-US" b="0" i="1">
                              <a:latin typeface="Cambria Math" panose="02040503050406030204" pitchFamily="18" charset="0"/>
                            </a:rPr>
                            <m:t>𝑏</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b="0" i="1">
                                  <a:latin typeface="Cambria Math" panose="02040503050406030204" pitchFamily="18" charset="0"/>
                                </a:rPr>
                                <m:t>4</m:t>
                              </m:r>
                            </m:sup>
                          </m:sSup>
                        </m:sup>
                      </m:sSup>
                    </m:oMath>
                  </m:oMathPara>
                </a14:m>
                <a:endParaRPr lang="en-US"/>
              </a:p>
            </p:txBody>
          </p:sp>
        </mc:Choice>
        <mc:Fallback xmlns="">
          <p:sp>
            <p:nvSpPr>
              <p:cNvPr id="9" name="TextBox 8">
                <a:extLst>
                  <a:ext uri="{FF2B5EF4-FFF2-40B4-BE49-F238E27FC236}">
                    <a16:creationId xmlns:a16="http://schemas.microsoft.com/office/drawing/2014/main" id="{182023AA-1F26-9442-837A-A39C1DC62063}"/>
                  </a:ext>
                </a:extLst>
              </p:cNvPr>
              <p:cNvSpPr txBox="1">
                <a:spLocks noRot="1" noChangeAspect="1" noMove="1" noResize="1" noEditPoints="1" noAdjustHandles="1" noChangeArrowheads="1" noChangeShapeType="1" noTextEdit="1"/>
              </p:cNvSpPr>
              <p:nvPr/>
            </p:nvSpPr>
            <p:spPr>
              <a:xfrm>
                <a:off x="1288121" y="1686222"/>
                <a:ext cx="1971758" cy="803553"/>
              </a:xfrm>
              <a:prstGeom prst="rect">
                <a:avLst/>
              </a:prstGeom>
              <a:blipFill>
                <a:blip r:embed="rId4"/>
                <a:stretch>
                  <a:fillRect l="-637" b="-1875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0D6DEF7-137B-1341-A5BA-8E019928D3BC}"/>
              </a:ext>
            </a:extLst>
          </p:cNvPr>
          <p:cNvSpPr txBox="1"/>
          <p:nvPr/>
        </p:nvSpPr>
        <p:spPr>
          <a:xfrm>
            <a:off x="4917000" y="1600200"/>
            <a:ext cx="3937800" cy="1169551"/>
          </a:xfrm>
          <a:prstGeom prst="rect">
            <a:avLst/>
          </a:prstGeom>
          <a:noFill/>
        </p:spPr>
        <p:txBody>
          <a:bodyPr wrap="square" rtlCol="0">
            <a:spAutoFit/>
          </a:bodyPr>
          <a:lstStyle/>
          <a:p>
            <a:r>
              <a:rPr lang="en-US" sz="1400"/>
              <a:t>Functional form motivated by</a:t>
            </a:r>
          </a:p>
          <a:p>
            <a:r>
              <a:rPr lang="en-US" sz="1400"/>
              <a:t>“Diffraction losses of a Fabry-Perot cavity with nonidentical non-spherical mirrors" </a:t>
            </a:r>
          </a:p>
          <a:p>
            <a:r>
              <a:rPr lang="en-US" sz="1400"/>
              <a:t>by Poplavskiy, Matsko, Yamamoto, Vyatchanin</a:t>
            </a:r>
            <a:br>
              <a:rPr lang="en-US" sz="1400"/>
            </a:br>
            <a:r>
              <a:rPr lang="en-US" sz="1400"/>
              <a:t>Article reference: JOPT-107582.R1</a:t>
            </a:r>
          </a:p>
        </p:txBody>
      </p:sp>
    </p:spTree>
    <p:extLst>
      <p:ext uri="{BB962C8B-B14F-4D97-AF65-F5344CB8AC3E}">
        <p14:creationId xmlns:p14="http://schemas.microsoft.com/office/powerpoint/2010/main" val="24108871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309A-EEA2-6946-AB63-F9E2AC62E0DA}"/>
              </a:ext>
            </a:extLst>
          </p:cNvPr>
          <p:cNvSpPr>
            <a:spLocks noGrp="1"/>
          </p:cNvSpPr>
          <p:nvPr>
            <p:ph type="title"/>
          </p:nvPr>
        </p:nvSpPr>
        <p:spPr/>
        <p:txBody>
          <a:bodyPr/>
          <a:lstStyle/>
          <a:p>
            <a:r>
              <a:rPr lang="en-US" dirty="0"/>
              <a:t>What are studied</a:t>
            </a:r>
          </a:p>
        </p:txBody>
      </p:sp>
      <p:sp>
        <p:nvSpPr>
          <p:cNvPr id="3" name="Content Placeholder 2">
            <a:extLst>
              <a:ext uri="{FF2B5EF4-FFF2-40B4-BE49-F238E27FC236}">
                <a16:creationId xmlns:a16="http://schemas.microsoft.com/office/drawing/2014/main" id="{75A29CE5-699E-5847-8AEB-F5C2230DB0F6}"/>
              </a:ext>
            </a:extLst>
          </p:cNvPr>
          <p:cNvSpPr>
            <a:spLocks noGrp="1"/>
          </p:cNvSpPr>
          <p:nvPr>
            <p:ph idx="1"/>
          </p:nvPr>
        </p:nvSpPr>
        <p:spPr>
          <a:xfrm>
            <a:off x="528506" y="1981200"/>
            <a:ext cx="8305800" cy="3962400"/>
          </a:xfrm>
        </p:spPr>
        <p:txBody>
          <a:bodyPr/>
          <a:lstStyle/>
          <a:p>
            <a:pPr marL="498475" indent="-457200">
              <a:spcBef>
                <a:spcPts val="300"/>
              </a:spcBef>
              <a:buFont typeface="+mj-lt"/>
              <a:buAutoNum type="arabicParenR"/>
            </a:pPr>
            <a:r>
              <a:rPr lang="en-US" sz="2800" dirty="0">
                <a:solidFill>
                  <a:srgbClr val="0432FF"/>
                </a:solidFill>
              </a:rPr>
              <a:t>Does this shape suppress 7</a:t>
            </a:r>
            <a:r>
              <a:rPr lang="en-US" sz="2800" baseline="30000" dirty="0">
                <a:solidFill>
                  <a:srgbClr val="0432FF"/>
                </a:solidFill>
              </a:rPr>
              <a:t>th</a:t>
            </a:r>
            <a:r>
              <a:rPr lang="en-US" sz="2800" dirty="0">
                <a:solidFill>
                  <a:srgbClr val="0432FF"/>
                </a:solidFill>
              </a:rPr>
              <a:t> mode efficiently</a:t>
            </a:r>
          </a:p>
          <a:p>
            <a:pPr marL="498475" indent="-457200">
              <a:spcBef>
                <a:spcPts val="300"/>
              </a:spcBef>
              <a:buFont typeface="+mj-lt"/>
              <a:buAutoNum type="arabicParenR"/>
            </a:pPr>
            <a:r>
              <a:rPr lang="en-US" sz="2800" dirty="0">
                <a:solidFill>
                  <a:srgbClr val="0432FF"/>
                </a:solidFill>
              </a:rPr>
              <a:t>Performance when there is no point absorber</a:t>
            </a:r>
          </a:p>
          <a:p>
            <a:pPr marL="498475" indent="-457200">
              <a:spcBef>
                <a:spcPts val="300"/>
              </a:spcBef>
              <a:buFont typeface="+mj-lt"/>
              <a:buAutoNum type="arabicParenR"/>
            </a:pPr>
            <a:r>
              <a:rPr lang="en-US" sz="2800" dirty="0">
                <a:solidFill>
                  <a:srgbClr val="0432FF"/>
                </a:solidFill>
              </a:rPr>
              <a:t>Performance when there is coating absorption</a:t>
            </a:r>
          </a:p>
          <a:p>
            <a:pPr marL="498475" indent="-457200">
              <a:spcBef>
                <a:spcPts val="300"/>
              </a:spcBef>
              <a:buFont typeface="+mj-lt"/>
              <a:buAutoNum type="arabicParenR"/>
            </a:pPr>
            <a:r>
              <a:rPr lang="en-US" sz="2800" dirty="0">
                <a:solidFill>
                  <a:srgbClr val="0432FF"/>
                </a:solidFill>
              </a:rPr>
              <a:t>Performance when beam is tilted to reduce the point absorber effect</a:t>
            </a:r>
          </a:p>
          <a:p>
            <a:pPr marL="498475" indent="-457200">
              <a:spcBef>
                <a:spcPts val="300"/>
              </a:spcBef>
              <a:buFont typeface="+mj-lt"/>
              <a:buAutoNum type="arabicParenR"/>
            </a:pPr>
            <a:r>
              <a:rPr lang="en-US" sz="2800" dirty="0">
                <a:solidFill>
                  <a:srgbClr val="0432FF"/>
                </a:solidFill>
              </a:rPr>
              <a:t>Requirement on polishing and coating</a:t>
            </a:r>
          </a:p>
        </p:txBody>
      </p:sp>
      <p:sp>
        <p:nvSpPr>
          <p:cNvPr id="4" name="Slide Number Placeholder 3">
            <a:extLst>
              <a:ext uri="{FF2B5EF4-FFF2-40B4-BE49-F238E27FC236}">
                <a16:creationId xmlns:a16="http://schemas.microsoft.com/office/drawing/2014/main" id="{E7824CB0-AA05-5E4D-9425-66838593047C}"/>
              </a:ext>
            </a:extLst>
          </p:cNvPr>
          <p:cNvSpPr>
            <a:spLocks noGrp="1"/>
          </p:cNvSpPr>
          <p:nvPr>
            <p:ph type="sldNum" sz="quarter" idx="10"/>
          </p:nvPr>
        </p:nvSpPr>
        <p:spPr/>
        <p:txBody>
          <a:bodyPr/>
          <a:lstStyle/>
          <a:p>
            <a:pPr>
              <a:defRPr/>
            </a:pPr>
            <a:fld id="{CC71D854-2B37-F34D-B850-E2BACB9FDF0A}" type="slidenum">
              <a:rPr lang="en-US" altLang="ja-JP" smtClean="0"/>
              <a:pPr>
                <a:defRPr/>
              </a:pPr>
              <a:t>21</a:t>
            </a:fld>
            <a:endParaRPr lang="en-US" altLang="ja-JP"/>
          </a:p>
        </p:txBody>
      </p:sp>
    </p:spTree>
    <p:extLst>
      <p:ext uri="{BB962C8B-B14F-4D97-AF65-F5344CB8AC3E}">
        <p14:creationId xmlns:p14="http://schemas.microsoft.com/office/powerpoint/2010/main" val="419718441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CEE1-BC55-A24F-8917-EF4679BC6326}"/>
              </a:ext>
            </a:extLst>
          </p:cNvPr>
          <p:cNvSpPr>
            <a:spLocks noGrp="1"/>
          </p:cNvSpPr>
          <p:nvPr>
            <p:ph type="title"/>
          </p:nvPr>
        </p:nvSpPr>
        <p:spPr>
          <a:xfrm>
            <a:off x="1284873" y="1"/>
            <a:ext cx="6934200" cy="1512330"/>
          </a:xfrm>
        </p:spPr>
        <p:txBody>
          <a:bodyPr/>
          <a:lstStyle/>
          <a:p>
            <a:r>
              <a:rPr lang="en-US" sz="3000" dirty="0"/>
              <a:t>* Stationary field by FFT</a:t>
            </a:r>
            <a:br>
              <a:rPr lang="en-US" sz="3000" dirty="0"/>
            </a:br>
            <a:r>
              <a:rPr lang="en-US" sz="3000" dirty="0"/>
              <a:t>* Field is mode-expanded using standard HG or LG</a:t>
            </a:r>
          </a:p>
        </p:txBody>
      </p:sp>
      <p:sp>
        <p:nvSpPr>
          <p:cNvPr id="4" name="Slide Number Placeholder 3">
            <a:extLst>
              <a:ext uri="{FF2B5EF4-FFF2-40B4-BE49-F238E27FC236}">
                <a16:creationId xmlns:a16="http://schemas.microsoft.com/office/drawing/2014/main" id="{F1007B71-44A5-B742-88DE-05D4DCD15288}"/>
              </a:ext>
            </a:extLst>
          </p:cNvPr>
          <p:cNvSpPr>
            <a:spLocks noGrp="1"/>
          </p:cNvSpPr>
          <p:nvPr>
            <p:ph type="sldNum" sz="quarter" idx="10"/>
          </p:nvPr>
        </p:nvSpPr>
        <p:spPr/>
        <p:txBody>
          <a:bodyPr/>
          <a:lstStyle/>
          <a:p>
            <a:pPr>
              <a:defRPr/>
            </a:pPr>
            <a:fld id="{CC71D854-2B37-F34D-B850-E2BACB9FDF0A}" type="slidenum">
              <a:rPr lang="en-US" altLang="ja-JP" smtClean="0"/>
              <a:pPr>
                <a:defRPr/>
              </a:pPr>
              <a:t>22</a:t>
            </a:fld>
            <a:endParaRPr lang="en-US" altLang="ja-JP"/>
          </a:p>
        </p:txBody>
      </p:sp>
      <p:pic>
        <p:nvPicPr>
          <p:cNvPr id="6" name="Picture 5">
            <a:extLst>
              <a:ext uri="{FF2B5EF4-FFF2-40B4-BE49-F238E27FC236}">
                <a16:creationId xmlns:a16="http://schemas.microsoft.com/office/drawing/2014/main" id="{167F536D-90EC-FD41-818A-7AB3FB66A46A}"/>
              </a:ext>
            </a:extLst>
          </p:cNvPr>
          <p:cNvPicPr>
            <a:picLocks noChangeAspect="1"/>
          </p:cNvPicPr>
          <p:nvPr/>
        </p:nvPicPr>
        <p:blipFill rotWithShape="1">
          <a:blip r:embed="rId2"/>
          <a:srcRect l="6212" t="5556" r="7071" b="5556"/>
          <a:stretch/>
        </p:blipFill>
        <p:spPr>
          <a:xfrm>
            <a:off x="4572000" y="3096768"/>
            <a:ext cx="4363780" cy="3456432"/>
          </a:xfrm>
          <a:prstGeom prst="rect">
            <a:avLst/>
          </a:prstGeom>
        </p:spPr>
      </p:pic>
      <p:pic>
        <p:nvPicPr>
          <p:cNvPr id="8" name="Picture 7">
            <a:extLst>
              <a:ext uri="{FF2B5EF4-FFF2-40B4-BE49-F238E27FC236}">
                <a16:creationId xmlns:a16="http://schemas.microsoft.com/office/drawing/2014/main" id="{038F34A2-9916-5F4D-B269-99C676E70FEC}"/>
              </a:ext>
            </a:extLst>
          </p:cNvPr>
          <p:cNvPicPr>
            <a:picLocks noChangeAspect="1"/>
          </p:cNvPicPr>
          <p:nvPr/>
        </p:nvPicPr>
        <p:blipFill rotWithShape="1">
          <a:blip r:embed="rId3"/>
          <a:srcRect l="6212" t="4445" r="6552" b="4445"/>
          <a:stretch/>
        </p:blipFill>
        <p:spPr>
          <a:xfrm>
            <a:off x="187192" y="3014472"/>
            <a:ext cx="4384808" cy="3538728"/>
          </a:xfrm>
          <a:prstGeom prst="rect">
            <a:avLst/>
          </a:prstGeom>
        </p:spPr>
      </p:pic>
      <p:sp>
        <p:nvSpPr>
          <p:cNvPr id="9" name="Rectangle 8">
            <a:extLst>
              <a:ext uri="{FF2B5EF4-FFF2-40B4-BE49-F238E27FC236}">
                <a16:creationId xmlns:a16="http://schemas.microsoft.com/office/drawing/2014/main" id="{1583E234-7098-104F-99E0-CD625EDB99FF}"/>
              </a:ext>
            </a:extLst>
          </p:cNvPr>
          <p:cNvSpPr/>
          <p:nvPr/>
        </p:nvSpPr>
        <p:spPr bwMode="auto">
          <a:xfrm>
            <a:off x="5074633" y="1654986"/>
            <a:ext cx="228600" cy="520954"/>
          </a:xfrm>
          <a:prstGeom prst="rect">
            <a:avLst/>
          </a:prstGeom>
          <a:solidFill>
            <a:srgbClr val="FFC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0" name="Rectangle 9">
            <a:extLst>
              <a:ext uri="{FF2B5EF4-FFF2-40B4-BE49-F238E27FC236}">
                <a16:creationId xmlns:a16="http://schemas.microsoft.com/office/drawing/2014/main" id="{4ACFF1FA-2A68-254D-A5C0-5F35C8AD88F6}"/>
              </a:ext>
            </a:extLst>
          </p:cNvPr>
          <p:cNvSpPr/>
          <p:nvPr/>
        </p:nvSpPr>
        <p:spPr bwMode="auto">
          <a:xfrm>
            <a:off x="6825894" y="1637855"/>
            <a:ext cx="228600" cy="520954"/>
          </a:xfrm>
          <a:prstGeom prst="rect">
            <a:avLst/>
          </a:prstGeom>
          <a:solidFill>
            <a:srgbClr val="FFC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1" name="Right Arrow 10">
            <a:extLst>
              <a:ext uri="{FF2B5EF4-FFF2-40B4-BE49-F238E27FC236}">
                <a16:creationId xmlns:a16="http://schemas.microsoft.com/office/drawing/2014/main" id="{1F5CF2CD-4255-C04A-9526-DC209E7DAE27}"/>
              </a:ext>
            </a:extLst>
          </p:cNvPr>
          <p:cNvSpPr/>
          <p:nvPr/>
        </p:nvSpPr>
        <p:spPr bwMode="auto">
          <a:xfrm>
            <a:off x="6340813" y="1778694"/>
            <a:ext cx="381000" cy="271272"/>
          </a:xfrm>
          <a:prstGeom prst="rightArrow">
            <a:avLst/>
          </a:prstGeom>
          <a:solidFill>
            <a:srgbClr val="D49FFF"/>
          </a:solidFill>
          <a:ln w="12700" cap="flat" cmpd="sng" algn="ctr">
            <a:solidFill>
              <a:srgbClr val="114F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2" name="TextBox 11">
            <a:extLst>
              <a:ext uri="{FF2B5EF4-FFF2-40B4-BE49-F238E27FC236}">
                <a16:creationId xmlns:a16="http://schemas.microsoft.com/office/drawing/2014/main" id="{5D88B034-6754-214C-BB76-1AB87F9AEFAD}"/>
              </a:ext>
            </a:extLst>
          </p:cNvPr>
          <p:cNvSpPr txBox="1"/>
          <p:nvPr/>
        </p:nvSpPr>
        <p:spPr>
          <a:xfrm>
            <a:off x="4420287" y="1654986"/>
            <a:ext cx="654346" cy="400110"/>
          </a:xfrm>
          <a:prstGeom prst="rect">
            <a:avLst/>
          </a:prstGeom>
          <a:noFill/>
        </p:spPr>
        <p:txBody>
          <a:bodyPr wrap="none" rtlCol="0">
            <a:spAutoFit/>
          </a:bodyPr>
          <a:lstStyle/>
          <a:p>
            <a:r>
              <a:rPr lang="en-US" sz="2000" dirty="0"/>
              <a:t>ITM</a:t>
            </a:r>
          </a:p>
        </p:txBody>
      </p:sp>
      <p:sp>
        <p:nvSpPr>
          <p:cNvPr id="13" name="TextBox 12">
            <a:extLst>
              <a:ext uri="{FF2B5EF4-FFF2-40B4-BE49-F238E27FC236}">
                <a16:creationId xmlns:a16="http://schemas.microsoft.com/office/drawing/2014/main" id="{3CE96063-E990-A145-9805-682C0CC9B126}"/>
              </a:ext>
            </a:extLst>
          </p:cNvPr>
          <p:cNvSpPr txBox="1"/>
          <p:nvPr/>
        </p:nvSpPr>
        <p:spPr>
          <a:xfrm>
            <a:off x="7054494" y="1689142"/>
            <a:ext cx="726481" cy="400110"/>
          </a:xfrm>
          <a:prstGeom prst="rect">
            <a:avLst/>
          </a:prstGeom>
          <a:noFill/>
        </p:spPr>
        <p:txBody>
          <a:bodyPr wrap="none" rtlCol="0">
            <a:spAutoFit/>
          </a:bodyPr>
          <a:lstStyle/>
          <a:p>
            <a:r>
              <a:rPr lang="en-US" sz="2000" dirty="0"/>
              <a:t>ETM</a:t>
            </a:r>
          </a:p>
        </p:txBody>
      </p:sp>
      <p:sp>
        <p:nvSpPr>
          <p:cNvPr id="14" name="TextBox 13">
            <a:extLst>
              <a:ext uri="{FF2B5EF4-FFF2-40B4-BE49-F238E27FC236}">
                <a16:creationId xmlns:a16="http://schemas.microsoft.com/office/drawing/2014/main" id="{EFD4D466-B4DE-8C44-8136-0539E17A4281}"/>
              </a:ext>
            </a:extLst>
          </p:cNvPr>
          <p:cNvSpPr txBox="1"/>
          <p:nvPr/>
        </p:nvSpPr>
        <p:spPr>
          <a:xfrm>
            <a:off x="5968595" y="1683497"/>
            <a:ext cx="372218" cy="461665"/>
          </a:xfrm>
          <a:prstGeom prst="rect">
            <a:avLst/>
          </a:prstGeom>
          <a:noFill/>
        </p:spPr>
        <p:txBody>
          <a:bodyPr wrap="none" rtlCol="0">
            <a:spAutoFit/>
          </a:bodyPr>
          <a:lstStyle/>
          <a:p>
            <a:r>
              <a:rPr lang="en-US" dirty="0"/>
              <a:t>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B7D4BF-46EE-7547-A1AC-5038032A0A52}"/>
                  </a:ext>
                </a:extLst>
              </p:cNvPr>
              <p:cNvSpPr txBox="1"/>
              <p:nvPr/>
            </p:nvSpPr>
            <p:spPr>
              <a:xfrm>
                <a:off x="83062" y="2278405"/>
                <a:ext cx="2008370" cy="6933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m:t>
                      </m:r>
                      <m:r>
                        <a:rPr lang="en-US" sz="1800" b="0" i="1" smtClean="0">
                          <a:latin typeface="Cambria Math" panose="02040503050406030204" pitchFamily="18" charset="0"/>
                        </a:rPr>
                        <m:t>=</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𝑚</m:t>
                          </m:r>
                        </m:sub>
                        <m:sup/>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𝑛𝑚</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𝐻𝐺</m:t>
                              </m:r>
                            </m:e>
                            <m:sub>
                              <m:r>
                                <a:rPr lang="en-US" sz="1800" b="0" i="1" smtClean="0">
                                  <a:latin typeface="Cambria Math" panose="02040503050406030204" pitchFamily="18" charset="0"/>
                                </a:rPr>
                                <m:t>𝑛𝑚</m:t>
                              </m:r>
                            </m:sub>
                          </m:sSub>
                        </m:e>
                      </m:nary>
                    </m:oMath>
                  </m:oMathPara>
                </a14:m>
                <a:endParaRPr lang="en-US" sz="1800" dirty="0"/>
              </a:p>
            </p:txBody>
          </p:sp>
        </mc:Choice>
        <mc:Fallback xmlns="">
          <p:sp>
            <p:nvSpPr>
              <p:cNvPr id="15" name="TextBox 14">
                <a:extLst>
                  <a:ext uri="{FF2B5EF4-FFF2-40B4-BE49-F238E27FC236}">
                    <a16:creationId xmlns:a16="http://schemas.microsoft.com/office/drawing/2014/main" id="{72B7D4BF-46EE-7547-A1AC-5038032A0A52}"/>
                  </a:ext>
                </a:extLst>
              </p:cNvPr>
              <p:cNvSpPr txBox="1">
                <a:spLocks noRot="1" noChangeAspect="1" noMove="1" noResize="1" noEditPoints="1" noAdjustHandles="1" noChangeArrowheads="1" noChangeShapeType="1" noTextEdit="1"/>
              </p:cNvSpPr>
              <p:nvPr/>
            </p:nvSpPr>
            <p:spPr>
              <a:xfrm>
                <a:off x="83062" y="2278405"/>
                <a:ext cx="2008370" cy="693395"/>
              </a:xfrm>
              <a:prstGeom prst="rect">
                <a:avLst/>
              </a:prstGeom>
              <a:blipFill>
                <a:blip r:embed="rId4"/>
                <a:stretch>
                  <a:fillRect l="-18354" t="-141818" b="-19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F14C757-4F15-2A48-90E7-DECC33416512}"/>
                  </a:ext>
                </a:extLst>
              </p:cNvPr>
              <p:cNvSpPr txBox="1"/>
              <p:nvPr/>
            </p:nvSpPr>
            <p:spPr>
              <a:xfrm>
                <a:off x="2605056" y="2296614"/>
                <a:ext cx="3125536"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𝑚𝑜𝑑𝑒</m:t>
                          </m:r>
                        </m:sub>
                      </m:sSub>
                      <m:r>
                        <a:rPr lang="en-US" sz="1800" b="0" i="1" smtClean="0">
                          <a:latin typeface="Cambria Math" panose="02040503050406030204" pitchFamily="18" charset="0"/>
                        </a:rPr>
                        <m:t>=</m:t>
                      </m:r>
                      <m:nary>
                        <m:naryPr>
                          <m:chr m:val="∑"/>
                          <m:supHide m:val="on"/>
                          <m:ctrlPr>
                            <a:rPr lang="en-US" sz="1800" i="1">
                              <a:latin typeface="Cambria Math" panose="02040503050406030204" pitchFamily="18" charset="0"/>
                            </a:rPr>
                          </m:ctrlPr>
                        </m:naryPr>
                        <m:sub>
                          <m:r>
                            <m:rPr>
                              <m:brk m:alnAt="7"/>
                            </m:rPr>
                            <a:rPr lang="en-US" sz="1800" i="1">
                              <a:latin typeface="Cambria Math" panose="02040503050406030204" pitchFamily="18" charset="0"/>
                            </a:rPr>
                            <m:t>𝑛</m:t>
                          </m:r>
                          <m:r>
                            <a:rPr lang="en-US" sz="1800" b="0" i="1" smtClean="0">
                              <a:latin typeface="Cambria Math" panose="02040503050406030204" pitchFamily="18" charset="0"/>
                            </a:rPr>
                            <m:t>+</m:t>
                          </m:r>
                          <m:r>
                            <a:rPr lang="en-US" sz="1800" b="0" i="1" smtClean="0">
                              <a:latin typeface="Cambria Math" panose="02040503050406030204" pitchFamily="18" charset="0"/>
                            </a:rPr>
                            <m:t>𝑚</m:t>
                          </m:r>
                          <m:r>
                            <a:rPr lang="en-US" sz="1800" b="0" i="1" smtClean="0">
                              <a:latin typeface="Cambria Math" panose="02040503050406030204" pitchFamily="18" charset="0"/>
                            </a:rPr>
                            <m:t>=</m:t>
                          </m:r>
                          <m:r>
                            <a:rPr lang="en-US" sz="1800" b="0" i="1" smtClean="0">
                              <a:latin typeface="Cambria Math" panose="02040503050406030204" pitchFamily="18" charset="0"/>
                            </a:rPr>
                            <m:t>𝑚𝑜𝑑𝑒</m:t>
                          </m:r>
                        </m:sub>
                        <m:sup/>
                        <m:e>
                          <m:sSub>
                            <m:sSubPr>
                              <m:ctrlPr>
                                <a:rPr lang="en-US"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𝑛𝑚</m:t>
                              </m:r>
                            </m:sub>
                          </m:sSub>
                          <m:sSub>
                            <m:sSubPr>
                              <m:ctrlPr>
                                <a:rPr lang="en-US" sz="1800" i="1">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𝐻𝐺</m:t>
                              </m:r>
                            </m:e>
                            <m:sub>
                              <m:r>
                                <a:rPr lang="en-US" sz="1800" i="1">
                                  <a:latin typeface="Cambria Math" panose="02040503050406030204" pitchFamily="18" charset="0"/>
                                </a:rPr>
                                <m:t>𝑛𝑚</m:t>
                              </m:r>
                            </m:sub>
                          </m:sSub>
                        </m:e>
                      </m:nary>
                    </m:oMath>
                  </m:oMathPara>
                </a14:m>
                <a:endParaRPr lang="en-US" sz="1800" dirty="0"/>
              </a:p>
            </p:txBody>
          </p:sp>
        </mc:Choice>
        <mc:Fallback xmlns="">
          <p:sp>
            <p:nvSpPr>
              <p:cNvPr id="16" name="TextBox 15">
                <a:extLst>
                  <a:ext uri="{FF2B5EF4-FFF2-40B4-BE49-F238E27FC236}">
                    <a16:creationId xmlns:a16="http://schemas.microsoft.com/office/drawing/2014/main" id="{2F14C757-4F15-2A48-90E7-DECC33416512}"/>
                  </a:ext>
                </a:extLst>
              </p:cNvPr>
              <p:cNvSpPr txBox="1">
                <a:spLocks noRot="1" noChangeAspect="1" noMove="1" noResize="1" noEditPoints="1" noAdjustHandles="1" noChangeArrowheads="1" noChangeShapeType="1" noTextEdit="1"/>
              </p:cNvSpPr>
              <p:nvPr/>
            </p:nvSpPr>
            <p:spPr>
              <a:xfrm>
                <a:off x="2605056" y="2296614"/>
                <a:ext cx="3125536" cy="672172"/>
              </a:xfrm>
              <a:prstGeom prst="rect">
                <a:avLst/>
              </a:prstGeom>
              <a:blipFill>
                <a:blip r:embed="rId5"/>
                <a:stretch>
                  <a:fillRect l="-810" t="-147170" b="-20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7A5C4DE-A3A7-1A4E-B566-141C9DA6D587}"/>
                  </a:ext>
                </a:extLst>
              </p:cNvPr>
              <p:cNvSpPr txBox="1"/>
              <p:nvPr/>
            </p:nvSpPr>
            <p:spPr>
              <a:xfrm>
                <a:off x="6299302" y="2278405"/>
                <a:ext cx="2525242" cy="683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𝑙𝑜𝑠𝑠</m:t>
                      </m:r>
                      <m:r>
                        <a:rPr lang="en-US" sz="1800" b="0" i="1" smtClean="0">
                          <a:latin typeface="Cambria Math" panose="02040503050406030204" pitchFamily="18" charset="0"/>
                        </a:rPr>
                        <m:t>=</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𝑟</m:t>
                          </m:r>
                          <m:r>
                            <a:rPr lang="en-US" sz="1800" b="0" i="1" smtClean="0">
                              <a:latin typeface="Cambria Math" panose="02040503050406030204" pitchFamily="18" charset="0"/>
                            </a:rPr>
                            <m:t>&gt;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𝑚𝑖𝑟𝑟𝑜𝑟</m:t>
                              </m:r>
                            </m:sub>
                          </m:sSub>
                        </m:sub>
                        <m:sup/>
                        <m:e>
                          <m:sSup>
                            <m:sSupPr>
                              <m:ctrlPr>
                                <a:rPr lang="en-US" sz="1800" b="0" i="1" smtClean="0">
                                  <a:latin typeface="Cambria Math" panose="02040503050406030204" pitchFamily="18" charset="0"/>
                                </a:rPr>
                              </m:ctrlPr>
                            </m:sSup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𝑚𝑜𝑑𝑒</m:t>
                                  </m:r>
                                </m:sub>
                              </m:sSub>
                            </m:e>
                            <m:sup>
                              <m:r>
                                <a:rPr lang="en-US" sz="1800" b="0" i="1" smtClean="0">
                                  <a:latin typeface="Cambria Math" panose="02040503050406030204" pitchFamily="18" charset="0"/>
                                </a:rPr>
                                <m:t>2</m:t>
                              </m:r>
                            </m:sup>
                          </m:sSup>
                        </m:e>
                      </m:nary>
                    </m:oMath>
                  </m:oMathPara>
                </a14:m>
                <a:endParaRPr lang="en-US" sz="1800" dirty="0"/>
              </a:p>
            </p:txBody>
          </p:sp>
        </mc:Choice>
        <mc:Fallback xmlns="">
          <p:sp>
            <p:nvSpPr>
              <p:cNvPr id="17" name="TextBox 16">
                <a:extLst>
                  <a:ext uri="{FF2B5EF4-FFF2-40B4-BE49-F238E27FC236}">
                    <a16:creationId xmlns:a16="http://schemas.microsoft.com/office/drawing/2014/main" id="{57A5C4DE-A3A7-1A4E-B566-141C9DA6D587}"/>
                  </a:ext>
                </a:extLst>
              </p:cNvPr>
              <p:cNvSpPr txBox="1">
                <a:spLocks noRot="1" noChangeAspect="1" noMove="1" noResize="1" noEditPoints="1" noAdjustHandles="1" noChangeArrowheads="1" noChangeShapeType="1" noTextEdit="1"/>
              </p:cNvSpPr>
              <p:nvPr/>
            </p:nvSpPr>
            <p:spPr>
              <a:xfrm>
                <a:off x="6299302" y="2278405"/>
                <a:ext cx="2525242" cy="683264"/>
              </a:xfrm>
              <a:prstGeom prst="rect">
                <a:avLst/>
              </a:prstGeom>
              <a:blipFill>
                <a:blip r:embed="rId6"/>
                <a:stretch>
                  <a:fillRect l="-9500" t="-162963" b="-24259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14494C3-7BD4-BE4E-ACBE-140F77776B8F}"/>
              </a:ext>
            </a:extLst>
          </p:cNvPr>
          <p:cNvSpPr txBox="1"/>
          <p:nvPr/>
        </p:nvSpPr>
        <p:spPr>
          <a:xfrm>
            <a:off x="-76200" y="1537942"/>
            <a:ext cx="1610377" cy="369332"/>
          </a:xfrm>
          <a:prstGeom prst="rect">
            <a:avLst/>
          </a:prstGeom>
          <a:noFill/>
        </p:spPr>
        <p:txBody>
          <a:bodyPr wrap="none" rtlCol="0">
            <a:spAutoFit/>
          </a:bodyPr>
          <a:lstStyle/>
          <a:p>
            <a:r>
              <a:rPr lang="en-US" sz="1800" dirty="0"/>
              <a:t>FFT simulation</a:t>
            </a:r>
          </a:p>
        </p:txBody>
      </p:sp>
      <p:sp>
        <p:nvSpPr>
          <p:cNvPr id="5" name="Down Arrow 4">
            <a:extLst>
              <a:ext uri="{FF2B5EF4-FFF2-40B4-BE49-F238E27FC236}">
                <a16:creationId xmlns:a16="http://schemas.microsoft.com/office/drawing/2014/main" id="{61F0BE5E-2EED-644F-89DA-2F0E0A84D626}"/>
              </a:ext>
            </a:extLst>
          </p:cNvPr>
          <p:cNvSpPr/>
          <p:nvPr/>
        </p:nvSpPr>
        <p:spPr bwMode="auto">
          <a:xfrm>
            <a:off x="124470" y="1974166"/>
            <a:ext cx="152400" cy="322153"/>
          </a:xfrm>
          <a:prstGeom prst="down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7" name="TextBox 6">
            <a:extLst>
              <a:ext uri="{FF2B5EF4-FFF2-40B4-BE49-F238E27FC236}">
                <a16:creationId xmlns:a16="http://schemas.microsoft.com/office/drawing/2014/main" id="{2046D1C6-3D8D-E24F-88A0-FA9D7EDD3728}"/>
              </a:ext>
            </a:extLst>
          </p:cNvPr>
          <p:cNvSpPr txBox="1"/>
          <p:nvPr/>
        </p:nvSpPr>
        <p:spPr>
          <a:xfrm>
            <a:off x="786651" y="1789500"/>
            <a:ext cx="1973617" cy="369332"/>
          </a:xfrm>
          <a:prstGeom prst="rect">
            <a:avLst/>
          </a:prstGeom>
          <a:noFill/>
        </p:spPr>
        <p:txBody>
          <a:bodyPr wrap="none" rtlCol="0">
            <a:spAutoFit/>
          </a:bodyPr>
          <a:lstStyle/>
          <a:p>
            <a:r>
              <a:rPr lang="en-US" sz="1800" dirty="0"/>
              <a:t>standard HG or LG</a:t>
            </a:r>
          </a:p>
        </p:txBody>
      </p:sp>
      <p:sp>
        <p:nvSpPr>
          <p:cNvPr id="18" name="Down Arrow 17">
            <a:extLst>
              <a:ext uri="{FF2B5EF4-FFF2-40B4-BE49-F238E27FC236}">
                <a16:creationId xmlns:a16="http://schemas.microsoft.com/office/drawing/2014/main" id="{385CDE11-1EC1-EE44-ACFA-36E5F478FFF7}"/>
              </a:ext>
            </a:extLst>
          </p:cNvPr>
          <p:cNvSpPr/>
          <p:nvPr/>
        </p:nvSpPr>
        <p:spPr bwMode="auto">
          <a:xfrm>
            <a:off x="1653226" y="2101008"/>
            <a:ext cx="152400" cy="237067"/>
          </a:xfrm>
          <a:prstGeom prst="downArrow">
            <a:avLst/>
          </a:prstGeom>
          <a:solidFill>
            <a:srgbClr val="FF0000"/>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Tree>
    <p:extLst>
      <p:ext uri="{BB962C8B-B14F-4D97-AF65-F5344CB8AC3E}">
        <p14:creationId xmlns:p14="http://schemas.microsoft.com/office/powerpoint/2010/main" val="6658309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FBDA-D324-6846-B836-1604C74A7C14}"/>
              </a:ext>
            </a:extLst>
          </p:cNvPr>
          <p:cNvSpPr>
            <a:spLocks noGrp="1"/>
          </p:cNvSpPr>
          <p:nvPr>
            <p:ph type="title"/>
          </p:nvPr>
        </p:nvSpPr>
        <p:spPr/>
        <p:txBody>
          <a:bodyPr/>
          <a:lstStyle/>
          <a:p>
            <a:r>
              <a:rPr lang="en-US" dirty="0"/>
              <a:t>Optical gain</a:t>
            </a:r>
            <a:br>
              <a:rPr lang="en-US" dirty="0"/>
            </a:br>
            <a:r>
              <a:rPr lang="en-US" sz="2800" dirty="0"/>
              <a:t>7</a:t>
            </a:r>
            <a:r>
              <a:rPr lang="en-US" sz="2800" baseline="30000" dirty="0"/>
              <a:t>th</a:t>
            </a:r>
            <a:r>
              <a:rPr lang="en-US" sz="2800" dirty="0"/>
              <a:t> mode gain is suppressed but …</a:t>
            </a:r>
          </a:p>
        </p:txBody>
      </p:sp>
      <p:sp>
        <p:nvSpPr>
          <p:cNvPr id="4" name="Slide Number Placeholder 3">
            <a:extLst>
              <a:ext uri="{FF2B5EF4-FFF2-40B4-BE49-F238E27FC236}">
                <a16:creationId xmlns:a16="http://schemas.microsoft.com/office/drawing/2014/main" id="{1FD15E31-C3C5-2747-A5AF-93BE91F411B5}"/>
              </a:ext>
            </a:extLst>
          </p:cNvPr>
          <p:cNvSpPr>
            <a:spLocks noGrp="1"/>
          </p:cNvSpPr>
          <p:nvPr>
            <p:ph type="sldNum" sz="quarter" idx="10"/>
          </p:nvPr>
        </p:nvSpPr>
        <p:spPr/>
        <p:txBody>
          <a:bodyPr/>
          <a:lstStyle/>
          <a:p>
            <a:pPr>
              <a:defRPr/>
            </a:pPr>
            <a:fld id="{CC71D854-2B37-F34D-B850-E2BACB9FDF0A}" type="slidenum">
              <a:rPr lang="en-US" altLang="ja-JP"/>
              <a:pPr>
                <a:defRPr/>
              </a:pPr>
              <a:t>23</a:t>
            </a:fld>
            <a:endParaRPr lang="en-US" altLang="ja-JP"/>
          </a:p>
        </p:txBody>
      </p:sp>
      <p:pic>
        <p:nvPicPr>
          <p:cNvPr id="6" name="Picture 5">
            <a:extLst>
              <a:ext uri="{FF2B5EF4-FFF2-40B4-BE49-F238E27FC236}">
                <a16:creationId xmlns:a16="http://schemas.microsoft.com/office/drawing/2014/main" id="{FE499B23-1787-DC44-88F3-AB167D5CF88C}"/>
              </a:ext>
            </a:extLst>
          </p:cNvPr>
          <p:cNvPicPr>
            <a:picLocks noChangeAspect="1"/>
          </p:cNvPicPr>
          <p:nvPr/>
        </p:nvPicPr>
        <p:blipFill rotWithShape="1">
          <a:blip r:embed="rId2"/>
          <a:srcRect l="5354" t="4445" r="6552" b="5556"/>
          <a:stretch/>
        </p:blipFill>
        <p:spPr>
          <a:xfrm>
            <a:off x="304800" y="1600200"/>
            <a:ext cx="6523039" cy="5149558"/>
          </a:xfrm>
          <a:prstGeom prst="rect">
            <a:avLst/>
          </a:prstGeom>
        </p:spPr>
      </p:pic>
      <p:pic>
        <p:nvPicPr>
          <p:cNvPr id="7" name="Picture 6">
            <a:extLst>
              <a:ext uri="{FF2B5EF4-FFF2-40B4-BE49-F238E27FC236}">
                <a16:creationId xmlns:a16="http://schemas.microsoft.com/office/drawing/2014/main" id="{CD59D884-14E4-E347-820B-A0AFA438412B}"/>
              </a:ext>
            </a:extLst>
          </p:cNvPr>
          <p:cNvPicPr>
            <a:picLocks noChangeAspect="1"/>
          </p:cNvPicPr>
          <p:nvPr/>
        </p:nvPicPr>
        <p:blipFill>
          <a:blip r:embed="rId3"/>
          <a:stretch>
            <a:fillRect/>
          </a:stretch>
        </p:blipFill>
        <p:spPr>
          <a:xfrm>
            <a:off x="6705600" y="2185601"/>
            <a:ext cx="2309788" cy="594704"/>
          </a:xfrm>
          <a:prstGeom prst="rect">
            <a:avLst/>
          </a:prstGeom>
        </p:spPr>
      </p:pic>
      <p:pic>
        <p:nvPicPr>
          <p:cNvPr id="8" name="Picture 7">
            <a:extLst>
              <a:ext uri="{FF2B5EF4-FFF2-40B4-BE49-F238E27FC236}">
                <a16:creationId xmlns:a16="http://schemas.microsoft.com/office/drawing/2014/main" id="{430F0424-9520-A044-8C44-757E029782DB}"/>
              </a:ext>
            </a:extLst>
          </p:cNvPr>
          <p:cNvPicPr>
            <a:picLocks noChangeAspect="1"/>
          </p:cNvPicPr>
          <p:nvPr/>
        </p:nvPicPr>
        <p:blipFill>
          <a:blip r:embed="rId4"/>
          <a:stretch>
            <a:fillRect/>
          </a:stretch>
        </p:blipFill>
        <p:spPr>
          <a:xfrm>
            <a:off x="6847039" y="3723685"/>
            <a:ext cx="1295400" cy="717550"/>
          </a:xfrm>
          <a:prstGeom prst="rect">
            <a:avLst/>
          </a:prstGeom>
        </p:spPr>
      </p:pic>
      <p:pic>
        <p:nvPicPr>
          <p:cNvPr id="16" name="Picture 15">
            <a:extLst>
              <a:ext uri="{FF2B5EF4-FFF2-40B4-BE49-F238E27FC236}">
                <a16:creationId xmlns:a16="http://schemas.microsoft.com/office/drawing/2014/main" id="{0FA4A9A4-4747-CC49-B1F4-00C0126804CA}"/>
              </a:ext>
            </a:extLst>
          </p:cNvPr>
          <p:cNvPicPr>
            <a:picLocks noChangeAspect="1"/>
          </p:cNvPicPr>
          <p:nvPr/>
        </p:nvPicPr>
        <p:blipFill rotWithShape="1">
          <a:blip r:embed="rId5"/>
          <a:srcRect l="7071" t="6666" r="9769" b="4444"/>
          <a:stretch/>
        </p:blipFill>
        <p:spPr>
          <a:xfrm>
            <a:off x="6642939" y="4669835"/>
            <a:ext cx="2372449" cy="1959565"/>
          </a:xfrm>
          <a:prstGeom prst="rect">
            <a:avLst/>
          </a:prstGeom>
        </p:spPr>
      </p:pic>
      <p:sp>
        <p:nvSpPr>
          <p:cNvPr id="17" name="Right Arrow 16">
            <a:extLst>
              <a:ext uri="{FF2B5EF4-FFF2-40B4-BE49-F238E27FC236}">
                <a16:creationId xmlns:a16="http://schemas.microsoft.com/office/drawing/2014/main" id="{14AC844E-4659-8F42-A9BE-43D7D7B0C72E}"/>
              </a:ext>
            </a:extLst>
          </p:cNvPr>
          <p:cNvSpPr/>
          <p:nvPr/>
        </p:nvSpPr>
        <p:spPr bwMode="auto">
          <a:xfrm rot="20190062">
            <a:off x="7530919" y="3555017"/>
            <a:ext cx="316805" cy="204295"/>
          </a:xfrm>
          <a:prstGeom prst="rightArrow">
            <a:avLst/>
          </a:prstGeom>
          <a:solidFill>
            <a:srgbClr val="D49FFF"/>
          </a:solidFill>
          <a:ln w="12700" cap="flat" cmpd="sng" algn="ctr">
            <a:solidFill>
              <a:srgbClr val="114F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8" name="Right Arrow 17">
            <a:extLst>
              <a:ext uri="{FF2B5EF4-FFF2-40B4-BE49-F238E27FC236}">
                <a16:creationId xmlns:a16="http://schemas.microsoft.com/office/drawing/2014/main" id="{6DAD5579-04C3-2F40-B926-ED41611E964F}"/>
              </a:ext>
            </a:extLst>
          </p:cNvPr>
          <p:cNvSpPr/>
          <p:nvPr/>
        </p:nvSpPr>
        <p:spPr bwMode="auto">
          <a:xfrm rot="1409938" flipV="1">
            <a:off x="7577215" y="4416366"/>
            <a:ext cx="316805" cy="204295"/>
          </a:xfrm>
          <a:prstGeom prst="rightArrow">
            <a:avLst/>
          </a:prstGeom>
          <a:solidFill>
            <a:srgbClr val="D49FFF"/>
          </a:solidFill>
          <a:ln w="12700" cap="flat" cmpd="sng" algn="ctr">
            <a:solidFill>
              <a:srgbClr val="114F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9" name="TextBox 18">
            <a:extLst>
              <a:ext uri="{FF2B5EF4-FFF2-40B4-BE49-F238E27FC236}">
                <a16:creationId xmlns:a16="http://schemas.microsoft.com/office/drawing/2014/main" id="{025A22EB-05E6-8C4F-B36D-844CE2ECF421}"/>
              </a:ext>
            </a:extLst>
          </p:cNvPr>
          <p:cNvSpPr txBox="1"/>
          <p:nvPr/>
        </p:nvSpPr>
        <p:spPr>
          <a:xfrm>
            <a:off x="7653144" y="3188395"/>
            <a:ext cx="1276311" cy="338554"/>
          </a:xfrm>
          <a:prstGeom prst="rect">
            <a:avLst/>
          </a:prstGeom>
          <a:noFill/>
        </p:spPr>
        <p:txBody>
          <a:bodyPr wrap="none" rtlCol="0">
            <a:spAutoFit/>
          </a:bodyPr>
          <a:lstStyle/>
          <a:p>
            <a:r>
              <a:rPr lang="en-US" sz="1600" dirty="0"/>
              <a:t>Clipping loss</a:t>
            </a:r>
          </a:p>
        </p:txBody>
      </p:sp>
      <p:sp>
        <p:nvSpPr>
          <p:cNvPr id="23" name="TextBox 22">
            <a:extLst>
              <a:ext uri="{FF2B5EF4-FFF2-40B4-BE49-F238E27FC236}">
                <a16:creationId xmlns:a16="http://schemas.microsoft.com/office/drawing/2014/main" id="{7E2EBA96-BF36-0E47-BD40-7A4F4AD2AD64}"/>
              </a:ext>
            </a:extLst>
          </p:cNvPr>
          <p:cNvSpPr txBox="1"/>
          <p:nvPr/>
        </p:nvSpPr>
        <p:spPr>
          <a:xfrm>
            <a:off x="17585" y="-9667"/>
            <a:ext cx="3899914" cy="338554"/>
          </a:xfrm>
          <a:prstGeom prst="rect">
            <a:avLst/>
          </a:prstGeom>
          <a:noFill/>
        </p:spPr>
        <p:txBody>
          <a:bodyPr wrap="none" rtlCol="0">
            <a:spAutoFit/>
          </a:bodyPr>
          <a:lstStyle/>
          <a:p>
            <a:r>
              <a:rPr lang="en-US" sz="1600" dirty="0">
                <a:solidFill>
                  <a:srgbClr val="FF0000"/>
                </a:solidFill>
              </a:rPr>
              <a:t>Does this shape suppress 7</a:t>
            </a:r>
            <a:r>
              <a:rPr lang="en-US" sz="1600" baseline="30000" dirty="0">
                <a:solidFill>
                  <a:srgbClr val="FF0000"/>
                </a:solidFill>
              </a:rPr>
              <a:t>th</a:t>
            </a:r>
            <a:r>
              <a:rPr lang="en-US" sz="1600" dirty="0">
                <a:solidFill>
                  <a:srgbClr val="FF0000"/>
                </a:solidFill>
              </a:rPr>
              <a:t> mode efficiently</a:t>
            </a:r>
          </a:p>
        </p:txBody>
      </p:sp>
    </p:spTree>
    <p:extLst>
      <p:ext uri="{BB962C8B-B14F-4D97-AF65-F5344CB8AC3E}">
        <p14:creationId xmlns:p14="http://schemas.microsoft.com/office/powerpoint/2010/main" val="15839625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B4B2-A68F-A242-8DBC-EF001788AB0D}"/>
              </a:ext>
            </a:extLst>
          </p:cNvPr>
          <p:cNvSpPr>
            <a:spLocks noGrp="1"/>
          </p:cNvSpPr>
          <p:nvPr>
            <p:ph type="title"/>
          </p:nvPr>
        </p:nvSpPr>
        <p:spPr/>
        <p:txBody>
          <a:bodyPr/>
          <a:lstStyle/>
          <a:p>
            <a:r>
              <a:rPr lang="en-US" dirty="0"/>
              <a:t>Optical gain with various </a:t>
            </a:r>
            <a:br>
              <a:rPr lang="en-US" dirty="0"/>
            </a:br>
            <a:r>
              <a:rPr lang="en-US" dirty="0"/>
              <a:t>ETM surface profile</a:t>
            </a:r>
          </a:p>
        </p:txBody>
      </p:sp>
      <p:sp>
        <p:nvSpPr>
          <p:cNvPr id="4" name="Slide Number Placeholder 3">
            <a:extLst>
              <a:ext uri="{FF2B5EF4-FFF2-40B4-BE49-F238E27FC236}">
                <a16:creationId xmlns:a16="http://schemas.microsoft.com/office/drawing/2014/main" id="{D963C7A4-5E6D-4046-91E5-81BB6349A21D}"/>
              </a:ext>
            </a:extLst>
          </p:cNvPr>
          <p:cNvSpPr>
            <a:spLocks noGrp="1"/>
          </p:cNvSpPr>
          <p:nvPr>
            <p:ph type="sldNum" sz="quarter" idx="10"/>
          </p:nvPr>
        </p:nvSpPr>
        <p:spPr/>
        <p:txBody>
          <a:bodyPr/>
          <a:lstStyle/>
          <a:p>
            <a:pPr>
              <a:defRPr/>
            </a:pPr>
            <a:fld id="{CC71D854-2B37-F34D-B850-E2BACB9FDF0A}" type="slidenum">
              <a:rPr lang="en-US" altLang="ja-JP" smtClean="0"/>
              <a:pPr>
                <a:defRPr/>
              </a:pPr>
              <a:t>24</a:t>
            </a:fld>
            <a:endParaRPr lang="en-US" altLang="ja-JP"/>
          </a:p>
        </p:txBody>
      </p:sp>
      <p:pic>
        <p:nvPicPr>
          <p:cNvPr id="5" name="Picture 4">
            <a:extLst>
              <a:ext uri="{FF2B5EF4-FFF2-40B4-BE49-F238E27FC236}">
                <a16:creationId xmlns:a16="http://schemas.microsoft.com/office/drawing/2014/main" id="{CA0736AF-36CF-674F-B791-F916FC73EE7B}"/>
              </a:ext>
            </a:extLst>
          </p:cNvPr>
          <p:cNvPicPr>
            <a:picLocks noChangeAspect="1"/>
          </p:cNvPicPr>
          <p:nvPr/>
        </p:nvPicPr>
        <p:blipFill rotWithShape="1">
          <a:blip r:embed="rId2"/>
          <a:srcRect l="5354" t="59708" r="6552" b="5556"/>
          <a:stretch/>
        </p:blipFill>
        <p:spPr>
          <a:xfrm>
            <a:off x="160465" y="1974850"/>
            <a:ext cx="8823070" cy="4343400"/>
          </a:xfrm>
          <a:prstGeom prst="rect">
            <a:avLst/>
          </a:prstGeom>
        </p:spPr>
      </p:pic>
      <p:sp>
        <p:nvSpPr>
          <p:cNvPr id="6" name="Down Arrow 5">
            <a:extLst>
              <a:ext uri="{FF2B5EF4-FFF2-40B4-BE49-F238E27FC236}">
                <a16:creationId xmlns:a16="http://schemas.microsoft.com/office/drawing/2014/main" id="{6BACA05C-E09E-AF4B-A0AA-A9419F98A01A}"/>
              </a:ext>
            </a:extLst>
          </p:cNvPr>
          <p:cNvSpPr/>
          <p:nvPr/>
        </p:nvSpPr>
        <p:spPr bwMode="auto">
          <a:xfrm>
            <a:off x="5715000" y="4648200"/>
            <a:ext cx="206123" cy="609600"/>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7" name="Down Arrow 6">
            <a:extLst>
              <a:ext uri="{FF2B5EF4-FFF2-40B4-BE49-F238E27FC236}">
                <a16:creationId xmlns:a16="http://schemas.microsoft.com/office/drawing/2014/main" id="{AF3BCAA7-E18E-E845-B1BC-CB1EC75BB815}"/>
              </a:ext>
            </a:extLst>
          </p:cNvPr>
          <p:cNvSpPr/>
          <p:nvPr/>
        </p:nvSpPr>
        <p:spPr bwMode="auto">
          <a:xfrm rot="10800000">
            <a:off x="5036951" y="4783723"/>
            <a:ext cx="206123" cy="338554"/>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8" name="Down Arrow 7">
            <a:extLst>
              <a:ext uri="{FF2B5EF4-FFF2-40B4-BE49-F238E27FC236}">
                <a16:creationId xmlns:a16="http://schemas.microsoft.com/office/drawing/2014/main" id="{82A4EEE2-A2BE-8649-BD44-209CCA43B9AB}"/>
              </a:ext>
            </a:extLst>
          </p:cNvPr>
          <p:cNvSpPr/>
          <p:nvPr/>
        </p:nvSpPr>
        <p:spPr bwMode="auto">
          <a:xfrm rot="10800000">
            <a:off x="6393049" y="4783723"/>
            <a:ext cx="206123" cy="264258"/>
          </a:xfrm>
          <a:prstGeom prst="downArrow">
            <a:avLst/>
          </a:prstGeom>
          <a:solidFill>
            <a:srgbClr val="FF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Tree>
    <p:extLst>
      <p:ext uri="{BB962C8B-B14F-4D97-AF65-F5344CB8AC3E}">
        <p14:creationId xmlns:p14="http://schemas.microsoft.com/office/powerpoint/2010/main" val="11210225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DB5F-14E5-CC45-A584-C91C8AD36447}"/>
              </a:ext>
            </a:extLst>
          </p:cNvPr>
          <p:cNvSpPr>
            <a:spLocks noGrp="1"/>
          </p:cNvSpPr>
          <p:nvPr>
            <p:ph type="title"/>
          </p:nvPr>
        </p:nvSpPr>
        <p:spPr/>
        <p:txBody>
          <a:bodyPr/>
          <a:lstStyle/>
          <a:p>
            <a:r>
              <a:rPr lang="en-US" dirty="0"/>
              <a:t>RTL = gain x clipping loss</a:t>
            </a:r>
          </a:p>
        </p:txBody>
      </p:sp>
      <p:sp>
        <p:nvSpPr>
          <p:cNvPr id="4" name="Slide Number Placeholder 3">
            <a:extLst>
              <a:ext uri="{FF2B5EF4-FFF2-40B4-BE49-F238E27FC236}">
                <a16:creationId xmlns:a16="http://schemas.microsoft.com/office/drawing/2014/main" id="{1845C30F-3D70-F745-BCEB-A438CB5D6799}"/>
              </a:ext>
            </a:extLst>
          </p:cNvPr>
          <p:cNvSpPr>
            <a:spLocks noGrp="1"/>
          </p:cNvSpPr>
          <p:nvPr>
            <p:ph type="sldNum" sz="quarter" idx="10"/>
          </p:nvPr>
        </p:nvSpPr>
        <p:spPr/>
        <p:txBody>
          <a:bodyPr/>
          <a:lstStyle/>
          <a:p>
            <a:pPr>
              <a:defRPr/>
            </a:pPr>
            <a:fld id="{CC71D854-2B37-F34D-B850-E2BACB9FDF0A}" type="slidenum">
              <a:rPr lang="en-US" altLang="ja-JP" smtClean="0"/>
              <a:pPr>
                <a:defRPr/>
              </a:pPr>
              <a:t>25</a:t>
            </a:fld>
            <a:endParaRPr lang="en-US" altLang="ja-JP"/>
          </a:p>
        </p:txBody>
      </p:sp>
      <p:pic>
        <p:nvPicPr>
          <p:cNvPr id="5" name="Picture 4">
            <a:extLst>
              <a:ext uri="{FF2B5EF4-FFF2-40B4-BE49-F238E27FC236}">
                <a16:creationId xmlns:a16="http://schemas.microsoft.com/office/drawing/2014/main" id="{9206F989-02C1-6147-90A1-07D3D42C51A7}"/>
              </a:ext>
            </a:extLst>
          </p:cNvPr>
          <p:cNvPicPr>
            <a:picLocks noChangeAspect="1"/>
          </p:cNvPicPr>
          <p:nvPr/>
        </p:nvPicPr>
        <p:blipFill rotWithShape="1">
          <a:blip r:embed="rId2"/>
          <a:srcRect l="5354" t="32412" r="6552" b="36958"/>
          <a:stretch/>
        </p:blipFill>
        <p:spPr>
          <a:xfrm>
            <a:off x="176039" y="1828800"/>
            <a:ext cx="8791922" cy="4343400"/>
          </a:xfrm>
          <a:prstGeom prst="rect">
            <a:avLst/>
          </a:prstGeom>
        </p:spPr>
      </p:pic>
      <p:sp>
        <p:nvSpPr>
          <p:cNvPr id="6" name="TextBox 5">
            <a:extLst>
              <a:ext uri="{FF2B5EF4-FFF2-40B4-BE49-F238E27FC236}">
                <a16:creationId xmlns:a16="http://schemas.microsoft.com/office/drawing/2014/main" id="{C0CA1A2C-52B0-7445-AAB9-3EA601226CC5}"/>
              </a:ext>
            </a:extLst>
          </p:cNvPr>
          <p:cNvSpPr txBox="1"/>
          <p:nvPr/>
        </p:nvSpPr>
        <p:spPr>
          <a:xfrm>
            <a:off x="4600314" y="2870285"/>
            <a:ext cx="978153" cy="338554"/>
          </a:xfrm>
          <a:prstGeom prst="rect">
            <a:avLst/>
          </a:prstGeom>
          <a:solidFill>
            <a:schemeClr val="bg1"/>
          </a:solidFill>
        </p:spPr>
        <p:txBody>
          <a:bodyPr wrap="none" rtlCol="0">
            <a:spAutoFit/>
          </a:bodyPr>
          <a:lstStyle/>
          <a:p>
            <a:r>
              <a:rPr lang="en-US" sz="1600" dirty="0">
                <a:solidFill>
                  <a:srgbClr val="FF0000"/>
                </a:solidFill>
              </a:rPr>
              <a:t>6%,4ppm</a:t>
            </a:r>
          </a:p>
        </p:txBody>
      </p:sp>
      <p:sp>
        <p:nvSpPr>
          <p:cNvPr id="7" name="TextBox 6">
            <a:extLst>
              <a:ext uri="{FF2B5EF4-FFF2-40B4-BE49-F238E27FC236}">
                <a16:creationId xmlns:a16="http://schemas.microsoft.com/office/drawing/2014/main" id="{5968B99C-5862-E949-B4E2-8D7C49ADC13C}"/>
              </a:ext>
            </a:extLst>
          </p:cNvPr>
          <p:cNvSpPr txBox="1"/>
          <p:nvPr/>
        </p:nvSpPr>
        <p:spPr>
          <a:xfrm>
            <a:off x="5219700" y="4111769"/>
            <a:ext cx="1080745" cy="338554"/>
          </a:xfrm>
          <a:prstGeom prst="rect">
            <a:avLst/>
          </a:prstGeom>
          <a:noFill/>
        </p:spPr>
        <p:txBody>
          <a:bodyPr wrap="none" rtlCol="0">
            <a:spAutoFit/>
          </a:bodyPr>
          <a:lstStyle/>
          <a:p>
            <a:r>
              <a:rPr lang="en-US" sz="1600" dirty="0">
                <a:solidFill>
                  <a:srgbClr val="FF0000"/>
                </a:solidFill>
              </a:rPr>
              <a:t>15%,5ppm</a:t>
            </a:r>
          </a:p>
        </p:txBody>
      </p:sp>
      <p:sp>
        <p:nvSpPr>
          <p:cNvPr id="8" name="TextBox 7">
            <a:extLst>
              <a:ext uri="{FF2B5EF4-FFF2-40B4-BE49-F238E27FC236}">
                <a16:creationId xmlns:a16="http://schemas.microsoft.com/office/drawing/2014/main" id="{556DFF46-811C-3047-B3EA-702A47FD0D2E}"/>
              </a:ext>
            </a:extLst>
          </p:cNvPr>
          <p:cNvSpPr txBox="1"/>
          <p:nvPr/>
        </p:nvSpPr>
        <p:spPr>
          <a:xfrm>
            <a:off x="5907763" y="4604193"/>
            <a:ext cx="1080745" cy="338554"/>
          </a:xfrm>
          <a:prstGeom prst="rect">
            <a:avLst/>
          </a:prstGeom>
          <a:noFill/>
        </p:spPr>
        <p:txBody>
          <a:bodyPr wrap="none" rtlCol="0">
            <a:spAutoFit/>
          </a:bodyPr>
          <a:lstStyle/>
          <a:p>
            <a:r>
              <a:rPr lang="en-US" sz="1600" dirty="0">
                <a:solidFill>
                  <a:srgbClr val="FF0000"/>
                </a:solidFill>
              </a:rPr>
              <a:t>27%,1ppm</a:t>
            </a:r>
          </a:p>
        </p:txBody>
      </p:sp>
      <p:sp>
        <p:nvSpPr>
          <p:cNvPr id="9" name="TextBox 8">
            <a:extLst>
              <a:ext uri="{FF2B5EF4-FFF2-40B4-BE49-F238E27FC236}">
                <a16:creationId xmlns:a16="http://schemas.microsoft.com/office/drawing/2014/main" id="{33E56987-D293-1542-8CF0-57C056C1D46C}"/>
              </a:ext>
            </a:extLst>
          </p:cNvPr>
          <p:cNvSpPr txBox="1"/>
          <p:nvPr/>
        </p:nvSpPr>
        <p:spPr>
          <a:xfrm>
            <a:off x="6693309" y="3750677"/>
            <a:ext cx="1080745" cy="338554"/>
          </a:xfrm>
          <a:prstGeom prst="rect">
            <a:avLst/>
          </a:prstGeom>
          <a:solidFill>
            <a:srgbClr val="FFFFFF">
              <a:alpha val="50196"/>
            </a:srgbClr>
          </a:solidFill>
        </p:spPr>
        <p:txBody>
          <a:bodyPr wrap="none" rtlCol="0">
            <a:spAutoFit/>
          </a:bodyPr>
          <a:lstStyle/>
          <a:p>
            <a:r>
              <a:rPr lang="en-US" sz="1600" dirty="0">
                <a:solidFill>
                  <a:srgbClr val="FF0000"/>
                </a:solidFill>
              </a:rPr>
              <a:t>39%,4ppm</a:t>
            </a:r>
          </a:p>
        </p:txBody>
      </p:sp>
      <p:sp>
        <p:nvSpPr>
          <p:cNvPr id="10" name="TextBox 9">
            <a:extLst>
              <a:ext uri="{FF2B5EF4-FFF2-40B4-BE49-F238E27FC236}">
                <a16:creationId xmlns:a16="http://schemas.microsoft.com/office/drawing/2014/main" id="{EDAA137B-30D2-F740-AD4F-AC4FE21029EB}"/>
              </a:ext>
            </a:extLst>
          </p:cNvPr>
          <p:cNvSpPr txBox="1"/>
          <p:nvPr/>
        </p:nvSpPr>
        <p:spPr>
          <a:xfrm>
            <a:off x="5927337" y="2688485"/>
            <a:ext cx="1183337" cy="338554"/>
          </a:xfrm>
          <a:prstGeom prst="rect">
            <a:avLst/>
          </a:prstGeom>
          <a:solidFill>
            <a:schemeClr val="bg1"/>
          </a:solidFill>
        </p:spPr>
        <p:txBody>
          <a:bodyPr wrap="none" rtlCol="0">
            <a:spAutoFit/>
          </a:bodyPr>
          <a:lstStyle/>
          <a:p>
            <a:r>
              <a:rPr lang="en-US" sz="1600" dirty="0">
                <a:solidFill>
                  <a:srgbClr val="0432FF"/>
                </a:solidFill>
              </a:rPr>
              <a:t>15%,30ppm</a:t>
            </a:r>
          </a:p>
        </p:txBody>
      </p:sp>
      <p:sp>
        <p:nvSpPr>
          <p:cNvPr id="11" name="TextBox 10">
            <a:extLst>
              <a:ext uri="{FF2B5EF4-FFF2-40B4-BE49-F238E27FC236}">
                <a16:creationId xmlns:a16="http://schemas.microsoft.com/office/drawing/2014/main" id="{8A9A5868-3BAF-9742-B139-6C41D7163A04}"/>
              </a:ext>
            </a:extLst>
          </p:cNvPr>
          <p:cNvSpPr txBox="1"/>
          <p:nvPr/>
        </p:nvSpPr>
        <p:spPr>
          <a:xfrm>
            <a:off x="2454157" y="2713166"/>
            <a:ext cx="1797287" cy="584775"/>
          </a:xfrm>
          <a:prstGeom prst="rect">
            <a:avLst/>
          </a:prstGeom>
          <a:solidFill>
            <a:schemeClr val="bg1"/>
          </a:solidFill>
        </p:spPr>
        <p:txBody>
          <a:bodyPr wrap="none" rtlCol="0">
            <a:spAutoFit/>
          </a:bodyPr>
          <a:lstStyle/>
          <a:p>
            <a:r>
              <a:rPr lang="en-US" sz="1600" dirty="0"/>
              <a:t>clipping loss (%), </a:t>
            </a:r>
          </a:p>
          <a:p>
            <a:r>
              <a:rPr lang="en-US" sz="1600" dirty="0"/>
              <a:t>absolute loss (ppm)</a:t>
            </a:r>
          </a:p>
        </p:txBody>
      </p:sp>
      <p:cxnSp>
        <p:nvCxnSpPr>
          <p:cNvPr id="12" name="Straight Arrow Connector 11">
            <a:extLst>
              <a:ext uri="{FF2B5EF4-FFF2-40B4-BE49-F238E27FC236}">
                <a16:creationId xmlns:a16="http://schemas.microsoft.com/office/drawing/2014/main" id="{C7D7DE19-3336-5C4F-B58A-565324FDA657}"/>
              </a:ext>
            </a:extLst>
          </p:cNvPr>
          <p:cNvCxnSpPr>
            <a:endCxn id="6" idx="1"/>
          </p:cNvCxnSpPr>
          <p:nvPr/>
        </p:nvCxnSpPr>
        <p:spPr bwMode="auto">
          <a:xfrm>
            <a:off x="4295514" y="3039562"/>
            <a:ext cx="304800" cy="0"/>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sp>
        <p:nvSpPr>
          <p:cNvPr id="15" name="Oval 14">
            <a:extLst>
              <a:ext uri="{FF2B5EF4-FFF2-40B4-BE49-F238E27FC236}">
                <a16:creationId xmlns:a16="http://schemas.microsoft.com/office/drawing/2014/main" id="{2B53408B-F59B-7245-958D-B56ABA1D4A29}"/>
              </a:ext>
            </a:extLst>
          </p:cNvPr>
          <p:cNvSpPr/>
          <p:nvPr/>
        </p:nvSpPr>
        <p:spPr bwMode="auto">
          <a:xfrm>
            <a:off x="5715000" y="2870285"/>
            <a:ext cx="168267" cy="169277"/>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16" name="Rectangle 15">
            <a:extLst>
              <a:ext uri="{FF2B5EF4-FFF2-40B4-BE49-F238E27FC236}">
                <a16:creationId xmlns:a16="http://schemas.microsoft.com/office/drawing/2014/main" id="{56C24CE5-FC49-4348-85C1-19D1FC4CFB30}"/>
              </a:ext>
            </a:extLst>
          </p:cNvPr>
          <p:cNvSpPr/>
          <p:nvPr/>
        </p:nvSpPr>
        <p:spPr bwMode="auto">
          <a:xfrm>
            <a:off x="5715000" y="3657600"/>
            <a:ext cx="168267" cy="228600"/>
          </a:xfrm>
          <a:prstGeom prst="rect">
            <a:avLst/>
          </a:prstGeom>
          <a:solidFill>
            <a:srgbClr val="FF0000"/>
          </a:solidFill>
          <a:ln w="12700" cap="flat" cmpd="sng" algn="ctr">
            <a:solidFill>
              <a:srgbClr val="114FF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Tree>
    <p:extLst>
      <p:ext uri="{BB962C8B-B14F-4D97-AF65-F5344CB8AC3E}">
        <p14:creationId xmlns:p14="http://schemas.microsoft.com/office/powerpoint/2010/main" val="324316048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150B-58D7-5649-938E-134370BC8A4D}"/>
              </a:ext>
            </a:extLst>
          </p:cNvPr>
          <p:cNvSpPr>
            <a:spLocks noGrp="1"/>
          </p:cNvSpPr>
          <p:nvPr>
            <p:ph type="title"/>
          </p:nvPr>
        </p:nvSpPr>
        <p:spPr/>
        <p:txBody>
          <a:bodyPr/>
          <a:lstStyle/>
          <a:p>
            <a:r>
              <a:rPr lang="en-US" dirty="0"/>
              <a:t>Dependence on mirror maps</a:t>
            </a:r>
          </a:p>
        </p:txBody>
      </p:sp>
      <p:sp>
        <p:nvSpPr>
          <p:cNvPr id="4" name="Slide Number Placeholder 3">
            <a:extLst>
              <a:ext uri="{FF2B5EF4-FFF2-40B4-BE49-F238E27FC236}">
                <a16:creationId xmlns:a16="http://schemas.microsoft.com/office/drawing/2014/main" id="{70987262-C938-4740-8CA3-E6D53E9B01B7}"/>
              </a:ext>
            </a:extLst>
          </p:cNvPr>
          <p:cNvSpPr>
            <a:spLocks noGrp="1"/>
          </p:cNvSpPr>
          <p:nvPr>
            <p:ph type="sldNum" sz="quarter" idx="10"/>
          </p:nvPr>
        </p:nvSpPr>
        <p:spPr/>
        <p:txBody>
          <a:bodyPr/>
          <a:lstStyle/>
          <a:p>
            <a:pPr>
              <a:defRPr/>
            </a:pPr>
            <a:fld id="{CC71D854-2B37-F34D-B850-E2BACB9FDF0A}" type="slidenum">
              <a:rPr lang="en-US" altLang="ja-JP"/>
              <a:pPr>
                <a:defRPr/>
              </a:pPr>
              <a:t>26</a:t>
            </a:fld>
            <a:endParaRPr lang="en-US" altLang="ja-JP"/>
          </a:p>
        </p:txBody>
      </p:sp>
      <p:graphicFrame>
        <p:nvGraphicFramePr>
          <p:cNvPr id="5" name="Table 4">
            <a:extLst>
              <a:ext uri="{FF2B5EF4-FFF2-40B4-BE49-F238E27FC236}">
                <a16:creationId xmlns:a16="http://schemas.microsoft.com/office/drawing/2014/main" id="{78F2A23E-37D3-ED42-B077-B33481EF0FFD}"/>
              </a:ext>
            </a:extLst>
          </p:cNvPr>
          <p:cNvGraphicFramePr>
            <a:graphicFrameLocks noGrp="1"/>
          </p:cNvGraphicFramePr>
          <p:nvPr>
            <p:extLst>
              <p:ext uri="{D42A27DB-BD31-4B8C-83A1-F6EECF244321}">
                <p14:modId xmlns:p14="http://schemas.microsoft.com/office/powerpoint/2010/main" val="2971301524"/>
              </p:ext>
            </p:extLst>
          </p:nvPr>
        </p:nvGraphicFramePr>
        <p:xfrm>
          <a:off x="114300" y="2733580"/>
          <a:ext cx="8915400" cy="374342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910431490"/>
                    </a:ext>
                  </a:extLst>
                </a:gridCol>
                <a:gridCol w="1295400">
                  <a:extLst>
                    <a:ext uri="{9D8B030D-6E8A-4147-A177-3AD203B41FA5}">
                      <a16:colId xmlns:a16="http://schemas.microsoft.com/office/drawing/2014/main" val="812040902"/>
                    </a:ext>
                  </a:extLst>
                </a:gridCol>
                <a:gridCol w="1447800">
                  <a:extLst>
                    <a:ext uri="{9D8B030D-6E8A-4147-A177-3AD203B41FA5}">
                      <a16:colId xmlns:a16="http://schemas.microsoft.com/office/drawing/2014/main" val="1319845099"/>
                    </a:ext>
                  </a:extLst>
                </a:gridCol>
                <a:gridCol w="1600200">
                  <a:extLst>
                    <a:ext uri="{9D8B030D-6E8A-4147-A177-3AD203B41FA5}">
                      <a16:colId xmlns:a16="http://schemas.microsoft.com/office/drawing/2014/main" val="352858922"/>
                    </a:ext>
                  </a:extLst>
                </a:gridCol>
                <a:gridCol w="1600200">
                  <a:extLst>
                    <a:ext uri="{9D8B030D-6E8A-4147-A177-3AD203B41FA5}">
                      <a16:colId xmlns:a16="http://schemas.microsoft.com/office/drawing/2014/main" val="2591529353"/>
                    </a:ext>
                  </a:extLst>
                </a:gridCol>
                <a:gridCol w="1485900">
                  <a:extLst>
                    <a:ext uri="{9D8B030D-6E8A-4147-A177-3AD203B41FA5}">
                      <a16:colId xmlns:a16="http://schemas.microsoft.com/office/drawing/2014/main" val="3777667254"/>
                    </a:ext>
                  </a:extLst>
                </a:gridCol>
              </a:tblGrid>
              <a:tr h="497554">
                <a:tc>
                  <a:txBody>
                    <a:bodyPr/>
                    <a:lstStyle/>
                    <a:p>
                      <a:endParaRPr lang="en-US" sz="1400"/>
                    </a:p>
                  </a:txBody>
                  <a:tcPr/>
                </a:tc>
                <a:tc>
                  <a:txBody>
                    <a:bodyPr/>
                    <a:lstStyle/>
                    <a:p>
                      <a:r>
                        <a:rPr lang="en-US" sz="1400"/>
                        <a:t>ITM and ETM maps</a:t>
                      </a:r>
                    </a:p>
                  </a:txBody>
                  <a:tcPr/>
                </a:tc>
                <a:tc>
                  <a:txBody>
                    <a:bodyPr/>
                    <a:lstStyle/>
                    <a:p>
                      <a:r>
                        <a:rPr lang="en-US" sz="1400"/>
                        <a:t>ITM map</a:t>
                      </a:r>
                    </a:p>
                    <a:p>
                      <a:r>
                        <a:rPr lang="en-US" sz="1400"/>
                        <a:t>ETM no map</a:t>
                      </a:r>
                    </a:p>
                  </a:txBody>
                  <a:tcPr/>
                </a:tc>
                <a:tc>
                  <a:txBody>
                    <a:bodyPr/>
                    <a:lstStyle/>
                    <a:p>
                      <a:r>
                        <a:rPr lang="en-US" sz="1400" dirty="0"/>
                        <a:t>ITM map</a:t>
                      </a:r>
                    </a:p>
                    <a:p>
                      <a:r>
                        <a:rPr lang="en-US" sz="1400" dirty="0"/>
                        <a:t>ETM </a:t>
                      </a:r>
                      <a:r>
                        <a:rPr lang="en-US" sz="1400" dirty="0" err="1"/>
                        <a:t>cor</a:t>
                      </a:r>
                      <a:r>
                        <a:rPr lang="en-US" sz="1400" dirty="0"/>
                        <a:t> (0.1,30)</a:t>
                      </a:r>
                    </a:p>
                  </a:txBody>
                  <a:tcPr/>
                </a:tc>
                <a:tc>
                  <a:txBody>
                    <a:bodyPr/>
                    <a:lstStyle/>
                    <a:p>
                      <a:r>
                        <a:rPr lang="en-US" sz="1400" dirty="0"/>
                        <a:t>ITM no map</a:t>
                      </a:r>
                    </a:p>
                    <a:p>
                      <a:r>
                        <a:rPr lang="en-US" sz="1400" dirty="0"/>
                        <a:t>ETM </a:t>
                      </a:r>
                      <a:r>
                        <a:rPr lang="en-US" sz="1400" dirty="0" err="1"/>
                        <a:t>cor</a:t>
                      </a:r>
                      <a:r>
                        <a:rPr lang="en-US" sz="1400" dirty="0"/>
                        <a:t>(0.1,30)</a:t>
                      </a:r>
                    </a:p>
                  </a:txBody>
                  <a:tcPr/>
                </a:tc>
                <a:tc>
                  <a:txBody>
                    <a:bodyPr/>
                    <a:lstStyle/>
                    <a:p>
                      <a:r>
                        <a:rPr lang="en-US" sz="1400"/>
                        <a:t>TEM00 gain loss</a:t>
                      </a:r>
                    </a:p>
                  </a:txBody>
                  <a:tcPr/>
                </a:tc>
                <a:extLst>
                  <a:ext uri="{0D108BD9-81ED-4DB2-BD59-A6C34878D82A}">
                    <a16:rowId xmlns:a16="http://schemas.microsoft.com/office/drawing/2014/main" val="3871854545"/>
                  </a:ext>
                </a:extLst>
              </a:tr>
              <a:tr h="702429">
                <a:tc>
                  <a:txBody>
                    <a:bodyPr/>
                    <a:lstStyle/>
                    <a:p>
                      <a:endParaRPr lang="en-US" sz="1400"/>
                    </a:p>
                  </a:txBody>
                  <a:tcPr/>
                </a:tc>
                <a:tc>
                  <a:txBody>
                    <a:bodyPr/>
                    <a:lstStyle/>
                    <a:p>
                      <a:r>
                        <a:rPr lang="en-US" sz="1400"/>
                        <a:t>Current performance (PA / no PA)</a:t>
                      </a:r>
                    </a:p>
                  </a:txBody>
                  <a:tcPr/>
                </a:tc>
                <a:tc>
                  <a:txBody>
                    <a:bodyPr/>
                    <a:lstStyle/>
                    <a:p>
                      <a:r>
                        <a:rPr lang="en-US" sz="1400"/>
                        <a:t>Larger loss w/o ETM map</a:t>
                      </a:r>
                    </a:p>
                  </a:txBody>
                  <a:tcPr/>
                </a:tc>
                <a:tc>
                  <a:txBody>
                    <a:bodyPr/>
                    <a:lstStyle/>
                    <a:p>
                      <a:r>
                        <a:rPr lang="en-US" sz="1400"/>
                        <a:t>Performance with new ETM maps (O4)</a:t>
                      </a:r>
                    </a:p>
                  </a:txBody>
                  <a:tcPr/>
                </a:tc>
                <a:tc>
                  <a:txBody>
                    <a:bodyPr/>
                    <a:lstStyle/>
                    <a:p>
                      <a:r>
                        <a:rPr lang="en-US" sz="1400"/>
                        <a:t>Smooth ITM (O5) with new ETM maps (O4)</a:t>
                      </a:r>
                    </a:p>
                  </a:txBody>
                  <a:tcPr/>
                </a:tc>
                <a:tc>
                  <a:txBody>
                    <a:bodyPr/>
                    <a:lstStyle/>
                    <a:p>
                      <a:r>
                        <a:rPr lang="en-US" sz="1400"/>
                        <a:t>Loss of the signal (fit / as is)pp</a:t>
                      </a:r>
                    </a:p>
                  </a:txBody>
                  <a:tcPr/>
                </a:tc>
                <a:extLst>
                  <a:ext uri="{0D108BD9-81ED-4DB2-BD59-A6C34878D82A}">
                    <a16:rowId xmlns:a16="http://schemas.microsoft.com/office/drawing/2014/main" val="2273736383"/>
                  </a:ext>
                </a:extLst>
              </a:tr>
              <a:tr h="623435">
                <a:tc>
                  <a:txBody>
                    <a:bodyPr/>
                    <a:lstStyle/>
                    <a:p>
                      <a:r>
                        <a:rPr lang="en-US" sz="1400"/>
                        <a:t>H1 X arm</a:t>
                      </a:r>
                    </a:p>
                    <a:p>
                      <a:r>
                        <a:rPr lang="en-US" sz="1400"/>
                        <a:t>ITM07-ETM13</a:t>
                      </a:r>
                    </a:p>
                  </a:txBody>
                  <a:tcPr/>
                </a:tc>
                <a:tc>
                  <a:txBody>
                    <a:bodyPr/>
                    <a:lstStyle/>
                    <a:p>
                      <a:pPr algn="r"/>
                      <a:r>
                        <a:rPr lang="en-US"/>
                        <a:t>148 / 58</a:t>
                      </a:r>
                    </a:p>
                  </a:txBody>
                  <a:tcPr/>
                </a:tc>
                <a:tc>
                  <a:txBody>
                    <a:bodyPr/>
                    <a:lstStyle/>
                    <a:p>
                      <a:pPr algn="r"/>
                      <a:r>
                        <a:rPr lang="en-US"/>
                        <a:t>195</a:t>
                      </a:r>
                    </a:p>
                  </a:txBody>
                  <a:tcPr/>
                </a:tc>
                <a:tc>
                  <a:txBody>
                    <a:bodyPr/>
                    <a:lstStyle/>
                    <a:p>
                      <a:pPr algn="r"/>
                      <a:r>
                        <a:rPr lang="en-US" dirty="0"/>
                        <a:t>95</a:t>
                      </a:r>
                    </a:p>
                  </a:txBody>
                  <a:tcPr/>
                </a:tc>
                <a:tc>
                  <a:txBody>
                    <a:bodyPr/>
                    <a:lstStyle/>
                    <a:p>
                      <a:pPr algn="r"/>
                      <a:r>
                        <a:rPr lang="en-US"/>
                        <a:t>91</a:t>
                      </a:r>
                    </a:p>
                  </a:txBody>
                  <a:tcPr/>
                </a:tc>
                <a:tc>
                  <a:txBody>
                    <a:bodyPr/>
                    <a:lstStyle/>
                    <a:p>
                      <a:pPr algn="r"/>
                      <a:r>
                        <a:rPr lang="en-US"/>
                        <a:t>0.5% / 1.3%</a:t>
                      </a:r>
                    </a:p>
                  </a:txBody>
                  <a:tcPr/>
                </a:tc>
                <a:extLst>
                  <a:ext uri="{0D108BD9-81ED-4DB2-BD59-A6C34878D82A}">
                    <a16:rowId xmlns:a16="http://schemas.microsoft.com/office/drawing/2014/main" val="3701389739"/>
                  </a:ext>
                </a:extLst>
              </a:tr>
              <a:tr h="623435">
                <a:tc>
                  <a:txBody>
                    <a:bodyPr/>
                    <a:lstStyle/>
                    <a:p>
                      <a:r>
                        <a:rPr lang="en-US" sz="1400"/>
                        <a:t>H1 Y arm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ITM11-ETM16</a:t>
                      </a:r>
                    </a:p>
                  </a:txBody>
                  <a:tcPr/>
                </a:tc>
                <a:tc>
                  <a:txBody>
                    <a:bodyPr/>
                    <a:lstStyle/>
                    <a:p>
                      <a:pPr algn="r"/>
                      <a:r>
                        <a:rPr lang="en-US"/>
                        <a:t>140 / 59</a:t>
                      </a:r>
                    </a:p>
                  </a:txBody>
                  <a:tcPr/>
                </a:tc>
                <a:tc>
                  <a:txBody>
                    <a:bodyPr/>
                    <a:lstStyle/>
                    <a:p>
                      <a:pPr algn="r"/>
                      <a:r>
                        <a:rPr lang="en-US"/>
                        <a:t>190</a:t>
                      </a:r>
                    </a:p>
                  </a:txBody>
                  <a:tcPr/>
                </a:tc>
                <a:tc>
                  <a:txBody>
                    <a:bodyPr/>
                    <a:lstStyle/>
                    <a:p>
                      <a:pPr algn="r"/>
                      <a:r>
                        <a:rPr lang="en-US"/>
                        <a:t>96</a:t>
                      </a:r>
                    </a:p>
                  </a:txBody>
                  <a:tcPr/>
                </a:tc>
                <a:tc>
                  <a:txBody>
                    <a:bodyPr/>
                    <a:lstStyle/>
                    <a:p>
                      <a:pPr algn="r"/>
                      <a:r>
                        <a:rPr lang="en-US"/>
                        <a:t>90</a:t>
                      </a:r>
                    </a:p>
                  </a:txBody>
                  <a:tcPr/>
                </a:tc>
                <a:tc>
                  <a:txBody>
                    <a:bodyPr/>
                    <a:lstStyle/>
                    <a:p>
                      <a:pPr algn="r"/>
                      <a:r>
                        <a:rPr lang="en-US"/>
                        <a:t>0.5% / 1.2%</a:t>
                      </a:r>
                    </a:p>
                  </a:txBody>
                  <a:tcPr/>
                </a:tc>
                <a:extLst>
                  <a:ext uri="{0D108BD9-81ED-4DB2-BD59-A6C34878D82A}">
                    <a16:rowId xmlns:a16="http://schemas.microsoft.com/office/drawing/2014/main" val="770166472"/>
                  </a:ext>
                </a:extLst>
              </a:tr>
              <a:tr h="623435">
                <a:tc>
                  <a:txBody>
                    <a:bodyPr/>
                    <a:lstStyle/>
                    <a:p>
                      <a:r>
                        <a:rPr lang="en-US" sz="1400"/>
                        <a:t>L1 X arm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ITM04-ETM10</a:t>
                      </a:r>
                    </a:p>
                  </a:txBody>
                  <a:tcPr/>
                </a:tc>
                <a:tc>
                  <a:txBody>
                    <a:bodyPr/>
                    <a:lstStyle/>
                    <a:p>
                      <a:pPr algn="r"/>
                      <a:r>
                        <a:rPr lang="en-US"/>
                        <a:t>137 / 57</a:t>
                      </a:r>
                    </a:p>
                  </a:txBody>
                  <a:tcPr/>
                </a:tc>
                <a:tc>
                  <a:txBody>
                    <a:bodyPr/>
                    <a:lstStyle/>
                    <a:p>
                      <a:pPr algn="r"/>
                      <a:r>
                        <a:rPr lang="en-US"/>
                        <a:t>180</a:t>
                      </a:r>
                    </a:p>
                  </a:txBody>
                  <a:tcPr/>
                </a:tc>
                <a:tc>
                  <a:txBody>
                    <a:bodyPr/>
                    <a:lstStyle/>
                    <a:p>
                      <a:pPr algn="r"/>
                      <a:r>
                        <a:rPr lang="en-US"/>
                        <a:t>88</a:t>
                      </a:r>
                    </a:p>
                  </a:txBody>
                  <a:tcPr/>
                </a:tc>
                <a:tc>
                  <a:txBody>
                    <a:bodyPr/>
                    <a:lstStyle/>
                    <a:p>
                      <a:pPr algn="r"/>
                      <a:r>
                        <a:rPr lang="en-US"/>
                        <a:t>91</a:t>
                      </a:r>
                    </a:p>
                  </a:txBody>
                  <a:tcPr/>
                </a:tc>
                <a:tc>
                  <a:txBody>
                    <a:bodyPr/>
                    <a:lstStyle/>
                    <a:p>
                      <a:pPr algn="r"/>
                      <a:r>
                        <a:rPr lang="en-US"/>
                        <a:t>0.5% / 1.1%</a:t>
                      </a:r>
                    </a:p>
                  </a:txBody>
                  <a:tcPr/>
                </a:tc>
                <a:extLst>
                  <a:ext uri="{0D108BD9-81ED-4DB2-BD59-A6C34878D82A}">
                    <a16:rowId xmlns:a16="http://schemas.microsoft.com/office/drawing/2014/main" val="286617042"/>
                  </a:ext>
                </a:extLst>
              </a:tr>
              <a:tr h="623435">
                <a:tc>
                  <a:txBody>
                    <a:bodyPr/>
                    <a:lstStyle/>
                    <a:p>
                      <a:r>
                        <a:rPr lang="en-US" sz="1400"/>
                        <a:t>L1 Y arm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ITM08-ETM15</a:t>
                      </a:r>
                    </a:p>
                  </a:txBody>
                  <a:tcPr/>
                </a:tc>
                <a:tc>
                  <a:txBody>
                    <a:bodyPr/>
                    <a:lstStyle/>
                    <a:p>
                      <a:pPr algn="r"/>
                      <a:r>
                        <a:rPr lang="en-US"/>
                        <a:t>120 / 58</a:t>
                      </a:r>
                    </a:p>
                  </a:txBody>
                  <a:tcPr/>
                </a:tc>
                <a:tc>
                  <a:txBody>
                    <a:bodyPr/>
                    <a:lstStyle/>
                    <a:p>
                      <a:pPr algn="r"/>
                      <a:r>
                        <a:rPr lang="en-US"/>
                        <a:t>193</a:t>
                      </a:r>
                    </a:p>
                  </a:txBody>
                  <a:tcPr/>
                </a:tc>
                <a:tc>
                  <a:txBody>
                    <a:bodyPr/>
                    <a:lstStyle/>
                    <a:p>
                      <a:pPr algn="r"/>
                      <a:r>
                        <a:rPr lang="en-US" dirty="0"/>
                        <a:t>87</a:t>
                      </a:r>
                    </a:p>
                  </a:txBody>
                  <a:tcPr/>
                </a:tc>
                <a:tc>
                  <a:txBody>
                    <a:bodyPr/>
                    <a:lstStyle/>
                    <a:p>
                      <a:pPr algn="r"/>
                      <a:r>
                        <a:rPr lang="en-US"/>
                        <a:t>90</a:t>
                      </a:r>
                    </a:p>
                  </a:txBody>
                  <a:tcPr/>
                </a:tc>
                <a:tc>
                  <a:txBody>
                    <a:bodyPr/>
                    <a:lstStyle/>
                    <a:p>
                      <a:pPr algn="r"/>
                      <a:r>
                        <a:rPr lang="en-US" dirty="0"/>
                        <a:t>0.5% / 0.9%</a:t>
                      </a:r>
                    </a:p>
                  </a:txBody>
                  <a:tcPr/>
                </a:tc>
                <a:extLst>
                  <a:ext uri="{0D108BD9-81ED-4DB2-BD59-A6C34878D82A}">
                    <a16:rowId xmlns:a16="http://schemas.microsoft.com/office/drawing/2014/main" val="2465493389"/>
                  </a:ext>
                </a:extLst>
              </a:tr>
            </a:tbl>
          </a:graphicData>
        </a:graphic>
      </p:graphicFrame>
      <p:sp>
        <p:nvSpPr>
          <p:cNvPr id="6" name="TextBox 5">
            <a:extLst>
              <a:ext uri="{FF2B5EF4-FFF2-40B4-BE49-F238E27FC236}">
                <a16:creationId xmlns:a16="http://schemas.microsoft.com/office/drawing/2014/main" id="{8CA4802D-DD1E-564C-B265-B5408FB8C25A}"/>
              </a:ext>
            </a:extLst>
          </p:cNvPr>
          <p:cNvSpPr txBox="1"/>
          <p:nvPr/>
        </p:nvSpPr>
        <p:spPr>
          <a:xfrm>
            <a:off x="1732152" y="1551613"/>
            <a:ext cx="5679696" cy="1077218"/>
          </a:xfrm>
          <a:prstGeom prst="rect">
            <a:avLst/>
          </a:prstGeom>
          <a:noFill/>
        </p:spPr>
        <p:txBody>
          <a:bodyPr wrap="none" rtlCol="0">
            <a:spAutoFit/>
          </a:bodyPr>
          <a:lstStyle/>
          <a:p>
            <a:r>
              <a:rPr lang="en-US" dirty="0"/>
              <a:t>RTL with one PA on ETM (2cm, 30mW)</a:t>
            </a:r>
          </a:p>
          <a:p>
            <a:r>
              <a:rPr lang="en-US" sz="2000" dirty="0"/>
              <a:t>Fit : a=0.1, b=30</a:t>
            </a:r>
          </a:p>
          <a:p>
            <a:r>
              <a:rPr lang="en-US" sz="2000" dirty="0"/>
              <a:t>00 loss = 1 - 00 power on ETM with PA / without PA </a:t>
            </a:r>
          </a:p>
        </p:txBody>
      </p:sp>
      <p:sp>
        <p:nvSpPr>
          <p:cNvPr id="7" name="TextBox 6">
            <a:extLst>
              <a:ext uri="{FF2B5EF4-FFF2-40B4-BE49-F238E27FC236}">
                <a16:creationId xmlns:a16="http://schemas.microsoft.com/office/drawing/2014/main" id="{B9748933-79D1-5745-8AB2-B8FDD0C1D06B}"/>
              </a:ext>
            </a:extLst>
          </p:cNvPr>
          <p:cNvSpPr txBox="1"/>
          <p:nvPr/>
        </p:nvSpPr>
        <p:spPr>
          <a:xfrm>
            <a:off x="17585" y="-9667"/>
            <a:ext cx="3899914" cy="338554"/>
          </a:xfrm>
          <a:prstGeom prst="rect">
            <a:avLst/>
          </a:prstGeom>
          <a:noFill/>
        </p:spPr>
        <p:txBody>
          <a:bodyPr wrap="none" rtlCol="0">
            <a:spAutoFit/>
          </a:bodyPr>
          <a:lstStyle/>
          <a:p>
            <a:r>
              <a:rPr lang="en-US" sz="1600" dirty="0">
                <a:solidFill>
                  <a:srgbClr val="FF0000"/>
                </a:solidFill>
              </a:rPr>
              <a:t>Does this shape suppress 7</a:t>
            </a:r>
            <a:r>
              <a:rPr lang="en-US" sz="1600" baseline="30000" dirty="0">
                <a:solidFill>
                  <a:srgbClr val="FF0000"/>
                </a:solidFill>
              </a:rPr>
              <a:t>th</a:t>
            </a:r>
            <a:r>
              <a:rPr lang="en-US" sz="1600" dirty="0">
                <a:solidFill>
                  <a:srgbClr val="FF0000"/>
                </a:solidFill>
              </a:rPr>
              <a:t> mode efficiently</a:t>
            </a:r>
          </a:p>
        </p:txBody>
      </p:sp>
      <p:sp>
        <p:nvSpPr>
          <p:cNvPr id="3" name="Frame 2">
            <a:extLst>
              <a:ext uri="{FF2B5EF4-FFF2-40B4-BE49-F238E27FC236}">
                <a16:creationId xmlns:a16="http://schemas.microsoft.com/office/drawing/2014/main" id="{C3B7432A-6CF4-C34F-9D84-34EEEDD4EBA2}"/>
              </a:ext>
            </a:extLst>
          </p:cNvPr>
          <p:cNvSpPr/>
          <p:nvPr/>
        </p:nvSpPr>
        <p:spPr bwMode="auto">
          <a:xfrm>
            <a:off x="1905000" y="3990811"/>
            <a:ext cx="533400" cy="2355850"/>
          </a:xfrm>
          <a:prstGeom prst="frame">
            <a:avLst>
              <a:gd name="adj1" fmla="val 906"/>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8" name="Frame 7">
            <a:extLst>
              <a:ext uri="{FF2B5EF4-FFF2-40B4-BE49-F238E27FC236}">
                <a16:creationId xmlns:a16="http://schemas.microsoft.com/office/drawing/2014/main" id="{1BCFE771-452A-1343-A0BB-64156BD0B523}"/>
              </a:ext>
            </a:extLst>
          </p:cNvPr>
          <p:cNvSpPr/>
          <p:nvPr/>
        </p:nvSpPr>
        <p:spPr bwMode="auto">
          <a:xfrm>
            <a:off x="3737769" y="3972635"/>
            <a:ext cx="533400" cy="2355850"/>
          </a:xfrm>
          <a:prstGeom prst="frame">
            <a:avLst>
              <a:gd name="adj1" fmla="val 906"/>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
        <p:nvSpPr>
          <p:cNvPr id="9" name="Frame 8">
            <a:extLst>
              <a:ext uri="{FF2B5EF4-FFF2-40B4-BE49-F238E27FC236}">
                <a16:creationId xmlns:a16="http://schemas.microsoft.com/office/drawing/2014/main" id="{8EEC6EEC-59EE-9D4B-8475-38CA7B249EF0}"/>
              </a:ext>
            </a:extLst>
          </p:cNvPr>
          <p:cNvSpPr/>
          <p:nvPr/>
        </p:nvSpPr>
        <p:spPr bwMode="auto">
          <a:xfrm>
            <a:off x="5410200" y="3990811"/>
            <a:ext cx="533400" cy="2355850"/>
          </a:xfrm>
          <a:prstGeom prst="frame">
            <a:avLst>
              <a:gd name="adj1" fmla="val 906"/>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Tree>
    <p:extLst>
      <p:ext uri="{BB962C8B-B14F-4D97-AF65-F5344CB8AC3E}">
        <p14:creationId xmlns:p14="http://schemas.microsoft.com/office/powerpoint/2010/main" val="38038154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722C-B9CA-6244-96ED-8B77C076D449}"/>
              </a:ext>
            </a:extLst>
          </p:cNvPr>
          <p:cNvSpPr>
            <a:spLocks noGrp="1"/>
          </p:cNvSpPr>
          <p:nvPr>
            <p:ph type="title"/>
          </p:nvPr>
        </p:nvSpPr>
        <p:spPr>
          <a:xfrm>
            <a:off x="1387424" y="-39769"/>
            <a:ext cx="3782087" cy="1295999"/>
          </a:xfrm>
        </p:spPr>
        <p:txBody>
          <a:bodyPr/>
          <a:lstStyle/>
          <a:p>
            <a:br>
              <a:rPr lang="en-US" dirty="0" err="1"/>
            </a:br>
            <a:r>
              <a:rPr lang="en-US" dirty="0" err="1"/>
              <a:t>one vs two PAs</a:t>
            </a:r>
            <a:br>
              <a:rPr lang="en-US" dirty="0" err="1"/>
            </a:br>
            <a:r>
              <a:rPr lang="en-US" sz="2800" dirty="0" err="1"/>
              <a:t>dE</a:t>
            </a:r>
            <a:r>
              <a:rPr lang="en-US" sz="2800" dirty="0"/>
              <a:t> = E-TEM00</a:t>
            </a:r>
          </a:p>
        </p:txBody>
      </p:sp>
      <p:sp>
        <p:nvSpPr>
          <p:cNvPr id="4" name="Slide Number Placeholder 3">
            <a:extLst>
              <a:ext uri="{FF2B5EF4-FFF2-40B4-BE49-F238E27FC236}">
                <a16:creationId xmlns:a16="http://schemas.microsoft.com/office/drawing/2014/main" id="{13147867-87CF-0748-9327-FA54D62609DD}"/>
              </a:ext>
            </a:extLst>
          </p:cNvPr>
          <p:cNvSpPr>
            <a:spLocks noGrp="1"/>
          </p:cNvSpPr>
          <p:nvPr>
            <p:ph type="sldNum" sz="quarter" idx="10"/>
          </p:nvPr>
        </p:nvSpPr>
        <p:spPr/>
        <p:txBody>
          <a:bodyPr/>
          <a:lstStyle/>
          <a:p>
            <a:pPr>
              <a:defRPr/>
            </a:pPr>
            <a:fld id="{CC71D854-2B37-F34D-B850-E2BACB9FDF0A}" type="slidenum">
              <a:rPr lang="en-US" altLang="ja-JP" smtClean="0"/>
              <a:pPr>
                <a:defRPr/>
              </a:pPr>
              <a:t>27</a:t>
            </a:fld>
            <a:endParaRPr lang="en-US" altLang="ja-JP"/>
          </a:p>
        </p:txBody>
      </p:sp>
      <p:pic>
        <p:nvPicPr>
          <p:cNvPr id="6" name="Picture 5">
            <a:extLst>
              <a:ext uri="{FF2B5EF4-FFF2-40B4-BE49-F238E27FC236}">
                <a16:creationId xmlns:a16="http://schemas.microsoft.com/office/drawing/2014/main" id="{663CC9A4-D50C-FF4C-926B-2F3133D9E6ED}"/>
              </a:ext>
            </a:extLst>
          </p:cNvPr>
          <p:cNvPicPr>
            <a:picLocks noChangeAspect="1"/>
          </p:cNvPicPr>
          <p:nvPr/>
        </p:nvPicPr>
        <p:blipFill rotWithShape="1">
          <a:blip r:embed="rId2"/>
          <a:srcRect l="6505" t="11075" r="8929" b="11757"/>
          <a:stretch/>
        </p:blipFill>
        <p:spPr>
          <a:xfrm>
            <a:off x="1020685" y="1600201"/>
            <a:ext cx="7456515" cy="5257799"/>
          </a:xfrm>
          <a:prstGeom prst="rect">
            <a:avLst/>
          </a:prstGeom>
        </p:spPr>
      </p:pic>
      <p:pic>
        <p:nvPicPr>
          <p:cNvPr id="12" name="Picture 11">
            <a:extLst>
              <a:ext uri="{FF2B5EF4-FFF2-40B4-BE49-F238E27FC236}">
                <a16:creationId xmlns:a16="http://schemas.microsoft.com/office/drawing/2014/main" id="{1D89032E-8294-9D45-9FF7-BA3C76A93EC6}"/>
              </a:ext>
            </a:extLst>
          </p:cNvPr>
          <p:cNvPicPr>
            <a:picLocks noChangeAspect="1"/>
          </p:cNvPicPr>
          <p:nvPr/>
        </p:nvPicPr>
        <p:blipFill>
          <a:blip r:embed="rId3"/>
          <a:stretch>
            <a:fillRect/>
          </a:stretch>
        </p:blipFill>
        <p:spPr>
          <a:xfrm>
            <a:off x="4895719" y="-26759"/>
            <a:ext cx="4228242" cy="1550759"/>
          </a:xfrm>
          <a:prstGeom prst="rect">
            <a:avLst/>
          </a:prstGeom>
          <a:solidFill>
            <a:schemeClr val="bg1"/>
          </a:solidFill>
        </p:spPr>
      </p:pic>
      <p:sp>
        <p:nvSpPr>
          <p:cNvPr id="13" name="TextBox 12">
            <a:extLst>
              <a:ext uri="{FF2B5EF4-FFF2-40B4-BE49-F238E27FC236}">
                <a16:creationId xmlns:a16="http://schemas.microsoft.com/office/drawing/2014/main" id="{DFE541B1-597F-9F4C-9B4B-F26B75A2C7F6}"/>
              </a:ext>
            </a:extLst>
          </p:cNvPr>
          <p:cNvSpPr txBox="1"/>
          <p:nvPr/>
        </p:nvSpPr>
        <p:spPr>
          <a:xfrm>
            <a:off x="228600" y="5181600"/>
            <a:ext cx="776175" cy="584775"/>
          </a:xfrm>
          <a:prstGeom prst="rect">
            <a:avLst/>
          </a:prstGeom>
          <a:noFill/>
        </p:spPr>
        <p:txBody>
          <a:bodyPr wrap="none" rtlCol="0">
            <a:spAutoFit/>
          </a:bodyPr>
          <a:lstStyle/>
          <a:p>
            <a:r>
              <a:rPr lang="en-US" sz="3200" dirty="0" err="1"/>
              <a:t>dEI</a:t>
            </a:r>
            <a:endParaRPr lang="en-US" sz="3200" dirty="0"/>
          </a:p>
        </p:txBody>
      </p:sp>
      <p:sp>
        <p:nvSpPr>
          <p:cNvPr id="14" name="TextBox 13">
            <a:extLst>
              <a:ext uri="{FF2B5EF4-FFF2-40B4-BE49-F238E27FC236}">
                <a16:creationId xmlns:a16="http://schemas.microsoft.com/office/drawing/2014/main" id="{D1D10963-498D-654F-897D-A09F073F7369}"/>
              </a:ext>
            </a:extLst>
          </p:cNvPr>
          <p:cNvSpPr txBox="1"/>
          <p:nvPr/>
        </p:nvSpPr>
        <p:spPr>
          <a:xfrm>
            <a:off x="222289" y="2286000"/>
            <a:ext cx="889987" cy="584775"/>
          </a:xfrm>
          <a:prstGeom prst="rect">
            <a:avLst/>
          </a:prstGeom>
          <a:noFill/>
        </p:spPr>
        <p:txBody>
          <a:bodyPr wrap="none" rtlCol="0">
            <a:spAutoFit/>
          </a:bodyPr>
          <a:lstStyle/>
          <a:p>
            <a:r>
              <a:rPr lang="en-US" sz="3200" dirty="0" err="1"/>
              <a:t>dEE</a:t>
            </a:r>
            <a:endParaRPr lang="en-US" sz="3200" dirty="0"/>
          </a:p>
        </p:txBody>
      </p:sp>
      <p:sp>
        <p:nvSpPr>
          <p:cNvPr id="15" name="TextBox 14">
            <a:extLst>
              <a:ext uri="{FF2B5EF4-FFF2-40B4-BE49-F238E27FC236}">
                <a16:creationId xmlns:a16="http://schemas.microsoft.com/office/drawing/2014/main" id="{183E59D3-F8CA-734E-AA78-9018D7DC3B33}"/>
              </a:ext>
            </a:extLst>
          </p:cNvPr>
          <p:cNvSpPr txBox="1"/>
          <p:nvPr/>
        </p:nvSpPr>
        <p:spPr>
          <a:xfrm>
            <a:off x="160464" y="2902454"/>
            <a:ext cx="922047" cy="461665"/>
          </a:xfrm>
          <a:prstGeom prst="rect">
            <a:avLst/>
          </a:prstGeom>
          <a:noFill/>
        </p:spPr>
        <p:txBody>
          <a:bodyPr wrap="none" rtlCol="0">
            <a:spAutoFit/>
          </a:bodyPr>
          <a:lstStyle/>
          <a:p>
            <a:r>
              <a:rPr lang="en-US" dirty="0"/>
              <a:t>±3cm</a:t>
            </a:r>
          </a:p>
        </p:txBody>
      </p:sp>
      <p:sp>
        <p:nvSpPr>
          <p:cNvPr id="16" name="TextBox 15">
            <a:extLst>
              <a:ext uri="{FF2B5EF4-FFF2-40B4-BE49-F238E27FC236}">
                <a16:creationId xmlns:a16="http://schemas.microsoft.com/office/drawing/2014/main" id="{7BF72B82-F704-BB47-BB2C-D1B4FE99180F}"/>
              </a:ext>
            </a:extLst>
          </p:cNvPr>
          <p:cNvSpPr txBox="1"/>
          <p:nvPr/>
        </p:nvSpPr>
        <p:spPr>
          <a:xfrm>
            <a:off x="128832" y="5752581"/>
            <a:ext cx="1075936" cy="461665"/>
          </a:xfrm>
          <a:prstGeom prst="rect">
            <a:avLst/>
          </a:prstGeom>
          <a:noFill/>
        </p:spPr>
        <p:txBody>
          <a:bodyPr wrap="none" rtlCol="0">
            <a:spAutoFit/>
          </a:bodyPr>
          <a:lstStyle/>
          <a:p>
            <a:r>
              <a:rPr lang="en-US" dirty="0"/>
              <a:t>±20cm</a:t>
            </a:r>
          </a:p>
        </p:txBody>
      </p:sp>
      <p:sp>
        <p:nvSpPr>
          <p:cNvPr id="17" name="TextBox 16">
            <a:extLst>
              <a:ext uri="{FF2B5EF4-FFF2-40B4-BE49-F238E27FC236}">
                <a16:creationId xmlns:a16="http://schemas.microsoft.com/office/drawing/2014/main" id="{4D19456E-921A-F144-92CD-09B116437DFA}"/>
              </a:ext>
            </a:extLst>
          </p:cNvPr>
          <p:cNvSpPr txBox="1"/>
          <p:nvPr/>
        </p:nvSpPr>
        <p:spPr>
          <a:xfrm>
            <a:off x="1387424" y="3567379"/>
            <a:ext cx="2262158" cy="1323439"/>
          </a:xfrm>
          <a:prstGeom prst="rect">
            <a:avLst/>
          </a:prstGeom>
          <a:noFill/>
        </p:spPr>
        <p:txBody>
          <a:bodyPr wrap="none" rtlCol="0">
            <a:spAutoFit/>
          </a:bodyPr>
          <a:lstStyle/>
          <a:p>
            <a:r>
              <a:rPr lang="en-US" sz="2000" dirty="0"/>
              <a:t>one absorber 10mW</a:t>
            </a:r>
          </a:p>
          <a:p>
            <a:r>
              <a:rPr lang="en-US" sz="2000" dirty="0"/>
              <a:t>at x=2cm, y=0</a:t>
            </a:r>
          </a:p>
          <a:p>
            <a:r>
              <a:rPr lang="en-US" sz="2000" dirty="0"/>
              <a:t>No mirror maps</a:t>
            </a:r>
          </a:p>
          <a:p>
            <a:r>
              <a:rPr lang="en-US" sz="2000" dirty="0" err="1"/>
              <a:t>dRTL</a:t>
            </a:r>
            <a:r>
              <a:rPr lang="en-US" sz="2000" dirty="0"/>
              <a:t>=10ppm</a:t>
            </a:r>
          </a:p>
        </p:txBody>
      </p:sp>
      <p:sp>
        <p:nvSpPr>
          <p:cNvPr id="18" name="TextBox 17">
            <a:extLst>
              <a:ext uri="{FF2B5EF4-FFF2-40B4-BE49-F238E27FC236}">
                <a16:creationId xmlns:a16="http://schemas.microsoft.com/office/drawing/2014/main" id="{6A4E8E5C-C853-BB45-9461-EC7E5C0DD815}"/>
              </a:ext>
            </a:extLst>
          </p:cNvPr>
          <p:cNvSpPr txBox="1"/>
          <p:nvPr/>
        </p:nvSpPr>
        <p:spPr>
          <a:xfrm>
            <a:off x="3761667" y="3567378"/>
            <a:ext cx="2321661" cy="1323439"/>
          </a:xfrm>
          <a:prstGeom prst="rect">
            <a:avLst/>
          </a:prstGeom>
          <a:noFill/>
        </p:spPr>
        <p:txBody>
          <a:bodyPr wrap="none" rtlCol="0">
            <a:spAutoFit/>
          </a:bodyPr>
          <a:lstStyle/>
          <a:p>
            <a:r>
              <a:rPr lang="en-US" sz="2000" dirty="0">
                <a:solidFill>
                  <a:srgbClr val="00B050"/>
                </a:solidFill>
              </a:rPr>
              <a:t>one absorber 10mW </a:t>
            </a:r>
          </a:p>
          <a:p>
            <a:r>
              <a:rPr lang="en-US" sz="2000" dirty="0">
                <a:solidFill>
                  <a:srgbClr val="00B050"/>
                </a:solidFill>
              </a:rPr>
              <a:t>at x=2cm, y=0</a:t>
            </a:r>
          </a:p>
          <a:p>
            <a:r>
              <a:rPr lang="en-US" sz="2000" dirty="0">
                <a:solidFill>
                  <a:srgbClr val="00B050"/>
                </a:solidFill>
              </a:rPr>
              <a:t>L1 x arm maps</a:t>
            </a:r>
          </a:p>
          <a:p>
            <a:r>
              <a:rPr lang="en-US" sz="2000" dirty="0" err="1">
                <a:solidFill>
                  <a:srgbClr val="00B050"/>
                </a:solidFill>
              </a:rPr>
              <a:t>dRTL</a:t>
            </a:r>
            <a:r>
              <a:rPr lang="en-US" sz="2000" dirty="0">
                <a:solidFill>
                  <a:srgbClr val="00B050"/>
                </a:solidFill>
              </a:rPr>
              <a:t>= 17ppm</a:t>
            </a:r>
          </a:p>
        </p:txBody>
      </p:sp>
      <p:sp>
        <p:nvSpPr>
          <p:cNvPr id="19" name="TextBox 18">
            <a:extLst>
              <a:ext uri="{FF2B5EF4-FFF2-40B4-BE49-F238E27FC236}">
                <a16:creationId xmlns:a16="http://schemas.microsoft.com/office/drawing/2014/main" id="{EE537C04-2CB3-B54A-AEAB-137119CBC706}"/>
              </a:ext>
            </a:extLst>
          </p:cNvPr>
          <p:cNvSpPr txBox="1"/>
          <p:nvPr/>
        </p:nvSpPr>
        <p:spPr>
          <a:xfrm>
            <a:off x="6097767" y="3567378"/>
            <a:ext cx="2435475" cy="1323439"/>
          </a:xfrm>
          <a:prstGeom prst="rect">
            <a:avLst/>
          </a:prstGeom>
          <a:noFill/>
        </p:spPr>
        <p:txBody>
          <a:bodyPr wrap="none" rtlCol="0">
            <a:spAutoFit/>
          </a:bodyPr>
          <a:lstStyle/>
          <a:p>
            <a:r>
              <a:rPr lang="en-US" sz="2000" dirty="0">
                <a:solidFill>
                  <a:srgbClr val="FF0000"/>
                </a:solidFill>
              </a:rPr>
              <a:t>two absorbers 10mW </a:t>
            </a:r>
          </a:p>
          <a:p>
            <a:r>
              <a:rPr lang="en-US" sz="2000" dirty="0">
                <a:solidFill>
                  <a:srgbClr val="FF0000"/>
                </a:solidFill>
              </a:rPr>
              <a:t>at 2cm &amp; -2cm</a:t>
            </a:r>
          </a:p>
          <a:p>
            <a:r>
              <a:rPr lang="en-US" sz="2000" dirty="0">
                <a:solidFill>
                  <a:srgbClr val="FF0000"/>
                </a:solidFill>
              </a:rPr>
              <a:t>L1 x arm maps</a:t>
            </a:r>
          </a:p>
          <a:p>
            <a:r>
              <a:rPr lang="en-US" sz="2000" dirty="0" err="1">
                <a:solidFill>
                  <a:srgbClr val="FF0000"/>
                </a:solidFill>
              </a:rPr>
              <a:t>dRTL</a:t>
            </a:r>
            <a:r>
              <a:rPr lang="en-US" sz="2000" dirty="0">
                <a:solidFill>
                  <a:srgbClr val="FF0000"/>
                </a:solidFill>
              </a:rPr>
              <a:t>= 11ppm</a:t>
            </a:r>
          </a:p>
        </p:txBody>
      </p:sp>
      <p:sp>
        <p:nvSpPr>
          <p:cNvPr id="3" name="TextBox 2">
            <a:extLst>
              <a:ext uri="{FF2B5EF4-FFF2-40B4-BE49-F238E27FC236}">
                <a16:creationId xmlns:a16="http://schemas.microsoft.com/office/drawing/2014/main" id="{72760D8C-7AA6-1F45-98C5-3C71DA854408}"/>
              </a:ext>
            </a:extLst>
          </p:cNvPr>
          <p:cNvSpPr txBox="1"/>
          <p:nvPr/>
        </p:nvSpPr>
        <p:spPr>
          <a:xfrm>
            <a:off x="39331" y="1569064"/>
            <a:ext cx="6159187" cy="338554"/>
          </a:xfrm>
          <a:prstGeom prst="rect">
            <a:avLst/>
          </a:prstGeom>
          <a:noFill/>
        </p:spPr>
        <p:txBody>
          <a:bodyPr wrap="none" rtlCol="0">
            <a:spAutoFit/>
          </a:bodyPr>
          <a:lstStyle/>
          <a:p>
            <a:r>
              <a:rPr lang="en-US" sz="1600" dirty="0" err="1">
                <a:solidFill>
                  <a:srgbClr val="00B050"/>
                </a:solidFill>
              </a:rPr>
              <a:t>dRTL</a:t>
            </a:r>
            <a:r>
              <a:rPr lang="en-US" sz="1600" dirty="0">
                <a:solidFill>
                  <a:srgbClr val="00B050"/>
                </a:solidFill>
              </a:rPr>
              <a:t> = RTL – RTL0, RTL0 = RTL(without map and absorber) = 48ppm</a:t>
            </a:r>
          </a:p>
        </p:txBody>
      </p:sp>
      <p:sp>
        <p:nvSpPr>
          <p:cNvPr id="5" name="Rectangle 4">
            <a:extLst>
              <a:ext uri="{FF2B5EF4-FFF2-40B4-BE49-F238E27FC236}">
                <a16:creationId xmlns:a16="http://schemas.microsoft.com/office/drawing/2014/main" id="{A125A6F3-FF43-1740-AE7A-282747B7D272}"/>
              </a:ext>
            </a:extLst>
          </p:cNvPr>
          <p:cNvSpPr/>
          <p:nvPr/>
        </p:nvSpPr>
        <p:spPr bwMode="auto">
          <a:xfrm>
            <a:off x="1020685" y="4191000"/>
            <a:ext cx="7285115" cy="685800"/>
          </a:xfrm>
          <a:prstGeom prst="rect">
            <a:avLst/>
          </a:prstGeom>
          <a:noFill/>
          <a:ln w="127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endParaRPr>
          </a:p>
        </p:txBody>
      </p:sp>
    </p:spTree>
    <p:extLst>
      <p:ext uri="{BB962C8B-B14F-4D97-AF65-F5344CB8AC3E}">
        <p14:creationId xmlns:p14="http://schemas.microsoft.com/office/powerpoint/2010/main" val="30932439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0EC2-7C1B-F349-B256-91957DEF3B7B}"/>
              </a:ext>
            </a:extLst>
          </p:cNvPr>
          <p:cNvSpPr>
            <a:spLocks noGrp="1"/>
          </p:cNvSpPr>
          <p:nvPr>
            <p:ph type="title"/>
          </p:nvPr>
        </p:nvSpPr>
        <p:spPr>
          <a:xfrm>
            <a:off x="1345406" y="111156"/>
            <a:ext cx="7239000" cy="1371600"/>
          </a:xfrm>
        </p:spPr>
        <p:txBody>
          <a:bodyPr/>
          <a:lstStyle/>
          <a:p>
            <a:r>
              <a:rPr lang="en-US" sz="3200" dirty="0"/>
              <a:t>Multiple point absorbers</a:t>
            </a:r>
            <a:br>
              <a:rPr lang="en-US" sz="2800" dirty="0"/>
            </a:br>
            <a:r>
              <a:rPr lang="en-US" sz="2400" dirty="0"/>
              <a:t>Random locations and powers</a:t>
            </a:r>
          </a:p>
        </p:txBody>
      </p:sp>
      <p:pic>
        <p:nvPicPr>
          <p:cNvPr id="6" name="Content Placeholder 5">
            <a:extLst>
              <a:ext uri="{FF2B5EF4-FFF2-40B4-BE49-F238E27FC236}">
                <a16:creationId xmlns:a16="http://schemas.microsoft.com/office/drawing/2014/main" id="{7DB370C5-A20C-EB4F-A01D-8B6847CF0C5B}"/>
              </a:ext>
            </a:extLst>
          </p:cNvPr>
          <p:cNvPicPr>
            <a:picLocks noGrp="1" noChangeAspect="1"/>
          </p:cNvPicPr>
          <p:nvPr>
            <p:ph idx="1"/>
          </p:nvPr>
        </p:nvPicPr>
        <p:blipFill rotWithShape="1">
          <a:blip r:embed="rId2"/>
          <a:srcRect l="6661" t="5776" r="5407" b="2844"/>
          <a:stretch/>
        </p:blipFill>
        <p:spPr>
          <a:xfrm>
            <a:off x="3657600" y="2554027"/>
            <a:ext cx="5348112" cy="4294696"/>
          </a:xfrm>
        </p:spPr>
      </p:pic>
      <p:sp>
        <p:nvSpPr>
          <p:cNvPr id="4" name="Slide Number Placeholder 3">
            <a:extLst>
              <a:ext uri="{FF2B5EF4-FFF2-40B4-BE49-F238E27FC236}">
                <a16:creationId xmlns:a16="http://schemas.microsoft.com/office/drawing/2014/main" id="{E7F720A8-A866-0245-9903-D89BAE186C5D}"/>
              </a:ext>
            </a:extLst>
          </p:cNvPr>
          <p:cNvSpPr>
            <a:spLocks noGrp="1"/>
          </p:cNvSpPr>
          <p:nvPr>
            <p:ph type="sldNum" sz="quarter" idx="10"/>
          </p:nvPr>
        </p:nvSpPr>
        <p:spPr/>
        <p:txBody>
          <a:bodyPr/>
          <a:lstStyle/>
          <a:p>
            <a:pPr>
              <a:defRPr/>
            </a:pPr>
            <a:fld id="{CC71D854-2B37-F34D-B850-E2BACB9FDF0A}" type="slidenum">
              <a:rPr lang="en-US" altLang="ja-JP" smtClean="0"/>
              <a:pPr>
                <a:defRPr/>
              </a:pPr>
              <a:t>28</a:t>
            </a:fld>
            <a:endParaRPr lang="en-US" altLang="ja-JP"/>
          </a:p>
        </p:txBody>
      </p:sp>
      <p:pic>
        <p:nvPicPr>
          <p:cNvPr id="8" name="Picture 7">
            <a:extLst>
              <a:ext uri="{FF2B5EF4-FFF2-40B4-BE49-F238E27FC236}">
                <a16:creationId xmlns:a16="http://schemas.microsoft.com/office/drawing/2014/main" id="{EE1D7141-163F-5E4B-B94F-D3F412C6A5F4}"/>
              </a:ext>
            </a:extLst>
          </p:cNvPr>
          <p:cNvPicPr>
            <a:picLocks noChangeAspect="1"/>
          </p:cNvPicPr>
          <p:nvPr/>
        </p:nvPicPr>
        <p:blipFill rotWithShape="1">
          <a:blip r:embed="rId3"/>
          <a:srcRect l="4495" t="4445" r="7930" b="5556"/>
          <a:stretch/>
        </p:blipFill>
        <p:spPr>
          <a:xfrm>
            <a:off x="228600" y="3562529"/>
            <a:ext cx="3138312" cy="2492189"/>
          </a:xfrm>
          <a:prstGeom prst="rect">
            <a:avLst/>
          </a:prstGeom>
        </p:spPr>
      </p:pic>
      <p:sp>
        <p:nvSpPr>
          <p:cNvPr id="9" name="TextBox 8">
            <a:extLst>
              <a:ext uri="{FF2B5EF4-FFF2-40B4-BE49-F238E27FC236}">
                <a16:creationId xmlns:a16="http://schemas.microsoft.com/office/drawing/2014/main" id="{00D2086F-56B5-F649-9DFF-7E45A6E384D1}"/>
              </a:ext>
            </a:extLst>
          </p:cNvPr>
          <p:cNvSpPr txBox="1"/>
          <p:nvPr/>
        </p:nvSpPr>
        <p:spPr>
          <a:xfrm>
            <a:off x="332949" y="2362200"/>
            <a:ext cx="2024913" cy="1200329"/>
          </a:xfrm>
          <a:prstGeom prst="rect">
            <a:avLst/>
          </a:prstGeom>
          <a:noFill/>
        </p:spPr>
        <p:txBody>
          <a:bodyPr wrap="none" rtlCol="0">
            <a:spAutoFit/>
          </a:bodyPr>
          <a:lstStyle/>
          <a:p>
            <a:r>
              <a:rPr lang="en-US" sz="1800" dirty="0"/>
              <a:t>LLO Y arm</a:t>
            </a:r>
          </a:p>
          <a:p>
            <a:r>
              <a:rPr lang="en-US" sz="1800" dirty="0" err="1"/>
              <a:t>ITM:phase</a:t>
            </a:r>
            <a:r>
              <a:rPr lang="en-US" sz="1800" dirty="0"/>
              <a:t> map</a:t>
            </a:r>
          </a:p>
          <a:p>
            <a:r>
              <a:rPr lang="en-US" sz="1800" dirty="0" err="1"/>
              <a:t>ETM:uncoated</a:t>
            </a:r>
            <a:r>
              <a:rPr lang="en-US" sz="1800" dirty="0"/>
              <a:t> map</a:t>
            </a:r>
          </a:p>
          <a:p>
            <a:r>
              <a:rPr lang="en-US" sz="1800" dirty="0"/>
              <a:t>          +correction</a:t>
            </a:r>
          </a:p>
        </p:txBody>
      </p:sp>
      <p:sp>
        <p:nvSpPr>
          <p:cNvPr id="10" name="TextBox 9">
            <a:extLst>
              <a:ext uri="{FF2B5EF4-FFF2-40B4-BE49-F238E27FC236}">
                <a16:creationId xmlns:a16="http://schemas.microsoft.com/office/drawing/2014/main" id="{E0147D17-BD83-5148-B8E5-840850D4CA69}"/>
              </a:ext>
            </a:extLst>
          </p:cNvPr>
          <p:cNvSpPr txBox="1"/>
          <p:nvPr/>
        </p:nvSpPr>
        <p:spPr>
          <a:xfrm>
            <a:off x="4435660" y="1603579"/>
            <a:ext cx="4708340" cy="1015663"/>
          </a:xfrm>
          <a:prstGeom prst="rect">
            <a:avLst/>
          </a:prstGeom>
          <a:noFill/>
        </p:spPr>
        <p:txBody>
          <a:bodyPr wrap="none" rtlCol="0">
            <a:spAutoFit/>
          </a:bodyPr>
          <a:lstStyle/>
          <a:p>
            <a:r>
              <a:rPr lang="en-US" sz="2000" dirty="0"/>
              <a:t>#PAs : 0~4 </a:t>
            </a:r>
            <a:r>
              <a:rPr lang="en-US" sz="2000" dirty="0" err="1"/>
              <a:t>poisson</a:t>
            </a:r>
            <a:r>
              <a:rPr lang="en-US" sz="2000" dirty="0"/>
              <a:t> (</a:t>
            </a:r>
            <a:r>
              <a:rPr lang="en-US" sz="2000" dirty="0" err="1"/>
              <a:t>ave</a:t>
            </a:r>
            <a:r>
              <a:rPr lang="en-US" sz="2000" dirty="0"/>
              <a:t>=2)</a:t>
            </a:r>
          </a:p>
          <a:p>
            <a:r>
              <a:rPr lang="en-US" sz="2000" dirty="0"/>
              <a:t>Locations(</a:t>
            </a:r>
            <a:r>
              <a:rPr lang="en-US" sz="2000" dirty="0" err="1"/>
              <a:t>x,y</a:t>
            </a:r>
            <a:r>
              <a:rPr lang="en-US" sz="2000" dirty="0"/>
              <a:t>) : normal (sig=3cm)</a:t>
            </a:r>
          </a:p>
          <a:p>
            <a:r>
              <a:rPr lang="en-US" sz="2000" dirty="0"/>
              <a:t>Power( r ) = normal( 30mW)*exp(-2r</a:t>
            </a:r>
            <a:r>
              <a:rPr lang="en-US" sz="2000" baseline="30000" dirty="0"/>
              <a:t>2</a:t>
            </a:r>
            <a:r>
              <a:rPr lang="en-US" sz="2000" dirty="0"/>
              <a:t>/w^2)</a:t>
            </a:r>
          </a:p>
        </p:txBody>
      </p:sp>
      <p:sp>
        <p:nvSpPr>
          <p:cNvPr id="11" name="TextBox 10">
            <a:extLst>
              <a:ext uri="{FF2B5EF4-FFF2-40B4-BE49-F238E27FC236}">
                <a16:creationId xmlns:a16="http://schemas.microsoft.com/office/drawing/2014/main" id="{18088D88-F033-5847-88D3-D36FA0B7D77A}"/>
              </a:ext>
            </a:extLst>
          </p:cNvPr>
          <p:cNvSpPr txBox="1"/>
          <p:nvPr/>
        </p:nvSpPr>
        <p:spPr>
          <a:xfrm>
            <a:off x="17585" y="-9667"/>
            <a:ext cx="3899914" cy="338554"/>
          </a:xfrm>
          <a:prstGeom prst="rect">
            <a:avLst/>
          </a:prstGeom>
          <a:noFill/>
        </p:spPr>
        <p:txBody>
          <a:bodyPr wrap="none" rtlCol="0">
            <a:spAutoFit/>
          </a:bodyPr>
          <a:lstStyle/>
          <a:p>
            <a:r>
              <a:rPr lang="en-US" sz="1600" dirty="0">
                <a:solidFill>
                  <a:srgbClr val="FF0000"/>
                </a:solidFill>
              </a:rPr>
              <a:t>Does this shape suppress 7</a:t>
            </a:r>
            <a:r>
              <a:rPr lang="en-US" sz="1600" baseline="30000" dirty="0">
                <a:solidFill>
                  <a:srgbClr val="FF0000"/>
                </a:solidFill>
              </a:rPr>
              <a:t>th</a:t>
            </a:r>
            <a:r>
              <a:rPr lang="en-US" sz="1600" dirty="0">
                <a:solidFill>
                  <a:srgbClr val="FF0000"/>
                </a:solidFill>
              </a:rPr>
              <a:t> mode efficiently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326CFF7-3200-474B-BEA5-F445DCAFDFB4}"/>
                  </a:ext>
                </a:extLst>
              </p:cNvPr>
              <p:cNvSpPr txBox="1"/>
              <p:nvPr/>
            </p:nvSpPr>
            <p:spPr>
              <a:xfrm>
                <a:off x="152400" y="1717945"/>
                <a:ext cx="4192558" cy="558423"/>
              </a:xfrm>
              <a:prstGeom prst="rect">
                <a:avLst/>
              </a:prstGeom>
              <a:noFill/>
            </p:spPr>
            <p:txBody>
              <a:bodyPr wrap="none" rtlCol="0">
                <a:spAutoFit/>
              </a:bodyPr>
              <a:lstStyle/>
              <a:p>
                <a14:m>
                  <m:oMath xmlns:m="http://schemas.openxmlformats.org/officeDocument/2006/math">
                    <m:r>
                      <a:rPr lang="en-US" sz="1800" i="1">
                        <a:latin typeface="Cambria Math" panose="02040503050406030204" pitchFamily="18" charset="0"/>
                      </a:rPr>
                      <m:t>𝑐𝑜𝑟𝑟</m:t>
                    </m:r>
                    <m:d>
                      <m:dPr>
                        <m:ctrlPr>
                          <a:rPr lang="en-US" sz="1800" i="1">
                            <a:latin typeface="Cambria Math" panose="02040503050406030204" pitchFamily="18" charset="0"/>
                          </a:rPr>
                        </m:ctrlPr>
                      </m:dPr>
                      <m:e>
                        <m:r>
                          <a:rPr lang="en-US" sz="1800" i="1">
                            <a:latin typeface="Cambria Math" panose="02040503050406030204" pitchFamily="18" charset="0"/>
                          </a:rPr>
                          <m:t>𝑎</m:t>
                        </m:r>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r>
                          <a:rPr lang="en-US" sz="1800" i="1">
                            <a:latin typeface="Cambria Math" panose="02040503050406030204" pitchFamily="18" charset="0"/>
                          </a:rPr>
                          <m:t>𝑐</m:t>
                        </m:r>
                      </m:e>
                    </m:d>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2</m:t>
                            </m:r>
                          </m:sup>
                        </m:sSup>
                      </m:num>
                      <m:den>
                        <m:r>
                          <a:rPr lang="en-US" sz="1800" i="1">
                            <a:latin typeface="Cambria Math" panose="02040503050406030204" pitchFamily="18" charset="0"/>
                          </a:rPr>
                          <m:t>2 </m:t>
                        </m:r>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𝑚</m:t>
                            </m:r>
                          </m:sub>
                        </m:sSub>
                      </m:den>
                    </m:f>
                    <m:r>
                      <m:rPr>
                        <m:sty m:val="p"/>
                      </m:rPr>
                      <a:rPr lang="en-US" sz="1800">
                        <a:latin typeface="Cambria Math" panose="02040503050406030204" pitchFamily="18" charset="0"/>
                      </a:rPr>
                      <m:t>exp</m:t>
                    </m:r>
                    <m:r>
                      <a:rPr lang="en-US" sz="1800" i="1">
                        <a:latin typeface="Cambria Math" panose="02040503050406030204" pitchFamily="18" charset="0"/>
                      </a:rPr>
                      <m:t>⁡(−</m:t>
                    </m:r>
                    <m:r>
                      <m:rPr>
                        <m:nor/>
                      </m:rPr>
                      <a:rPr lang="en-US" sz="1800" dirty="0"/>
                      <m:t>a</m:t>
                    </m:r>
                    <m:r>
                      <m:rPr>
                        <m:nor/>
                      </m:rPr>
                      <a:rPr lang="en-US" sz="1800" dirty="0"/>
                      <m:t> </m:t>
                    </m:r>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2</m:t>
                        </m:r>
                      </m:sup>
                    </m:sSup>
                  </m:oMath>
                </a14:m>
                <a:r>
                  <a:rPr lang="en-US" sz="1800" dirty="0"/>
                  <a:t>-b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4</m:t>
                        </m:r>
                      </m:sup>
                    </m:sSup>
                  </m:oMath>
                </a14:m>
                <a:r>
                  <a:rPr lang="en-US" sz="1800" dirty="0"/>
                  <a:t>- c </a:t>
                </a:r>
                <a14:m>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𝑟</m:t>
                        </m:r>
                      </m:e>
                      <m:sup>
                        <m:r>
                          <a:rPr lang="en-US" sz="1800" i="1">
                            <a:latin typeface="Cambria Math" panose="02040503050406030204" pitchFamily="18" charset="0"/>
                          </a:rPr>
                          <m:t>8</m:t>
                        </m:r>
                      </m:sup>
                    </m:sSup>
                  </m:oMath>
                </a14:m>
                <a:r>
                  <a:rPr lang="en-US" sz="1800" dirty="0"/>
                  <a:t>)</a:t>
                </a:r>
              </a:p>
            </p:txBody>
          </p:sp>
        </mc:Choice>
        <mc:Fallback xmlns="">
          <p:sp>
            <p:nvSpPr>
              <p:cNvPr id="3" name="TextBox 2">
                <a:extLst>
                  <a:ext uri="{FF2B5EF4-FFF2-40B4-BE49-F238E27FC236}">
                    <a16:creationId xmlns:a16="http://schemas.microsoft.com/office/drawing/2014/main" id="{0326CFF7-3200-474B-BEA5-F445DCAFDFB4}"/>
                  </a:ext>
                </a:extLst>
              </p:cNvPr>
              <p:cNvSpPr txBox="1">
                <a:spLocks noRot="1" noChangeAspect="1" noMove="1" noResize="1" noEditPoints="1" noAdjustHandles="1" noChangeArrowheads="1" noChangeShapeType="1" noTextEdit="1"/>
              </p:cNvSpPr>
              <p:nvPr/>
            </p:nvSpPr>
            <p:spPr>
              <a:xfrm>
                <a:off x="152400" y="1717945"/>
                <a:ext cx="4192558" cy="558423"/>
              </a:xfrm>
              <a:prstGeom prst="rect">
                <a:avLst/>
              </a:prstGeom>
              <a:blipFill>
                <a:blip r:embed="rId4"/>
                <a:stretch>
                  <a:fillRect r="-303" b="-6818"/>
                </a:stretch>
              </a:blipFill>
            </p:spPr>
            <p:txBody>
              <a:bodyPr/>
              <a:lstStyle/>
              <a:p>
                <a:r>
                  <a:rPr lang="en-US">
                    <a:noFill/>
                  </a:rPr>
                  <a:t> </a:t>
                </a:r>
              </a:p>
            </p:txBody>
          </p:sp>
        </mc:Fallback>
      </mc:AlternateContent>
    </p:spTree>
    <p:extLst>
      <p:ext uri="{BB962C8B-B14F-4D97-AF65-F5344CB8AC3E}">
        <p14:creationId xmlns:p14="http://schemas.microsoft.com/office/powerpoint/2010/main" val="30322428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DFC7-0FDE-7F48-8B30-A1280C5731DF}"/>
              </a:ext>
            </a:extLst>
          </p:cNvPr>
          <p:cNvSpPr>
            <a:spLocks noGrp="1"/>
          </p:cNvSpPr>
          <p:nvPr>
            <p:ph type="title"/>
          </p:nvPr>
        </p:nvSpPr>
        <p:spPr>
          <a:xfrm>
            <a:off x="1345406" y="181476"/>
            <a:ext cx="7239000" cy="1371600"/>
          </a:xfrm>
        </p:spPr>
        <p:txBody>
          <a:bodyPr/>
          <a:lstStyle/>
          <a:p>
            <a:r>
              <a:rPr lang="en-US" dirty="0"/>
              <a:t>Effect of edge fall off shape </a:t>
            </a:r>
            <a:br>
              <a:rPr lang="en-US" dirty="0"/>
            </a:br>
            <a:r>
              <a:rPr lang="en-US" sz="2800" dirty="0"/>
              <a:t>when there is no PA</a:t>
            </a:r>
            <a:br>
              <a:rPr lang="en-US" sz="2800" dirty="0"/>
            </a:br>
            <a:r>
              <a:rPr lang="en-US" sz="2800" dirty="0"/>
              <a:t>but with coating absorption</a:t>
            </a:r>
          </a:p>
        </p:txBody>
      </p:sp>
      <p:sp>
        <p:nvSpPr>
          <p:cNvPr id="4" name="Slide Number Placeholder 3">
            <a:extLst>
              <a:ext uri="{FF2B5EF4-FFF2-40B4-BE49-F238E27FC236}">
                <a16:creationId xmlns:a16="http://schemas.microsoft.com/office/drawing/2014/main" id="{067B7786-441F-BA4E-BA9B-88FFA6E62C98}"/>
              </a:ext>
            </a:extLst>
          </p:cNvPr>
          <p:cNvSpPr>
            <a:spLocks noGrp="1"/>
          </p:cNvSpPr>
          <p:nvPr>
            <p:ph type="sldNum" sz="quarter" idx="10"/>
          </p:nvPr>
        </p:nvSpPr>
        <p:spPr/>
        <p:txBody>
          <a:bodyPr/>
          <a:lstStyle/>
          <a:p>
            <a:pPr>
              <a:defRPr/>
            </a:pPr>
            <a:fld id="{CC71D854-2B37-F34D-B850-E2BACB9FDF0A}" type="slidenum">
              <a:rPr lang="en-US" altLang="ja-JP" smtClean="0"/>
              <a:pPr>
                <a:defRPr/>
              </a:pPr>
              <a:t>29</a:t>
            </a:fld>
            <a:endParaRPr lang="en-US" altLang="ja-JP"/>
          </a:p>
        </p:txBody>
      </p:sp>
      <p:graphicFrame>
        <p:nvGraphicFramePr>
          <p:cNvPr id="5" name="Table 5">
            <a:extLst>
              <a:ext uri="{FF2B5EF4-FFF2-40B4-BE49-F238E27FC236}">
                <a16:creationId xmlns:a16="http://schemas.microsoft.com/office/drawing/2014/main" id="{4EAFD280-A425-D44F-9062-06145D5D71B3}"/>
              </a:ext>
            </a:extLst>
          </p:cNvPr>
          <p:cNvGraphicFramePr>
            <a:graphicFrameLocks noGrp="1"/>
          </p:cNvGraphicFramePr>
          <p:nvPr>
            <p:extLst>
              <p:ext uri="{D42A27DB-BD31-4B8C-83A1-F6EECF244321}">
                <p14:modId xmlns:p14="http://schemas.microsoft.com/office/powerpoint/2010/main" val="1872198140"/>
              </p:ext>
            </p:extLst>
          </p:nvPr>
        </p:nvGraphicFramePr>
        <p:xfrm>
          <a:off x="609600" y="2590800"/>
          <a:ext cx="8325222" cy="2291080"/>
        </p:xfrm>
        <a:graphic>
          <a:graphicData uri="http://schemas.openxmlformats.org/drawingml/2006/table">
            <a:tbl>
              <a:tblPr firstRow="1" bandRow="1">
                <a:tableStyleId>{5C22544A-7EE6-4342-B048-85BDC9FD1C3A}</a:tableStyleId>
              </a:tblPr>
              <a:tblGrid>
                <a:gridCol w="1584960">
                  <a:extLst>
                    <a:ext uri="{9D8B030D-6E8A-4147-A177-3AD203B41FA5}">
                      <a16:colId xmlns:a16="http://schemas.microsoft.com/office/drawing/2014/main" val="3815398338"/>
                    </a:ext>
                  </a:extLst>
                </a:gridCol>
                <a:gridCol w="1408554">
                  <a:extLst>
                    <a:ext uri="{9D8B030D-6E8A-4147-A177-3AD203B41FA5}">
                      <a16:colId xmlns:a16="http://schemas.microsoft.com/office/drawing/2014/main" val="2377886830"/>
                    </a:ext>
                  </a:extLst>
                </a:gridCol>
                <a:gridCol w="1408554">
                  <a:extLst>
                    <a:ext uri="{9D8B030D-6E8A-4147-A177-3AD203B41FA5}">
                      <a16:colId xmlns:a16="http://schemas.microsoft.com/office/drawing/2014/main" val="3435997455"/>
                    </a:ext>
                  </a:extLst>
                </a:gridCol>
                <a:gridCol w="1408554">
                  <a:extLst>
                    <a:ext uri="{9D8B030D-6E8A-4147-A177-3AD203B41FA5}">
                      <a16:colId xmlns:a16="http://schemas.microsoft.com/office/drawing/2014/main" val="3849412872"/>
                    </a:ext>
                  </a:extLst>
                </a:gridCol>
                <a:gridCol w="2514600">
                  <a:extLst>
                    <a:ext uri="{9D8B030D-6E8A-4147-A177-3AD203B41FA5}">
                      <a16:colId xmlns:a16="http://schemas.microsoft.com/office/drawing/2014/main" val="531525469"/>
                    </a:ext>
                  </a:extLst>
                </a:gridCol>
              </a:tblGrid>
              <a:tr h="370840">
                <a:tc>
                  <a:txBody>
                    <a:bodyPr/>
                    <a:lstStyle/>
                    <a:p>
                      <a:endParaRPr lang="en-US" dirty="0"/>
                    </a:p>
                  </a:txBody>
                  <a:tcPr/>
                </a:tc>
                <a:tc>
                  <a:txBody>
                    <a:bodyPr/>
                    <a:lstStyle/>
                    <a:p>
                      <a:r>
                        <a:rPr lang="en-US" dirty="0"/>
                        <a:t>LHO X</a:t>
                      </a:r>
                    </a:p>
                  </a:txBody>
                  <a:tcPr/>
                </a:tc>
                <a:tc>
                  <a:txBody>
                    <a:bodyPr/>
                    <a:lstStyle/>
                    <a:p>
                      <a:r>
                        <a:rPr lang="en-US" dirty="0"/>
                        <a:t>LHO Y</a:t>
                      </a:r>
                    </a:p>
                  </a:txBody>
                  <a:tcPr/>
                </a:tc>
                <a:tc>
                  <a:txBody>
                    <a:bodyPr/>
                    <a:lstStyle/>
                    <a:p>
                      <a:r>
                        <a:rPr lang="en-US" dirty="0"/>
                        <a:t>LLO X</a:t>
                      </a:r>
                    </a:p>
                  </a:txBody>
                  <a:tcPr/>
                </a:tc>
                <a:tc>
                  <a:txBody>
                    <a:bodyPr/>
                    <a:lstStyle/>
                    <a:p>
                      <a:r>
                        <a:rPr lang="en-US" dirty="0"/>
                        <a:t>LLOY</a:t>
                      </a:r>
                    </a:p>
                  </a:txBody>
                  <a:tcPr/>
                </a:tc>
                <a:extLst>
                  <a:ext uri="{0D108BD9-81ED-4DB2-BD59-A6C34878D82A}">
                    <a16:rowId xmlns:a16="http://schemas.microsoft.com/office/drawing/2014/main" val="882253343"/>
                  </a:ext>
                </a:extLst>
              </a:tr>
              <a:tr h="370840">
                <a:tc>
                  <a:txBody>
                    <a:bodyPr/>
                    <a:lstStyle/>
                    <a:p>
                      <a:r>
                        <a:rPr lang="en-US" dirty="0"/>
                        <a:t>No thermal</a:t>
                      </a:r>
                    </a:p>
                    <a:p>
                      <a:r>
                        <a:rPr lang="en-US" dirty="0">
                          <a:solidFill>
                            <a:srgbClr val="00B050"/>
                          </a:solidFill>
                        </a:rPr>
                        <a:t>(power/RTL)</a:t>
                      </a:r>
                    </a:p>
                  </a:txBody>
                  <a:tcPr/>
                </a:tc>
                <a:tc>
                  <a:txBody>
                    <a:bodyPr/>
                    <a:lstStyle/>
                    <a:p>
                      <a:r>
                        <a:rPr lang="en-US" dirty="0"/>
                        <a:t>262 / 62</a:t>
                      </a:r>
                    </a:p>
                    <a:p>
                      <a:r>
                        <a:rPr lang="en-US" dirty="0"/>
                        <a:t>262 / 65</a:t>
                      </a:r>
                    </a:p>
                  </a:txBody>
                  <a:tcPr/>
                </a:tc>
                <a:tc>
                  <a:txBody>
                    <a:bodyPr/>
                    <a:lstStyle/>
                    <a:p>
                      <a:r>
                        <a:rPr lang="en-US" dirty="0"/>
                        <a:t>277 / 63</a:t>
                      </a:r>
                    </a:p>
                    <a:p>
                      <a:r>
                        <a:rPr lang="en-US" dirty="0"/>
                        <a:t>277 / 65</a:t>
                      </a:r>
                    </a:p>
                  </a:txBody>
                  <a:tcPr/>
                </a:tc>
                <a:tc>
                  <a:txBody>
                    <a:bodyPr/>
                    <a:lstStyle/>
                    <a:p>
                      <a:r>
                        <a:rPr lang="en-US" dirty="0"/>
                        <a:t>266 / 54</a:t>
                      </a:r>
                    </a:p>
                    <a:p>
                      <a:r>
                        <a:rPr lang="en-US" dirty="0"/>
                        <a:t>266 / 57</a:t>
                      </a:r>
                    </a:p>
                  </a:txBody>
                  <a:tcPr/>
                </a:tc>
                <a:tc>
                  <a:txBody>
                    <a:bodyPr/>
                    <a:lstStyle/>
                    <a:p>
                      <a:r>
                        <a:rPr lang="en-US" dirty="0"/>
                        <a:t>266 / 55</a:t>
                      </a:r>
                    </a:p>
                    <a:p>
                      <a:r>
                        <a:rPr lang="en-US" dirty="0"/>
                        <a:t>266 / 58, </a:t>
                      </a:r>
                      <a:r>
                        <a:rPr lang="en-US" dirty="0">
                          <a:solidFill>
                            <a:srgbClr val="00B050"/>
                          </a:solidFill>
                        </a:rPr>
                        <a:t>266 / 58</a:t>
                      </a:r>
                    </a:p>
                  </a:txBody>
                  <a:tcPr/>
                </a:tc>
                <a:extLst>
                  <a:ext uri="{0D108BD9-81ED-4DB2-BD59-A6C34878D82A}">
                    <a16:rowId xmlns:a16="http://schemas.microsoft.com/office/drawing/2014/main" val="1415734386"/>
                  </a:ext>
                </a:extLst>
              </a:tr>
              <a:tr h="370840">
                <a:tc>
                  <a:txBody>
                    <a:bodyPr/>
                    <a:lstStyle/>
                    <a:p>
                      <a:r>
                        <a:rPr lang="en-US" dirty="0"/>
                        <a:t>Coating abs</a:t>
                      </a:r>
                    </a:p>
                    <a:p>
                      <a:r>
                        <a:rPr lang="en-US" dirty="0"/>
                        <a:t>No RH</a:t>
                      </a:r>
                    </a:p>
                  </a:txBody>
                  <a:tcPr/>
                </a:tc>
                <a:tc>
                  <a:txBody>
                    <a:bodyPr/>
                    <a:lstStyle/>
                    <a:p>
                      <a:r>
                        <a:rPr lang="en-US" dirty="0"/>
                        <a:t>261 / 57</a:t>
                      </a:r>
                    </a:p>
                    <a:p>
                      <a:r>
                        <a:rPr lang="en-US" dirty="0"/>
                        <a:t>260 / 64</a:t>
                      </a:r>
                    </a:p>
                  </a:txBody>
                  <a:tcPr/>
                </a:tc>
                <a:tc>
                  <a:txBody>
                    <a:bodyPr/>
                    <a:lstStyle/>
                    <a:p>
                      <a:r>
                        <a:rPr lang="en-US" dirty="0"/>
                        <a:t>276 / 57</a:t>
                      </a:r>
                    </a:p>
                    <a:p>
                      <a:r>
                        <a:rPr lang="en-US" dirty="0"/>
                        <a:t>275 / 66</a:t>
                      </a:r>
                    </a:p>
                  </a:txBody>
                  <a:tcPr/>
                </a:tc>
                <a:tc>
                  <a:txBody>
                    <a:bodyPr/>
                    <a:lstStyle/>
                    <a:p>
                      <a:r>
                        <a:rPr lang="en-US" dirty="0"/>
                        <a:t>265 / 54</a:t>
                      </a:r>
                    </a:p>
                    <a:p>
                      <a:r>
                        <a:rPr lang="en-US" dirty="0"/>
                        <a:t>264 / 60</a:t>
                      </a:r>
                    </a:p>
                  </a:txBody>
                  <a:tcPr/>
                </a:tc>
                <a:tc>
                  <a:txBody>
                    <a:bodyPr/>
                    <a:lstStyle/>
                    <a:p>
                      <a:r>
                        <a:rPr lang="en-US" dirty="0"/>
                        <a:t>265 / 55</a:t>
                      </a:r>
                    </a:p>
                    <a:p>
                      <a:r>
                        <a:rPr lang="en-US" dirty="0"/>
                        <a:t>264 / 60, </a:t>
                      </a:r>
                      <a:r>
                        <a:rPr lang="en-US" dirty="0">
                          <a:solidFill>
                            <a:srgbClr val="00B050"/>
                          </a:solidFill>
                        </a:rPr>
                        <a:t>264 / 59</a:t>
                      </a:r>
                    </a:p>
                  </a:txBody>
                  <a:tcPr/>
                </a:tc>
                <a:extLst>
                  <a:ext uri="{0D108BD9-81ED-4DB2-BD59-A6C34878D82A}">
                    <a16:rowId xmlns:a16="http://schemas.microsoft.com/office/drawing/2014/main" val="1100770750"/>
                  </a:ext>
                </a:extLst>
              </a:tr>
              <a:tr h="370840">
                <a:tc>
                  <a:txBody>
                    <a:bodyPr/>
                    <a:lstStyle/>
                    <a:p>
                      <a:r>
                        <a:rPr lang="en-US" dirty="0"/>
                        <a:t>Coating abs</a:t>
                      </a:r>
                    </a:p>
                    <a:p>
                      <a:r>
                        <a:rPr lang="en-US" dirty="0"/>
                        <a:t>RH </a:t>
                      </a:r>
                      <a:r>
                        <a:rPr lang="en-US" dirty="0" err="1"/>
                        <a:t>corr</a:t>
                      </a:r>
                      <a:endParaRPr lang="en-US" dirty="0"/>
                    </a:p>
                  </a:txBody>
                  <a:tcPr/>
                </a:tc>
                <a:tc>
                  <a:txBody>
                    <a:bodyPr/>
                    <a:lstStyle/>
                    <a:p>
                      <a:r>
                        <a:rPr lang="en-US" dirty="0"/>
                        <a:t>262 / 61</a:t>
                      </a:r>
                    </a:p>
                    <a:p>
                      <a:r>
                        <a:rPr lang="en-US" dirty="0"/>
                        <a:t>262 / 69</a:t>
                      </a:r>
                    </a:p>
                  </a:txBody>
                  <a:tcPr/>
                </a:tc>
                <a:tc>
                  <a:txBody>
                    <a:bodyPr/>
                    <a:lstStyle/>
                    <a:p>
                      <a:r>
                        <a:rPr lang="en-US" dirty="0"/>
                        <a:t>277 / 62</a:t>
                      </a:r>
                    </a:p>
                    <a:p>
                      <a:r>
                        <a:rPr lang="en-US" dirty="0"/>
                        <a:t>277 / 71</a:t>
                      </a:r>
                    </a:p>
                  </a:txBody>
                  <a:tcPr/>
                </a:tc>
                <a:tc>
                  <a:txBody>
                    <a:bodyPr/>
                    <a:lstStyle/>
                    <a:p>
                      <a:r>
                        <a:rPr lang="en-US" dirty="0"/>
                        <a:t>266 / 55</a:t>
                      </a:r>
                    </a:p>
                    <a:p>
                      <a:r>
                        <a:rPr lang="en-US" dirty="0"/>
                        <a:t>266 / 58</a:t>
                      </a:r>
                    </a:p>
                  </a:txBody>
                  <a:tcPr/>
                </a:tc>
                <a:tc>
                  <a:txBody>
                    <a:bodyPr/>
                    <a:lstStyle/>
                    <a:p>
                      <a:r>
                        <a:rPr lang="en-US" dirty="0"/>
                        <a:t>266 / 56</a:t>
                      </a:r>
                    </a:p>
                    <a:p>
                      <a:r>
                        <a:rPr lang="en-US" dirty="0"/>
                        <a:t>266 / 59, </a:t>
                      </a:r>
                      <a:r>
                        <a:rPr lang="en-US" dirty="0">
                          <a:solidFill>
                            <a:srgbClr val="00B050"/>
                          </a:solidFill>
                        </a:rPr>
                        <a:t>266 / 60</a:t>
                      </a:r>
                    </a:p>
                  </a:txBody>
                  <a:tcPr/>
                </a:tc>
                <a:extLst>
                  <a:ext uri="{0D108BD9-81ED-4DB2-BD59-A6C34878D82A}">
                    <a16:rowId xmlns:a16="http://schemas.microsoft.com/office/drawing/2014/main" val="144859641"/>
                  </a:ext>
                </a:extLst>
              </a:tr>
            </a:tbl>
          </a:graphicData>
        </a:graphic>
      </p:graphicFrame>
      <p:sp>
        <p:nvSpPr>
          <p:cNvPr id="6" name="TextBox 5">
            <a:extLst>
              <a:ext uri="{FF2B5EF4-FFF2-40B4-BE49-F238E27FC236}">
                <a16:creationId xmlns:a16="http://schemas.microsoft.com/office/drawing/2014/main" id="{FC652B19-82C4-584E-BB38-061751F8FC19}"/>
              </a:ext>
            </a:extLst>
          </p:cNvPr>
          <p:cNvSpPr txBox="1"/>
          <p:nvPr/>
        </p:nvSpPr>
        <p:spPr>
          <a:xfrm>
            <a:off x="4833122" y="4929004"/>
            <a:ext cx="4101700" cy="830997"/>
          </a:xfrm>
          <a:prstGeom prst="rect">
            <a:avLst/>
          </a:prstGeom>
          <a:noFill/>
        </p:spPr>
        <p:txBody>
          <a:bodyPr wrap="none" rtlCol="0">
            <a:spAutoFit/>
          </a:bodyPr>
          <a:lstStyle/>
          <a:p>
            <a:r>
              <a:rPr lang="en-US" sz="1600" dirty="0"/>
              <a:t>Arm power (W) / RTL (ppm) </a:t>
            </a:r>
            <a:r>
              <a:rPr lang="en-US" sz="1600" dirty="0">
                <a:solidFill>
                  <a:srgbClr val="FF0000"/>
                </a:solidFill>
              </a:rPr>
              <a:t>without fall off</a:t>
            </a:r>
          </a:p>
          <a:p>
            <a:r>
              <a:rPr lang="en-US" sz="1600" dirty="0"/>
              <a:t>Arm power (W) / RTL (ppm) </a:t>
            </a:r>
            <a:r>
              <a:rPr lang="en-US" sz="1600" dirty="0">
                <a:solidFill>
                  <a:srgbClr val="FF0000"/>
                </a:solidFill>
              </a:rPr>
              <a:t>with fall off</a:t>
            </a:r>
          </a:p>
          <a:p>
            <a:r>
              <a:rPr lang="en-US" sz="1600" dirty="0">
                <a:solidFill>
                  <a:srgbClr val="00B050"/>
                </a:solidFill>
              </a:rPr>
              <a:t>Arm power (W) / RTL (ppm) with ETM15 map</a:t>
            </a:r>
          </a:p>
        </p:txBody>
      </p:sp>
      <p:sp>
        <p:nvSpPr>
          <p:cNvPr id="7" name="TextBox 6">
            <a:extLst>
              <a:ext uri="{FF2B5EF4-FFF2-40B4-BE49-F238E27FC236}">
                <a16:creationId xmlns:a16="http://schemas.microsoft.com/office/drawing/2014/main" id="{BD1390F5-FBEF-4940-BF02-37342388036E}"/>
              </a:ext>
            </a:extLst>
          </p:cNvPr>
          <p:cNvSpPr txBox="1"/>
          <p:nvPr/>
        </p:nvSpPr>
        <p:spPr>
          <a:xfrm>
            <a:off x="1752600" y="1600200"/>
            <a:ext cx="6714530" cy="830997"/>
          </a:xfrm>
          <a:prstGeom prst="rect">
            <a:avLst/>
          </a:prstGeom>
          <a:noFill/>
        </p:spPr>
        <p:txBody>
          <a:bodyPr wrap="none" rtlCol="0">
            <a:spAutoFit/>
          </a:bodyPr>
          <a:lstStyle/>
          <a:p>
            <a:r>
              <a:rPr lang="en-US" dirty="0"/>
              <a:t>ITM : </a:t>
            </a:r>
            <a:r>
              <a:rPr lang="en-US" dirty="0" err="1"/>
              <a:t>phasemap</a:t>
            </a:r>
            <a:r>
              <a:rPr lang="en-US" dirty="0"/>
              <a:t> as is</a:t>
            </a:r>
          </a:p>
          <a:p>
            <a:r>
              <a:rPr lang="en-US" dirty="0"/>
              <a:t>ETM : uncoated map + fall off shape exp(-a r</a:t>
            </a:r>
            <a:r>
              <a:rPr lang="en-US" baseline="30000" dirty="0"/>
              <a:t>2</a:t>
            </a:r>
            <a:r>
              <a:rPr lang="en-US" dirty="0"/>
              <a:t> –b r</a:t>
            </a:r>
            <a:r>
              <a:rPr lang="en-US" baseline="30000" dirty="0"/>
              <a:t>4</a:t>
            </a:r>
            <a:r>
              <a:rPr lang="en-US" dirty="0"/>
              <a:t>)</a:t>
            </a:r>
          </a:p>
        </p:txBody>
      </p:sp>
      <p:sp>
        <p:nvSpPr>
          <p:cNvPr id="3" name="Rectangle 2">
            <a:extLst>
              <a:ext uri="{FF2B5EF4-FFF2-40B4-BE49-F238E27FC236}">
                <a16:creationId xmlns:a16="http://schemas.microsoft.com/office/drawing/2014/main" id="{EE33798F-1B7F-324C-AD9F-CA1766CEFD27}"/>
              </a:ext>
            </a:extLst>
          </p:cNvPr>
          <p:cNvSpPr/>
          <p:nvPr/>
        </p:nvSpPr>
        <p:spPr>
          <a:xfrm>
            <a:off x="0" y="0"/>
            <a:ext cx="4572000" cy="338554"/>
          </a:xfrm>
          <a:prstGeom prst="rect">
            <a:avLst/>
          </a:prstGeom>
        </p:spPr>
        <p:txBody>
          <a:bodyPr>
            <a:spAutoFit/>
          </a:bodyPr>
          <a:lstStyle/>
          <a:p>
            <a:pPr marL="41275"/>
            <a:r>
              <a:rPr lang="en-US" sz="1600" dirty="0">
                <a:solidFill>
                  <a:srgbClr val="0432FF"/>
                </a:solidFill>
              </a:rPr>
              <a:t>Performance when there is </a:t>
            </a:r>
            <a:r>
              <a:rPr lang="en-US" sz="1600" dirty="0">
                <a:solidFill>
                  <a:srgbClr val="FF0000"/>
                </a:solidFill>
              </a:rPr>
              <a:t>no point absorber</a:t>
            </a:r>
          </a:p>
        </p:txBody>
      </p:sp>
      <p:pic>
        <p:nvPicPr>
          <p:cNvPr id="8" name="Picture 7">
            <a:extLst>
              <a:ext uri="{FF2B5EF4-FFF2-40B4-BE49-F238E27FC236}">
                <a16:creationId xmlns:a16="http://schemas.microsoft.com/office/drawing/2014/main" id="{AF1B182C-67A2-3B41-AD46-4E1001747DFE}"/>
              </a:ext>
            </a:extLst>
          </p:cNvPr>
          <p:cNvPicPr>
            <a:picLocks noChangeAspect="1"/>
          </p:cNvPicPr>
          <p:nvPr/>
        </p:nvPicPr>
        <p:blipFill>
          <a:blip r:embed="rId2"/>
          <a:stretch>
            <a:fillRect/>
          </a:stretch>
        </p:blipFill>
        <p:spPr>
          <a:xfrm>
            <a:off x="524459" y="5147115"/>
            <a:ext cx="2137949" cy="1452192"/>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D4433B-5C00-F041-AA24-EB762B2B0684}"/>
                  </a:ext>
                </a:extLst>
              </p:cNvPr>
              <p:cNvSpPr txBox="1"/>
              <p:nvPr/>
            </p:nvSpPr>
            <p:spPr>
              <a:xfrm>
                <a:off x="2286000" y="5441786"/>
                <a:ext cx="2396938" cy="669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𝑖</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𝑘</m:t>
                          </m:r>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4</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𝑚</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0</m:t>
                              </m:r>
                            </m:sub>
                          </m:sSub>
                        </m:den>
                      </m:f>
                      <m:r>
                        <a:rPr lang="en-US" sz="2000" b="0" i="1" smtClean="0">
                          <a:latin typeface="Cambria Math" panose="02040503050406030204" pitchFamily="18" charset="0"/>
                        </a:rPr>
                        <m:t>)</m:t>
                      </m:r>
                    </m:oMath>
                  </m:oMathPara>
                </a14:m>
                <a:endParaRPr lang="en-US" sz="2000" dirty="0"/>
              </a:p>
            </p:txBody>
          </p:sp>
        </mc:Choice>
        <mc:Fallback xmlns="">
          <p:sp>
            <p:nvSpPr>
              <p:cNvPr id="10" name="TextBox 9">
                <a:extLst>
                  <a:ext uri="{FF2B5EF4-FFF2-40B4-BE49-F238E27FC236}">
                    <a16:creationId xmlns:a16="http://schemas.microsoft.com/office/drawing/2014/main" id="{B9D4433B-5C00-F041-AA24-EB762B2B0684}"/>
                  </a:ext>
                </a:extLst>
              </p:cNvPr>
              <p:cNvSpPr txBox="1">
                <a:spLocks noRot="1" noChangeAspect="1" noMove="1" noResize="1" noEditPoints="1" noAdjustHandles="1" noChangeArrowheads="1" noChangeShapeType="1" noTextEdit="1"/>
              </p:cNvSpPr>
              <p:nvPr/>
            </p:nvSpPr>
            <p:spPr>
              <a:xfrm>
                <a:off x="2286000" y="5441786"/>
                <a:ext cx="2396938" cy="669799"/>
              </a:xfrm>
              <a:prstGeom prst="rect">
                <a:avLst/>
              </a:prstGeom>
              <a:blipFill>
                <a:blip r:embed="rId3"/>
                <a:stretch>
                  <a:fillRect l="-1064" t="-1887" r="-3191" b="-943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F79FAE8-EF90-8F4D-AC19-46B7C5806B4B}"/>
              </a:ext>
            </a:extLst>
          </p:cNvPr>
          <p:cNvSpPr txBox="1"/>
          <p:nvPr/>
        </p:nvSpPr>
        <p:spPr>
          <a:xfrm>
            <a:off x="62250" y="4888468"/>
            <a:ext cx="2223750" cy="369332"/>
          </a:xfrm>
          <a:prstGeom prst="rect">
            <a:avLst/>
          </a:prstGeom>
          <a:noFill/>
        </p:spPr>
        <p:txBody>
          <a:bodyPr wrap="none" rtlCol="0">
            <a:spAutoFit/>
          </a:bodyPr>
          <a:lstStyle/>
          <a:p>
            <a:r>
              <a:rPr lang="en-US" sz="1800" dirty="0" err="1">
                <a:solidFill>
                  <a:srgbClr val="00B050"/>
                </a:solidFill>
              </a:rPr>
              <a:t>Poorman’s</a:t>
            </a:r>
            <a:r>
              <a:rPr lang="en-US" sz="1800" dirty="0">
                <a:solidFill>
                  <a:srgbClr val="00B050"/>
                </a:solidFill>
              </a:rPr>
              <a:t> ring heater</a:t>
            </a:r>
          </a:p>
        </p:txBody>
      </p:sp>
    </p:spTree>
    <p:extLst>
      <p:ext uri="{BB962C8B-B14F-4D97-AF65-F5344CB8AC3E}">
        <p14:creationId xmlns:p14="http://schemas.microsoft.com/office/powerpoint/2010/main" val="36942606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4C61-E49F-B94D-BAC5-5AEE15CA73C5}"/>
              </a:ext>
            </a:extLst>
          </p:cNvPr>
          <p:cNvSpPr>
            <a:spLocks noGrp="1"/>
          </p:cNvSpPr>
          <p:nvPr>
            <p:ph type="title"/>
          </p:nvPr>
        </p:nvSpPr>
        <p:spPr/>
        <p:txBody>
          <a:bodyPr/>
          <a:lstStyle/>
          <a:p>
            <a:r>
              <a:rPr lang="en-US" dirty="0"/>
              <a:t>polishing design to realize idealistic mirror surface</a:t>
            </a:r>
          </a:p>
        </p:txBody>
      </p:sp>
      <p:sp>
        <p:nvSpPr>
          <p:cNvPr id="5" name="Slide Number Placeholder 4">
            <a:extLst>
              <a:ext uri="{FF2B5EF4-FFF2-40B4-BE49-F238E27FC236}">
                <a16:creationId xmlns:a16="http://schemas.microsoft.com/office/drawing/2014/main" id="{2FD8D3B0-DA6C-9E4B-A4CC-772A174DCB19}"/>
              </a:ext>
            </a:extLst>
          </p:cNvPr>
          <p:cNvSpPr>
            <a:spLocks noGrp="1"/>
          </p:cNvSpPr>
          <p:nvPr>
            <p:ph type="sldNum" sz="quarter" idx="10"/>
          </p:nvPr>
        </p:nvSpPr>
        <p:spPr/>
        <p:txBody>
          <a:bodyPr/>
          <a:lstStyle/>
          <a:p>
            <a:pPr>
              <a:defRPr/>
            </a:pPr>
            <a:fld id="{61677176-C36B-D044-94B6-89AF886D71D8}" type="slidenum">
              <a:rPr lang="en-US" altLang="ja-JP" smtClean="0"/>
              <a:pPr>
                <a:defRPr/>
              </a:pPr>
              <a:t>3</a:t>
            </a:fld>
            <a:endParaRPr lang="en-US" altLang="ja-JP"/>
          </a:p>
        </p:txBody>
      </p:sp>
      <p:pic>
        <p:nvPicPr>
          <p:cNvPr id="7" name="Picture 6">
            <a:extLst>
              <a:ext uri="{FF2B5EF4-FFF2-40B4-BE49-F238E27FC236}">
                <a16:creationId xmlns:a16="http://schemas.microsoft.com/office/drawing/2014/main" id="{11B7EAF9-D09A-7945-96A4-69602C76F887}"/>
              </a:ext>
            </a:extLst>
          </p:cNvPr>
          <p:cNvPicPr>
            <a:picLocks noChangeAspect="1"/>
          </p:cNvPicPr>
          <p:nvPr/>
        </p:nvPicPr>
        <p:blipFill rotWithShape="1">
          <a:blip r:embed="rId2"/>
          <a:srcRect l="7072" t="4445" r="7928" b="5556"/>
          <a:stretch/>
        </p:blipFill>
        <p:spPr>
          <a:xfrm>
            <a:off x="3048000" y="1614054"/>
            <a:ext cx="5943601" cy="4862946"/>
          </a:xfrm>
          <a:prstGeom prst="rect">
            <a:avLst/>
          </a:prstGeom>
        </p:spPr>
      </p:pic>
      <p:sp>
        <p:nvSpPr>
          <p:cNvPr id="8" name="TextBox 7">
            <a:extLst>
              <a:ext uri="{FF2B5EF4-FFF2-40B4-BE49-F238E27FC236}">
                <a16:creationId xmlns:a16="http://schemas.microsoft.com/office/drawing/2014/main" id="{79204821-A4DC-2348-BE88-847EB5698ABD}"/>
              </a:ext>
            </a:extLst>
          </p:cNvPr>
          <p:cNvSpPr txBox="1"/>
          <p:nvPr/>
        </p:nvSpPr>
        <p:spPr>
          <a:xfrm>
            <a:off x="38100" y="1828800"/>
            <a:ext cx="3124199"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A is idealistic mirror surface</a:t>
            </a:r>
          </a:p>
          <a:p>
            <a:pPr marL="342900" indent="-342900">
              <a:buFont typeface="Arial" panose="020B0604020202020204" pitchFamily="34" charset="0"/>
              <a:buChar char="•"/>
            </a:pPr>
            <a:r>
              <a:rPr lang="en-US" sz="2000" dirty="0"/>
              <a:t>Ap is A – power term to simplify the </a:t>
            </a:r>
            <a:r>
              <a:rPr lang="en-US" sz="2000" dirty="0" err="1"/>
              <a:t>RoC</a:t>
            </a:r>
            <a:r>
              <a:rPr lang="en-US" sz="2000" dirty="0"/>
              <a:t> specification</a:t>
            </a:r>
          </a:p>
          <a:p>
            <a:pPr marL="342900" indent="-342900">
              <a:buFont typeface="Arial" panose="020B0604020202020204" pitchFamily="34" charset="0"/>
              <a:buChar char="•"/>
            </a:pPr>
            <a:r>
              <a:rPr lang="en-US" sz="2000" dirty="0"/>
              <a:t>B is the latest coating shape</a:t>
            </a:r>
          </a:p>
          <a:p>
            <a:pPr marL="342900" indent="-342900">
              <a:buFont typeface="Arial" panose="020B0604020202020204" pitchFamily="34" charset="0"/>
              <a:buChar char="•"/>
            </a:pPr>
            <a:r>
              <a:rPr lang="en-US" sz="2000" dirty="0"/>
              <a:t>Bp is to make the polishing easier</a:t>
            </a:r>
          </a:p>
          <a:p>
            <a:pPr marL="342900" indent="-342900">
              <a:buFont typeface="Arial" panose="020B0604020202020204" pitchFamily="34" charset="0"/>
              <a:buChar char="•"/>
            </a:pPr>
            <a:r>
              <a:rPr lang="en-US" sz="2000" dirty="0"/>
              <a:t>Polishing [A-B],[Ap-B],[Ap-Bp] are various options of mirror surface polishing</a:t>
            </a:r>
          </a:p>
        </p:txBody>
      </p:sp>
    </p:spTree>
    <p:extLst>
      <p:ext uri="{BB962C8B-B14F-4D97-AF65-F5344CB8AC3E}">
        <p14:creationId xmlns:p14="http://schemas.microsoft.com/office/powerpoint/2010/main" val="21550570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5C78-1E21-3A4C-A432-FFC9303D2D4B}"/>
              </a:ext>
            </a:extLst>
          </p:cNvPr>
          <p:cNvSpPr>
            <a:spLocks noGrp="1"/>
          </p:cNvSpPr>
          <p:nvPr>
            <p:ph type="title"/>
          </p:nvPr>
        </p:nvSpPr>
        <p:spPr>
          <a:xfrm>
            <a:off x="1600200" y="152400"/>
            <a:ext cx="7239000" cy="1409700"/>
          </a:xfrm>
        </p:spPr>
        <p:txBody>
          <a:bodyPr/>
          <a:lstStyle/>
          <a:p>
            <a:r>
              <a:rPr lang="en-US" sz="2800" dirty="0"/>
              <a:t>Point absorber (2cm,30mW) on ETM, </a:t>
            </a:r>
            <a:br>
              <a:rPr lang="en-US" sz="2800" dirty="0"/>
            </a:br>
            <a:r>
              <a:rPr lang="en-US" sz="2800" dirty="0"/>
              <a:t>Coating absorption(700kW,0.5ppm),</a:t>
            </a:r>
            <a:br>
              <a:rPr lang="en-US" sz="2800" dirty="0"/>
            </a:br>
            <a:r>
              <a:rPr lang="en-US" sz="2800" dirty="0"/>
              <a:t>Ring heater (HR </a:t>
            </a:r>
            <a:r>
              <a:rPr lang="en-US" sz="2800" dirty="0" err="1"/>
              <a:t>RoC</a:t>
            </a:r>
            <a:r>
              <a:rPr lang="en-US" sz="2800" dirty="0"/>
              <a:t>)</a:t>
            </a:r>
          </a:p>
        </p:txBody>
      </p:sp>
      <p:pic>
        <p:nvPicPr>
          <p:cNvPr id="6" name="Content Placeholder 5">
            <a:extLst>
              <a:ext uri="{FF2B5EF4-FFF2-40B4-BE49-F238E27FC236}">
                <a16:creationId xmlns:a16="http://schemas.microsoft.com/office/drawing/2014/main" id="{81CF834A-989A-3C44-89AD-8873C8736612}"/>
              </a:ext>
            </a:extLst>
          </p:cNvPr>
          <p:cNvPicPr>
            <a:picLocks noGrp="1" noChangeAspect="1"/>
          </p:cNvPicPr>
          <p:nvPr>
            <p:ph idx="1"/>
          </p:nvPr>
        </p:nvPicPr>
        <p:blipFill rotWithShape="1">
          <a:blip r:embed="rId2"/>
          <a:srcRect l="7367" t="5172" r="7367" b="6897"/>
          <a:stretch/>
        </p:blipFill>
        <p:spPr>
          <a:xfrm>
            <a:off x="152400" y="2971800"/>
            <a:ext cx="4303059" cy="3429000"/>
          </a:xfrm>
        </p:spPr>
      </p:pic>
      <p:sp>
        <p:nvSpPr>
          <p:cNvPr id="4" name="Slide Number Placeholder 3">
            <a:extLst>
              <a:ext uri="{FF2B5EF4-FFF2-40B4-BE49-F238E27FC236}">
                <a16:creationId xmlns:a16="http://schemas.microsoft.com/office/drawing/2014/main" id="{AD3B4CCE-B37D-334C-951A-6EBA313775DE}"/>
              </a:ext>
            </a:extLst>
          </p:cNvPr>
          <p:cNvSpPr>
            <a:spLocks noGrp="1"/>
          </p:cNvSpPr>
          <p:nvPr>
            <p:ph type="sldNum" sz="quarter" idx="10"/>
          </p:nvPr>
        </p:nvSpPr>
        <p:spPr/>
        <p:txBody>
          <a:bodyPr/>
          <a:lstStyle/>
          <a:p>
            <a:pPr>
              <a:defRPr/>
            </a:pPr>
            <a:fld id="{CC71D854-2B37-F34D-B850-E2BACB9FDF0A}" type="slidenum">
              <a:rPr lang="en-US" altLang="ja-JP" smtClean="0"/>
              <a:pPr>
                <a:defRPr/>
              </a:pPr>
              <a:t>30</a:t>
            </a:fld>
            <a:endParaRPr lang="en-US" altLang="ja-JP"/>
          </a:p>
        </p:txBody>
      </p:sp>
      <p:pic>
        <p:nvPicPr>
          <p:cNvPr id="8" name="Picture 7">
            <a:extLst>
              <a:ext uri="{FF2B5EF4-FFF2-40B4-BE49-F238E27FC236}">
                <a16:creationId xmlns:a16="http://schemas.microsoft.com/office/drawing/2014/main" id="{908C0EF1-E45C-6445-B5E9-81A8C465DCF8}"/>
              </a:ext>
            </a:extLst>
          </p:cNvPr>
          <p:cNvPicPr>
            <a:picLocks noChangeAspect="1"/>
          </p:cNvPicPr>
          <p:nvPr/>
        </p:nvPicPr>
        <p:blipFill rotWithShape="1">
          <a:blip r:embed="rId3"/>
          <a:srcRect l="7877" t="7276" r="8531" b="5519"/>
          <a:stretch/>
        </p:blipFill>
        <p:spPr>
          <a:xfrm>
            <a:off x="4547652" y="3011839"/>
            <a:ext cx="4204009" cy="3388961"/>
          </a:xfrm>
          <a:prstGeom prst="rect">
            <a:avLst/>
          </a:prstGeom>
        </p:spPr>
      </p:pic>
      <p:sp>
        <p:nvSpPr>
          <p:cNvPr id="9" name="TextBox 8">
            <a:extLst>
              <a:ext uri="{FF2B5EF4-FFF2-40B4-BE49-F238E27FC236}">
                <a16:creationId xmlns:a16="http://schemas.microsoft.com/office/drawing/2014/main" id="{58F4B668-9524-6A4E-8245-6D77636DE6A7}"/>
              </a:ext>
            </a:extLst>
          </p:cNvPr>
          <p:cNvSpPr txBox="1"/>
          <p:nvPr/>
        </p:nvSpPr>
        <p:spPr>
          <a:xfrm>
            <a:off x="1048369" y="1668146"/>
            <a:ext cx="7536037" cy="830997"/>
          </a:xfrm>
          <a:prstGeom prst="rect">
            <a:avLst/>
          </a:prstGeom>
          <a:noFill/>
        </p:spPr>
        <p:txBody>
          <a:bodyPr wrap="none" rtlCol="0">
            <a:spAutoFit/>
          </a:bodyPr>
          <a:lstStyle/>
          <a:p>
            <a:r>
              <a:rPr lang="en-US" dirty="0"/>
              <a:t>Thermal aberration by coating absorption by Hello-</a:t>
            </a:r>
            <a:r>
              <a:rPr lang="en-US" dirty="0" err="1"/>
              <a:t>Vinet</a:t>
            </a:r>
            <a:endParaRPr lang="en-US" dirty="0"/>
          </a:p>
          <a:p>
            <a:r>
              <a:rPr lang="en-US" dirty="0"/>
              <a:t>Ring heater nullifies LG(1,0) excitation by HR </a:t>
            </a:r>
            <a:r>
              <a:rPr lang="en-US" dirty="0" err="1"/>
              <a:t>RoC</a:t>
            </a:r>
            <a:r>
              <a:rPr lang="en-US" dirty="0"/>
              <a:t> change</a:t>
            </a:r>
          </a:p>
        </p:txBody>
      </p:sp>
      <p:sp>
        <p:nvSpPr>
          <p:cNvPr id="10" name="TextBox 9">
            <a:extLst>
              <a:ext uri="{FF2B5EF4-FFF2-40B4-BE49-F238E27FC236}">
                <a16:creationId xmlns:a16="http://schemas.microsoft.com/office/drawing/2014/main" id="{C341F013-9A19-C242-B2DC-642DB7E9500D}"/>
              </a:ext>
            </a:extLst>
          </p:cNvPr>
          <p:cNvSpPr txBox="1"/>
          <p:nvPr/>
        </p:nvSpPr>
        <p:spPr>
          <a:xfrm>
            <a:off x="711986" y="2600031"/>
            <a:ext cx="5578771" cy="461665"/>
          </a:xfrm>
          <a:prstGeom prst="rect">
            <a:avLst/>
          </a:prstGeom>
          <a:noFill/>
        </p:spPr>
        <p:txBody>
          <a:bodyPr wrap="none" rtlCol="0">
            <a:spAutoFit/>
          </a:bodyPr>
          <a:lstStyle/>
          <a:p>
            <a:r>
              <a:rPr lang="en-US" dirty="0"/>
              <a:t>LLO PRG : without </a:t>
            </a:r>
            <a:r>
              <a:rPr lang="en-US"/>
              <a:t>RH 30.3, with RH 28.5</a:t>
            </a:r>
            <a:endParaRPr lang="en-US" dirty="0"/>
          </a:p>
        </p:txBody>
      </p:sp>
      <p:sp>
        <p:nvSpPr>
          <p:cNvPr id="3" name="Rectangle 2">
            <a:extLst>
              <a:ext uri="{FF2B5EF4-FFF2-40B4-BE49-F238E27FC236}">
                <a16:creationId xmlns:a16="http://schemas.microsoft.com/office/drawing/2014/main" id="{5DB606AF-A39C-ED46-AA3F-B6911FA7A8F8}"/>
              </a:ext>
            </a:extLst>
          </p:cNvPr>
          <p:cNvSpPr/>
          <p:nvPr/>
        </p:nvSpPr>
        <p:spPr>
          <a:xfrm>
            <a:off x="-16727" y="0"/>
            <a:ext cx="4572000" cy="338554"/>
          </a:xfrm>
          <a:prstGeom prst="rect">
            <a:avLst/>
          </a:prstGeom>
        </p:spPr>
        <p:txBody>
          <a:bodyPr>
            <a:spAutoFit/>
          </a:bodyPr>
          <a:lstStyle/>
          <a:p>
            <a:pPr marL="41275"/>
            <a:r>
              <a:rPr lang="en-US" sz="1600" dirty="0">
                <a:solidFill>
                  <a:srgbClr val="FF0000"/>
                </a:solidFill>
              </a:rPr>
              <a:t>Performance when there is coating absorption</a:t>
            </a:r>
          </a:p>
        </p:txBody>
      </p:sp>
      <p:cxnSp>
        <p:nvCxnSpPr>
          <p:cNvPr id="7" name="Straight Arrow Connector 6">
            <a:extLst>
              <a:ext uri="{FF2B5EF4-FFF2-40B4-BE49-F238E27FC236}">
                <a16:creationId xmlns:a16="http://schemas.microsoft.com/office/drawing/2014/main" id="{147329ED-C6D4-724B-9822-310594EEF5A7}"/>
              </a:ext>
            </a:extLst>
          </p:cNvPr>
          <p:cNvCxnSpPr>
            <a:cxnSpLocks/>
          </p:cNvCxnSpPr>
          <p:nvPr/>
        </p:nvCxnSpPr>
        <p:spPr bwMode="auto">
          <a:xfrm>
            <a:off x="762000" y="4572000"/>
            <a:ext cx="457200" cy="685800"/>
          </a:xfrm>
          <a:prstGeom prst="straightConnector1">
            <a:avLst/>
          </a:prstGeom>
          <a:solidFill>
            <a:srgbClr val="D49FFF"/>
          </a:solidFill>
          <a:ln w="12700"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DF8532D2-0127-C948-A9E1-E02059C410FB}"/>
              </a:ext>
            </a:extLst>
          </p:cNvPr>
          <p:cNvCxnSpPr/>
          <p:nvPr/>
        </p:nvCxnSpPr>
        <p:spPr bwMode="auto">
          <a:xfrm flipH="1" flipV="1">
            <a:off x="914400" y="3886200"/>
            <a:ext cx="381000" cy="1219200"/>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76A4CF60-9623-304B-A9EE-6A6318FB2BB7}"/>
              </a:ext>
            </a:extLst>
          </p:cNvPr>
          <p:cNvCxnSpPr>
            <a:cxnSpLocks/>
          </p:cNvCxnSpPr>
          <p:nvPr/>
        </p:nvCxnSpPr>
        <p:spPr bwMode="auto">
          <a:xfrm>
            <a:off x="838200" y="5444173"/>
            <a:ext cx="239986" cy="301072"/>
          </a:xfrm>
          <a:prstGeom prst="straightConnector1">
            <a:avLst/>
          </a:prstGeom>
          <a:solidFill>
            <a:srgbClr val="D49FFF"/>
          </a:solidFill>
          <a:ln w="12700" cap="flat" cmpd="sng" algn="ctr">
            <a:solidFill>
              <a:srgbClr val="00B05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B5A3D4C-064F-814D-B94E-1360E5FA946E}"/>
              </a:ext>
            </a:extLst>
          </p:cNvPr>
          <p:cNvCxnSpPr>
            <a:cxnSpLocks/>
          </p:cNvCxnSpPr>
          <p:nvPr/>
        </p:nvCxnSpPr>
        <p:spPr bwMode="auto">
          <a:xfrm>
            <a:off x="1569059" y="5459850"/>
            <a:ext cx="445814" cy="0"/>
          </a:xfrm>
          <a:prstGeom prst="straightConnector1">
            <a:avLst/>
          </a:prstGeom>
          <a:solidFill>
            <a:srgbClr val="D49FFF"/>
          </a:solidFill>
          <a:ln w="12700" cap="flat" cmpd="sng" algn="ctr">
            <a:solidFill>
              <a:srgbClr val="FF0000"/>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FBF755E1-C429-5C45-BECC-8627399604EF}"/>
              </a:ext>
            </a:extLst>
          </p:cNvPr>
          <p:cNvCxnSpPr>
            <a:cxnSpLocks/>
          </p:cNvCxnSpPr>
          <p:nvPr/>
        </p:nvCxnSpPr>
        <p:spPr bwMode="auto">
          <a:xfrm>
            <a:off x="1569059" y="5688979"/>
            <a:ext cx="413407" cy="0"/>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D36ADE18-AC06-1948-9FDF-26D440B23D86}"/>
              </a:ext>
            </a:extLst>
          </p:cNvPr>
          <p:cNvCxnSpPr>
            <a:cxnSpLocks/>
          </p:cNvCxnSpPr>
          <p:nvPr/>
        </p:nvCxnSpPr>
        <p:spPr bwMode="auto">
          <a:xfrm>
            <a:off x="1599628" y="5957772"/>
            <a:ext cx="406420" cy="5394"/>
          </a:xfrm>
          <a:prstGeom prst="straightConnector1">
            <a:avLst/>
          </a:prstGeom>
          <a:solidFill>
            <a:srgbClr val="D49FFF"/>
          </a:solidFill>
          <a:ln w="12700" cap="flat" cmpd="sng" algn="ctr">
            <a:solidFill>
              <a:srgbClr val="00B050"/>
            </a:solidFill>
            <a:prstDash val="solid"/>
            <a:round/>
            <a:headEnd type="none" w="med" len="med"/>
            <a:tailEnd type="triangle"/>
          </a:ln>
          <a:effectLst/>
        </p:spPr>
      </p:cxnSp>
      <p:sp>
        <p:nvSpPr>
          <p:cNvPr id="26" name="TextBox 25">
            <a:extLst>
              <a:ext uri="{FF2B5EF4-FFF2-40B4-BE49-F238E27FC236}">
                <a16:creationId xmlns:a16="http://schemas.microsoft.com/office/drawing/2014/main" id="{6A326FA6-29EF-7A40-9B57-45919F249784}"/>
              </a:ext>
            </a:extLst>
          </p:cNvPr>
          <p:cNvSpPr txBox="1"/>
          <p:nvPr/>
        </p:nvSpPr>
        <p:spPr>
          <a:xfrm>
            <a:off x="2070080" y="5274896"/>
            <a:ext cx="1516762" cy="830997"/>
          </a:xfrm>
          <a:prstGeom prst="rect">
            <a:avLst/>
          </a:prstGeom>
          <a:noFill/>
        </p:spPr>
        <p:txBody>
          <a:bodyPr wrap="none" rtlCol="0">
            <a:spAutoFit/>
          </a:bodyPr>
          <a:lstStyle/>
          <a:p>
            <a:r>
              <a:rPr lang="en-US" sz="1600" dirty="0">
                <a:solidFill>
                  <a:srgbClr val="FF0000"/>
                </a:solidFill>
              </a:rPr>
              <a:t>Coating thermal</a:t>
            </a:r>
          </a:p>
          <a:p>
            <a:r>
              <a:rPr lang="en-US" sz="1600" dirty="0"/>
              <a:t>RH correction</a:t>
            </a:r>
          </a:p>
          <a:p>
            <a:r>
              <a:rPr lang="en-US" sz="1600" dirty="0">
                <a:solidFill>
                  <a:srgbClr val="00B050"/>
                </a:solidFill>
              </a:rPr>
              <a:t>Edge shape</a:t>
            </a:r>
          </a:p>
        </p:txBody>
      </p:sp>
    </p:spTree>
    <p:extLst>
      <p:ext uri="{BB962C8B-B14F-4D97-AF65-F5344CB8AC3E}">
        <p14:creationId xmlns:p14="http://schemas.microsoft.com/office/powerpoint/2010/main" val="2892813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C9F4-14CC-A540-A2A0-99865588DF2B}"/>
              </a:ext>
            </a:extLst>
          </p:cNvPr>
          <p:cNvSpPr>
            <a:spLocks noGrp="1"/>
          </p:cNvSpPr>
          <p:nvPr>
            <p:ph type="title"/>
          </p:nvPr>
        </p:nvSpPr>
        <p:spPr/>
        <p:txBody>
          <a:bodyPr/>
          <a:lstStyle/>
          <a:p>
            <a:r>
              <a:rPr lang="en-US" sz="3200" dirty="0"/>
              <a:t>Thermal effect in DRFPM</a:t>
            </a:r>
            <a:br>
              <a:rPr lang="en-US" dirty="0"/>
            </a:br>
            <a:r>
              <a:rPr lang="en-US" sz="2400" dirty="0"/>
              <a:t>When or how to use RH</a:t>
            </a:r>
          </a:p>
        </p:txBody>
      </p:sp>
      <p:sp>
        <p:nvSpPr>
          <p:cNvPr id="4" name="Slide Number Placeholder 3">
            <a:extLst>
              <a:ext uri="{FF2B5EF4-FFF2-40B4-BE49-F238E27FC236}">
                <a16:creationId xmlns:a16="http://schemas.microsoft.com/office/drawing/2014/main" id="{9059D816-60A3-4048-9614-902478BD8C39}"/>
              </a:ext>
            </a:extLst>
          </p:cNvPr>
          <p:cNvSpPr>
            <a:spLocks noGrp="1"/>
          </p:cNvSpPr>
          <p:nvPr>
            <p:ph type="sldNum" sz="quarter" idx="10"/>
          </p:nvPr>
        </p:nvSpPr>
        <p:spPr/>
        <p:txBody>
          <a:bodyPr/>
          <a:lstStyle/>
          <a:p>
            <a:pPr>
              <a:defRPr/>
            </a:pPr>
            <a:fld id="{CC71D854-2B37-F34D-B850-E2BACB9FDF0A}" type="slidenum">
              <a:rPr lang="en-US" altLang="ja-JP" smtClean="0"/>
              <a:pPr>
                <a:defRPr/>
              </a:pPr>
              <a:t>31</a:t>
            </a:fld>
            <a:endParaRPr lang="en-US" altLang="ja-JP"/>
          </a:p>
        </p:txBody>
      </p:sp>
      <p:graphicFrame>
        <p:nvGraphicFramePr>
          <p:cNvPr id="5" name="Table 5">
            <a:extLst>
              <a:ext uri="{FF2B5EF4-FFF2-40B4-BE49-F238E27FC236}">
                <a16:creationId xmlns:a16="http://schemas.microsoft.com/office/drawing/2014/main" id="{B199C89E-A4BB-F84E-9663-66E7997ADCCF}"/>
              </a:ext>
            </a:extLst>
          </p:cNvPr>
          <p:cNvGraphicFramePr>
            <a:graphicFrameLocks noGrp="1"/>
          </p:cNvGraphicFramePr>
          <p:nvPr>
            <p:extLst>
              <p:ext uri="{D42A27DB-BD31-4B8C-83A1-F6EECF244321}">
                <p14:modId xmlns:p14="http://schemas.microsoft.com/office/powerpoint/2010/main" val="3888196000"/>
              </p:ext>
            </p:extLst>
          </p:nvPr>
        </p:nvGraphicFramePr>
        <p:xfrm>
          <a:off x="146948" y="2114645"/>
          <a:ext cx="8675687" cy="4278630"/>
        </p:xfrm>
        <a:graphic>
          <a:graphicData uri="http://schemas.openxmlformats.org/drawingml/2006/table">
            <a:tbl>
              <a:tblPr firstRow="1" bandRow="1">
                <a:tableStyleId>{5C22544A-7EE6-4342-B048-85BDC9FD1C3A}</a:tableStyleId>
              </a:tblPr>
              <a:tblGrid>
                <a:gridCol w="755562">
                  <a:extLst>
                    <a:ext uri="{9D8B030D-6E8A-4147-A177-3AD203B41FA5}">
                      <a16:colId xmlns:a16="http://schemas.microsoft.com/office/drawing/2014/main" val="1304101720"/>
                    </a:ext>
                  </a:extLst>
                </a:gridCol>
                <a:gridCol w="1133343">
                  <a:extLst>
                    <a:ext uri="{9D8B030D-6E8A-4147-A177-3AD203B41FA5}">
                      <a16:colId xmlns:a16="http://schemas.microsoft.com/office/drawing/2014/main" val="1066408614"/>
                    </a:ext>
                  </a:extLst>
                </a:gridCol>
                <a:gridCol w="1063831">
                  <a:extLst>
                    <a:ext uri="{9D8B030D-6E8A-4147-A177-3AD203B41FA5}">
                      <a16:colId xmlns:a16="http://schemas.microsoft.com/office/drawing/2014/main" val="2363130293"/>
                    </a:ext>
                  </a:extLst>
                </a:gridCol>
                <a:gridCol w="1353968">
                  <a:extLst>
                    <a:ext uri="{9D8B030D-6E8A-4147-A177-3AD203B41FA5}">
                      <a16:colId xmlns:a16="http://schemas.microsoft.com/office/drawing/2014/main" val="72231666"/>
                    </a:ext>
                  </a:extLst>
                </a:gridCol>
                <a:gridCol w="1586681">
                  <a:extLst>
                    <a:ext uri="{9D8B030D-6E8A-4147-A177-3AD203B41FA5}">
                      <a16:colId xmlns:a16="http://schemas.microsoft.com/office/drawing/2014/main" val="1282940272"/>
                    </a:ext>
                  </a:extLst>
                </a:gridCol>
                <a:gridCol w="1435569">
                  <a:extLst>
                    <a:ext uri="{9D8B030D-6E8A-4147-A177-3AD203B41FA5}">
                      <a16:colId xmlns:a16="http://schemas.microsoft.com/office/drawing/2014/main" val="2118536974"/>
                    </a:ext>
                  </a:extLst>
                </a:gridCol>
                <a:gridCol w="1346733">
                  <a:extLst>
                    <a:ext uri="{9D8B030D-6E8A-4147-A177-3AD203B41FA5}">
                      <a16:colId xmlns:a16="http://schemas.microsoft.com/office/drawing/2014/main" val="2530274978"/>
                    </a:ext>
                  </a:extLst>
                </a:gridCol>
              </a:tblGrid>
              <a:tr h="311785">
                <a:tc>
                  <a:txBody>
                    <a:bodyPr/>
                    <a:lstStyle/>
                    <a:p>
                      <a:r>
                        <a:rPr lang="en-US" dirty="0"/>
                        <a:t>case</a:t>
                      </a:r>
                    </a:p>
                  </a:txBody>
                  <a:tcPr/>
                </a:tc>
                <a:tc>
                  <a:txBody>
                    <a:bodyPr/>
                    <a:lstStyle/>
                    <a:p>
                      <a:r>
                        <a:rPr lang="en-US" dirty="0"/>
                        <a:t>Coating abs</a:t>
                      </a:r>
                    </a:p>
                  </a:txBody>
                  <a:tcPr/>
                </a:tc>
                <a:tc>
                  <a:txBody>
                    <a:bodyPr/>
                    <a:lstStyle/>
                    <a:p>
                      <a:r>
                        <a:rPr lang="en-US" dirty="0"/>
                        <a:t>PA on EY</a:t>
                      </a:r>
                    </a:p>
                  </a:txBody>
                  <a:tcPr/>
                </a:tc>
                <a:tc>
                  <a:txBody>
                    <a:bodyPr/>
                    <a:lstStyle/>
                    <a:p>
                      <a:r>
                        <a:rPr lang="en-US" dirty="0"/>
                        <a:t>Correction ETM</a:t>
                      </a:r>
                    </a:p>
                  </a:txBody>
                  <a:tcPr/>
                </a:tc>
                <a:tc>
                  <a:txBody>
                    <a:bodyPr/>
                    <a:lstStyle/>
                    <a:p>
                      <a:r>
                        <a:rPr lang="en-US" dirty="0"/>
                        <a:t>RH (ITM,ETMX)</a:t>
                      </a:r>
                    </a:p>
                  </a:txBody>
                  <a:tcPr/>
                </a:tc>
                <a:tc>
                  <a:txBody>
                    <a:bodyPr/>
                    <a:lstStyle/>
                    <a:p>
                      <a:r>
                        <a:rPr lang="en-US" dirty="0"/>
                        <a:t>RH</a:t>
                      </a:r>
                      <a:br>
                        <a:rPr lang="en-US" dirty="0"/>
                      </a:br>
                      <a:r>
                        <a:rPr lang="en-US" dirty="0"/>
                        <a:t>(ETMY)</a:t>
                      </a:r>
                    </a:p>
                  </a:txBody>
                  <a:tcPr/>
                </a:tc>
                <a:tc>
                  <a:txBody>
                    <a:bodyPr/>
                    <a:lstStyle/>
                    <a:p>
                      <a:r>
                        <a:rPr lang="en-US" dirty="0"/>
                        <a:t>PRG</a:t>
                      </a:r>
                    </a:p>
                  </a:txBody>
                  <a:tcPr/>
                </a:tc>
                <a:extLst>
                  <a:ext uri="{0D108BD9-81ED-4DB2-BD59-A6C34878D82A}">
                    <a16:rowId xmlns:a16="http://schemas.microsoft.com/office/drawing/2014/main" val="899361356"/>
                  </a:ext>
                </a:extLst>
              </a:tr>
              <a:tr h="499745">
                <a:tc>
                  <a:txBody>
                    <a:bodyPr/>
                    <a:lstStyle/>
                    <a:p>
                      <a:r>
                        <a:rPr lang="en-US" dirty="0"/>
                        <a:t>1</a:t>
                      </a:r>
                    </a:p>
                  </a:txBody>
                  <a:tcPr>
                    <a:solidFill>
                      <a:srgbClr val="FFFF00"/>
                    </a:solidFill>
                  </a:tcPr>
                </a:tc>
                <a:tc>
                  <a:txBody>
                    <a:bodyPr/>
                    <a:lstStyle/>
                    <a:p>
                      <a:r>
                        <a:rPr lang="en-US" dirty="0"/>
                        <a:t>0</a:t>
                      </a:r>
                    </a:p>
                  </a:txBody>
                  <a:tcPr>
                    <a:solidFill>
                      <a:srgbClr val="FFFF00"/>
                    </a:solidFill>
                  </a:tcPr>
                </a:tc>
                <a:tc>
                  <a:txBody>
                    <a:bodyPr/>
                    <a:lstStyle/>
                    <a:p>
                      <a:r>
                        <a:rPr lang="en-US" dirty="0"/>
                        <a:t>0</a:t>
                      </a:r>
                    </a:p>
                  </a:txBody>
                  <a:tcPr>
                    <a:solidFill>
                      <a:srgbClr val="FFFF00"/>
                    </a:solidFill>
                  </a:tcPr>
                </a:tc>
                <a:tc>
                  <a:txBody>
                    <a:bodyPr/>
                    <a:lstStyle/>
                    <a:p>
                      <a:r>
                        <a:rPr lang="en-US" dirty="0"/>
                        <a:t>no</a:t>
                      </a:r>
                    </a:p>
                  </a:txBody>
                  <a:tcPr>
                    <a:solidFill>
                      <a:srgbClr val="FFFF00"/>
                    </a:solidFill>
                  </a:tcPr>
                </a:tc>
                <a:tc>
                  <a:txBody>
                    <a:bodyPr/>
                    <a:lstStyle/>
                    <a:p>
                      <a:r>
                        <a:rPr lang="en-US" dirty="0"/>
                        <a:t>no</a:t>
                      </a:r>
                    </a:p>
                  </a:txBody>
                  <a:tcPr>
                    <a:solidFill>
                      <a:srgbClr val="FFFF00"/>
                    </a:solidFill>
                  </a:tcPr>
                </a:tc>
                <a:tc>
                  <a:txBody>
                    <a:bodyPr/>
                    <a:lstStyle/>
                    <a:p>
                      <a:r>
                        <a:rPr lang="en-US" dirty="0"/>
                        <a:t>no</a:t>
                      </a:r>
                    </a:p>
                  </a:txBody>
                  <a:tcPr>
                    <a:solidFill>
                      <a:srgbClr val="FFFF00"/>
                    </a:solidFill>
                  </a:tcPr>
                </a:tc>
                <a:tc>
                  <a:txBody>
                    <a:bodyPr/>
                    <a:lstStyle/>
                    <a:p>
                      <a:r>
                        <a:rPr lang="en-US" dirty="0"/>
                        <a:t>53</a:t>
                      </a:r>
                    </a:p>
                  </a:txBody>
                  <a:tcPr>
                    <a:solidFill>
                      <a:srgbClr val="FFFF00"/>
                    </a:solidFill>
                  </a:tcPr>
                </a:tc>
                <a:extLst>
                  <a:ext uri="{0D108BD9-81ED-4DB2-BD59-A6C34878D82A}">
                    <a16:rowId xmlns:a16="http://schemas.microsoft.com/office/drawing/2014/main" val="1946311017"/>
                  </a:ext>
                </a:extLst>
              </a:tr>
              <a:tr h="499745">
                <a:tc>
                  <a:txBody>
                    <a:bodyPr/>
                    <a:lstStyle/>
                    <a:p>
                      <a:r>
                        <a:rPr lang="en-US" dirty="0"/>
                        <a:t>2 </a:t>
                      </a:r>
                      <a:r>
                        <a:rPr lang="en-US" sz="1400" dirty="0"/>
                        <a:t>vs</a:t>
                      </a:r>
                      <a:r>
                        <a:rPr lang="en-US" dirty="0"/>
                        <a:t> 4</a:t>
                      </a:r>
                    </a:p>
                  </a:txBody>
                  <a:tcPr>
                    <a:lnB w="12700" cmpd="sng">
                      <a:noFill/>
                    </a:lnB>
                    <a:solidFill>
                      <a:srgbClr val="FEFFC5"/>
                    </a:solidFill>
                  </a:tcPr>
                </a:tc>
                <a:tc>
                  <a:txBody>
                    <a:bodyPr/>
                    <a:lstStyle/>
                    <a:p>
                      <a:r>
                        <a:rPr lang="en-US" dirty="0"/>
                        <a:t>0</a:t>
                      </a:r>
                    </a:p>
                  </a:txBody>
                  <a:tcPr>
                    <a:lnB w="12700" cmpd="sng">
                      <a:noFill/>
                    </a:lnB>
                    <a:solidFill>
                      <a:srgbClr val="FEFFC5"/>
                    </a:solidFill>
                  </a:tcPr>
                </a:tc>
                <a:tc>
                  <a:txBody>
                    <a:bodyPr/>
                    <a:lstStyle/>
                    <a:p>
                      <a:r>
                        <a:rPr lang="en-US" dirty="0"/>
                        <a:t>30mW</a:t>
                      </a:r>
                    </a:p>
                  </a:txBody>
                  <a:tcPr>
                    <a:lnB w="12700" cmpd="sng">
                      <a:noFill/>
                    </a:lnB>
                    <a:solidFill>
                      <a:srgbClr val="FEFFC5"/>
                    </a:solidFill>
                  </a:tcPr>
                </a:tc>
                <a:tc>
                  <a:txBody>
                    <a:bodyPr/>
                    <a:lstStyle/>
                    <a:p>
                      <a:r>
                        <a:rPr lang="en-US" dirty="0"/>
                        <a:t>no</a:t>
                      </a:r>
                    </a:p>
                  </a:txBody>
                  <a:tcPr>
                    <a:lnB w="12700" cmpd="sng">
                      <a:noFill/>
                    </a:lnB>
                    <a:solidFill>
                      <a:srgbClr val="FEFFC5"/>
                    </a:solidFill>
                  </a:tcPr>
                </a:tc>
                <a:tc>
                  <a:txBody>
                    <a:bodyPr/>
                    <a:lstStyle/>
                    <a:p>
                      <a:r>
                        <a:rPr lang="en-US" dirty="0"/>
                        <a:t>no</a:t>
                      </a:r>
                    </a:p>
                  </a:txBody>
                  <a:tcPr>
                    <a:lnB w="12700" cmpd="sng">
                      <a:noFill/>
                    </a:lnB>
                    <a:solidFill>
                      <a:srgbClr val="FEFFC5"/>
                    </a:solidFill>
                  </a:tcPr>
                </a:tc>
                <a:tc>
                  <a:txBody>
                    <a:bodyPr/>
                    <a:lstStyle/>
                    <a:p>
                      <a:r>
                        <a:rPr lang="en-US" dirty="0"/>
                        <a:t>no</a:t>
                      </a:r>
                    </a:p>
                  </a:txBody>
                  <a:tcPr>
                    <a:lnB w="12700" cmpd="sng">
                      <a:noFill/>
                    </a:lnB>
                    <a:solidFill>
                      <a:srgbClr val="FEFFC5"/>
                    </a:solidFill>
                  </a:tcPr>
                </a:tc>
                <a:tc>
                  <a:txBody>
                    <a:bodyPr/>
                    <a:lstStyle/>
                    <a:p>
                      <a:r>
                        <a:rPr lang="en-US" dirty="0"/>
                        <a:t>27</a:t>
                      </a:r>
                    </a:p>
                  </a:txBody>
                  <a:tcPr>
                    <a:lnB w="12700" cmpd="sng">
                      <a:noFill/>
                    </a:lnB>
                    <a:solidFill>
                      <a:srgbClr val="FEFFC5"/>
                    </a:solidFill>
                  </a:tcPr>
                </a:tc>
                <a:extLst>
                  <a:ext uri="{0D108BD9-81ED-4DB2-BD59-A6C34878D82A}">
                    <a16:rowId xmlns:a16="http://schemas.microsoft.com/office/drawing/2014/main" val="1488897741"/>
                  </a:ext>
                </a:extLst>
              </a:tr>
              <a:tr h="499745">
                <a:tc>
                  <a:txBody>
                    <a:bodyPr/>
                    <a:lstStyle/>
                    <a:p>
                      <a:r>
                        <a:rPr lang="en-US" dirty="0"/>
                        <a:t>3 </a:t>
                      </a:r>
                      <a:r>
                        <a:rPr lang="en-US" sz="1400" dirty="0"/>
                        <a:t>vs</a:t>
                      </a:r>
                      <a:r>
                        <a:rPr lang="en-US" dirty="0"/>
                        <a:t> 5~7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t>0.35W</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t>30mW</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t>no</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t>no</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t>no</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dirty="0"/>
                        <a:t>33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785423713"/>
                  </a:ext>
                </a:extLst>
              </a:tr>
              <a:tr h="499745">
                <a:tc>
                  <a:txBody>
                    <a:bodyPr/>
                    <a:lstStyle/>
                    <a:p>
                      <a:r>
                        <a:rPr lang="en-US" dirty="0"/>
                        <a:t>4</a:t>
                      </a:r>
                    </a:p>
                  </a:txBody>
                  <a:tcPr>
                    <a:lnT w="12700" cap="flat" cmpd="sng" algn="ctr">
                      <a:solidFill>
                        <a:schemeClr val="tx1"/>
                      </a:solidFill>
                      <a:prstDash val="solid"/>
                      <a:round/>
                      <a:headEnd type="none" w="med" len="med"/>
                      <a:tailEnd type="none" w="med" len="med"/>
                    </a:lnT>
                  </a:tcPr>
                </a:tc>
                <a:tc>
                  <a:txBody>
                    <a:bodyPr/>
                    <a:lstStyle/>
                    <a:p>
                      <a:r>
                        <a:rPr lang="en-US" dirty="0"/>
                        <a:t>0</a:t>
                      </a:r>
                    </a:p>
                  </a:txBody>
                  <a:tcPr>
                    <a:lnT w="12700" cap="flat" cmpd="sng" algn="ctr">
                      <a:solidFill>
                        <a:schemeClr val="tx1"/>
                      </a:solidFill>
                      <a:prstDash val="solid"/>
                      <a:round/>
                      <a:headEnd type="none" w="med" len="med"/>
                      <a:tailEnd type="none" w="med" len="med"/>
                    </a:lnT>
                  </a:tcPr>
                </a:tc>
                <a:tc>
                  <a:txBody>
                    <a:bodyPr/>
                    <a:lstStyle/>
                    <a:p>
                      <a:r>
                        <a:rPr lang="en-US" dirty="0"/>
                        <a:t>30mW</a:t>
                      </a:r>
                    </a:p>
                  </a:txBody>
                  <a:tcPr>
                    <a:lnT w="12700" cap="flat" cmpd="sng" algn="ctr">
                      <a:solidFill>
                        <a:schemeClr val="tx1"/>
                      </a:solidFill>
                      <a:prstDash val="solid"/>
                      <a:round/>
                      <a:headEnd type="none" w="med" len="med"/>
                      <a:tailEnd type="none" w="med" len="med"/>
                    </a:lnT>
                  </a:tcPr>
                </a:tc>
                <a:tc>
                  <a:txBody>
                    <a:bodyPr/>
                    <a:lstStyle/>
                    <a:p>
                      <a:r>
                        <a:rPr lang="en-US" dirty="0"/>
                        <a:t>0.1,30</a:t>
                      </a:r>
                    </a:p>
                  </a:txBody>
                  <a:tcPr>
                    <a:lnT w="12700" cap="flat" cmpd="sng" algn="ctr">
                      <a:solidFill>
                        <a:schemeClr val="tx1"/>
                      </a:solidFill>
                      <a:prstDash val="solid"/>
                      <a:round/>
                      <a:headEnd type="none" w="med" len="med"/>
                      <a:tailEnd type="none" w="med" len="med"/>
                    </a:lnT>
                  </a:tcPr>
                </a:tc>
                <a:tc>
                  <a:txBody>
                    <a:bodyPr/>
                    <a:lstStyle/>
                    <a:p>
                      <a:r>
                        <a:rPr lang="en-US" dirty="0"/>
                        <a:t>no</a:t>
                      </a:r>
                    </a:p>
                  </a:txBody>
                  <a:tcPr>
                    <a:lnT w="12700" cap="flat" cmpd="sng" algn="ctr">
                      <a:solidFill>
                        <a:schemeClr val="tx1"/>
                      </a:solidFill>
                      <a:prstDash val="solid"/>
                      <a:round/>
                      <a:headEnd type="none" w="med" len="med"/>
                      <a:tailEnd type="none" w="med" len="med"/>
                    </a:lnT>
                  </a:tcPr>
                </a:tc>
                <a:tc>
                  <a:txBody>
                    <a:bodyPr/>
                    <a:lstStyle/>
                    <a:p>
                      <a:r>
                        <a:rPr lang="en-US" dirty="0"/>
                        <a:t>no</a:t>
                      </a:r>
                    </a:p>
                  </a:txBody>
                  <a:tcPr>
                    <a:lnT w="12700" cap="flat" cmpd="sng" algn="ctr">
                      <a:solidFill>
                        <a:schemeClr val="tx1"/>
                      </a:solidFill>
                      <a:prstDash val="solid"/>
                      <a:round/>
                      <a:headEnd type="none" w="med" len="med"/>
                      <a:tailEnd type="none" w="med" len="med"/>
                    </a:lnT>
                  </a:tcPr>
                </a:tc>
                <a:tc>
                  <a:txBody>
                    <a:bodyPr/>
                    <a:lstStyle/>
                    <a:p>
                      <a:r>
                        <a:rPr lang="en-US"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92079823"/>
                  </a:ext>
                </a:extLst>
              </a:tr>
              <a:tr h="499745">
                <a:tc>
                  <a:txBody>
                    <a:bodyPr/>
                    <a:lstStyle/>
                    <a:p>
                      <a:r>
                        <a:rPr lang="en-US" dirty="0"/>
                        <a:t>5</a:t>
                      </a:r>
                    </a:p>
                  </a:txBody>
                  <a:tcPr/>
                </a:tc>
                <a:tc>
                  <a:txBody>
                    <a:bodyPr/>
                    <a:lstStyle/>
                    <a:p>
                      <a:r>
                        <a:rPr lang="en-US" dirty="0"/>
                        <a:t>0.35W</a:t>
                      </a:r>
                    </a:p>
                  </a:txBody>
                  <a:tcPr/>
                </a:tc>
                <a:tc>
                  <a:txBody>
                    <a:bodyPr/>
                    <a:lstStyle/>
                    <a:p>
                      <a:r>
                        <a:rPr lang="en-US" dirty="0"/>
                        <a:t>30mW</a:t>
                      </a:r>
                    </a:p>
                  </a:txBody>
                  <a:tcPr/>
                </a:tc>
                <a:tc>
                  <a:txBody>
                    <a:bodyPr/>
                    <a:lstStyle/>
                    <a:p>
                      <a:r>
                        <a:rPr lang="en-US" dirty="0"/>
                        <a:t>0.1,30</a:t>
                      </a:r>
                    </a:p>
                  </a:txBody>
                  <a:tcPr/>
                </a:tc>
                <a:tc>
                  <a:txBody>
                    <a:bodyPr/>
                    <a:lstStyle/>
                    <a:p>
                      <a:r>
                        <a:rPr lang="en-US" dirty="0"/>
                        <a:t>no</a:t>
                      </a:r>
                    </a:p>
                  </a:txBody>
                  <a:tcPr/>
                </a:tc>
                <a:tc>
                  <a:txBody>
                    <a:bodyPr/>
                    <a:lstStyle/>
                    <a:p>
                      <a:r>
                        <a:rPr lang="en-US" dirty="0"/>
                        <a:t>no</a:t>
                      </a:r>
                    </a:p>
                  </a:txBody>
                  <a:tcPr/>
                </a:tc>
                <a:tc>
                  <a:txBody>
                    <a:bodyPr/>
                    <a:lstStyle/>
                    <a:p>
                      <a:r>
                        <a:rPr lang="en-US" dirty="0"/>
                        <a:t>33</a:t>
                      </a:r>
                    </a:p>
                  </a:txBody>
                  <a:tcPr/>
                </a:tc>
                <a:extLst>
                  <a:ext uri="{0D108BD9-81ED-4DB2-BD59-A6C34878D82A}">
                    <a16:rowId xmlns:a16="http://schemas.microsoft.com/office/drawing/2014/main" val="960766142"/>
                  </a:ext>
                </a:extLst>
              </a:tr>
              <a:tr h="499745">
                <a:tc>
                  <a:txBody>
                    <a:bodyPr/>
                    <a:lstStyle/>
                    <a:p>
                      <a:r>
                        <a:rPr lang="en-US" dirty="0"/>
                        <a:t>6</a:t>
                      </a:r>
                    </a:p>
                  </a:txBody>
                  <a:tcPr/>
                </a:tc>
                <a:tc>
                  <a:txBody>
                    <a:bodyPr/>
                    <a:lstStyle/>
                    <a:p>
                      <a:r>
                        <a:rPr lang="en-US" dirty="0"/>
                        <a:t>0.35W</a:t>
                      </a:r>
                    </a:p>
                  </a:txBody>
                  <a:tcPr/>
                </a:tc>
                <a:tc>
                  <a:txBody>
                    <a:bodyPr/>
                    <a:lstStyle/>
                    <a:p>
                      <a:r>
                        <a:rPr lang="en-US" dirty="0"/>
                        <a:t>30mW</a:t>
                      </a:r>
                    </a:p>
                  </a:txBody>
                  <a:tcPr/>
                </a:tc>
                <a:tc>
                  <a:txBody>
                    <a:bodyPr/>
                    <a:lstStyle/>
                    <a:p>
                      <a:r>
                        <a:rPr lang="en-US" dirty="0"/>
                        <a:t>0.1,30</a:t>
                      </a:r>
                    </a:p>
                  </a:txBody>
                  <a:tcPr/>
                </a:tc>
                <a:tc>
                  <a:txBody>
                    <a:bodyPr/>
                    <a:lstStyle/>
                    <a:p>
                      <a:r>
                        <a:rPr lang="en-US" dirty="0"/>
                        <a:t>yes</a:t>
                      </a:r>
                    </a:p>
                  </a:txBody>
                  <a:tcPr/>
                </a:tc>
                <a:tc>
                  <a:txBody>
                    <a:bodyPr/>
                    <a:lstStyle/>
                    <a:p>
                      <a:r>
                        <a:rPr lang="en-US" dirty="0"/>
                        <a:t>no</a:t>
                      </a:r>
                    </a:p>
                  </a:txBody>
                  <a:tcPr/>
                </a:tc>
                <a:tc>
                  <a:txBody>
                    <a:bodyPr/>
                    <a:lstStyle/>
                    <a:p>
                      <a:r>
                        <a:rPr lang="en-US" dirty="0"/>
                        <a:t>27</a:t>
                      </a:r>
                    </a:p>
                  </a:txBody>
                  <a:tcPr>
                    <a:lnB w="12700" cmpd="sng">
                      <a:noFill/>
                    </a:lnB>
                  </a:tcPr>
                </a:tc>
                <a:extLst>
                  <a:ext uri="{0D108BD9-81ED-4DB2-BD59-A6C34878D82A}">
                    <a16:rowId xmlns:a16="http://schemas.microsoft.com/office/drawing/2014/main" val="711085819"/>
                  </a:ext>
                </a:extLst>
              </a:tr>
              <a:tr h="499745">
                <a:tc>
                  <a:txBody>
                    <a:bodyPr/>
                    <a:lstStyle/>
                    <a:p>
                      <a:r>
                        <a:rPr lang="en-US" dirty="0"/>
                        <a:t>7</a:t>
                      </a:r>
                    </a:p>
                  </a:txBody>
                  <a:tcPr/>
                </a:tc>
                <a:tc>
                  <a:txBody>
                    <a:bodyPr/>
                    <a:lstStyle/>
                    <a:p>
                      <a:r>
                        <a:rPr lang="en-US" dirty="0"/>
                        <a:t>0.35W</a:t>
                      </a:r>
                    </a:p>
                  </a:txBody>
                  <a:tcPr/>
                </a:tc>
                <a:tc>
                  <a:txBody>
                    <a:bodyPr/>
                    <a:lstStyle/>
                    <a:p>
                      <a:r>
                        <a:rPr lang="en-US" dirty="0"/>
                        <a:t>30mW</a:t>
                      </a:r>
                    </a:p>
                  </a:txBody>
                  <a:tcPr/>
                </a:tc>
                <a:tc>
                  <a:txBody>
                    <a:bodyPr/>
                    <a:lstStyle/>
                    <a:p>
                      <a:r>
                        <a:rPr lang="en-US" dirty="0"/>
                        <a:t>0.1,30</a:t>
                      </a:r>
                    </a:p>
                  </a:txBody>
                  <a:tcPr/>
                </a:tc>
                <a:tc>
                  <a:txBody>
                    <a:bodyPr/>
                    <a:lstStyle/>
                    <a:p>
                      <a:r>
                        <a:rPr lang="en-US" dirty="0"/>
                        <a:t>yes</a:t>
                      </a:r>
                    </a:p>
                  </a:txBody>
                  <a:tcPr/>
                </a:tc>
                <a:tc>
                  <a:txBody>
                    <a:bodyPr/>
                    <a:lstStyle/>
                    <a:p>
                      <a:r>
                        <a:rPr lang="en-US" dirty="0"/>
                        <a:t>yes</a:t>
                      </a:r>
                    </a:p>
                  </a:txBody>
                  <a:tcPr>
                    <a:lnR w="12700" cmpd="sng">
                      <a:noFill/>
                    </a:lnR>
                  </a:tcPr>
                </a:tc>
                <a:tc>
                  <a:txBody>
                    <a:bodyPr/>
                    <a:lstStyle/>
                    <a:p>
                      <a:r>
                        <a:rPr lang="en-US" dirty="0"/>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75410286"/>
                  </a:ext>
                </a:extLst>
              </a:tr>
            </a:tbl>
          </a:graphicData>
        </a:graphic>
      </p:graphicFrame>
      <p:sp>
        <p:nvSpPr>
          <p:cNvPr id="6" name="TextBox 5">
            <a:extLst>
              <a:ext uri="{FF2B5EF4-FFF2-40B4-BE49-F238E27FC236}">
                <a16:creationId xmlns:a16="http://schemas.microsoft.com/office/drawing/2014/main" id="{2F219CE2-1CE3-BA45-A842-8935C3C14F33}"/>
              </a:ext>
            </a:extLst>
          </p:cNvPr>
          <p:cNvSpPr txBox="1"/>
          <p:nvPr/>
        </p:nvSpPr>
        <p:spPr>
          <a:xfrm>
            <a:off x="990600" y="1692275"/>
            <a:ext cx="7539243" cy="461665"/>
          </a:xfrm>
          <a:prstGeom prst="rect">
            <a:avLst/>
          </a:prstGeom>
          <a:noFill/>
        </p:spPr>
        <p:txBody>
          <a:bodyPr wrap="none" rtlCol="0">
            <a:spAutoFit/>
          </a:bodyPr>
          <a:lstStyle/>
          <a:p>
            <a:r>
              <a:rPr lang="en-US" dirty="0"/>
              <a:t>LLO : ITM coated map, ETM uncoated map + </a:t>
            </a:r>
            <a:r>
              <a:rPr lang="en-US" dirty="0" err="1"/>
              <a:t>corr</a:t>
            </a:r>
            <a:r>
              <a:rPr lang="en-US" dirty="0"/>
              <a:t>(0.1,30) </a:t>
            </a:r>
          </a:p>
        </p:txBody>
      </p:sp>
      <p:sp>
        <p:nvSpPr>
          <p:cNvPr id="3" name="Rectangle 2">
            <a:extLst>
              <a:ext uri="{FF2B5EF4-FFF2-40B4-BE49-F238E27FC236}">
                <a16:creationId xmlns:a16="http://schemas.microsoft.com/office/drawing/2014/main" id="{37E4CA6B-36D5-8A48-90CA-E55F04C529C7}"/>
              </a:ext>
            </a:extLst>
          </p:cNvPr>
          <p:cNvSpPr/>
          <p:nvPr/>
        </p:nvSpPr>
        <p:spPr>
          <a:xfrm>
            <a:off x="-76200" y="0"/>
            <a:ext cx="4572000" cy="338554"/>
          </a:xfrm>
          <a:prstGeom prst="rect">
            <a:avLst/>
          </a:prstGeom>
        </p:spPr>
        <p:txBody>
          <a:bodyPr>
            <a:spAutoFit/>
          </a:bodyPr>
          <a:lstStyle/>
          <a:p>
            <a:pPr marL="41275"/>
            <a:r>
              <a:rPr lang="en-US" sz="1600" dirty="0">
                <a:solidFill>
                  <a:srgbClr val="FF0000"/>
                </a:solidFill>
              </a:rPr>
              <a:t>Performance when there is coating absorption</a:t>
            </a:r>
          </a:p>
        </p:txBody>
      </p:sp>
    </p:spTree>
    <p:extLst>
      <p:ext uri="{BB962C8B-B14F-4D97-AF65-F5344CB8AC3E}">
        <p14:creationId xmlns:p14="http://schemas.microsoft.com/office/powerpoint/2010/main" val="20180888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4570-D8EF-954B-B912-9DB63996FCC6}"/>
              </a:ext>
            </a:extLst>
          </p:cNvPr>
          <p:cNvSpPr>
            <a:spLocks noGrp="1"/>
          </p:cNvSpPr>
          <p:nvPr>
            <p:ph type="title"/>
          </p:nvPr>
        </p:nvSpPr>
        <p:spPr>
          <a:xfrm>
            <a:off x="2057400" y="609600"/>
            <a:ext cx="4906962" cy="685800"/>
          </a:xfrm>
        </p:spPr>
        <p:txBody>
          <a:bodyPr/>
          <a:lstStyle/>
          <a:p>
            <a:r>
              <a:rPr lang="en-US" dirty="0"/>
              <a:t>Beam offset on ETM</a:t>
            </a:r>
          </a:p>
        </p:txBody>
      </p:sp>
      <p:sp>
        <p:nvSpPr>
          <p:cNvPr id="3" name="Content Placeholder 2">
            <a:extLst>
              <a:ext uri="{FF2B5EF4-FFF2-40B4-BE49-F238E27FC236}">
                <a16:creationId xmlns:a16="http://schemas.microsoft.com/office/drawing/2014/main" id="{07C32957-28D5-EB45-AFDD-A64F3C331121}"/>
              </a:ext>
            </a:extLst>
          </p:cNvPr>
          <p:cNvSpPr>
            <a:spLocks noGrp="1"/>
          </p:cNvSpPr>
          <p:nvPr>
            <p:ph idx="1"/>
          </p:nvPr>
        </p:nvSpPr>
        <p:spPr>
          <a:xfrm>
            <a:off x="190500" y="1682750"/>
            <a:ext cx="8763000" cy="2286000"/>
          </a:xfrm>
        </p:spPr>
        <p:txBody>
          <a:bodyPr/>
          <a:lstStyle/>
          <a:p>
            <a:r>
              <a:rPr lang="en-US" sz="1600" dirty="0"/>
              <a:t>ITM : ITM08 coated phase map</a:t>
            </a:r>
          </a:p>
          <a:p>
            <a:r>
              <a:rPr lang="en-US" sz="1600" dirty="0"/>
              <a:t>ETM : ETM15 uncoated phase map with correction (0.1,30)</a:t>
            </a:r>
          </a:p>
          <a:p>
            <a:r>
              <a:rPr lang="en-US" sz="1600" dirty="0"/>
              <a:t>Coating absorption on ITM and ETM, 0.35W each</a:t>
            </a:r>
          </a:p>
          <a:p>
            <a:r>
              <a:rPr lang="en-US" sz="1600" dirty="0"/>
              <a:t>Point absorber on ETM at -20mm from center (power=30mW exp(-2 r</a:t>
            </a:r>
            <a:r>
              <a:rPr lang="en-US" sz="1600" baseline="30000" dirty="0"/>
              <a:t>2</a:t>
            </a:r>
            <a:r>
              <a:rPr lang="en-US" sz="1600" dirty="0"/>
              <a:t> / 6.2cm</a:t>
            </a:r>
            <a:r>
              <a:rPr lang="en-US" sz="1600" baseline="30000" dirty="0"/>
              <a:t>2</a:t>
            </a:r>
            <a:r>
              <a:rPr lang="en-US" sz="1600" dirty="0"/>
              <a:t>))</a:t>
            </a:r>
          </a:p>
          <a:p>
            <a:r>
              <a:rPr lang="en-US" sz="1600" dirty="0">
                <a:solidFill>
                  <a:srgbClr val="FF0000"/>
                </a:solidFill>
              </a:rPr>
              <a:t>Tilt ETM to make the resonating beam position on ETM to have offset, 0~40mm (opposite to point absorber), keeping the beam on ITM to be centered</a:t>
            </a:r>
          </a:p>
          <a:p>
            <a:r>
              <a:rPr lang="en-US" sz="1600" dirty="0"/>
              <a:t>RH correction calculated with beam at the center of ETM</a:t>
            </a:r>
          </a:p>
        </p:txBody>
      </p:sp>
      <p:sp>
        <p:nvSpPr>
          <p:cNvPr id="4" name="Slide Number Placeholder 3">
            <a:extLst>
              <a:ext uri="{FF2B5EF4-FFF2-40B4-BE49-F238E27FC236}">
                <a16:creationId xmlns:a16="http://schemas.microsoft.com/office/drawing/2014/main" id="{DC64CFE3-8E9E-F741-920C-A5D62E476D9B}"/>
              </a:ext>
            </a:extLst>
          </p:cNvPr>
          <p:cNvSpPr>
            <a:spLocks noGrp="1"/>
          </p:cNvSpPr>
          <p:nvPr>
            <p:ph type="sldNum" sz="quarter" idx="10"/>
          </p:nvPr>
        </p:nvSpPr>
        <p:spPr/>
        <p:txBody>
          <a:bodyPr/>
          <a:lstStyle/>
          <a:p>
            <a:pPr>
              <a:defRPr/>
            </a:pPr>
            <a:fld id="{CC71D854-2B37-F34D-B850-E2BACB9FDF0A}" type="slidenum">
              <a:rPr lang="en-US" altLang="ja-JP" smtClean="0"/>
              <a:pPr>
                <a:defRPr/>
              </a:pPr>
              <a:t>32</a:t>
            </a:fld>
            <a:endParaRPr lang="en-US" altLang="ja-JP"/>
          </a:p>
        </p:txBody>
      </p:sp>
      <p:pic>
        <p:nvPicPr>
          <p:cNvPr id="6" name="Picture 5">
            <a:extLst>
              <a:ext uri="{FF2B5EF4-FFF2-40B4-BE49-F238E27FC236}">
                <a16:creationId xmlns:a16="http://schemas.microsoft.com/office/drawing/2014/main" id="{9770FDE7-8CBA-A34C-8413-289426E98F67}"/>
              </a:ext>
            </a:extLst>
          </p:cNvPr>
          <p:cNvPicPr>
            <a:picLocks noChangeAspect="1"/>
          </p:cNvPicPr>
          <p:nvPr/>
        </p:nvPicPr>
        <p:blipFill>
          <a:blip r:embed="rId2"/>
          <a:stretch>
            <a:fillRect/>
          </a:stretch>
        </p:blipFill>
        <p:spPr>
          <a:xfrm>
            <a:off x="4239986" y="4419600"/>
            <a:ext cx="4746624" cy="1898650"/>
          </a:xfrm>
          <a:prstGeom prst="rect">
            <a:avLst/>
          </a:prstGeom>
        </p:spPr>
      </p:pic>
      <p:sp>
        <p:nvSpPr>
          <p:cNvPr id="8" name="Content Placeholder 2">
            <a:extLst>
              <a:ext uri="{FF2B5EF4-FFF2-40B4-BE49-F238E27FC236}">
                <a16:creationId xmlns:a16="http://schemas.microsoft.com/office/drawing/2014/main" id="{A1CAEEAE-B3C1-2A48-BA03-9A8BB033DAE0}"/>
              </a:ext>
            </a:extLst>
          </p:cNvPr>
          <p:cNvSpPr txBox="1">
            <a:spLocks/>
          </p:cNvSpPr>
          <p:nvPr/>
        </p:nvSpPr>
        <p:spPr bwMode="auto">
          <a:xfrm>
            <a:off x="190500" y="3936093"/>
            <a:ext cx="4648200" cy="246470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50800" tIns="50800" rIns="92075" bIns="50800" numCol="1" anchor="t" anchorCtr="0" compatLnSpc="1">
            <a:prstTxWarp prst="textNoShape">
              <a:avLst/>
            </a:prstTxWarp>
          </a:bodyPr>
          <a:lstStyle>
            <a:lvl1pPr marL="384175" indent="-342900" algn="l" rtl="0" eaLnBrk="0" fontAlgn="base" hangingPunct="0">
              <a:spcBef>
                <a:spcPts val="600"/>
              </a:spcBef>
              <a:spcAft>
                <a:spcPct val="0"/>
              </a:spcAft>
              <a:buClr>
                <a:srgbClr val="114FFB"/>
              </a:buClr>
              <a:buSzPct val="75000"/>
              <a:buFont typeface="Monotype Sorts" charset="0"/>
              <a:buChar char="l"/>
              <a:defRPr sz="2400">
                <a:solidFill>
                  <a:schemeClr val="tx1"/>
                </a:solidFill>
                <a:latin typeface="+mn-lt"/>
                <a:ea typeface="+mn-ea"/>
                <a:cs typeface="+mn-cs"/>
                <a:sym typeface="Helvetica" charset="0"/>
              </a:defRPr>
            </a:lvl1pPr>
            <a:lvl2pPr marL="733425" indent="-285750" algn="l" rtl="0" eaLnBrk="0" fontAlgn="base" hangingPunct="0">
              <a:spcBef>
                <a:spcPts val="400"/>
              </a:spcBef>
              <a:spcAft>
                <a:spcPct val="0"/>
              </a:spcAft>
              <a:buClr>
                <a:srgbClr val="114FFB"/>
              </a:buClr>
              <a:buSzPct val="100000"/>
              <a:buFont typeface="Helvetica" charset="0"/>
              <a:buChar char="»"/>
              <a:defRPr>
                <a:solidFill>
                  <a:schemeClr val="tx1"/>
                </a:solidFill>
                <a:latin typeface="+mn-lt"/>
                <a:ea typeface="+mn-ea"/>
                <a:cs typeface="+mn-cs"/>
                <a:sym typeface="Helvetica" charset="0"/>
              </a:defRPr>
            </a:lvl2pPr>
            <a:lvl3pPr marL="1133475" indent="-228600" algn="l" rtl="0" eaLnBrk="0" fontAlgn="base" hangingPunct="0">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3pPr>
            <a:lvl4pPr marL="1590675" indent="-228600" algn="l" rtl="0" eaLnBrk="0" fontAlgn="base" hangingPunct="0">
              <a:spcBef>
                <a:spcPts val="400"/>
              </a:spcBef>
              <a:spcAft>
                <a:spcPct val="0"/>
              </a:spcAft>
              <a:buClr>
                <a:srgbClr val="114FFB"/>
              </a:buClr>
              <a:buSzPct val="64000"/>
              <a:buFont typeface="Monotype Sorts" charset="0"/>
              <a:buChar char="l"/>
              <a:defRPr sz="1600">
                <a:solidFill>
                  <a:schemeClr val="tx1"/>
                </a:solidFill>
                <a:latin typeface="+mn-lt"/>
                <a:ea typeface="+mn-ea"/>
                <a:cs typeface="+mn-cs"/>
                <a:sym typeface="Helvetica" charset="0"/>
              </a:defRPr>
            </a:lvl4pPr>
            <a:lvl5pPr marL="2047875" indent="-228600" algn="l" rtl="0" eaLnBrk="0" fontAlgn="base" hangingPunct="0">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5pPr>
            <a:lvl6pPr marL="25050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6pPr>
            <a:lvl7pPr marL="29622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7pPr>
            <a:lvl8pPr marL="34194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8pPr>
            <a:lvl9pPr marL="3876675" indent="-228600" algn="l" rtl="0" fontAlgn="base">
              <a:spcBef>
                <a:spcPts val="400"/>
              </a:spcBef>
              <a:spcAft>
                <a:spcPct val="0"/>
              </a:spcAft>
              <a:buClr>
                <a:srgbClr val="114FFB"/>
              </a:buClr>
              <a:buSzPct val="100000"/>
              <a:buFont typeface="Helvetica" charset="0"/>
              <a:buChar char="»"/>
              <a:defRPr sz="1600">
                <a:solidFill>
                  <a:schemeClr val="tx1"/>
                </a:solidFill>
                <a:latin typeface="+mn-lt"/>
                <a:ea typeface="+mn-ea"/>
                <a:cs typeface="+mn-cs"/>
                <a:sym typeface="Helvetica" charset="0"/>
              </a:defRPr>
            </a:lvl9pPr>
          </a:lstStyle>
          <a:p>
            <a:r>
              <a:rPr lang="en-US" sz="1600" dirty="0"/>
              <a:t>Input beam is tilted to make proper mode matching between the input and the resonating cavity mode</a:t>
            </a:r>
          </a:p>
          <a:p>
            <a:r>
              <a:rPr lang="en-US" sz="1600" dirty="0"/>
              <a:t>Mode expansion using the cavity axis</a:t>
            </a:r>
          </a:p>
          <a:p>
            <a:r>
              <a:rPr lang="en-US" sz="1600" dirty="0"/>
              <a:t>8 cases compared</a:t>
            </a:r>
          </a:p>
          <a:p>
            <a:pPr lvl="1"/>
            <a:r>
              <a:rPr lang="en-US" sz="1600" dirty="0"/>
              <a:t>Coating absorption off / on</a:t>
            </a:r>
          </a:p>
          <a:p>
            <a:pPr lvl="1"/>
            <a:r>
              <a:rPr lang="en-US" sz="1600" dirty="0"/>
              <a:t>Point absorber off / on</a:t>
            </a:r>
          </a:p>
          <a:p>
            <a:pPr lvl="1"/>
            <a:r>
              <a:rPr lang="en-US" sz="1600" dirty="0"/>
              <a:t>shape correction off / on</a:t>
            </a:r>
          </a:p>
        </p:txBody>
      </p:sp>
      <p:sp>
        <p:nvSpPr>
          <p:cNvPr id="5" name="Rectangle 4">
            <a:extLst>
              <a:ext uri="{FF2B5EF4-FFF2-40B4-BE49-F238E27FC236}">
                <a16:creationId xmlns:a16="http://schemas.microsoft.com/office/drawing/2014/main" id="{5F5D6421-2808-D540-A8EF-142D66623595}"/>
              </a:ext>
            </a:extLst>
          </p:cNvPr>
          <p:cNvSpPr/>
          <p:nvPr/>
        </p:nvSpPr>
        <p:spPr>
          <a:xfrm>
            <a:off x="-23446" y="-10527"/>
            <a:ext cx="6019800" cy="338554"/>
          </a:xfrm>
          <a:prstGeom prst="rect">
            <a:avLst/>
          </a:prstGeom>
        </p:spPr>
        <p:txBody>
          <a:bodyPr wrap="square">
            <a:spAutoFit/>
          </a:bodyPr>
          <a:lstStyle/>
          <a:p>
            <a:pPr marL="41275"/>
            <a:r>
              <a:rPr lang="en-US" sz="1600" dirty="0">
                <a:solidFill>
                  <a:srgbClr val="FF0000"/>
                </a:solidFill>
              </a:rPr>
              <a:t>Performance when beam is tilted to reduce the point absorber effect</a:t>
            </a:r>
          </a:p>
        </p:txBody>
      </p:sp>
    </p:spTree>
    <p:extLst>
      <p:ext uri="{BB962C8B-B14F-4D97-AF65-F5344CB8AC3E}">
        <p14:creationId xmlns:p14="http://schemas.microsoft.com/office/powerpoint/2010/main" val="22500805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536B-5C33-9341-8E5E-ED01AB9E6018}"/>
              </a:ext>
            </a:extLst>
          </p:cNvPr>
          <p:cNvSpPr>
            <a:spLocks noGrp="1"/>
          </p:cNvSpPr>
          <p:nvPr>
            <p:ph type="title"/>
          </p:nvPr>
        </p:nvSpPr>
        <p:spPr>
          <a:xfrm>
            <a:off x="1600200" y="0"/>
            <a:ext cx="7239000" cy="914400"/>
          </a:xfrm>
        </p:spPr>
        <p:txBody>
          <a:bodyPr/>
          <a:lstStyle/>
          <a:p>
            <a:r>
              <a:rPr lang="en-US" dirty="0"/>
              <a:t>Power and RTL vs offset</a:t>
            </a:r>
          </a:p>
        </p:txBody>
      </p:sp>
      <p:sp>
        <p:nvSpPr>
          <p:cNvPr id="4" name="Slide Number Placeholder 3">
            <a:extLst>
              <a:ext uri="{FF2B5EF4-FFF2-40B4-BE49-F238E27FC236}">
                <a16:creationId xmlns:a16="http://schemas.microsoft.com/office/drawing/2014/main" id="{1E7B36D1-A99C-6A4C-9B8C-BDA513104FFA}"/>
              </a:ext>
            </a:extLst>
          </p:cNvPr>
          <p:cNvSpPr>
            <a:spLocks noGrp="1"/>
          </p:cNvSpPr>
          <p:nvPr>
            <p:ph type="sldNum" sz="quarter" idx="10"/>
          </p:nvPr>
        </p:nvSpPr>
        <p:spPr/>
        <p:txBody>
          <a:bodyPr/>
          <a:lstStyle/>
          <a:p>
            <a:pPr>
              <a:defRPr/>
            </a:pPr>
            <a:fld id="{CC71D854-2B37-F34D-B850-E2BACB9FDF0A}" type="slidenum">
              <a:rPr lang="en-US" altLang="ja-JP" smtClean="0"/>
              <a:pPr>
                <a:defRPr/>
              </a:pPr>
              <a:t>33</a:t>
            </a:fld>
            <a:endParaRPr lang="en-US" altLang="ja-JP"/>
          </a:p>
        </p:txBody>
      </p:sp>
      <p:sp>
        <p:nvSpPr>
          <p:cNvPr id="7" name="Rectangle 6">
            <a:extLst>
              <a:ext uri="{FF2B5EF4-FFF2-40B4-BE49-F238E27FC236}">
                <a16:creationId xmlns:a16="http://schemas.microsoft.com/office/drawing/2014/main" id="{197FB3FC-E55D-544A-90DC-11A6F2BC310F}"/>
              </a:ext>
            </a:extLst>
          </p:cNvPr>
          <p:cNvSpPr/>
          <p:nvPr/>
        </p:nvSpPr>
        <p:spPr>
          <a:xfrm>
            <a:off x="-23446" y="-10527"/>
            <a:ext cx="6019800" cy="338554"/>
          </a:xfrm>
          <a:prstGeom prst="rect">
            <a:avLst/>
          </a:prstGeom>
        </p:spPr>
        <p:txBody>
          <a:bodyPr wrap="square">
            <a:spAutoFit/>
          </a:bodyPr>
          <a:lstStyle/>
          <a:p>
            <a:pPr marL="41275"/>
            <a:r>
              <a:rPr lang="en-US" sz="1600" dirty="0">
                <a:solidFill>
                  <a:srgbClr val="FF0000"/>
                </a:solidFill>
              </a:rPr>
              <a:t>Performance when beam is tilted to reduce the point absorber effect</a:t>
            </a:r>
          </a:p>
        </p:txBody>
      </p:sp>
      <p:pic>
        <p:nvPicPr>
          <p:cNvPr id="10" name="Picture 9">
            <a:extLst>
              <a:ext uri="{FF2B5EF4-FFF2-40B4-BE49-F238E27FC236}">
                <a16:creationId xmlns:a16="http://schemas.microsoft.com/office/drawing/2014/main" id="{AD36F779-6D25-4B4D-AC2B-CF35E05AFD49}"/>
              </a:ext>
            </a:extLst>
          </p:cNvPr>
          <p:cNvPicPr>
            <a:picLocks noChangeAspect="1"/>
          </p:cNvPicPr>
          <p:nvPr/>
        </p:nvPicPr>
        <p:blipFill rotWithShape="1">
          <a:blip r:embed="rId2"/>
          <a:srcRect l="7929" t="5556" r="8788" b="5556"/>
          <a:stretch/>
        </p:blipFill>
        <p:spPr>
          <a:xfrm>
            <a:off x="5029200" y="914400"/>
            <a:ext cx="3350775" cy="2763492"/>
          </a:xfrm>
          <a:prstGeom prst="rect">
            <a:avLst/>
          </a:prstGeom>
        </p:spPr>
      </p:pic>
      <p:pic>
        <p:nvPicPr>
          <p:cNvPr id="12" name="Picture 11">
            <a:extLst>
              <a:ext uri="{FF2B5EF4-FFF2-40B4-BE49-F238E27FC236}">
                <a16:creationId xmlns:a16="http://schemas.microsoft.com/office/drawing/2014/main" id="{82113F98-93F3-794F-BD35-2B6F259CD36C}"/>
              </a:ext>
            </a:extLst>
          </p:cNvPr>
          <p:cNvPicPr>
            <a:picLocks noChangeAspect="1"/>
          </p:cNvPicPr>
          <p:nvPr/>
        </p:nvPicPr>
        <p:blipFill rotWithShape="1">
          <a:blip r:embed="rId3"/>
          <a:srcRect l="7071" t="5556" r="7929" b="5556"/>
          <a:stretch/>
        </p:blipFill>
        <p:spPr>
          <a:xfrm>
            <a:off x="464319" y="4038600"/>
            <a:ext cx="3419856" cy="2763492"/>
          </a:xfrm>
          <a:prstGeom prst="rect">
            <a:avLst/>
          </a:prstGeom>
        </p:spPr>
      </p:pic>
      <p:sp>
        <p:nvSpPr>
          <p:cNvPr id="13" name="TextBox 12">
            <a:extLst>
              <a:ext uri="{FF2B5EF4-FFF2-40B4-BE49-F238E27FC236}">
                <a16:creationId xmlns:a16="http://schemas.microsoft.com/office/drawing/2014/main" id="{5328E30F-1833-E341-AA16-B2C703BD0644}"/>
              </a:ext>
            </a:extLst>
          </p:cNvPr>
          <p:cNvSpPr txBox="1"/>
          <p:nvPr/>
        </p:nvSpPr>
        <p:spPr>
          <a:xfrm>
            <a:off x="4724400" y="3910322"/>
            <a:ext cx="3831498"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a:t>solid : flat map, </a:t>
            </a:r>
            <a:br>
              <a:rPr lang="en-US" sz="2000" dirty="0"/>
            </a:br>
            <a:r>
              <a:rPr lang="en-US" sz="2000" dirty="0"/>
              <a:t>dashed : fall off</a:t>
            </a:r>
          </a:p>
          <a:p>
            <a:pPr marL="342900" indent="-342900">
              <a:buFont typeface="Arial" panose="020B0604020202020204" pitchFamily="34" charset="0"/>
              <a:buChar char="•"/>
            </a:pPr>
            <a:r>
              <a:rPr lang="en-US" sz="2000" dirty="0">
                <a:solidFill>
                  <a:srgbClr val="FF0000"/>
                </a:solidFill>
              </a:rPr>
              <a:t>red</a:t>
            </a:r>
            <a:r>
              <a:rPr lang="en-US" sz="2000" dirty="0"/>
              <a:t> and </a:t>
            </a:r>
            <a:r>
              <a:rPr lang="en-US" sz="2000" dirty="0">
                <a:solidFill>
                  <a:schemeClr val="accent1">
                    <a:lumMod val="75000"/>
                  </a:schemeClr>
                </a:solidFill>
              </a:rPr>
              <a:t>purple</a:t>
            </a:r>
            <a:r>
              <a:rPr lang="en-US" sz="2000" dirty="0"/>
              <a:t> : no coating abs</a:t>
            </a:r>
            <a:br>
              <a:rPr lang="en-US" sz="2000" dirty="0"/>
            </a:br>
            <a:r>
              <a:rPr lang="en-US" sz="2000" dirty="0">
                <a:solidFill>
                  <a:srgbClr val="0432FF"/>
                </a:solidFill>
              </a:rPr>
              <a:t>blue</a:t>
            </a:r>
            <a:r>
              <a:rPr lang="en-US" sz="2000" dirty="0"/>
              <a:t> and </a:t>
            </a:r>
            <a:r>
              <a:rPr lang="en-US" sz="2000" dirty="0">
                <a:solidFill>
                  <a:srgbClr val="99E8DF"/>
                </a:solidFill>
              </a:rPr>
              <a:t>cyan</a:t>
            </a:r>
            <a:r>
              <a:rPr lang="en-US" sz="2000" dirty="0"/>
              <a:t> : with coating abs</a:t>
            </a:r>
          </a:p>
          <a:p>
            <a:pPr marL="342900" indent="-342900">
              <a:buFont typeface="Arial" panose="020B0604020202020204" pitchFamily="34" charset="0"/>
              <a:buChar char="•"/>
            </a:pPr>
            <a:r>
              <a:rPr lang="en-US" sz="2000" dirty="0">
                <a:solidFill>
                  <a:srgbClr val="FF0000"/>
                </a:solidFill>
              </a:rPr>
              <a:t>red</a:t>
            </a:r>
            <a:r>
              <a:rPr lang="en-US" sz="2000" dirty="0"/>
              <a:t> and </a:t>
            </a:r>
            <a:r>
              <a:rPr lang="en-US" sz="2000" dirty="0">
                <a:solidFill>
                  <a:srgbClr val="0432FF"/>
                </a:solidFill>
              </a:rPr>
              <a:t>blue</a:t>
            </a:r>
            <a:r>
              <a:rPr lang="en-US" sz="2000" dirty="0"/>
              <a:t> : no point abs</a:t>
            </a:r>
            <a:br>
              <a:rPr lang="en-US" sz="2000" dirty="0"/>
            </a:br>
            <a:r>
              <a:rPr lang="en-US" sz="2000" dirty="0">
                <a:solidFill>
                  <a:schemeClr val="accent1">
                    <a:lumMod val="75000"/>
                  </a:schemeClr>
                </a:solidFill>
              </a:rPr>
              <a:t>purple</a:t>
            </a:r>
            <a:r>
              <a:rPr lang="en-US" sz="2000" dirty="0"/>
              <a:t> and </a:t>
            </a:r>
            <a:r>
              <a:rPr lang="en-US" sz="2000" dirty="0">
                <a:solidFill>
                  <a:srgbClr val="A9FEF4"/>
                </a:solidFill>
              </a:rPr>
              <a:t>cyan</a:t>
            </a:r>
            <a:r>
              <a:rPr lang="en-US" sz="2000" dirty="0"/>
              <a:t> : with point abs</a:t>
            </a:r>
          </a:p>
        </p:txBody>
      </p:sp>
      <p:pic>
        <p:nvPicPr>
          <p:cNvPr id="6" name="Picture 5">
            <a:extLst>
              <a:ext uri="{FF2B5EF4-FFF2-40B4-BE49-F238E27FC236}">
                <a16:creationId xmlns:a16="http://schemas.microsoft.com/office/drawing/2014/main" id="{AA611703-6C49-A747-99C4-534DCC3C5E70}"/>
              </a:ext>
            </a:extLst>
          </p:cNvPr>
          <p:cNvPicPr>
            <a:picLocks noChangeAspect="1"/>
          </p:cNvPicPr>
          <p:nvPr/>
        </p:nvPicPr>
        <p:blipFill rotWithShape="1">
          <a:blip r:embed="rId4"/>
          <a:srcRect l="7094" t="5556" r="8788" b="5556"/>
          <a:stretch/>
        </p:blipFill>
        <p:spPr>
          <a:xfrm>
            <a:off x="499805" y="924927"/>
            <a:ext cx="3384370" cy="2763492"/>
          </a:xfrm>
          <a:prstGeom prst="rect">
            <a:avLst/>
          </a:prstGeom>
        </p:spPr>
      </p:pic>
    </p:spTree>
    <p:extLst>
      <p:ext uri="{BB962C8B-B14F-4D97-AF65-F5344CB8AC3E}">
        <p14:creationId xmlns:p14="http://schemas.microsoft.com/office/powerpoint/2010/main" val="10794358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C94A-112A-EC47-8F57-D31B461A7147}"/>
              </a:ext>
            </a:extLst>
          </p:cNvPr>
          <p:cNvSpPr>
            <a:spLocks noGrp="1"/>
          </p:cNvSpPr>
          <p:nvPr>
            <p:ph type="title"/>
          </p:nvPr>
        </p:nvSpPr>
        <p:spPr/>
        <p:txBody>
          <a:bodyPr/>
          <a:lstStyle/>
          <a:p>
            <a:r>
              <a:rPr lang="en-US" dirty="0"/>
              <a:t>Extra factors</a:t>
            </a:r>
          </a:p>
        </p:txBody>
      </p:sp>
      <p:sp>
        <p:nvSpPr>
          <p:cNvPr id="3" name="Content Placeholder 2">
            <a:extLst>
              <a:ext uri="{FF2B5EF4-FFF2-40B4-BE49-F238E27FC236}">
                <a16:creationId xmlns:a16="http://schemas.microsoft.com/office/drawing/2014/main" id="{1AC9C544-62B1-8643-9D87-E6388260D47B}"/>
              </a:ext>
            </a:extLst>
          </p:cNvPr>
          <p:cNvSpPr>
            <a:spLocks noGrp="1"/>
          </p:cNvSpPr>
          <p:nvPr>
            <p:ph idx="1"/>
          </p:nvPr>
        </p:nvSpPr>
        <p:spPr>
          <a:xfrm>
            <a:off x="228601" y="1981200"/>
            <a:ext cx="8839200" cy="4419600"/>
          </a:xfrm>
        </p:spPr>
        <p:txBody>
          <a:bodyPr/>
          <a:lstStyle/>
          <a:p>
            <a:r>
              <a:rPr lang="en-US" dirty="0"/>
              <a:t>Polishing spec = idealistic surface – all possible deformations</a:t>
            </a:r>
          </a:p>
          <a:p>
            <a:r>
              <a:rPr lang="en-US" dirty="0"/>
              <a:t>Coating stress effect on </a:t>
            </a:r>
            <a:r>
              <a:rPr lang="en-US" dirty="0" err="1"/>
              <a:t>RoC</a:t>
            </a:r>
            <a:r>
              <a:rPr lang="en-US" dirty="0"/>
              <a:t> (T970176, T050057)</a:t>
            </a:r>
          </a:p>
          <a:p>
            <a:pPr lvl="1"/>
            <a:r>
              <a:rPr lang="en-US" dirty="0"/>
              <a:t>Waiting for LMA report</a:t>
            </a:r>
          </a:p>
          <a:p>
            <a:r>
              <a:rPr lang="en-US" dirty="0"/>
              <a:t>Intrinsic coating non uniformity (T2000398)</a:t>
            </a:r>
          </a:p>
          <a:p>
            <a:pPr lvl="1"/>
            <a:r>
              <a:rPr lang="en-US" dirty="0"/>
              <a:t>Waiting for LMA report</a:t>
            </a:r>
          </a:p>
          <a:p>
            <a:r>
              <a:rPr lang="en-US" dirty="0"/>
              <a:t>Deformation by gravity (T050184)</a:t>
            </a:r>
          </a:p>
          <a:p>
            <a:pPr lvl="1"/>
            <a:r>
              <a:rPr lang="en-US" dirty="0"/>
              <a:t>Negligible</a:t>
            </a:r>
          </a:p>
          <a:p>
            <a:r>
              <a:rPr lang="en-US" dirty="0"/>
              <a:t>Polishing requirement</a:t>
            </a:r>
          </a:p>
          <a:p>
            <a:pPr lvl="1"/>
            <a:r>
              <a:rPr lang="en-US" dirty="0"/>
              <a:t>In radius &gt; 8cm, height variation less 10%</a:t>
            </a:r>
          </a:p>
          <a:p>
            <a:r>
              <a:rPr lang="en-US" dirty="0"/>
              <a:t>Anything else?</a:t>
            </a:r>
          </a:p>
          <a:p>
            <a:pPr lvl="1"/>
            <a:endParaRPr lang="en-US" dirty="0"/>
          </a:p>
        </p:txBody>
      </p:sp>
      <p:sp>
        <p:nvSpPr>
          <p:cNvPr id="4" name="Slide Number Placeholder 3">
            <a:extLst>
              <a:ext uri="{FF2B5EF4-FFF2-40B4-BE49-F238E27FC236}">
                <a16:creationId xmlns:a16="http://schemas.microsoft.com/office/drawing/2014/main" id="{73AE3A32-BD02-3643-A361-2C67A813C1DF}"/>
              </a:ext>
            </a:extLst>
          </p:cNvPr>
          <p:cNvSpPr>
            <a:spLocks noGrp="1"/>
          </p:cNvSpPr>
          <p:nvPr>
            <p:ph type="sldNum" sz="quarter" idx="10"/>
          </p:nvPr>
        </p:nvSpPr>
        <p:spPr/>
        <p:txBody>
          <a:bodyPr/>
          <a:lstStyle/>
          <a:p>
            <a:pPr>
              <a:defRPr/>
            </a:pPr>
            <a:fld id="{CC71D854-2B37-F34D-B850-E2BACB9FDF0A}" type="slidenum">
              <a:rPr lang="en-US" altLang="ja-JP" smtClean="0"/>
              <a:pPr>
                <a:defRPr/>
              </a:pPr>
              <a:t>34</a:t>
            </a:fld>
            <a:endParaRPr lang="en-US" altLang="ja-JP"/>
          </a:p>
        </p:txBody>
      </p:sp>
    </p:spTree>
    <p:extLst>
      <p:ext uri="{BB962C8B-B14F-4D97-AF65-F5344CB8AC3E}">
        <p14:creationId xmlns:p14="http://schemas.microsoft.com/office/powerpoint/2010/main" val="39932022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536B-5C33-9341-8E5E-ED01AB9E6018}"/>
              </a:ext>
            </a:extLst>
          </p:cNvPr>
          <p:cNvSpPr>
            <a:spLocks noGrp="1"/>
          </p:cNvSpPr>
          <p:nvPr>
            <p:ph type="title"/>
          </p:nvPr>
        </p:nvSpPr>
        <p:spPr>
          <a:xfrm>
            <a:off x="1345406" y="457200"/>
            <a:ext cx="7239000" cy="914400"/>
          </a:xfrm>
        </p:spPr>
        <p:txBody>
          <a:bodyPr/>
          <a:lstStyle/>
          <a:p>
            <a:r>
              <a:rPr lang="en-US" dirty="0"/>
              <a:t>Summary</a:t>
            </a:r>
          </a:p>
        </p:txBody>
      </p:sp>
      <p:sp>
        <p:nvSpPr>
          <p:cNvPr id="4" name="Slide Number Placeholder 3">
            <a:extLst>
              <a:ext uri="{FF2B5EF4-FFF2-40B4-BE49-F238E27FC236}">
                <a16:creationId xmlns:a16="http://schemas.microsoft.com/office/drawing/2014/main" id="{1E7B36D1-A99C-6A4C-9B8C-BDA513104FFA}"/>
              </a:ext>
            </a:extLst>
          </p:cNvPr>
          <p:cNvSpPr>
            <a:spLocks noGrp="1"/>
          </p:cNvSpPr>
          <p:nvPr>
            <p:ph type="sldNum" sz="quarter" idx="10"/>
          </p:nvPr>
        </p:nvSpPr>
        <p:spPr/>
        <p:txBody>
          <a:bodyPr/>
          <a:lstStyle/>
          <a:p>
            <a:pPr>
              <a:defRPr/>
            </a:pPr>
            <a:fld id="{CC71D854-2B37-F34D-B850-E2BACB9FDF0A}" type="slidenum">
              <a:rPr lang="en-US" altLang="ja-JP" smtClean="0"/>
              <a:pPr>
                <a:defRPr/>
              </a:pPr>
              <a:t>35</a:t>
            </a:fld>
            <a:endParaRPr lang="en-US" altLang="ja-JP"/>
          </a:p>
        </p:txBody>
      </p:sp>
      <p:sp>
        <p:nvSpPr>
          <p:cNvPr id="11" name="Content Placeholder 2">
            <a:extLst>
              <a:ext uri="{FF2B5EF4-FFF2-40B4-BE49-F238E27FC236}">
                <a16:creationId xmlns:a16="http://schemas.microsoft.com/office/drawing/2014/main" id="{09B406AE-E90B-C042-AB33-54BBEA068236}"/>
              </a:ext>
            </a:extLst>
          </p:cNvPr>
          <p:cNvSpPr>
            <a:spLocks noGrp="1"/>
          </p:cNvSpPr>
          <p:nvPr>
            <p:ph idx="1"/>
          </p:nvPr>
        </p:nvSpPr>
        <p:spPr>
          <a:xfrm>
            <a:off x="409575" y="1864783"/>
            <a:ext cx="8305800" cy="4419600"/>
          </a:xfrm>
        </p:spPr>
        <p:txBody>
          <a:bodyPr/>
          <a:lstStyle/>
          <a:p>
            <a:r>
              <a:rPr lang="en-US" dirty="0"/>
              <a:t>The surface shape correction of test mass to reduce the thickness at the edge by O(1%) works OK</a:t>
            </a:r>
          </a:p>
          <a:p>
            <a:r>
              <a:rPr lang="en-US" dirty="0"/>
              <a:t>The effect by a single absorber seems to be improved by a factor</a:t>
            </a:r>
          </a:p>
          <a:p>
            <a:r>
              <a:rPr lang="en-US" dirty="0"/>
              <a:t>When the thermal deformations by coating absorption and point absorber mix badly, a careful ring heater correction will be necessary and this shape does not help, nor does it harm.</a:t>
            </a:r>
          </a:p>
          <a:p>
            <a:r>
              <a:rPr lang="en-US" dirty="0"/>
              <a:t>Nominal ring heater to restore the central region curvature adds to much curvature at the edge. Another ring heater to handle the edge may be necessary.</a:t>
            </a:r>
          </a:p>
        </p:txBody>
      </p:sp>
    </p:spTree>
    <p:extLst>
      <p:ext uri="{BB962C8B-B14F-4D97-AF65-F5344CB8AC3E}">
        <p14:creationId xmlns:p14="http://schemas.microsoft.com/office/powerpoint/2010/main" val="19295750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2D93-ED41-984A-8CAC-E73012FA1C36}"/>
              </a:ext>
            </a:extLst>
          </p:cNvPr>
          <p:cNvSpPr>
            <a:spLocks noGrp="1"/>
          </p:cNvSpPr>
          <p:nvPr>
            <p:ph type="title"/>
          </p:nvPr>
        </p:nvSpPr>
        <p:spPr/>
        <p:txBody>
          <a:bodyPr/>
          <a:lstStyle/>
          <a:p>
            <a:r>
              <a:rPr lang="en-US" dirty="0"/>
              <a:t>Answer to recommendations</a:t>
            </a:r>
          </a:p>
        </p:txBody>
      </p:sp>
      <p:sp>
        <p:nvSpPr>
          <p:cNvPr id="3" name="Content Placeholder 2">
            <a:extLst>
              <a:ext uri="{FF2B5EF4-FFF2-40B4-BE49-F238E27FC236}">
                <a16:creationId xmlns:a16="http://schemas.microsoft.com/office/drawing/2014/main" id="{B0C064A8-9D10-5842-878D-2365FAAFC157}"/>
              </a:ext>
            </a:extLst>
          </p:cNvPr>
          <p:cNvSpPr>
            <a:spLocks noGrp="1"/>
          </p:cNvSpPr>
          <p:nvPr>
            <p:ph idx="1"/>
          </p:nvPr>
        </p:nvSpPr>
        <p:spPr>
          <a:xfrm>
            <a:off x="370706" y="1752600"/>
            <a:ext cx="7772400" cy="4578350"/>
          </a:xfrm>
        </p:spPr>
        <p:txBody>
          <a:bodyPr/>
          <a:lstStyle/>
          <a:p>
            <a:pPr lvl="0"/>
            <a:r>
              <a:rPr lang="en-US" sz="2000" dirty="0"/>
              <a:t>For this case, what is the eigenfrequency for the 6th &amp; 7th order modes (</a:t>
            </a:r>
            <a:r>
              <a:rPr lang="en-US" sz="2000" dirty="0" err="1"/>
              <a:t>delta_f</a:t>
            </a:r>
            <a:r>
              <a:rPr lang="en-US" sz="2000" dirty="0"/>
              <a:t> from the TEM00 mode)?</a:t>
            </a:r>
          </a:p>
          <a:p>
            <a:pPr lvl="1"/>
            <a:r>
              <a:rPr lang="en-US" dirty="0">
                <a:solidFill>
                  <a:srgbClr val="FF0000"/>
                </a:solidFill>
              </a:rPr>
              <a:t>df is not all to determine the mode gain</a:t>
            </a:r>
          </a:p>
          <a:p>
            <a:pPr lvl="1"/>
            <a:r>
              <a:rPr lang="en-US" dirty="0">
                <a:solidFill>
                  <a:srgbClr val="FF0000"/>
                </a:solidFill>
              </a:rPr>
              <a:t>loss or width or coupling to </a:t>
            </a:r>
            <a:br>
              <a:rPr lang="en-US" dirty="0">
                <a:solidFill>
                  <a:srgbClr val="FF0000"/>
                </a:solidFill>
              </a:rPr>
            </a:br>
            <a:r>
              <a:rPr lang="en-US" dirty="0">
                <a:solidFill>
                  <a:srgbClr val="FF0000"/>
                </a:solidFill>
              </a:rPr>
              <a:t>other modes matter</a:t>
            </a:r>
          </a:p>
        </p:txBody>
      </p:sp>
      <p:sp>
        <p:nvSpPr>
          <p:cNvPr id="4" name="Slide Number Placeholder 3">
            <a:extLst>
              <a:ext uri="{FF2B5EF4-FFF2-40B4-BE49-F238E27FC236}">
                <a16:creationId xmlns:a16="http://schemas.microsoft.com/office/drawing/2014/main" id="{28AB7A9C-BCDA-4648-8184-405265288116}"/>
              </a:ext>
            </a:extLst>
          </p:cNvPr>
          <p:cNvSpPr>
            <a:spLocks noGrp="1"/>
          </p:cNvSpPr>
          <p:nvPr>
            <p:ph type="sldNum" sz="quarter" idx="10"/>
          </p:nvPr>
        </p:nvSpPr>
        <p:spPr/>
        <p:txBody>
          <a:bodyPr/>
          <a:lstStyle/>
          <a:p>
            <a:pPr>
              <a:defRPr/>
            </a:pPr>
            <a:fld id="{CC71D854-2B37-F34D-B850-E2BACB9FDF0A}" type="slidenum">
              <a:rPr lang="en-US" altLang="ja-JP" smtClean="0"/>
              <a:pPr>
                <a:defRPr/>
              </a:pPr>
              <a:t>36</a:t>
            </a:fld>
            <a:endParaRPr lang="en-US" altLang="ja-JP"/>
          </a:p>
        </p:txBody>
      </p:sp>
      <p:pic>
        <p:nvPicPr>
          <p:cNvPr id="21" name="Picture 20">
            <a:extLst>
              <a:ext uri="{FF2B5EF4-FFF2-40B4-BE49-F238E27FC236}">
                <a16:creationId xmlns:a16="http://schemas.microsoft.com/office/drawing/2014/main" id="{B03824F1-90E3-3D41-8C04-75AD269E8816}"/>
              </a:ext>
            </a:extLst>
          </p:cNvPr>
          <p:cNvPicPr>
            <a:picLocks noChangeAspect="1"/>
          </p:cNvPicPr>
          <p:nvPr/>
        </p:nvPicPr>
        <p:blipFill rotWithShape="1">
          <a:blip r:embed="rId3"/>
          <a:srcRect l="7071" t="5557" r="6551" b="5555"/>
          <a:stretch/>
        </p:blipFill>
        <p:spPr>
          <a:xfrm>
            <a:off x="4114800" y="2770188"/>
            <a:ext cx="5029200" cy="3999199"/>
          </a:xfrm>
          <a:prstGeom prst="rect">
            <a:avLst/>
          </a:prstGeom>
        </p:spPr>
      </p:pic>
      <p:cxnSp>
        <p:nvCxnSpPr>
          <p:cNvPr id="19" name="Straight Arrow Connector 18">
            <a:extLst>
              <a:ext uri="{FF2B5EF4-FFF2-40B4-BE49-F238E27FC236}">
                <a16:creationId xmlns:a16="http://schemas.microsoft.com/office/drawing/2014/main" id="{4E533D00-31A0-A847-ABDD-D607239187DA}"/>
              </a:ext>
            </a:extLst>
          </p:cNvPr>
          <p:cNvCxnSpPr>
            <a:cxnSpLocks/>
          </p:cNvCxnSpPr>
          <p:nvPr/>
        </p:nvCxnSpPr>
        <p:spPr bwMode="auto">
          <a:xfrm flipV="1">
            <a:off x="5499840" y="4971764"/>
            <a:ext cx="1053360" cy="667036"/>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sp>
        <p:nvSpPr>
          <p:cNvPr id="17" name="TextBox 16">
            <a:extLst>
              <a:ext uri="{FF2B5EF4-FFF2-40B4-BE49-F238E27FC236}">
                <a16:creationId xmlns:a16="http://schemas.microsoft.com/office/drawing/2014/main" id="{76CC582F-1183-9645-886C-E404BDAD24CA}"/>
              </a:ext>
            </a:extLst>
          </p:cNvPr>
          <p:cNvSpPr txBox="1"/>
          <p:nvPr/>
        </p:nvSpPr>
        <p:spPr>
          <a:xfrm>
            <a:off x="3644160" y="5425788"/>
            <a:ext cx="1855680" cy="830997"/>
          </a:xfrm>
          <a:prstGeom prst="rect">
            <a:avLst/>
          </a:prstGeom>
          <a:noFill/>
        </p:spPr>
        <p:txBody>
          <a:bodyPr wrap="square" rtlCol="0">
            <a:spAutoFit/>
          </a:bodyPr>
          <a:lstStyle/>
          <a:p>
            <a:r>
              <a:rPr lang="en-US" sz="1600" dirty="0"/>
              <a:t>This matches with analytic calculation for the 7</a:t>
            </a:r>
            <a:r>
              <a:rPr lang="en-US" sz="1600" baseline="30000" dirty="0"/>
              <a:t>th</a:t>
            </a:r>
            <a:r>
              <a:rPr lang="en-US" sz="1600" dirty="0"/>
              <a:t> mode</a:t>
            </a:r>
          </a:p>
        </p:txBody>
      </p:sp>
      <p:cxnSp>
        <p:nvCxnSpPr>
          <p:cNvPr id="26" name="Straight Connector 25">
            <a:extLst>
              <a:ext uri="{FF2B5EF4-FFF2-40B4-BE49-F238E27FC236}">
                <a16:creationId xmlns:a16="http://schemas.microsoft.com/office/drawing/2014/main" id="{28DDF48F-A482-3C4E-989D-98A258B51545}"/>
              </a:ext>
            </a:extLst>
          </p:cNvPr>
          <p:cNvCxnSpPr/>
          <p:nvPr/>
        </p:nvCxnSpPr>
        <p:spPr bwMode="auto">
          <a:xfrm>
            <a:off x="8496836" y="4365766"/>
            <a:ext cx="0" cy="939516"/>
          </a:xfrm>
          <a:prstGeom prst="line">
            <a:avLst/>
          </a:prstGeom>
          <a:solidFill>
            <a:srgbClr val="D49FFF"/>
          </a:solidFill>
          <a:ln w="12700" cap="flat" cmpd="sng" algn="ctr">
            <a:solidFill>
              <a:srgbClr val="00B050"/>
            </a:solidFill>
            <a:prstDash val="sysDot"/>
            <a:round/>
            <a:headEnd type="none" w="med" len="med"/>
            <a:tailEnd type="none" w="med" len="med"/>
          </a:ln>
          <a:effectLst/>
        </p:spPr>
      </p:cxnSp>
      <p:sp>
        <p:nvSpPr>
          <p:cNvPr id="30" name="TextBox 29">
            <a:extLst>
              <a:ext uri="{FF2B5EF4-FFF2-40B4-BE49-F238E27FC236}">
                <a16:creationId xmlns:a16="http://schemas.microsoft.com/office/drawing/2014/main" id="{D77652E3-B3F3-8E4D-8987-E102DC874CBA}"/>
              </a:ext>
            </a:extLst>
          </p:cNvPr>
          <p:cNvSpPr txBox="1"/>
          <p:nvPr/>
        </p:nvSpPr>
        <p:spPr>
          <a:xfrm>
            <a:off x="7924801" y="3749387"/>
            <a:ext cx="1219199" cy="584775"/>
          </a:xfrm>
          <a:prstGeom prst="rect">
            <a:avLst/>
          </a:prstGeom>
          <a:noFill/>
        </p:spPr>
        <p:txBody>
          <a:bodyPr wrap="square" rtlCol="0">
            <a:spAutoFit/>
          </a:bodyPr>
          <a:lstStyle/>
          <a:p>
            <a:r>
              <a:rPr lang="en-US" sz="1600" dirty="0">
                <a:solidFill>
                  <a:srgbClr val="00B050"/>
                </a:solidFill>
              </a:rPr>
              <a:t>Analytic df for 6</a:t>
            </a:r>
            <a:r>
              <a:rPr lang="en-US" sz="1600" baseline="30000" dirty="0">
                <a:solidFill>
                  <a:srgbClr val="00B050"/>
                </a:solidFill>
              </a:rPr>
              <a:t>th</a:t>
            </a:r>
            <a:r>
              <a:rPr lang="en-US" sz="1600" dirty="0">
                <a:solidFill>
                  <a:srgbClr val="00B050"/>
                </a:solidFill>
              </a:rPr>
              <a:t> mode</a:t>
            </a:r>
          </a:p>
        </p:txBody>
      </p:sp>
    </p:spTree>
    <p:extLst>
      <p:ext uri="{BB962C8B-B14F-4D97-AF65-F5344CB8AC3E}">
        <p14:creationId xmlns:p14="http://schemas.microsoft.com/office/powerpoint/2010/main" val="16441163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2D93-ED41-984A-8CAC-E73012FA1C36}"/>
              </a:ext>
            </a:extLst>
          </p:cNvPr>
          <p:cNvSpPr>
            <a:spLocks noGrp="1"/>
          </p:cNvSpPr>
          <p:nvPr>
            <p:ph type="title"/>
          </p:nvPr>
        </p:nvSpPr>
        <p:spPr/>
        <p:txBody>
          <a:bodyPr/>
          <a:lstStyle/>
          <a:p>
            <a:r>
              <a:rPr lang="en-US" dirty="0"/>
              <a:t>Answer to recommendations</a:t>
            </a:r>
          </a:p>
        </p:txBody>
      </p:sp>
      <p:sp>
        <p:nvSpPr>
          <p:cNvPr id="3" name="Content Placeholder 2">
            <a:extLst>
              <a:ext uri="{FF2B5EF4-FFF2-40B4-BE49-F238E27FC236}">
                <a16:creationId xmlns:a16="http://schemas.microsoft.com/office/drawing/2014/main" id="{B0C064A8-9D10-5842-878D-2365FAAFC157}"/>
              </a:ext>
            </a:extLst>
          </p:cNvPr>
          <p:cNvSpPr>
            <a:spLocks noGrp="1"/>
          </p:cNvSpPr>
          <p:nvPr>
            <p:ph idx="1"/>
          </p:nvPr>
        </p:nvSpPr>
        <p:spPr>
          <a:xfrm>
            <a:off x="370706" y="1752600"/>
            <a:ext cx="7772400" cy="4578350"/>
          </a:xfrm>
        </p:spPr>
        <p:txBody>
          <a:bodyPr/>
          <a:lstStyle/>
          <a:p>
            <a:pPr lvl="0"/>
            <a:r>
              <a:rPr lang="en-US" sz="2000" dirty="0"/>
              <a:t>G2001747-v3, slide 32, upper right plot. Is there any understanding why the RTL for the solid purple curve is lower than for the solid red curve for offsets greater than 2.5 cm ? </a:t>
            </a:r>
            <a:br>
              <a:rPr lang="en-US" sz="2000" dirty="0"/>
            </a:br>
            <a:r>
              <a:rPr lang="en-US" sz="1600" dirty="0">
                <a:solidFill>
                  <a:srgbClr val="FF0000"/>
                </a:solidFill>
              </a:rPr>
              <a:t>A : there was a bug to setup a FP cavity with offset. Needs to be redone.</a:t>
            </a:r>
          </a:p>
          <a:p>
            <a:pPr lvl="0"/>
            <a:r>
              <a:rPr lang="en-US" sz="2000" dirty="0"/>
              <a:t>Also why is the RTL for the dashed cyan curve higher than for the solid cyan at zero offset? </a:t>
            </a:r>
            <a:br>
              <a:rPr lang="en-US" sz="2000" dirty="0"/>
            </a:br>
            <a:r>
              <a:rPr lang="en-US" sz="1600" dirty="0">
                <a:solidFill>
                  <a:srgbClr val="FF0000"/>
                </a:solidFill>
              </a:rPr>
              <a:t>A : see the answer in the last page. The thermal bump by the coating absorption distorts the field and the edge fall off does not work as is naively expected.</a:t>
            </a:r>
          </a:p>
          <a:p>
            <a:pPr lvl="0"/>
            <a:r>
              <a:rPr lang="en-US" sz="2000" dirty="0"/>
              <a:t>As the beam is moved, does the absorbed power stay the same, or decrease as it’s moved away from the PA?</a:t>
            </a:r>
            <a:br>
              <a:rPr lang="en-US" sz="2000" dirty="0"/>
            </a:br>
            <a:r>
              <a:rPr lang="en-US" sz="1600" dirty="0">
                <a:solidFill>
                  <a:srgbClr val="FF0000"/>
                </a:solidFill>
              </a:rPr>
              <a:t>A : Power changes as exp(-2 d</a:t>
            </a:r>
            <a:r>
              <a:rPr lang="en-US" sz="1600" baseline="30000" dirty="0">
                <a:solidFill>
                  <a:srgbClr val="FF0000"/>
                </a:solidFill>
              </a:rPr>
              <a:t>2</a:t>
            </a:r>
            <a:r>
              <a:rPr lang="en-US" sz="1600" dirty="0">
                <a:solidFill>
                  <a:srgbClr val="FF0000"/>
                </a:solidFill>
              </a:rPr>
              <a:t> / w</a:t>
            </a:r>
            <a:r>
              <a:rPr lang="en-US" sz="1600" baseline="30000" dirty="0">
                <a:solidFill>
                  <a:srgbClr val="FF0000"/>
                </a:solidFill>
              </a:rPr>
              <a:t>2</a:t>
            </a:r>
            <a:r>
              <a:rPr lang="en-US" sz="1600" dirty="0">
                <a:solidFill>
                  <a:srgbClr val="FF0000"/>
                </a:solidFill>
              </a:rPr>
              <a:t>) where d is the distance between the beam and the point absorber.</a:t>
            </a:r>
          </a:p>
        </p:txBody>
      </p:sp>
      <p:sp>
        <p:nvSpPr>
          <p:cNvPr id="4" name="Slide Number Placeholder 3">
            <a:extLst>
              <a:ext uri="{FF2B5EF4-FFF2-40B4-BE49-F238E27FC236}">
                <a16:creationId xmlns:a16="http://schemas.microsoft.com/office/drawing/2014/main" id="{28AB7A9C-BCDA-4648-8184-405265288116}"/>
              </a:ext>
            </a:extLst>
          </p:cNvPr>
          <p:cNvSpPr>
            <a:spLocks noGrp="1"/>
          </p:cNvSpPr>
          <p:nvPr>
            <p:ph type="sldNum" sz="quarter" idx="10"/>
          </p:nvPr>
        </p:nvSpPr>
        <p:spPr/>
        <p:txBody>
          <a:bodyPr/>
          <a:lstStyle/>
          <a:p>
            <a:pPr>
              <a:defRPr/>
            </a:pPr>
            <a:fld id="{CC71D854-2B37-F34D-B850-E2BACB9FDF0A}" type="slidenum">
              <a:rPr lang="en-US" altLang="ja-JP" smtClean="0"/>
              <a:pPr>
                <a:defRPr/>
              </a:pPr>
              <a:t>37</a:t>
            </a:fld>
            <a:endParaRPr lang="en-US" altLang="ja-JP"/>
          </a:p>
        </p:txBody>
      </p:sp>
    </p:spTree>
    <p:extLst>
      <p:ext uri="{BB962C8B-B14F-4D97-AF65-F5344CB8AC3E}">
        <p14:creationId xmlns:p14="http://schemas.microsoft.com/office/powerpoint/2010/main" val="38778374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2D93-ED41-984A-8CAC-E73012FA1C36}"/>
              </a:ext>
            </a:extLst>
          </p:cNvPr>
          <p:cNvSpPr>
            <a:spLocks noGrp="1"/>
          </p:cNvSpPr>
          <p:nvPr>
            <p:ph type="title"/>
          </p:nvPr>
        </p:nvSpPr>
        <p:spPr/>
        <p:txBody>
          <a:bodyPr/>
          <a:lstStyle/>
          <a:p>
            <a:r>
              <a:rPr lang="en-US" dirty="0"/>
              <a:t>Answer to recommendations</a:t>
            </a:r>
          </a:p>
        </p:txBody>
      </p:sp>
      <p:sp>
        <p:nvSpPr>
          <p:cNvPr id="3" name="Content Placeholder 2">
            <a:extLst>
              <a:ext uri="{FF2B5EF4-FFF2-40B4-BE49-F238E27FC236}">
                <a16:creationId xmlns:a16="http://schemas.microsoft.com/office/drawing/2014/main" id="{B0C064A8-9D10-5842-878D-2365FAAFC157}"/>
              </a:ext>
            </a:extLst>
          </p:cNvPr>
          <p:cNvSpPr>
            <a:spLocks noGrp="1"/>
          </p:cNvSpPr>
          <p:nvPr>
            <p:ph idx="1"/>
          </p:nvPr>
        </p:nvSpPr>
        <p:spPr>
          <a:xfrm>
            <a:off x="403225" y="1898650"/>
            <a:ext cx="7772400" cy="4578350"/>
          </a:xfrm>
        </p:spPr>
        <p:txBody>
          <a:bodyPr/>
          <a:lstStyle/>
          <a:p>
            <a:r>
              <a:rPr lang="en-US" sz="2000" dirty="0"/>
              <a:t>Can you comment on the benefit of retaining or removing the slight spherical aberration, induced by the coating, using a custom polish?</a:t>
            </a:r>
          </a:p>
          <a:p>
            <a:pPr lvl="1"/>
            <a:r>
              <a:rPr lang="en-US" dirty="0"/>
              <a:t>Simply filling the central dip harms =&gt; larger 6</a:t>
            </a:r>
            <a:r>
              <a:rPr lang="en-US" baseline="30000" dirty="0"/>
              <a:t>th</a:t>
            </a:r>
            <a:r>
              <a:rPr lang="en-US" dirty="0"/>
              <a:t> mode gain</a:t>
            </a:r>
          </a:p>
          <a:p>
            <a:pPr lvl="1"/>
            <a:r>
              <a:rPr lang="en-US" dirty="0"/>
              <a:t>RTL(flat) is 10% larger than RTL(B)</a:t>
            </a:r>
          </a:p>
          <a:p>
            <a:pPr marL="41275" indent="0">
              <a:buNone/>
            </a:pPr>
            <a:endParaRPr lang="en-US" dirty="0"/>
          </a:p>
        </p:txBody>
      </p:sp>
      <p:sp>
        <p:nvSpPr>
          <p:cNvPr id="4" name="Slide Number Placeholder 3">
            <a:extLst>
              <a:ext uri="{FF2B5EF4-FFF2-40B4-BE49-F238E27FC236}">
                <a16:creationId xmlns:a16="http://schemas.microsoft.com/office/drawing/2014/main" id="{28AB7A9C-BCDA-4648-8184-405265288116}"/>
              </a:ext>
            </a:extLst>
          </p:cNvPr>
          <p:cNvSpPr>
            <a:spLocks noGrp="1"/>
          </p:cNvSpPr>
          <p:nvPr>
            <p:ph type="sldNum" sz="quarter" idx="10"/>
          </p:nvPr>
        </p:nvSpPr>
        <p:spPr/>
        <p:txBody>
          <a:bodyPr/>
          <a:lstStyle/>
          <a:p>
            <a:pPr>
              <a:defRPr/>
            </a:pPr>
            <a:fld id="{CC71D854-2B37-F34D-B850-E2BACB9FDF0A}" type="slidenum">
              <a:rPr lang="en-US" altLang="ja-JP" smtClean="0"/>
              <a:pPr>
                <a:defRPr/>
              </a:pPr>
              <a:t>38</a:t>
            </a:fld>
            <a:endParaRPr lang="en-US" altLang="ja-JP"/>
          </a:p>
        </p:txBody>
      </p:sp>
      <p:pic>
        <p:nvPicPr>
          <p:cNvPr id="6" name="Picture 5">
            <a:extLst>
              <a:ext uri="{FF2B5EF4-FFF2-40B4-BE49-F238E27FC236}">
                <a16:creationId xmlns:a16="http://schemas.microsoft.com/office/drawing/2014/main" id="{BC9A8313-3E84-5B43-967F-7E2CA3A69AF4}"/>
              </a:ext>
            </a:extLst>
          </p:cNvPr>
          <p:cNvPicPr>
            <a:picLocks noChangeAspect="1"/>
          </p:cNvPicPr>
          <p:nvPr/>
        </p:nvPicPr>
        <p:blipFill rotWithShape="1">
          <a:blip r:embed="rId2"/>
          <a:srcRect l="7929" t="5556" r="9396" b="5556"/>
          <a:stretch/>
        </p:blipFill>
        <p:spPr>
          <a:xfrm>
            <a:off x="150812" y="3809999"/>
            <a:ext cx="2765425" cy="2297541"/>
          </a:xfrm>
          <a:prstGeom prst="rect">
            <a:avLst/>
          </a:prstGeom>
        </p:spPr>
      </p:pic>
      <p:pic>
        <p:nvPicPr>
          <p:cNvPr id="8" name="Picture 7">
            <a:extLst>
              <a:ext uri="{FF2B5EF4-FFF2-40B4-BE49-F238E27FC236}">
                <a16:creationId xmlns:a16="http://schemas.microsoft.com/office/drawing/2014/main" id="{1CB67D9A-19A0-2240-8132-6E79315512FD}"/>
              </a:ext>
            </a:extLst>
          </p:cNvPr>
          <p:cNvPicPr>
            <a:picLocks noChangeAspect="1"/>
          </p:cNvPicPr>
          <p:nvPr/>
        </p:nvPicPr>
        <p:blipFill rotWithShape="1">
          <a:blip r:embed="rId3"/>
          <a:srcRect l="7071" t="5556" r="6551" b="5556"/>
          <a:stretch/>
        </p:blipFill>
        <p:spPr>
          <a:xfrm>
            <a:off x="6008749" y="3807005"/>
            <a:ext cx="2889277" cy="2297541"/>
          </a:xfrm>
          <a:prstGeom prst="rect">
            <a:avLst/>
          </a:prstGeom>
        </p:spPr>
      </p:pic>
      <p:sp>
        <p:nvSpPr>
          <p:cNvPr id="9" name="TextBox 8">
            <a:extLst>
              <a:ext uri="{FF2B5EF4-FFF2-40B4-BE49-F238E27FC236}">
                <a16:creationId xmlns:a16="http://schemas.microsoft.com/office/drawing/2014/main" id="{4BADD4D2-2945-FF4C-B3B3-AC365759FE96}"/>
              </a:ext>
            </a:extLst>
          </p:cNvPr>
          <p:cNvSpPr txBox="1"/>
          <p:nvPr/>
        </p:nvSpPr>
        <p:spPr>
          <a:xfrm>
            <a:off x="6363411" y="4173764"/>
            <a:ext cx="1143000" cy="584775"/>
          </a:xfrm>
          <a:prstGeom prst="rect">
            <a:avLst/>
          </a:prstGeom>
          <a:noFill/>
        </p:spPr>
        <p:txBody>
          <a:bodyPr wrap="square" rtlCol="0">
            <a:spAutoFit/>
          </a:bodyPr>
          <a:lstStyle/>
          <a:p>
            <a:r>
              <a:rPr lang="en-US" sz="1600" dirty="0"/>
              <a:t>Curvature correction</a:t>
            </a:r>
          </a:p>
        </p:txBody>
      </p:sp>
      <p:cxnSp>
        <p:nvCxnSpPr>
          <p:cNvPr id="11" name="Straight Arrow Connector 10">
            <a:extLst>
              <a:ext uri="{FF2B5EF4-FFF2-40B4-BE49-F238E27FC236}">
                <a16:creationId xmlns:a16="http://schemas.microsoft.com/office/drawing/2014/main" id="{301B1A65-7D22-394E-9F19-41AD5985D8AF}"/>
              </a:ext>
            </a:extLst>
          </p:cNvPr>
          <p:cNvCxnSpPr/>
          <p:nvPr/>
        </p:nvCxnSpPr>
        <p:spPr bwMode="auto">
          <a:xfrm>
            <a:off x="6553200" y="4913612"/>
            <a:ext cx="0" cy="756230"/>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sp>
        <p:nvSpPr>
          <p:cNvPr id="12" name="TextBox 11">
            <a:extLst>
              <a:ext uri="{FF2B5EF4-FFF2-40B4-BE49-F238E27FC236}">
                <a16:creationId xmlns:a16="http://schemas.microsoft.com/office/drawing/2014/main" id="{D674D8E3-25CE-DE4B-A69F-DDD491EA6A77}"/>
              </a:ext>
            </a:extLst>
          </p:cNvPr>
          <p:cNvSpPr txBox="1"/>
          <p:nvPr/>
        </p:nvSpPr>
        <p:spPr>
          <a:xfrm>
            <a:off x="7298312" y="4447555"/>
            <a:ext cx="1003519" cy="338554"/>
          </a:xfrm>
          <a:prstGeom prst="rect">
            <a:avLst/>
          </a:prstGeom>
          <a:noFill/>
        </p:spPr>
        <p:txBody>
          <a:bodyPr wrap="square" rtlCol="0">
            <a:spAutoFit/>
          </a:bodyPr>
          <a:lstStyle/>
          <a:p>
            <a:r>
              <a:rPr lang="en-US" sz="1600" dirty="0"/>
              <a:t>flattening</a:t>
            </a:r>
          </a:p>
        </p:txBody>
      </p:sp>
      <p:cxnSp>
        <p:nvCxnSpPr>
          <p:cNvPr id="14" name="Straight Arrow Connector 13">
            <a:extLst>
              <a:ext uri="{FF2B5EF4-FFF2-40B4-BE49-F238E27FC236}">
                <a16:creationId xmlns:a16="http://schemas.microsoft.com/office/drawing/2014/main" id="{9CBFF415-C833-884F-90CE-59EF506E865B}"/>
              </a:ext>
            </a:extLst>
          </p:cNvPr>
          <p:cNvCxnSpPr/>
          <p:nvPr/>
        </p:nvCxnSpPr>
        <p:spPr bwMode="auto">
          <a:xfrm flipV="1">
            <a:off x="7696200" y="4815591"/>
            <a:ext cx="0" cy="565150"/>
          </a:xfrm>
          <a:prstGeom prst="straightConnector1">
            <a:avLst/>
          </a:prstGeom>
          <a:solidFill>
            <a:srgbClr val="D49FFF"/>
          </a:solidFill>
          <a:ln w="12700" cap="flat" cmpd="sng" algn="ctr">
            <a:solidFill>
              <a:srgbClr val="114FFB"/>
            </a:solidFill>
            <a:prstDash val="solid"/>
            <a:round/>
            <a:headEnd type="none" w="med" len="med"/>
            <a:tailEnd type="triangle"/>
          </a:ln>
          <a:effectLst/>
        </p:spPr>
      </p:cxnSp>
      <p:pic>
        <p:nvPicPr>
          <p:cNvPr id="16" name="Picture 15">
            <a:extLst>
              <a:ext uri="{FF2B5EF4-FFF2-40B4-BE49-F238E27FC236}">
                <a16:creationId xmlns:a16="http://schemas.microsoft.com/office/drawing/2014/main" id="{50B13B96-7A22-B94E-9E5D-AC77FC8CE6B8}"/>
              </a:ext>
            </a:extLst>
          </p:cNvPr>
          <p:cNvPicPr>
            <a:picLocks noChangeAspect="1"/>
          </p:cNvPicPr>
          <p:nvPr/>
        </p:nvPicPr>
        <p:blipFill rotWithShape="1">
          <a:blip r:embed="rId4"/>
          <a:srcRect l="6213" t="5556" r="7973" b="5556"/>
          <a:stretch/>
        </p:blipFill>
        <p:spPr>
          <a:xfrm>
            <a:off x="3046383" y="3803650"/>
            <a:ext cx="2897217" cy="2318981"/>
          </a:xfrm>
          <a:prstGeom prst="rect">
            <a:avLst/>
          </a:prstGeom>
        </p:spPr>
      </p:pic>
    </p:spTree>
    <p:extLst>
      <p:ext uri="{BB962C8B-B14F-4D97-AF65-F5344CB8AC3E}">
        <p14:creationId xmlns:p14="http://schemas.microsoft.com/office/powerpoint/2010/main" val="15414331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2D93-ED41-984A-8CAC-E73012FA1C36}"/>
              </a:ext>
            </a:extLst>
          </p:cNvPr>
          <p:cNvSpPr>
            <a:spLocks noGrp="1"/>
          </p:cNvSpPr>
          <p:nvPr>
            <p:ph type="title"/>
          </p:nvPr>
        </p:nvSpPr>
        <p:spPr/>
        <p:txBody>
          <a:bodyPr/>
          <a:lstStyle/>
          <a:p>
            <a:r>
              <a:rPr lang="en-US" dirty="0"/>
              <a:t>Answer to recommendations</a:t>
            </a:r>
          </a:p>
        </p:txBody>
      </p:sp>
      <p:sp>
        <p:nvSpPr>
          <p:cNvPr id="3" name="Content Placeholder 2">
            <a:extLst>
              <a:ext uri="{FF2B5EF4-FFF2-40B4-BE49-F238E27FC236}">
                <a16:creationId xmlns:a16="http://schemas.microsoft.com/office/drawing/2014/main" id="{B0C064A8-9D10-5842-878D-2365FAAFC157}"/>
              </a:ext>
            </a:extLst>
          </p:cNvPr>
          <p:cNvSpPr>
            <a:spLocks noGrp="1"/>
          </p:cNvSpPr>
          <p:nvPr>
            <p:ph idx="1"/>
          </p:nvPr>
        </p:nvSpPr>
        <p:spPr>
          <a:xfrm>
            <a:off x="457200" y="1707816"/>
            <a:ext cx="7772400" cy="4578350"/>
          </a:xfrm>
        </p:spPr>
        <p:txBody>
          <a:bodyPr/>
          <a:lstStyle/>
          <a:p>
            <a:pPr lvl="0"/>
            <a:r>
              <a:rPr lang="en-US" sz="2000" dirty="0"/>
              <a:t>From G2001747-v3 page 32 - Are labels swapped?  Cyan with </a:t>
            </a:r>
            <a:r>
              <a:rPr lang="en-US" sz="2000" dirty="0" err="1"/>
              <a:t>corr</a:t>
            </a:r>
            <a:r>
              <a:rPr lang="en-US" sz="2000" dirty="0"/>
              <a:t> is worse than without at center alignment. </a:t>
            </a:r>
            <a:br>
              <a:rPr lang="en-US" sz="2000" dirty="0"/>
            </a:br>
            <a:r>
              <a:rPr lang="en-US" sz="1600" dirty="0">
                <a:solidFill>
                  <a:srgbClr val="FF0000"/>
                </a:solidFill>
              </a:rPr>
              <a:t>A: labels are not swapped.</a:t>
            </a:r>
            <a:br>
              <a:rPr lang="en-US" sz="1600" dirty="0">
                <a:solidFill>
                  <a:srgbClr val="FF0000"/>
                </a:solidFill>
              </a:rPr>
            </a:br>
            <a:r>
              <a:rPr lang="en-US" sz="1600" dirty="0">
                <a:solidFill>
                  <a:schemeClr val="tx2"/>
                </a:solidFill>
              </a:rPr>
              <a:t>These are plots of ITM and ETM surfaces </a:t>
            </a:r>
            <a:br>
              <a:rPr lang="en-US" sz="1600" dirty="0">
                <a:solidFill>
                  <a:schemeClr val="tx2"/>
                </a:solidFill>
              </a:rPr>
            </a:br>
            <a:r>
              <a:rPr lang="en-US" sz="1600" dirty="0">
                <a:solidFill>
                  <a:schemeClr val="tx2"/>
                </a:solidFill>
              </a:rPr>
              <a:t>with 0.35W coating absorption. Bump at the </a:t>
            </a:r>
            <a:br>
              <a:rPr lang="en-US" sz="1600" dirty="0">
                <a:solidFill>
                  <a:schemeClr val="tx2"/>
                </a:solidFill>
              </a:rPr>
            </a:br>
            <a:r>
              <a:rPr lang="en-US" sz="1600" dirty="0">
                <a:solidFill>
                  <a:schemeClr val="tx2"/>
                </a:solidFill>
              </a:rPr>
              <a:t>center by the absorption affects the cavity </a:t>
            </a:r>
            <a:br>
              <a:rPr lang="en-US" sz="1600" dirty="0">
                <a:solidFill>
                  <a:schemeClr val="tx2"/>
                </a:solidFill>
              </a:rPr>
            </a:br>
            <a:r>
              <a:rPr lang="en-US" sz="1600" dirty="0">
                <a:solidFill>
                  <a:schemeClr val="tx2"/>
                </a:solidFill>
              </a:rPr>
              <a:t>mode a lot.</a:t>
            </a:r>
            <a:br>
              <a:rPr lang="en-US" sz="1600" dirty="0">
                <a:solidFill>
                  <a:schemeClr val="tx2"/>
                </a:solidFill>
              </a:rPr>
            </a:br>
            <a:endParaRPr lang="en-US" sz="1600" dirty="0">
              <a:solidFill>
                <a:schemeClr val="tx2"/>
              </a:solidFill>
            </a:endParaRPr>
          </a:p>
          <a:p>
            <a:pPr lvl="0"/>
            <a:endParaRPr lang="en-US" sz="1600" dirty="0">
              <a:solidFill>
                <a:schemeClr val="tx2"/>
              </a:solidFill>
            </a:endParaRPr>
          </a:p>
          <a:p>
            <a:pPr lvl="0"/>
            <a:endParaRPr lang="en-US" sz="1600" dirty="0">
              <a:solidFill>
                <a:schemeClr val="tx2"/>
              </a:solidFill>
            </a:endParaRPr>
          </a:p>
          <a:p>
            <a:pPr marL="41275" lvl="0" indent="0">
              <a:buNone/>
            </a:pPr>
            <a:endParaRPr lang="en-US" sz="1600" dirty="0">
              <a:solidFill>
                <a:schemeClr val="tx2"/>
              </a:solidFill>
            </a:endParaRPr>
          </a:p>
          <a:p>
            <a:pPr lvl="0"/>
            <a:endParaRPr lang="en-US" sz="1600" dirty="0">
              <a:solidFill>
                <a:schemeClr val="tx2"/>
              </a:solidFill>
            </a:endParaRPr>
          </a:p>
          <a:p>
            <a:pPr lvl="0"/>
            <a:endParaRPr lang="en-US" sz="1600" dirty="0">
              <a:solidFill>
                <a:schemeClr val="tx2"/>
              </a:solidFill>
            </a:endParaRPr>
          </a:p>
          <a:p>
            <a:pPr lvl="0"/>
            <a:endParaRPr lang="en-US" sz="1600" dirty="0"/>
          </a:p>
          <a:p>
            <a:pPr lvl="0"/>
            <a:r>
              <a:rPr lang="en-US" sz="2000" dirty="0"/>
              <a:t>Also plots on slide 2 - are the axes labels swapped?</a:t>
            </a:r>
            <a:br>
              <a:rPr lang="en-US" sz="2000" dirty="0"/>
            </a:br>
            <a:r>
              <a:rPr lang="en-US" sz="1600" dirty="0">
                <a:solidFill>
                  <a:srgbClr val="FF0000"/>
                </a:solidFill>
              </a:rPr>
              <a:t>A : Yes, axes are swapped </a:t>
            </a:r>
          </a:p>
          <a:p>
            <a:pPr marL="41275" indent="0">
              <a:buNone/>
            </a:pPr>
            <a:endParaRPr lang="en-US" dirty="0"/>
          </a:p>
        </p:txBody>
      </p:sp>
      <p:sp>
        <p:nvSpPr>
          <p:cNvPr id="4" name="Slide Number Placeholder 3">
            <a:extLst>
              <a:ext uri="{FF2B5EF4-FFF2-40B4-BE49-F238E27FC236}">
                <a16:creationId xmlns:a16="http://schemas.microsoft.com/office/drawing/2014/main" id="{28AB7A9C-BCDA-4648-8184-405265288116}"/>
              </a:ext>
            </a:extLst>
          </p:cNvPr>
          <p:cNvSpPr>
            <a:spLocks noGrp="1"/>
          </p:cNvSpPr>
          <p:nvPr>
            <p:ph type="sldNum" sz="quarter" idx="10"/>
          </p:nvPr>
        </p:nvSpPr>
        <p:spPr/>
        <p:txBody>
          <a:bodyPr/>
          <a:lstStyle/>
          <a:p>
            <a:pPr>
              <a:defRPr/>
            </a:pPr>
            <a:fld id="{CC71D854-2B37-F34D-B850-E2BACB9FDF0A}" type="slidenum">
              <a:rPr lang="en-US" altLang="ja-JP" smtClean="0"/>
              <a:pPr>
                <a:defRPr/>
              </a:pPr>
              <a:t>39</a:t>
            </a:fld>
            <a:endParaRPr lang="en-US" altLang="ja-JP"/>
          </a:p>
        </p:txBody>
      </p:sp>
      <p:pic>
        <p:nvPicPr>
          <p:cNvPr id="7" name="Picture 6">
            <a:extLst>
              <a:ext uri="{FF2B5EF4-FFF2-40B4-BE49-F238E27FC236}">
                <a16:creationId xmlns:a16="http://schemas.microsoft.com/office/drawing/2014/main" id="{EF85D105-00D9-534D-A163-F4E3112A7DCB}"/>
              </a:ext>
            </a:extLst>
          </p:cNvPr>
          <p:cNvPicPr>
            <a:picLocks noChangeAspect="1"/>
          </p:cNvPicPr>
          <p:nvPr/>
        </p:nvPicPr>
        <p:blipFill rotWithShape="1">
          <a:blip r:embed="rId2"/>
          <a:srcRect l="7071" t="4445" r="6211" b="6759"/>
          <a:stretch/>
        </p:blipFill>
        <p:spPr>
          <a:xfrm>
            <a:off x="5083390" y="2590800"/>
            <a:ext cx="3755810" cy="2971800"/>
          </a:xfrm>
          <a:prstGeom prst="rect">
            <a:avLst/>
          </a:prstGeom>
        </p:spPr>
      </p:pic>
      <p:pic>
        <p:nvPicPr>
          <p:cNvPr id="13" name="Picture 12">
            <a:extLst>
              <a:ext uri="{FF2B5EF4-FFF2-40B4-BE49-F238E27FC236}">
                <a16:creationId xmlns:a16="http://schemas.microsoft.com/office/drawing/2014/main" id="{AF09393B-A756-4545-B670-7F176757076F}"/>
              </a:ext>
            </a:extLst>
          </p:cNvPr>
          <p:cNvPicPr>
            <a:picLocks noChangeAspect="1"/>
          </p:cNvPicPr>
          <p:nvPr/>
        </p:nvPicPr>
        <p:blipFill rotWithShape="1">
          <a:blip r:embed="rId3"/>
          <a:srcRect l="7071" t="5555" r="8788" b="4445"/>
          <a:stretch/>
        </p:blipFill>
        <p:spPr>
          <a:xfrm>
            <a:off x="446195" y="3581400"/>
            <a:ext cx="4648201" cy="2209800"/>
          </a:xfrm>
          <a:prstGeom prst="rect">
            <a:avLst/>
          </a:prstGeom>
        </p:spPr>
      </p:pic>
    </p:spTree>
    <p:extLst>
      <p:ext uri="{BB962C8B-B14F-4D97-AF65-F5344CB8AC3E}">
        <p14:creationId xmlns:p14="http://schemas.microsoft.com/office/powerpoint/2010/main" val="39846590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0C25-E393-B343-A110-A1D7B42277DD}"/>
              </a:ext>
            </a:extLst>
          </p:cNvPr>
          <p:cNvSpPr>
            <a:spLocks noGrp="1"/>
          </p:cNvSpPr>
          <p:nvPr>
            <p:ph type="title"/>
          </p:nvPr>
        </p:nvSpPr>
        <p:spPr/>
        <p:txBody>
          <a:bodyPr/>
          <a:lstStyle/>
          <a:p>
            <a:r>
              <a:rPr lang="en-US" sz="3200" dirty="0">
                <a:solidFill>
                  <a:srgbClr val="FF0000"/>
                </a:solidFill>
              </a:rPr>
              <a:t>Effect of new coating is </a:t>
            </a:r>
            <a:br>
              <a:rPr lang="en-US" sz="3200" dirty="0">
                <a:solidFill>
                  <a:srgbClr val="FF0000"/>
                </a:solidFill>
              </a:rPr>
            </a:br>
            <a:r>
              <a:rPr lang="en-US" sz="3200" dirty="0">
                <a:solidFill>
                  <a:srgbClr val="FF0000"/>
                </a:solidFill>
              </a:rPr>
              <a:t>close to that of optimal shape</a:t>
            </a:r>
          </a:p>
        </p:txBody>
      </p:sp>
      <p:sp>
        <p:nvSpPr>
          <p:cNvPr id="5" name="Slide Number Placeholder 4">
            <a:extLst>
              <a:ext uri="{FF2B5EF4-FFF2-40B4-BE49-F238E27FC236}">
                <a16:creationId xmlns:a16="http://schemas.microsoft.com/office/drawing/2014/main" id="{EBDDFDAE-742D-E447-AD13-CA08C4A9717B}"/>
              </a:ext>
            </a:extLst>
          </p:cNvPr>
          <p:cNvSpPr>
            <a:spLocks noGrp="1"/>
          </p:cNvSpPr>
          <p:nvPr>
            <p:ph type="sldNum" sz="quarter" idx="10"/>
          </p:nvPr>
        </p:nvSpPr>
        <p:spPr/>
        <p:txBody>
          <a:bodyPr/>
          <a:lstStyle/>
          <a:p>
            <a:pPr>
              <a:defRPr/>
            </a:pPr>
            <a:fld id="{61677176-C36B-D044-94B6-89AF886D71D8}" type="slidenum">
              <a:rPr lang="en-US" altLang="ja-JP" smtClean="0"/>
              <a:pPr>
                <a:defRPr/>
              </a:pPr>
              <a:t>4</a:t>
            </a:fld>
            <a:endParaRPr lang="en-US" altLang="ja-JP"/>
          </a:p>
        </p:txBody>
      </p:sp>
      <p:sp>
        <p:nvSpPr>
          <p:cNvPr id="10" name="TextBox 9">
            <a:extLst>
              <a:ext uri="{FF2B5EF4-FFF2-40B4-BE49-F238E27FC236}">
                <a16:creationId xmlns:a16="http://schemas.microsoft.com/office/drawing/2014/main" id="{C6DCD5EA-AD82-9740-963D-423253EAF183}"/>
              </a:ext>
            </a:extLst>
          </p:cNvPr>
          <p:cNvSpPr txBox="1"/>
          <p:nvPr/>
        </p:nvSpPr>
        <p:spPr>
          <a:xfrm>
            <a:off x="1193038" y="2445127"/>
            <a:ext cx="7713971" cy="4031873"/>
          </a:xfrm>
          <a:prstGeom prst="rect">
            <a:avLst/>
          </a:prstGeom>
          <a:noFill/>
        </p:spPr>
        <p:txBody>
          <a:bodyPr wrap="none" rtlCol="0">
            <a:spAutoFit/>
          </a:bodyPr>
          <a:lstStyle/>
          <a:p>
            <a:r>
              <a:rPr lang="en-US" sz="1600" dirty="0">
                <a:latin typeface="Monaco" pitchFamily="2" charset="77"/>
              </a:rPr>
              <a:t>           H1X            H1Y           L1X          L1Y</a:t>
            </a:r>
          </a:p>
          <a:p>
            <a:r>
              <a:rPr lang="en-US" sz="1600" dirty="0">
                <a:latin typeface="Monaco" pitchFamily="2" charset="77"/>
              </a:rPr>
              <a:t>        power  RTL    power  RTL    power  RTL.   power  RTL</a:t>
            </a:r>
          </a:p>
          <a:p>
            <a:endParaRPr lang="en-US" sz="1600" dirty="0">
              <a:latin typeface="Monaco" pitchFamily="2" charset="77"/>
            </a:endParaRPr>
          </a:p>
          <a:p>
            <a:r>
              <a:rPr lang="en-US" sz="1600" dirty="0">
                <a:latin typeface="Monaco" pitchFamily="2" charset="77"/>
              </a:rPr>
              <a:t>sphere   262,  62.1    277,  65.4    266,  53.9    266,  55.5</a:t>
            </a:r>
          </a:p>
          <a:p>
            <a:r>
              <a:rPr lang="en-US" sz="1600" dirty="0" err="1">
                <a:solidFill>
                  <a:srgbClr val="FF0000"/>
                </a:solidFill>
                <a:latin typeface="Monaco" pitchFamily="2" charset="77"/>
              </a:rPr>
              <a:t>sph+B</a:t>
            </a:r>
            <a:r>
              <a:rPr lang="en-US" sz="1600" dirty="0">
                <a:solidFill>
                  <a:srgbClr val="FF0000"/>
                </a:solidFill>
                <a:latin typeface="Monaco" pitchFamily="2" charset="77"/>
              </a:rPr>
              <a:t>    262,  63.6    277,  63.8    266,  56.5    266,  57.2</a:t>
            </a:r>
          </a:p>
          <a:p>
            <a:r>
              <a:rPr lang="en-US" sz="1600" dirty="0">
                <a:solidFill>
                  <a:srgbClr val="FF0000"/>
                </a:solidFill>
                <a:latin typeface="Monaco" pitchFamily="2" charset="77"/>
              </a:rPr>
              <a:t>A-B      262,  65.2    277.  65.4    266,  57.8    266,  58.4</a:t>
            </a:r>
          </a:p>
          <a:p>
            <a:r>
              <a:rPr lang="en-US" sz="1600" dirty="0">
                <a:latin typeface="Monaco" pitchFamily="2" charset="77"/>
              </a:rPr>
              <a:t>A-Bp     262,  70.7    277,  71.0    266,  60.8    266,  61.1</a:t>
            </a:r>
          </a:p>
          <a:p>
            <a:r>
              <a:rPr lang="en-US" sz="1600" dirty="0">
                <a:latin typeface="Monaco" pitchFamily="2" charset="77"/>
              </a:rPr>
              <a:t>Ap-B     262,  65.6    277,  65.6    266,  57.7    266,  58.4</a:t>
            </a:r>
          </a:p>
          <a:p>
            <a:r>
              <a:rPr lang="en-US" sz="1600" dirty="0">
                <a:latin typeface="Monaco" pitchFamily="2" charset="77"/>
              </a:rPr>
              <a:t>Ap-Bp    262,  70.5    277,  70.6    266,  60.3    266,  60.7</a:t>
            </a:r>
          </a:p>
          <a:p>
            <a:r>
              <a:rPr lang="en-US" sz="1600" dirty="0">
                <a:latin typeface="Monaco" pitchFamily="2" charset="77"/>
              </a:rPr>
              <a:t> </a:t>
            </a:r>
          </a:p>
          <a:p>
            <a:r>
              <a:rPr lang="en-US" sz="1600" dirty="0">
                <a:latin typeface="Monaco" pitchFamily="2" charset="77"/>
              </a:rPr>
              <a:t>sphere   257, 211      272, 183      261, 185      261, 195</a:t>
            </a:r>
          </a:p>
          <a:p>
            <a:r>
              <a:rPr lang="en-US" sz="1600" dirty="0" err="1">
                <a:solidFill>
                  <a:srgbClr val="FF0000"/>
                </a:solidFill>
                <a:latin typeface="Monaco" pitchFamily="2" charset="77"/>
              </a:rPr>
              <a:t>sph+B</a:t>
            </a:r>
            <a:r>
              <a:rPr lang="en-US" sz="1600" dirty="0">
                <a:solidFill>
                  <a:srgbClr val="FF0000"/>
                </a:solidFill>
                <a:latin typeface="Monaco" pitchFamily="2" charset="77"/>
              </a:rPr>
              <a:t>    261, 113      275  107      265   99.5    265,  94.9</a:t>
            </a:r>
          </a:p>
          <a:p>
            <a:r>
              <a:rPr lang="en-US" sz="1600" dirty="0">
                <a:solidFill>
                  <a:srgbClr val="FF0000"/>
                </a:solidFill>
                <a:latin typeface="Monaco" pitchFamily="2" charset="77"/>
              </a:rPr>
              <a:t>A-B      261,  98.9    276,  97.2    265,  89.3    265,  86.8</a:t>
            </a:r>
          </a:p>
          <a:p>
            <a:r>
              <a:rPr lang="en-US" sz="1600" dirty="0">
                <a:latin typeface="Monaco" pitchFamily="2" charset="77"/>
              </a:rPr>
              <a:t>A-Bp     261, 108      275, 107      265,  95.5    265,  92.5</a:t>
            </a:r>
          </a:p>
          <a:p>
            <a:r>
              <a:rPr lang="en-US" sz="1600" dirty="0">
                <a:latin typeface="Monaco" pitchFamily="2" charset="77"/>
              </a:rPr>
              <a:t>Ap-B     261, 102      276,  98.9    265,  90.5    265,  87.7</a:t>
            </a:r>
          </a:p>
          <a:p>
            <a:r>
              <a:rPr lang="en-US" sz="1600" dirty="0">
                <a:latin typeface="Monaco" pitchFamily="2" charset="77"/>
              </a:rPr>
              <a:t>Ap-Bp    261, 109      275  107      265,  95.5    265,  92.4</a:t>
            </a:r>
          </a:p>
        </p:txBody>
      </p:sp>
      <p:sp>
        <p:nvSpPr>
          <p:cNvPr id="11" name="TextBox 10">
            <a:extLst>
              <a:ext uri="{FF2B5EF4-FFF2-40B4-BE49-F238E27FC236}">
                <a16:creationId xmlns:a16="http://schemas.microsoft.com/office/drawing/2014/main" id="{6B54F914-6D6F-3748-A0B4-B964F5B4BC53}"/>
              </a:ext>
            </a:extLst>
          </p:cNvPr>
          <p:cNvSpPr txBox="1"/>
          <p:nvPr/>
        </p:nvSpPr>
        <p:spPr>
          <a:xfrm>
            <a:off x="178308" y="1600200"/>
            <a:ext cx="7908575" cy="830997"/>
          </a:xfrm>
          <a:prstGeom prst="rect">
            <a:avLst/>
          </a:prstGeom>
          <a:noFill/>
        </p:spPr>
        <p:txBody>
          <a:bodyPr wrap="none" rtlCol="0">
            <a:spAutoFit/>
          </a:bodyPr>
          <a:lstStyle/>
          <a:p>
            <a:r>
              <a:rPr lang="en-US" dirty="0"/>
              <a:t>Power and RTL(ppm) with different ETM surface</a:t>
            </a:r>
          </a:p>
          <a:p>
            <a:r>
              <a:rPr lang="en-US" dirty="0"/>
              <a:t>               </a:t>
            </a:r>
            <a:r>
              <a:rPr lang="en-US" dirty="0" err="1"/>
              <a:t>sph+B</a:t>
            </a:r>
            <a:r>
              <a:rPr lang="en-US" dirty="0"/>
              <a:t> : no special polishing, A-B : optimal polishing</a:t>
            </a:r>
          </a:p>
        </p:txBody>
      </p:sp>
      <p:sp>
        <p:nvSpPr>
          <p:cNvPr id="12" name="TextBox 11">
            <a:extLst>
              <a:ext uri="{FF2B5EF4-FFF2-40B4-BE49-F238E27FC236}">
                <a16:creationId xmlns:a16="http://schemas.microsoft.com/office/drawing/2014/main" id="{B2574404-1617-DD40-914A-E1A03FCC45F8}"/>
              </a:ext>
            </a:extLst>
          </p:cNvPr>
          <p:cNvSpPr txBox="1"/>
          <p:nvPr/>
        </p:nvSpPr>
        <p:spPr>
          <a:xfrm rot="16200000">
            <a:off x="-606244" y="3229375"/>
            <a:ext cx="2034531" cy="400110"/>
          </a:xfrm>
          <a:prstGeom prst="rect">
            <a:avLst/>
          </a:prstGeom>
          <a:noFill/>
        </p:spPr>
        <p:txBody>
          <a:bodyPr wrap="none" rtlCol="0">
            <a:spAutoFit/>
          </a:bodyPr>
          <a:lstStyle/>
          <a:p>
            <a:r>
              <a:rPr lang="en-US" sz="2000" dirty="0"/>
              <a:t>No point absorber</a:t>
            </a:r>
          </a:p>
        </p:txBody>
      </p:sp>
      <p:sp>
        <p:nvSpPr>
          <p:cNvPr id="13" name="TextBox 12">
            <a:extLst>
              <a:ext uri="{FF2B5EF4-FFF2-40B4-BE49-F238E27FC236}">
                <a16:creationId xmlns:a16="http://schemas.microsoft.com/office/drawing/2014/main" id="{145FC71D-5DA2-AC4A-9CA3-76402B2FA6A9}"/>
              </a:ext>
            </a:extLst>
          </p:cNvPr>
          <p:cNvSpPr txBox="1"/>
          <p:nvPr/>
        </p:nvSpPr>
        <p:spPr>
          <a:xfrm rot="16200000">
            <a:off x="-512469" y="5170132"/>
            <a:ext cx="2154757" cy="707886"/>
          </a:xfrm>
          <a:prstGeom prst="rect">
            <a:avLst/>
          </a:prstGeom>
          <a:noFill/>
        </p:spPr>
        <p:txBody>
          <a:bodyPr wrap="none" rtlCol="0">
            <a:spAutoFit/>
          </a:bodyPr>
          <a:lstStyle/>
          <a:p>
            <a:r>
              <a:rPr lang="en-US" sz="2000" dirty="0"/>
              <a:t>One point absorber</a:t>
            </a:r>
            <a:br>
              <a:rPr lang="en-US" sz="2000" dirty="0"/>
            </a:br>
            <a:r>
              <a:rPr lang="en-US" sz="2000" dirty="0"/>
              <a:t>at 2cm with 30mW</a:t>
            </a:r>
          </a:p>
        </p:txBody>
      </p:sp>
    </p:spTree>
    <p:extLst>
      <p:ext uri="{BB962C8B-B14F-4D97-AF65-F5344CB8AC3E}">
        <p14:creationId xmlns:p14="http://schemas.microsoft.com/office/powerpoint/2010/main" val="7473759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B334-463C-494C-B80D-AF467F1627E8}"/>
              </a:ext>
            </a:extLst>
          </p:cNvPr>
          <p:cNvSpPr>
            <a:spLocks noGrp="1"/>
          </p:cNvSpPr>
          <p:nvPr>
            <p:ph type="title"/>
          </p:nvPr>
        </p:nvSpPr>
        <p:spPr/>
        <p:txBody>
          <a:bodyPr/>
          <a:lstStyle/>
          <a:p>
            <a:r>
              <a:rPr lang="en-US" dirty="0"/>
              <a:t>Cases studied</a:t>
            </a:r>
          </a:p>
        </p:txBody>
      </p:sp>
      <p:sp>
        <p:nvSpPr>
          <p:cNvPr id="3" name="Content Placeholder 2">
            <a:extLst>
              <a:ext uri="{FF2B5EF4-FFF2-40B4-BE49-F238E27FC236}">
                <a16:creationId xmlns:a16="http://schemas.microsoft.com/office/drawing/2014/main" id="{392AA533-1658-3A47-A1E5-F8EE16433807}"/>
              </a:ext>
            </a:extLst>
          </p:cNvPr>
          <p:cNvSpPr>
            <a:spLocks noGrp="1"/>
          </p:cNvSpPr>
          <p:nvPr>
            <p:ph idx="1"/>
          </p:nvPr>
        </p:nvSpPr>
        <p:spPr>
          <a:xfrm>
            <a:off x="403225" y="3505200"/>
            <a:ext cx="8382000" cy="3130550"/>
          </a:xfrm>
        </p:spPr>
        <p:txBody>
          <a:bodyPr/>
          <a:lstStyle/>
          <a:p>
            <a:pPr marL="498475" indent="-457200">
              <a:buFont typeface="+mj-lt"/>
              <a:buAutoNum type="arabicPeriod"/>
            </a:pPr>
            <a:r>
              <a:rPr lang="en-US" dirty="0"/>
              <a:t>ITM (measured map and measured </a:t>
            </a:r>
            <a:r>
              <a:rPr lang="en-US" dirty="0" err="1"/>
              <a:t>RoC</a:t>
            </a:r>
            <a:r>
              <a:rPr lang="en-US" dirty="0"/>
              <a:t>) + ETM sphere (polished surface + measured </a:t>
            </a:r>
            <a:r>
              <a:rPr lang="en-US" dirty="0" err="1"/>
              <a:t>RoC</a:t>
            </a:r>
            <a:r>
              <a:rPr lang="en-US" dirty="0"/>
              <a:t> of the arm)</a:t>
            </a:r>
          </a:p>
          <a:p>
            <a:pPr marL="498475" indent="-457200">
              <a:buFont typeface="+mj-lt"/>
              <a:buAutoNum type="arabicPeriod"/>
            </a:pPr>
            <a:r>
              <a:rPr lang="en-US" dirty="0"/>
              <a:t>ITM + ETM as measured map and measured </a:t>
            </a:r>
            <a:r>
              <a:rPr lang="en-US" dirty="0" err="1"/>
              <a:t>RoC</a:t>
            </a:r>
            <a:endParaRPr lang="en-US" dirty="0"/>
          </a:p>
          <a:p>
            <a:pPr marL="498475" indent="-457200">
              <a:buFont typeface="+mj-lt"/>
              <a:buAutoNum type="arabicPeriod"/>
            </a:pPr>
            <a:r>
              <a:rPr lang="en-US" dirty="0"/>
              <a:t>ITM + ETM sphere + coating thickness B</a:t>
            </a:r>
          </a:p>
          <a:p>
            <a:pPr marL="498475" indent="-457200">
              <a:buFont typeface="+mj-lt"/>
              <a:buAutoNum type="arabicPeriod"/>
            </a:pPr>
            <a:r>
              <a:rPr lang="en-US" dirty="0"/>
              <a:t>ITM + ETM sphere + B + 200mW coating absorption</a:t>
            </a:r>
          </a:p>
          <a:p>
            <a:pPr marL="498475" indent="-457200">
              <a:buFont typeface="+mj-lt"/>
              <a:buAutoNum type="arabicPeriod"/>
            </a:pPr>
            <a:r>
              <a:rPr lang="en-US" dirty="0"/>
              <a:t>ITM + ETM sphere + B + 200mW + ring heater </a:t>
            </a:r>
            <a:r>
              <a:rPr lang="en-US" dirty="0" err="1"/>
              <a:t>RoC</a:t>
            </a:r>
            <a:r>
              <a:rPr lang="en-US" dirty="0"/>
              <a:t> correction</a:t>
            </a:r>
          </a:p>
          <a:p>
            <a:pPr marL="498475"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8D1C714D-BD05-594A-BBDA-2440CFABA01C}"/>
              </a:ext>
            </a:extLst>
          </p:cNvPr>
          <p:cNvSpPr>
            <a:spLocks noGrp="1"/>
          </p:cNvSpPr>
          <p:nvPr>
            <p:ph type="sldNum" sz="quarter" idx="10"/>
          </p:nvPr>
        </p:nvSpPr>
        <p:spPr/>
        <p:txBody>
          <a:bodyPr/>
          <a:lstStyle/>
          <a:p>
            <a:pPr>
              <a:defRPr/>
            </a:pPr>
            <a:fld id="{CC71D854-2B37-F34D-B850-E2BACB9FDF0A}" type="slidenum">
              <a:rPr lang="en-US" altLang="ja-JP" smtClean="0"/>
              <a:pPr>
                <a:defRPr/>
              </a:pPr>
              <a:t>40</a:t>
            </a:fld>
            <a:endParaRPr lang="en-US" altLang="ja-JP"/>
          </a:p>
        </p:txBody>
      </p:sp>
      <p:sp>
        <p:nvSpPr>
          <p:cNvPr id="6" name="TextBox 5">
            <a:extLst>
              <a:ext uri="{FF2B5EF4-FFF2-40B4-BE49-F238E27FC236}">
                <a16:creationId xmlns:a16="http://schemas.microsoft.com/office/drawing/2014/main" id="{CDD7F061-EB59-2E49-9C13-87A8E91FDBEE}"/>
              </a:ext>
            </a:extLst>
          </p:cNvPr>
          <p:cNvSpPr txBox="1"/>
          <p:nvPr/>
        </p:nvSpPr>
        <p:spPr>
          <a:xfrm>
            <a:off x="403225" y="1783140"/>
            <a:ext cx="8556625" cy="1569660"/>
          </a:xfrm>
          <a:prstGeom prst="rect">
            <a:avLst/>
          </a:prstGeom>
          <a:noFill/>
        </p:spPr>
        <p:txBody>
          <a:bodyPr wrap="square" rtlCol="0">
            <a:spAutoFit/>
          </a:bodyPr>
          <a:lstStyle/>
          <a:p>
            <a:r>
              <a:rPr lang="en-US" dirty="0"/>
              <a:t>100 events generated, up to 4 point absorbers on ETM, at random locations with random power </a:t>
            </a:r>
            <a:r>
              <a:rPr lang="en-US" dirty="0" err="1"/>
              <a:t>Prand</a:t>
            </a:r>
            <a:r>
              <a:rPr lang="en-US" dirty="0"/>
              <a:t>, each PA absorbs </a:t>
            </a:r>
            <a:r>
              <a:rPr lang="en-US" dirty="0" err="1"/>
              <a:t>Prand</a:t>
            </a:r>
            <a:r>
              <a:rPr lang="en-US" dirty="0"/>
              <a:t>*exp(-2r</a:t>
            </a:r>
            <a:r>
              <a:rPr lang="en-US" baseline="30000" dirty="0"/>
              <a:t>2</a:t>
            </a:r>
            <a:r>
              <a:rPr lang="en-US" dirty="0"/>
              <a:t>/w</a:t>
            </a:r>
            <a:r>
              <a:rPr lang="en-US" baseline="30000" dirty="0"/>
              <a:t>2</a:t>
            </a:r>
            <a:r>
              <a:rPr lang="en-US" dirty="0"/>
              <a:t>) (r is distance between the beam at center and the individual PA).</a:t>
            </a:r>
          </a:p>
        </p:txBody>
      </p:sp>
    </p:spTree>
    <p:extLst>
      <p:ext uri="{BB962C8B-B14F-4D97-AF65-F5344CB8AC3E}">
        <p14:creationId xmlns:p14="http://schemas.microsoft.com/office/powerpoint/2010/main" val="16027897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E050-B87E-6D42-BDF7-28F39DBEAB7B}"/>
              </a:ext>
            </a:extLst>
          </p:cNvPr>
          <p:cNvSpPr>
            <a:spLocks noGrp="1"/>
          </p:cNvSpPr>
          <p:nvPr>
            <p:ph type="title"/>
          </p:nvPr>
        </p:nvSpPr>
        <p:spPr/>
        <p:txBody>
          <a:bodyPr/>
          <a:lstStyle/>
          <a:p>
            <a:r>
              <a:rPr lang="en-US" dirty="0"/>
              <a:t>ETM surfaces</a:t>
            </a:r>
          </a:p>
        </p:txBody>
      </p:sp>
      <p:sp>
        <p:nvSpPr>
          <p:cNvPr id="4" name="Slide Number Placeholder 3">
            <a:extLst>
              <a:ext uri="{FF2B5EF4-FFF2-40B4-BE49-F238E27FC236}">
                <a16:creationId xmlns:a16="http://schemas.microsoft.com/office/drawing/2014/main" id="{95F544E7-788E-334B-B8D6-3D71EBFD0ADD}"/>
              </a:ext>
            </a:extLst>
          </p:cNvPr>
          <p:cNvSpPr>
            <a:spLocks noGrp="1"/>
          </p:cNvSpPr>
          <p:nvPr>
            <p:ph type="sldNum" sz="quarter" idx="10"/>
          </p:nvPr>
        </p:nvSpPr>
        <p:spPr/>
        <p:txBody>
          <a:bodyPr/>
          <a:lstStyle/>
          <a:p>
            <a:pPr>
              <a:defRPr/>
            </a:pPr>
            <a:fld id="{CC71D854-2B37-F34D-B850-E2BACB9FDF0A}" type="slidenum">
              <a:rPr lang="en-US" altLang="ja-JP" smtClean="0"/>
              <a:pPr>
                <a:defRPr/>
              </a:pPr>
              <a:t>41</a:t>
            </a:fld>
            <a:endParaRPr lang="en-US" altLang="ja-JP"/>
          </a:p>
        </p:txBody>
      </p:sp>
      <p:pic>
        <p:nvPicPr>
          <p:cNvPr id="6" name="Picture 5">
            <a:extLst>
              <a:ext uri="{FF2B5EF4-FFF2-40B4-BE49-F238E27FC236}">
                <a16:creationId xmlns:a16="http://schemas.microsoft.com/office/drawing/2014/main" id="{FC5CA640-D7B8-C840-B351-A83F037A7581}"/>
              </a:ext>
            </a:extLst>
          </p:cNvPr>
          <p:cNvPicPr>
            <a:picLocks noChangeAspect="1"/>
          </p:cNvPicPr>
          <p:nvPr/>
        </p:nvPicPr>
        <p:blipFill rotWithShape="1">
          <a:blip r:embed="rId2"/>
          <a:srcRect l="5354" t="4445" r="6552" b="5556"/>
          <a:stretch/>
        </p:blipFill>
        <p:spPr>
          <a:xfrm>
            <a:off x="1676400" y="1600200"/>
            <a:ext cx="6523038" cy="5149557"/>
          </a:xfrm>
          <a:prstGeom prst="rect">
            <a:avLst/>
          </a:prstGeom>
        </p:spPr>
      </p:pic>
    </p:spTree>
    <p:extLst>
      <p:ext uri="{BB962C8B-B14F-4D97-AF65-F5344CB8AC3E}">
        <p14:creationId xmlns:p14="http://schemas.microsoft.com/office/powerpoint/2010/main" val="262237189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E22E-34E5-AD4B-B5F0-A2A95803D7B9}"/>
              </a:ext>
            </a:extLst>
          </p:cNvPr>
          <p:cNvSpPr>
            <a:spLocks noGrp="1"/>
          </p:cNvSpPr>
          <p:nvPr>
            <p:ph type="title"/>
          </p:nvPr>
        </p:nvSpPr>
        <p:spPr>
          <a:xfrm>
            <a:off x="1935311" y="114026"/>
            <a:ext cx="4724400" cy="1371600"/>
          </a:xfrm>
        </p:spPr>
        <p:txBody>
          <a:bodyPr/>
          <a:lstStyle/>
          <a:p>
            <a:r>
              <a:rPr lang="en-US" dirty="0"/>
              <a:t>Beam size</a:t>
            </a:r>
            <a:br>
              <a:rPr lang="en-US" dirty="0"/>
            </a:br>
            <a:r>
              <a:rPr lang="en-US" sz="2400" dirty="0"/>
              <a:t>measured beam size / </a:t>
            </a:r>
            <a:br>
              <a:rPr lang="en-US" sz="2400" dirty="0"/>
            </a:br>
            <a:r>
              <a:rPr lang="en-US" sz="2400" dirty="0"/>
              <a:t>modal model value - 1</a:t>
            </a:r>
            <a:endParaRPr lang="en-US" dirty="0"/>
          </a:p>
        </p:txBody>
      </p:sp>
      <p:sp>
        <p:nvSpPr>
          <p:cNvPr id="4" name="Slide Number Placeholder 3">
            <a:extLst>
              <a:ext uri="{FF2B5EF4-FFF2-40B4-BE49-F238E27FC236}">
                <a16:creationId xmlns:a16="http://schemas.microsoft.com/office/drawing/2014/main" id="{B6C86904-8312-6243-894A-9117DF3DB2CD}"/>
              </a:ext>
            </a:extLst>
          </p:cNvPr>
          <p:cNvSpPr>
            <a:spLocks noGrp="1"/>
          </p:cNvSpPr>
          <p:nvPr>
            <p:ph type="sldNum" sz="quarter" idx="10"/>
          </p:nvPr>
        </p:nvSpPr>
        <p:spPr/>
        <p:txBody>
          <a:bodyPr/>
          <a:lstStyle/>
          <a:p>
            <a:pPr>
              <a:defRPr/>
            </a:pPr>
            <a:fld id="{CC71D854-2B37-F34D-B850-E2BACB9FDF0A}" type="slidenum">
              <a:rPr lang="en-US" altLang="ja-JP" smtClean="0"/>
              <a:pPr>
                <a:defRPr/>
              </a:pPr>
              <a:t>42</a:t>
            </a:fld>
            <a:endParaRPr lang="en-US" altLang="ja-JP"/>
          </a:p>
        </p:txBody>
      </p:sp>
      <p:pic>
        <p:nvPicPr>
          <p:cNvPr id="8" name="Picture 7">
            <a:extLst>
              <a:ext uri="{FF2B5EF4-FFF2-40B4-BE49-F238E27FC236}">
                <a16:creationId xmlns:a16="http://schemas.microsoft.com/office/drawing/2014/main" id="{11732CAE-CB58-1047-87A3-6E01244CE79C}"/>
              </a:ext>
            </a:extLst>
          </p:cNvPr>
          <p:cNvPicPr>
            <a:picLocks noChangeAspect="1"/>
          </p:cNvPicPr>
          <p:nvPr/>
        </p:nvPicPr>
        <p:blipFill rotWithShape="1">
          <a:blip r:embed="rId2"/>
          <a:srcRect l="5353" t="5555" r="8788" b="4445"/>
          <a:stretch/>
        </p:blipFill>
        <p:spPr>
          <a:xfrm>
            <a:off x="228600" y="1600200"/>
            <a:ext cx="5943601" cy="4814317"/>
          </a:xfrm>
          <a:prstGeom prst="rect">
            <a:avLst/>
          </a:prstGeom>
        </p:spPr>
      </p:pic>
      <p:pic>
        <p:nvPicPr>
          <p:cNvPr id="10" name="Picture 9">
            <a:extLst>
              <a:ext uri="{FF2B5EF4-FFF2-40B4-BE49-F238E27FC236}">
                <a16:creationId xmlns:a16="http://schemas.microsoft.com/office/drawing/2014/main" id="{110E49A2-D5BB-BA4F-83C1-D4ADE76B0388}"/>
              </a:ext>
            </a:extLst>
          </p:cNvPr>
          <p:cNvPicPr>
            <a:picLocks noChangeAspect="1"/>
          </p:cNvPicPr>
          <p:nvPr/>
        </p:nvPicPr>
        <p:blipFill rotWithShape="1">
          <a:blip r:embed="rId3"/>
          <a:srcRect l="6212" t="4446" r="9646" b="6466"/>
          <a:stretch/>
        </p:blipFill>
        <p:spPr>
          <a:xfrm>
            <a:off x="6895373" y="81369"/>
            <a:ext cx="2115835" cy="1731069"/>
          </a:xfrm>
          <a:prstGeom prst="rect">
            <a:avLst/>
          </a:prstGeom>
        </p:spPr>
      </p:pic>
      <p:pic>
        <p:nvPicPr>
          <p:cNvPr id="12" name="Picture 11">
            <a:extLst>
              <a:ext uri="{FF2B5EF4-FFF2-40B4-BE49-F238E27FC236}">
                <a16:creationId xmlns:a16="http://schemas.microsoft.com/office/drawing/2014/main" id="{6EF4FA04-9059-3B43-9277-0973A4DB2AC6}"/>
              </a:ext>
            </a:extLst>
          </p:cNvPr>
          <p:cNvPicPr>
            <a:picLocks noChangeAspect="1"/>
          </p:cNvPicPr>
          <p:nvPr/>
        </p:nvPicPr>
        <p:blipFill rotWithShape="1">
          <a:blip r:embed="rId4"/>
          <a:srcRect l="5353" t="6467" r="8788" b="4445"/>
          <a:stretch/>
        </p:blipFill>
        <p:spPr>
          <a:xfrm>
            <a:off x="6873602" y="1662536"/>
            <a:ext cx="2159011" cy="1731069"/>
          </a:xfrm>
          <a:prstGeom prst="rect">
            <a:avLst/>
          </a:prstGeom>
        </p:spPr>
      </p:pic>
      <p:pic>
        <p:nvPicPr>
          <p:cNvPr id="14" name="Picture 13">
            <a:extLst>
              <a:ext uri="{FF2B5EF4-FFF2-40B4-BE49-F238E27FC236}">
                <a16:creationId xmlns:a16="http://schemas.microsoft.com/office/drawing/2014/main" id="{C19D10E2-BA5E-B24F-BBCD-86DCBD14C768}"/>
              </a:ext>
            </a:extLst>
          </p:cNvPr>
          <p:cNvPicPr>
            <a:picLocks noChangeAspect="1"/>
          </p:cNvPicPr>
          <p:nvPr/>
        </p:nvPicPr>
        <p:blipFill rotWithShape="1">
          <a:blip r:embed="rId5"/>
          <a:srcRect l="4495" t="6467" r="8789" b="4445"/>
          <a:stretch/>
        </p:blipFill>
        <p:spPr>
          <a:xfrm>
            <a:off x="6830647" y="3221932"/>
            <a:ext cx="2180561" cy="1731069"/>
          </a:xfrm>
          <a:prstGeom prst="rect">
            <a:avLst/>
          </a:prstGeom>
        </p:spPr>
      </p:pic>
      <p:pic>
        <p:nvPicPr>
          <p:cNvPr id="16" name="Picture 15">
            <a:extLst>
              <a:ext uri="{FF2B5EF4-FFF2-40B4-BE49-F238E27FC236}">
                <a16:creationId xmlns:a16="http://schemas.microsoft.com/office/drawing/2014/main" id="{88350F27-5824-BE48-818B-4874FD5B16BA}"/>
              </a:ext>
            </a:extLst>
          </p:cNvPr>
          <p:cNvPicPr>
            <a:picLocks noChangeAspect="1"/>
          </p:cNvPicPr>
          <p:nvPr/>
        </p:nvPicPr>
        <p:blipFill rotWithShape="1">
          <a:blip r:embed="rId6"/>
          <a:srcRect l="4495" t="4445" r="8789" b="4445"/>
          <a:stretch/>
        </p:blipFill>
        <p:spPr>
          <a:xfrm>
            <a:off x="6841533" y="4803099"/>
            <a:ext cx="2180561" cy="1770359"/>
          </a:xfrm>
          <a:prstGeom prst="rect">
            <a:avLst/>
          </a:prstGeom>
        </p:spPr>
      </p:pic>
      <p:sp>
        <p:nvSpPr>
          <p:cNvPr id="17" name="TextBox 16">
            <a:extLst>
              <a:ext uri="{FF2B5EF4-FFF2-40B4-BE49-F238E27FC236}">
                <a16:creationId xmlns:a16="http://schemas.microsoft.com/office/drawing/2014/main" id="{283770CC-8609-4147-96CC-6FCE0A81DA1F}"/>
              </a:ext>
            </a:extLst>
          </p:cNvPr>
          <p:cNvSpPr txBox="1"/>
          <p:nvPr/>
        </p:nvSpPr>
        <p:spPr>
          <a:xfrm>
            <a:off x="1935311" y="3581400"/>
            <a:ext cx="1168525" cy="461665"/>
          </a:xfrm>
          <a:prstGeom prst="rect">
            <a:avLst/>
          </a:prstGeom>
          <a:noFill/>
        </p:spPr>
        <p:txBody>
          <a:bodyPr wrap="none" rtlCol="0">
            <a:spAutoFit/>
          </a:bodyPr>
          <a:lstStyle/>
          <a:p>
            <a:r>
              <a:rPr lang="en-US" dirty="0"/>
              <a:t>#PA = 0</a:t>
            </a:r>
          </a:p>
        </p:txBody>
      </p:sp>
      <p:sp>
        <p:nvSpPr>
          <p:cNvPr id="18" name="TextBox 17">
            <a:extLst>
              <a:ext uri="{FF2B5EF4-FFF2-40B4-BE49-F238E27FC236}">
                <a16:creationId xmlns:a16="http://schemas.microsoft.com/office/drawing/2014/main" id="{55727B00-E70C-4E4A-B96A-AF696C88D8DD}"/>
              </a:ext>
            </a:extLst>
          </p:cNvPr>
          <p:cNvSpPr txBox="1"/>
          <p:nvPr/>
        </p:nvSpPr>
        <p:spPr>
          <a:xfrm>
            <a:off x="7162800" y="1168214"/>
            <a:ext cx="1168525" cy="461665"/>
          </a:xfrm>
          <a:prstGeom prst="rect">
            <a:avLst/>
          </a:prstGeom>
          <a:solidFill>
            <a:schemeClr val="bg1"/>
          </a:solidFill>
        </p:spPr>
        <p:txBody>
          <a:bodyPr wrap="none" rtlCol="0">
            <a:spAutoFit/>
          </a:bodyPr>
          <a:lstStyle/>
          <a:p>
            <a:r>
              <a:rPr lang="en-US" dirty="0"/>
              <a:t>#PA = 1</a:t>
            </a:r>
          </a:p>
        </p:txBody>
      </p:sp>
      <p:sp>
        <p:nvSpPr>
          <p:cNvPr id="19" name="TextBox 18">
            <a:extLst>
              <a:ext uri="{FF2B5EF4-FFF2-40B4-BE49-F238E27FC236}">
                <a16:creationId xmlns:a16="http://schemas.microsoft.com/office/drawing/2014/main" id="{1202ED66-9F2B-3143-A265-DB51D45CA6B0}"/>
              </a:ext>
            </a:extLst>
          </p:cNvPr>
          <p:cNvSpPr txBox="1"/>
          <p:nvPr/>
        </p:nvSpPr>
        <p:spPr>
          <a:xfrm>
            <a:off x="7162799" y="2697975"/>
            <a:ext cx="1168525" cy="461665"/>
          </a:xfrm>
          <a:prstGeom prst="rect">
            <a:avLst/>
          </a:prstGeom>
          <a:solidFill>
            <a:schemeClr val="bg1"/>
          </a:solidFill>
        </p:spPr>
        <p:txBody>
          <a:bodyPr wrap="none" rtlCol="0">
            <a:spAutoFit/>
          </a:bodyPr>
          <a:lstStyle/>
          <a:p>
            <a:r>
              <a:rPr lang="en-US" dirty="0"/>
              <a:t>#PA = 2</a:t>
            </a:r>
          </a:p>
        </p:txBody>
      </p:sp>
      <p:sp>
        <p:nvSpPr>
          <p:cNvPr id="20" name="TextBox 19">
            <a:extLst>
              <a:ext uri="{FF2B5EF4-FFF2-40B4-BE49-F238E27FC236}">
                <a16:creationId xmlns:a16="http://schemas.microsoft.com/office/drawing/2014/main" id="{A08DBFC7-6B38-F943-8266-D896B39D4BA9}"/>
              </a:ext>
            </a:extLst>
          </p:cNvPr>
          <p:cNvSpPr txBox="1"/>
          <p:nvPr/>
        </p:nvSpPr>
        <p:spPr>
          <a:xfrm>
            <a:off x="7162798" y="4268257"/>
            <a:ext cx="1168525" cy="461665"/>
          </a:xfrm>
          <a:prstGeom prst="rect">
            <a:avLst/>
          </a:prstGeom>
          <a:noFill/>
        </p:spPr>
        <p:txBody>
          <a:bodyPr wrap="none" rtlCol="0">
            <a:spAutoFit/>
          </a:bodyPr>
          <a:lstStyle/>
          <a:p>
            <a:r>
              <a:rPr lang="en-US" dirty="0"/>
              <a:t>#PA = 3</a:t>
            </a:r>
          </a:p>
        </p:txBody>
      </p:sp>
      <p:sp>
        <p:nvSpPr>
          <p:cNvPr id="21" name="TextBox 20">
            <a:extLst>
              <a:ext uri="{FF2B5EF4-FFF2-40B4-BE49-F238E27FC236}">
                <a16:creationId xmlns:a16="http://schemas.microsoft.com/office/drawing/2014/main" id="{D1A8EE67-A09B-694C-A5D6-CD16504C684B}"/>
              </a:ext>
            </a:extLst>
          </p:cNvPr>
          <p:cNvSpPr txBox="1"/>
          <p:nvPr/>
        </p:nvSpPr>
        <p:spPr>
          <a:xfrm>
            <a:off x="7128647" y="5912107"/>
            <a:ext cx="1168525" cy="461665"/>
          </a:xfrm>
          <a:prstGeom prst="rect">
            <a:avLst/>
          </a:prstGeom>
          <a:noFill/>
        </p:spPr>
        <p:txBody>
          <a:bodyPr wrap="none" rtlCol="0">
            <a:spAutoFit/>
          </a:bodyPr>
          <a:lstStyle/>
          <a:p>
            <a:r>
              <a:rPr lang="en-US" dirty="0"/>
              <a:t>#PA = 4</a:t>
            </a:r>
          </a:p>
        </p:txBody>
      </p:sp>
    </p:spTree>
    <p:extLst>
      <p:ext uri="{BB962C8B-B14F-4D97-AF65-F5344CB8AC3E}">
        <p14:creationId xmlns:p14="http://schemas.microsoft.com/office/powerpoint/2010/main" val="74067364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599E-83A4-4F49-8CBC-642DFECE25B3}"/>
              </a:ext>
            </a:extLst>
          </p:cNvPr>
          <p:cNvSpPr>
            <a:spLocks noGrp="1"/>
          </p:cNvSpPr>
          <p:nvPr>
            <p:ph type="title"/>
          </p:nvPr>
        </p:nvSpPr>
        <p:spPr/>
        <p:txBody>
          <a:bodyPr/>
          <a:lstStyle/>
          <a:p>
            <a:r>
              <a:rPr lang="en-US" dirty="0"/>
              <a:t>RTL, #PAs and effect of B </a:t>
            </a:r>
          </a:p>
        </p:txBody>
      </p:sp>
      <p:sp>
        <p:nvSpPr>
          <p:cNvPr id="4" name="Slide Number Placeholder 3">
            <a:extLst>
              <a:ext uri="{FF2B5EF4-FFF2-40B4-BE49-F238E27FC236}">
                <a16:creationId xmlns:a16="http://schemas.microsoft.com/office/drawing/2014/main" id="{FE9AB04C-EC8F-4041-9FBE-07E0F42CD97C}"/>
              </a:ext>
            </a:extLst>
          </p:cNvPr>
          <p:cNvSpPr>
            <a:spLocks noGrp="1"/>
          </p:cNvSpPr>
          <p:nvPr>
            <p:ph type="sldNum" sz="quarter" idx="10"/>
          </p:nvPr>
        </p:nvSpPr>
        <p:spPr/>
        <p:txBody>
          <a:bodyPr/>
          <a:lstStyle/>
          <a:p>
            <a:pPr>
              <a:defRPr/>
            </a:pPr>
            <a:fld id="{CC71D854-2B37-F34D-B850-E2BACB9FDF0A}" type="slidenum">
              <a:rPr lang="en-US" altLang="ja-JP" smtClean="0"/>
              <a:pPr>
                <a:defRPr/>
              </a:pPr>
              <a:t>43</a:t>
            </a:fld>
            <a:endParaRPr lang="en-US" altLang="ja-JP"/>
          </a:p>
        </p:txBody>
      </p:sp>
      <p:pic>
        <p:nvPicPr>
          <p:cNvPr id="6" name="Picture 5">
            <a:extLst>
              <a:ext uri="{FF2B5EF4-FFF2-40B4-BE49-F238E27FC236}">
                <a16:creationId xmlns:a16="http://schemas.microsoft.com/office/drawing/2014/main" id="{AE7AA01A-4CF6-044B-8CCD-602B46369BD1}"/>
              </a:ext>
            </a:extLst>
          </p:cNvPr>
          <p:cNvPicPr>
            <a:picLocks noChangeAspect="1"/>
          </p:cNvPicPr>
          <p:nvPr/>
        </p:nvPicPr>
        <p:blipFill rotWithShape="1">
          <a:blip r:embed="rId2"/>
          <a:srcRect l="6212" t="4445" r="9646" b="4445"/>
          <a:stretch/>
        </p:blipFill>
        <p:spPr>
          <a:xfrm>
            <a:off x="1820863" y="1600200"/>
            <a:ext cx="6096000" cy="5100735"/>
          </a:xfrm>
          <a:prstGeom prst="rect">
            <a:avLst/>
          </a:prstGeom>
        </p:spPr>
      </p:pic>
    </p:spTree>
    <p:extLst>
      <p:ext uri="{BB962C8B-B14F-4D97-AF65-F5344CB8AC3E}">
        <p14:creationId xmlns:p14="http://schemas.microsoft.com/office/powerpoint/2010/main" val="36507450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B9EB-A83A-2449-963D-DD6989989C16}"/>
              </a:ext>
            </a:extLst>
          </p:cNvPr>
          <p:cNvSpPr>
            <a:spLocks noGrp="1"/>
          </p:cNvSpPr>
          <p:nvPr>
            <p:ph type="title"/>
          </p:nvPr>
        </p:nvSpPr>
        <p:spPr>
          <a:xfrm>
            <a:off x="1219200" y="32657"/>
            <a:ext cx="4876800" cy="1371600"/>
          </a:xfrm>
        </p:spPr>
        <p:txBody>
          <a:bodyPr/>
          <a:lstStyle/>
          <a:p>
            <a:r>
              <a:rPr lang="en-US" dirty="0"/>
              <a:t>More on </a:t>
            </a:r>
            <a:br>
              <a:rPr lang="en-US" dirty="0"/>
            </a:br>
            <a:r>
              <a:rPr lang="en-US" dirty="0"/>
              <a:t>RTL vs shape</a:t>
            </a:r>
          </a:p>
        </p:txBody>
      </p:sp>
      <p:sp>
        <p:nvSpPr>
          <p:cNvPr id="4" name="Slide Number Placeholder 3">
            <a:extLst>
              <a:ext uri="{FF2B5EF4-FFF2-40B4-BE49-F238E27FC236}">
                <a16:creationId xmlns:a16="http://schemas.microsoft.com/office/drawing/2014/main" id="{E0D6C385-96B2-4544-9AB5-769916798E73}"/>
              </a:ext>
            </a:extLst>
          </p:cNvPr>
          <p:cNvSpPr>
            <a:spLocks noGrp="1"/>
          </p:cNvSpPr>
          <p:nvPr>
            <p:ph type="sldNum" sz="quarter" idx="10"/>
          </p:nvPr>
        </p:nvSpPr>
        <p:spPr/>
        <p:txBody>
          <a:bodyPr/>
          <a:lstStyle/>
          <a:p>
            <a:pPr>
              <a:defRPr/>
            </a:pPr>
            <a:fld id="{CC71D854-2B37-F34D-B850-E2BACB9FDF0A}" type="slidenum">
              <a:rPr lang="en-US" altLang="ja-JP" smtClean="0"/>
              <a:pPr>
                <a:defRPr/>
              </a:pPr>
              <a:t>44</a:t>
            </a:fld>
            <a:endParaRPr lang="en-US" altLang="ja-JP"/>
          </a:p>
        </p:txBody>
      </p:sp>
      <p:pic>
        <p:nvPicPr>
          <p:cNvPr id="6" name="Picture 5">
            <a:extLst>
              <a:ext uri="{FF2B5EF4-FFF2-40B4-BE49-F238E27FC236}">
                <a16:creationId xmlns:a16="http://schemas.microsoft.com/office/drawing/2014/main" id="{9BAFFBF0-6157-C745-97F5-FA308E7FEADC}"/>
              </a:ext>
            </a:extLst>
          </p:cNvPr>
          <p:cNvPicPr>
            <a:picLocks noChangeAspect="1"/>
          </p:cNvPicPr>
          <p:nvPr/>
        </p:nvPicPr>
        <p:blipFill rotWithShape="1">
          <a:blip r:embed="rId2"/>
          <a:srcRect l="7929" t="4445" r="8788" b="4445"/>
          <a:stretch/>
        </p:blipFill>
        <p:spPr>
          <a:xfrm>
            <a:off x="349698" y="1830866"/>
            <a:ext cx="5334000" cy="4509155"/>
          </a:xfrm>
          <a:prstGeom prst="rect">
            <a:avLst/>
          </a:prstGeom>
        </p:spPr>
      </p:pic>
      <p:pic>
        <p:nvPicPr>
          <p:cNvPr id="8" name="Picture 7">
            <a:extLst>
              <a:ext uri="{FF2B5EF4-FFF2-40B4-BE49-F238E27FC236}">
                <a16:creationId xmlns:a16="http://schemas.microsoft.com/office/drawing/2014/main" id="{0B924775-AB53-A34C-BC46-C31B1D1BC4EF}"/>
              </a:ext>
            </a:extLst>
          </p:cNvPr>
          <p:cNvPicPr>
            <a:picLocks noChangeAspect="1"/>
          </p:cNvPicPr>
          <p:nvPr/>
        </p:nvPicPr>
        <p:blipFill rotWithShape="1">
          <a:blip r:embed="rId3"/>
          <a:srcRect l="7071" t="5556" r="10505" b="5556"/>
          <a:stretch/>
        </p:blipFill>
        <p:spPr>
          <a:xfrm>
            <a:off x="6309366" y="103683"/>
            <a:ext cx="2072634" cy="1727183"/>
          </a:xfrm>
          <a:prstGeom prst="rect">
            <a:avLst/>
          </a:prstGeom>
        </p:spPr>
      </p:pic>
      <p:pic>
        <p:nvPicPr>
          <p:cNvPr id="10" name="Picture 9">
            <a:extLst>
              <a:ext uri="{FF2B5EF4-FFF2-40B4-BE49-F238E27FC236}">
                <a16:creationId xmlns:a16="http://schemas.microsoft.com/office/drawing/2014/main" id="{860956E2-41C5-4146-BA79-AD8069A09FCF}"/>
              </a:ext>
            </a:extLst>
          </p:cNvPr>
          <p:cNvPicPr>
            <a:picLocks noChangeAspect="1"/>
          </p:cNvPicPr>
          <p:nvPr/>
        </p:nvPicPr>
        <p:blipFill rotWithShape="1">
          <a:blip r:embed="rId4"/>
          <a:srcRect l="7071" t="4445" r="9646" b="4445"/>
          <a:stretch/>
        </p:blipFill>
        <p:spPr>
          <a:xfrm>
            <a:off x="6266166" y="1744754"/>
            <a:ext cx="2094234" cy="1770359"/>
          </a:xfrm>
          <a:prstGeom prst="rect">
            <a:avLst/>
          </a:prstGeom>
        </p:spPr>
      </p:pic>
      <p:pic>
        <p:nvPicPr>
          <p:cNvPr id="12" name="Picture 11">
            <a:extLst>
              <a:ext uri="{FF2B5EF4-FFF2-40B4-BE49-F238E27FC236}">
                <a16:creationId xmlns:a16="http://schemas.microsoft.com/office/drawing/2014/main" id="{52EAEECF-9FD6-AF46-AF7F-1B1EF73D9A40}"/>
              </a:ext>
            </a:extLst>
          </p:cNvPr>
          <p:cNvPicPr>
            <a:picLocks noChangeAspect="1"/>
          </p:cNvPicPr>
          <p:nvPr/>
        </p:nvPicPr>
        <p:blipFill rotWithShape="1">
          <a:blip r:embed="rId5"/>
          <a:srcRect l="7929" t="5556" r="9647" b="5556"/>
          <a:stretch/>
        </p:blipFill>
        <p:spPr>
          <a:xfrm>
            <a:off x="6287766" y="3429000"/>
            <a:ext cx="2072634" cy="1727183"/>
          </a:xfrm>
          <a:prstGeom prst="rect">
            <a:avLst/>
          </a:prstGeom>
        </p:spPr>
      </p:pic>
      <p:pic>
        <p:nvPicPr>
          <p:cNvPr id="14" name="Picture 13">
            <a:extLst>
              <a:ext uri="{FF2B5EF4-FFF2-40B4-BE49-F238E27FC236}">
                <a16:creationId xmlns:a16="http://schemas.microsoft.com/office/drawing/2014/main" id="{2585C3F8-EF50-0148-8C07-52FAFBE2F572}"/>
              </a:ext>
            </a:extLst>
          </p:cNvPr>
          <p:cNvPicPr>
            <a:picLocks noChangeAspect="1"/>
          </p:cNvPicPr>
          <p:nvPr/>
        </p:nvPicPr>
        <p:blipFill rotWithShape="1">
          <a:blip r:embed="rId6"/>
          <a:srcRect l="7071" t="5556" r="8788" b="5556"/>
          <a:stretch/>
        </p:blipFill>
        <p:spPr>
          <a:xfrm>
            <a:off x="6244590" y="5027134"/>
            <a:ext cx="2115810" cy="1727183"/>
          </a:xfrm>
          <a:prstGeom prst="rect">
            <a:avLst/>
          </a:prstGeom>
        </p:spPr>
      </p:pic>
      <p:sp>
        <p:nvSpPr>
          <p:cNvPr id="15" name="TextBox 14">
            <a:extLst>
              <a:ext uri="{FF2B5EF4-FFF2-40B4-BE49-F238E27FC236}">
                <a16:creationId xmlns:a16="http://schemas.microsoft.com/office/drawing/2014/main" id="{5C6ECB35-E936-0143-9CC7-AE5A42DFFC21}"/>
              </a:ext>
            </a:extLst>
          </p:cNvPr>
          <p:cNvSpPr txBox="1"/>
          <p:nvPr/>
        </p:nvSpPr>
        <p:spPr>
          <a:xfrm>
            <a:off x="1524000" y="3198167"/>
            <a:ext cx="2961773" cy="400110"/>
          </a:xfrm>
          <a:prstGeom prst="rect">
            <a:avLst/>
          </a:prstGeom>
          <a:noFill/>
        </p:spPr>
        <p:txBody>
          <a:bodyPr wrap="none" rtlCol="0">
            <a:spAutoFit/>
          </a:bodyPr>
          <a:lstStyle/>
          <a:p>
            <a:r>
              <a:rPr lang="en-US" sz="2000" dirty="0"/>
              <a:t>RTL(#PA=1)-RTL(#PA=0)</a:t>
            </a:r>
          </a:p>
        </p:txBody>
      </p:sp>
      <p:sp>
        <p:nvSpPr>
          <p:cNvPr id="16" name="TextBox 15">
            <a:extLst>
              <a:ext uri="{FF2B5EF4-FFF2-40B4-BE49-F238E27FC236}">
                <a16:creationId xmlns:a16="http://schemas.microsoft.com/office/drawing/2014/main" id="{B4F4F182-53F3-2545-AB48-295D8A1CF48A}"/>
              </a:ext>
            </a:extLst>
          </p:cNvPr>
          <p:cNvSpPr txBox="1"/>
          <p:nvPr/>
        </p:nvSpPr>
        <p:spPr>
          <a:xfrm>
            <a:off x="6781800" y="1332485"/>
            <a:ext cx="1395190" cy="369332"/>
          </a:xfrm>
          <a:prstGeom prst="rect">
            <a:avLst/>
          </a:prstGeom>
          <a:noFill/>
        </p:spPr>
        <p:txBody>
          <a:bodyPr wrap="none" rtlCol="0">
            <a:spAutoFit/>
          </a:bodyPr>
          <a:lstStyle/>
          <a:p>
            <a:r>
              <a:rPr lang="en-US" sz="1800" dirty="0"/>
              <a:t>RTL(#PA=0)</a:t>
            </a:r>
          </a:p>
        </p:txBody>
      </p:sp>
      <p:sp>
        <p:nvSpPr>
          <p:cNvPr id="17" name="TextBox 16">
            <a:extLst>
              <a:ext uri="{FF2B5EF4-FFF2-40B4-BE49-F238E27FC236}">
                <a16:creationId xmlns:a16="http://schemas.microsoft.com/office/drawing/2014/main" id="{028130BB-3237-B04A-8553-F5C367A75609}"/>
              </a:ext>
            </a:extLst>
          </p:cNvPr>
          <p:cNvSpPr txBox="1"/>
          <p:nvPr/>
        </p:nvSpPr>
        <p:spPr>
          <a:xfrm>
            <a:off x="6553200" y="2973555"/>
            <a:ext cx="2163606" cy="369332"/>
          </a:xfrm>
          <a:prstGeom prst="rect">
            <a:avLst/>
          </a:prstGeom>
          <a:noFill/>
        </p:spPr>
        <p:txBody>
          <a:bodyPr wrap="none" rtlCol="0">
            <a:spAutoFit/>
          </a:bodyPr>
          <a:lstStyle/>
          <a:p>
            <a:r>
              <a:rPr lang="en-US" sz="1800" dirty="0"/>
              <a:t>RTL(#PA=2)-RTL(0)</a:t>
            </a:r>
          </a:p>
        </p:txBody>
      </p:sp>
      <p:sp>
        <p:nvSpPr>
          <p:cNvPr id="18" name="TextBox 17">
            <a:extLst>
              <a:ext uri="{FF2B5EF4-FFF2-40B4-BE49-F238E27FC236}">
                <a16:creationId xmlns:a16="http://schemas.microsoft.com/office/drawing/2014/main" id="{E9AF6992-F7AA-A740-B1D1-5AE3736A7C91}"/>
              </a:ext>
            </a:extLst>
          </p:cNvPr>
          <p:cNvSpPr txBox="1"/>
          <p:nvPr/>
        </p:nvSpPr>
        <p:spPr>
          <a:xfrm>
            <a:off x="6781800" y="3725792"/>
            <a:ext cx="2163606" cy="369332"/>
          </a:xfrm>
          <a:prstGeom prst="rect">
            <a:avLst/>
          </a:prstGeom>
          <a:noFill/>
        </p:spPr>
        <p:txBody>
          <a:bodyPr wrap="none" rtlCol="0">
            <a:spAutoFit/>
          </a:bodyPr>
          <a:lstStyle/>
          <a:p>
            <a:r>
              <a:rPr lang="en-US" sz="1800" dirty="0"/>
              <a:t>RTL(#PA=3)-RTL(0)</a:t>
            </a:r>
          </a:p>
        </p:txBody>
      </p:sp>
      <p:sp>
        <p:nvSpPr>
          <p:cNvPr id="19" name="TextBox 18">
            <a:extLst>
              <a:ext uri="{FF2B5EF4-FFF2-40B4-BE49-F238E27FC236}">
                <a16:creationId xmlns:a16="http://schemas.microsoft.com/office/drawing/2014/main" id="{ACF11DCE-4635-4947-A76A-82167E22C608}"/>
              </a:ext>
            </a:extLst>
          </p:cNvPr>
          <p:cNvSpPr txBox="1"/>
          <p:nvPr/>
        </p:nvSpPr>
        <p:spPr>
          <a:xfrm>
            <a:off x="6420800" y="6234884"/>
            <a:ext cx="2163606" cy="369332"/>
          </a:xfrm>
          <a:prstGeom prst="rect">
            <a:avLst/>
          </a:prstGeom>
          <a:noFill/>
        </p:spPr>
        <p:txBody>
          <a:bodyPr wrap="none" rtlCol="0">
            <a:spAutoFit/>
          </a:bodyPr>
          <a:lstStyle/>
          <a:p>
            <a:r>
              <a:rPr lang="en-US" sz="1800" dirty="0"/>
              <a:t>RTL(#PA=4)-RTL(0)</a:t>
            </a:r>
          </a:p>
        </p:txBody>
      </p:sp>
    </p:spTree>
    <p:extLst>
      <p:ext uri="{BB962C8B-B14F-4D97-AF65-F5344CB8AC3E}">
        <p14:creationId xmlns:p14="http://schemas.microsoft.com/office/powerpoint/2010/main" val="425872123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CBD84-EEF1-0B4B-BB7A-7E4AC628F11F}"/>
              </a:ext>
            </a:extLst>
          </p:cNvPr>
          <p:cNvSpPr>
            <a:spLocks noGrp="1"/>
          </p:cNvSpPr>
          <p:nvPr>
            <p:ph type="title"/>
          </p:nvPr>
        </p:nvSpPr>
        <p:spPr/>
        <p:txBody>
          <a:bodyPr/>
          <a:lstStyle/>
          <a:p>
            <a:r>
              <a:rPr lang="en-US" dirty="0"/>
              <a:t>Optical Gains vs Modes</a:t>
            </a:r>
            <a:br>
              <a:rPr lang="en-US" dirty="0"/>
            </a:br>
            <a:r>
              <a:rPr lang="en-US" sz="2000" dirty="0"/>
              <a:t>HOM gains are weakly depends on #PAs</a:t>
            </a:r>
            <a:endParaRPr lang="en-US" dirty="0"/>
          </a:p>
        </p:txBody>
      </p:sp>
      <p:sp>
        <p:nvSpPr>
          <p:cNvPr id="4" name="Slide Number Placeholder 3">
            <a:extLst>
              <a:ext uri="{FF2B5EF4-FFF2-40B4-BE49-F238E27FC236}">
                <a16:creationId xmlns:a16="http://schemas.microsoft.com/office/drawing/2014/main" id="{3A6F7A53-A2B9-C849-AA52-BD7FE3F24D1A}"/>
              </a:ext>
            </a:extLst>
          </p:cNvPr>
          <p:cNvSpPr>
            <a:spLocks noGrp="1"/>
          </p:cNvSpPr>
          <p:nvPr>
            <p:ph type="sldNum" sz="quarter" idx="10"/>
          </p:nvPr>
        </p:nvSpPr>
        <p:spPr/>
        <p:txBody>
          <a:bodyPr/>
          <a:lstStyle/>
          <a:p>
            <a:pPr>
              <a:defRPr/>
            </a:pPr>
            <a:fld id="{CC71D854-2B37-F34D-B850-E2BACB9FDF0A}" type="slidenum">
              <a:rPr lang="en-US" altLang="ja-JP" smtClean="0"/>
              <a:pPr>
                <a:defRPr/>
              </a:pPr>
              <a:t>45</a:t>
            </a:fld>
            <a:endParaRPr lang="en-US" altLang="ja-JP"/>
          </a:p>
        </p:txBody>
      </p:sp>
      <p:pic>
        <p:nvPicPr>
          <p:cNvPr id="6" name="Picture 5">
            <a:extLst>
              <a:ext uri="{FF2B5EF4-FFF2-40B4-BE49-F238E27FC236}">
                <a16:creationId xmlns:a16="http://schemas.microsoft.com/office/drawing/2014/main" id="{1BFC2E35-0C8C-7844-B765-306242B3DADB}"/>
              </a:ext>
            </a:extLst>
          </p:cNvPr>
          <p:cNvPicPr>
            <a:picLocks noChangeAspect="1"/>
          </p:cNvPicPr>
          <p:nvPr/>
        </p:nvPicPr>
        <p:blipFill rotWithShape="1">
          <a:blip r:embed="rId2"/>
          <a:srcRect l="7071" t="5555" r="8788" b="4445"/>
          <a:stretch/>
        </p:blipFill>
        <p:spPr>
          <a:xfrm>
            <a:off x="340381" y="2096135"/>
            <a:ext cx="4231619" cy="3497580"/>
          </a:xfrm>
          <a:prstGeom prst="rect">
            <a:avLst/>
          </a:prstGeom>
        </p:spPr>
      </p:pic>
      <p:pic>
        <p:nvPicPr>
          <p:cNvPr id="8" name="Picture 7">
            <a:extLst>
              <a:ext uri="{FF2B5EF4-FFF2-40B4-BE49-F238E27FC236}">
                <a16:creationId xmlns:a16="http://schemas.microsoft.com/office/drawing/2014/main" id="{34B335A3-14AD-9847-8922-6A3A35F7E308}"/>
              </a:ext>
            </a:extLst>
          </p:cNvPr>
          <p:cNvPicPr>
            <a:picLocks noChangeAspect="1"/>
          </p:cNvPicPr>
          <p:nvPr/>
        </p:nvPicPr>
        <p:blipFill rotWithShape="1">
          <a:blip r:embed="rId3"/>
          <a:srcRect l="7071" t="5556" r="8788" b="5556"/>
          <a:stretch/>
        </p:blipFill>
        <p:spPr>
          <a:xfrm>
            <a:off x="4724400" y="2107021"/>
            <a:ext cx="4231619" cy="3454366"/>
          </a:xfrm>
          <a:prstGeom prst="rect">
            <a:avLst/>
          </a:prstGeom>
        </p:spPr>
      </p:pic>
    </p:spTree>
    <p:extLst>
      <p:ext uri="{BB962C8B-B14F-4D97-AF65-F5344CB8AC3E}">
        <p14:creationId xmlns:p14="http://schemas.microsoft.com/office/powerpoint/2010/main" val="423789861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42E9-8DE6-0E47-8D28-B6A2AED5360D}"/>
              </a:ext>
            </a:extLst>
          </p:cNvPr>
          <p:cNvSpPr>
            <a:spLocks noGrp="1"/>
          </p:cNvSpPr>
          <p:nvPr>
            <p:ph type="title"/>
          </p:nvPr>
        </p:nvSpPr>
        <p:spPr/>
        <p:txBody>
          <a:bodyPr/>
          <a:lstStyle/>
          <a:p>
            <a:r>
              <a:rPr lang="en-US" dirty="0"/>
              <a:t>Mode gain vs shape (#PA=1)</a:t>
            </a:r>
          </a:p>
        </p:txBody>
      </p:sp>
      <p:sp>
        <p:nvSpPr>
          <p:cNvPr id="4" name="Slide Number Placeholder 3">
            <a:extLst>
              <a:ext uri="{FF2B5EF4-FFF2-40B4-BE49-F238E27FC236}">
                <a16:creationId xmlns:a16="http://schemas.microsoft.com/office/drawing/2014/main" id="{FA129B93-048E-1043-BFC5-B1603F10DA92}"/>
              </a:ext>
            </a:extLst>
          </p:cNvPr>
          <p:cNvSpPr>
            <a:spLocks noGrp="1"/>
          </p:cNvSpPr>
          <p:nvPr>
            <p:ph type="sldNum" sz="quarter" idx="10"/>
          </p:nvPr>
        </p:nvSpPr>
        <p:spPr/>
        <p:txBody>
          <a:bodyPr/>
          <a:lstStyle/>
          <a:p>
            <a:pPr>
              <a:defRPr/>
            </a:pPr>
            <a:fld id="{CC71D854-2B37-F34D-B850-E2BACB9FDF0A}" type="slidenum">
              <a:rPr lang="en-US" altLang="ja-JP" smtClean="0"/>
              <a:pPr>
                <a:defRPr/>
              </a:pPr>
              <a:t>46</a:t>
            </a:fld>
            <a:endParaRPr lang="en-US" altLang="ja-JP"/>
          </a:p>
        </p:txBody>
      </p:sp>
      <p:pic>
        <p:nvPicPr>
          <p:cNvPr id="6" name="Picture 5">
            <a:extLst>
              <a:ext uri="{FF2B5EF4-FFF2-40B4-BE49-F238E27FC236}">
                <a16:creationId xmlns:a16="http://schemas.microsoft.com/office/drawing/2014/main" id="{5DC24596-04AC-C64E-BA20-923AA8D94342}"/>
              </a:ext>
            </a:extLst>
          </p:cNvPr>
          <p:cNvPicPr>
            <a:picLocks noChangeAspect="1"/>
          </p:cNvPicPr>
          <p:nvPr/>
        </p:nvPicPr>
        <p:blipFill rotWithShape="1">
          <a:blip r:embed="rId2"/>
          <a:srcRect l="6212" t="5555" r="8787" b="4445"/>
          <a:stretch/>
        </p:blipFill>
        <p:spPr>
          <a:xfrm>
            <a:off x="1828800" y="1676400"/>
            <a:ext cx="6223001" cy="5091546"/>
          </a:xfrm>
          <a:prstGeom prst="rect">
            <a:avLst/>
          </a:prstGeom>
        </p:spPr>
      </p:pic>
    </p:spTree>
    <p:extLst>
      <p:ext uri="{BB962C8B-B14F-4D97-AF65-F5344CB8AC3E}">
        <p14:creationId xmlns:p14="http://schemas.microsoft.com/office/powerpoint/2010/main" val="34461840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5D46-C410-A34E-AA9B-04C27FF06ACE}"/>
              </a:ext>
            </a:extLst>
          </p:cNvPr>
          <p:cNvSpPr>
            <a:spLocks noGrp="1"/>
          </p:cNvSpPr>
          <p:nvPr>
            <p:ph type="title"/>
          </p:nvPr>
        </p:nvSpPr>
        <p:spPr/>
        <p:txBody>
          <a:bodyPr/>
          <a:lstStyle/>
          <a:p>
            <a:r>
              <a:rPr lang="en-US" dirty="0"/>
              <a:t>Offset dependence</a:t>
            </a:r>
          </a:p>
        </p:txBody>
      </p:sp>
      <p:sp>
        <p:nvSpPr>
          <p:cNvPr id="3" name="Content Placeholder 2">
            <a:extLst>
              <a:ext uri="{FF2B5EF4-FFF2-40B4-BE49-F238E27FC236}">
                <a16:creationId xmlns:a16="http://schemas.microsoft.com/office/drawing/2014/main" id="{721C3B4D-E93C-B14A-A2EF-735FAC915D93}"/>
              </a:ext>
            </a:extLst>
          </p:cNvPr>
          <p:cNvSpPr>
            <a:spLocks noGrp="1"/>
          </p:cNvSpPr>
          <p:nvPr>
            <p:ph idx="1"/>
          </p:nvPr>
        </p:nvSpPr>
        <p:spPr>
          <a:xfrm>
            <a:off x="691497" y="1663699"/>
            <a:ext cx="7772400" cy="2894479"/>
          </a:xfrm>
        </p:spPr>
        <p:txBody>
          <a:bodyPr/>
          <a:lstStyle/>
          <a:p>
            <a:r>
              <a:rPr lang="en-US" dirty="0"/>
              <a:t>PA absorption of 30mW x exp(-2r</a:t>
            </a:r>
            <a:r>
              <a:rPr lang="en-US" baseline="30000" dirty="0"/>
              <a:t>2</a:t>
            </a:r>
            <a:r>
              <a:rPr lang="en-US" dirty="0"/>
              <a:t>/w</a:t>
            </a:r>
            <a:r>
              <a:rPr lang="en-US" baseline="30000" dirty="0"/>
              <a:t>2</a:t>
            </a:r>
            <a:r>
              <a:rPr lang="en-US" dirty="0"/>
              <a:t>) is placed at -2cm, where r is the distance between the PA and the beam center</a:t>
            </a:r>
          </a:p>
          <a:p>
            <a:r>
              <a:rPr lang="en-US" dirty="0"/>
              <a:t>Beam center is moved away from the PA</a:t>
            </a:r>
          </a:p>
          <a:p>
            <a:r>
              <a:rPr lang="en-US" dirty="0"/>
              <a:t>The center of the 200mW thermal bump by coating is the location of the beam on EM</a:t>
            </a:r>
          </a:p>
          <a:p>
            <a:r>
              <a:rPr lang="en-US" dirty="0"/>
              <a:t>Mode is calculated using the cavity axis as z axis</a:t>
            </a:r>
          </a:p>
        </p:txBody>
      </p:sp>
      <p:sp>
        <p:nvSpPr>
          <p:cNvPr id="4" name="Slide Number Placeholder 3">
            <a:extLst>
              <a:ext uri="{FF2B5EF4-FFF2-40B4-BE49-F238E27FC236}">
                <a16:creationId xmlns:a16="http://schemas.microsoft.com/office/drawing/2014/main" id="{77BB7C50-3D29-6F4C-A7F8-078E3131CB73}"/>
              </a:ext>
            </a:extLst>
          </p:cNvPr>
          <p:cNvSpPr>
            <a:spLocks noGrp="1"/>
          </p:cNvSpPr>
          <p:nvPr>
            <p:ph type="sldNum" sz="quarter" idx="10"/>
          </p:nvPr>
        </p:nvSpPr>
        <p:spPr/>
        <p:txBody>
          <a:bodyPr/>
          <a:lstStyle/>
          <a:p>
            <a:pPr>
              <a:defRPr/>
            </a:pPr>
            <a:fld id="{CC71D854-2B37-F34D-B850-E2BACB9FDF0A}" type="slidenum">
              <a:rPr lang="en-US" altLang="ja-JP" smtClean="0"/>
              <a:pPr>
                <a:defRPr/>
              </a:pPr>
              <a:t>47</a:t>
            </a:fld>
            <a:endParaRPr lang="en-US" altLang="ja-JP"/>
          </a:p>
        </p:txBody>
      </p:sp>
      <p:pic>
        <p:nvPicPr>
          <p:cNvPr id="5" name="Picture 4">
            <a:extLst>
              <a:ext uri="{FF2B5EF4-FFF2-40B4-BE49-F238E27FC236}">
                <a16:creationId xmlns:a16="http://schemas.microsoft.com/office/drawing/2014/main" id="{0C67F84C-84CE-0548-8066-B6840D841102}"/>
              </a:ext>
            </a:extLst>
          </p:cNvPr>
          <p:cNvPicPr>
            <a:picLocks noChangeAspect="1"/>
          </p:cNvPicPr>
          <p:nvPr/>
        </p:nvPicPr>
        <p:blipFill>
          <a:blip r:embed="rId2"/>
          <a:stretch>
            <a:fillRect/>
          </a:stretch>
        </p:blipFill>
        <p:spPr>
          <a:xfrm>
            <a:off x="2514600" y="4727014"/>
            <a:ext cx="3556000" cy="1422400"/>
          </a:xfrm>
          <a:prstGeom prst="rect">
            <a:avLst/>
          </a:prstGeom>
        </p:spPr>
      </p:pic>
    </p:spTree>
    <p:extLst>
      <p:ext uri="{BB962C8B-B14F-4D97-AF65-F5344CB8AC3E}">
        <p14:creationId xmlns:p14="http://schemas.microsoft.com/office/powerpoint/2010/main" val="22498867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F84A-38B2-AA43-8607-41CA2BA09F7D}"/>
              </a:ext>
            </a:extLst>
          </p:cNvPr>
          <p:cNvSpPr>
            <a:spLocks noGrp="1"/>
          </p:cNvSpPr>
          <p:nvPr>
            <p:ph type="title"/>
          </p:nvPr>
        </p:nvSpPr>
        <p:spPr/>
        <p:txBody>
          <a:bodyPr/>
          <a:lstStyle/>
          <a:p>
            <a:r>
              <a:rPr lang="en-US" dirty="0"/>
              <a:t>RTL vs offset</a:t>
            </a:r>
          </a:p>
        </p:txBody>
      </p:sp>
      <p:sp>
        <p:nvSpPr>
          <p:cNvPr id="4" name="Slide Number Placeholder 3">
            <a:extLst>
              <a:ext uri="{FF2B5EF4-FFF2-40B4-BE49-F238E27FC236}">
                <a16:creationId xmlns:a16="http://schemas.microsoft.com/office/drawing/2014/main" id="{E64037E7-4E96-394D-B336-7BF0BD120593}"/>
              </a:ext>
            </a:extLst>
          </p:cNvPr>
          <p:cNvSpPr>
            <a:spLocks noGrp="1"/>
          </p:cNvSpPr>
          <p:nvPr>
            <p:ph type="sldNum" sz="quarter" idx="10"/>
          </p:nvPr>
        </p:nvSpPr>
        <p:spPr/>
        <p:txBody>
          <a:bodyPr/>
          <a:lstStyle/>
          <a:p>
            <a:pPr>
              <a:defRPr/>
            </a:pPr>
            <a:fld id="{CC71D854-2B37-F34D-B850-E2BACB9FDF0A}" type="slidenum">
              <a:rPr lang="en-US" altLang="ja-JP" smtClean="0"/>
              <a:pPr>
                <a:defRPr/>
              </a:pPr>
              <a:t>48</a:t>
            </a:fld>
            <a:endParaRPr lang="en-US" altLang="ja-JP"/>
          </a:p>
        </p:txBody>
      </p:sp>
      <p:pic>
        <p:nvPicPr>
          <p:cNvPr id="6" name="Picture 5">
            <a:extLst>
              <a:ext uri="{FF2B5EF4-FFF2-40B4-BE49-F238E27FC236}">
                <a16:creationId xmlns:a16="http://schemas.microsoft.com/office/drawing/2014/main" id="{19FFCC30-974B-9943-BC82-612CDEA9E531}"/>
              </a:ext>
            </a:extLst>
          </p:cNvPr>
          <p:cNvPicPr>
            <a:picLocks noChangeAspect="1"/>
          </p:cNvPicPr>
          <p:nvPr/>
        </p:nvPicPr>
        <p:blipFill rotWithShape="1">
          <a:blip r:embed="rId2"/>
          <a:srcRect l="7071" t="6668" r="8788" b="5555"/>
          <a:stretch/>
        </p:blipFill>
        <p:spPr>
          <a:xfrm>
            <a:off x="228600" y="2383788"/>
            <a:ext cx="4231619" cy="3411190"/>
          </a:xfrm>
          <a:prstGeom prst="rect">
            <a:avLst/>
          </a:prstGeom>
        </p:spPr>
      </p:pic>
      <p:pic>
        <p:nvPicPr>
          <p:cNvPr id="8" name="Picture 7">
            <a:extLst>
              <a:ext uri="{FF2B5EF4-FFF2-40B4-BE49-F238E27FC236}">
                <a16:creationId xmlns:a16="http://schemas.microsoft.com/office/drawing/2014/main" id="{D95A5C9D-879F-D84E-932D-3E51AF13A701}"/>
              </a:ext>
            </a:extLst>
          </p:cNvPr>
          <p:cNvPicPr>
            <a:picLocks noChangeAspect="1"/>
          </p:cNvPicPr>
          <p:nvPr/>
        </p:nvPicPr>
        <p:blipFill rotWithShape="1">
          <a:blip r:embed="rId3"/>
          <a:srcRect l="7071" t="5556" r="8788" b="5556"/>
          <a:stretch/>
        </p:blipFill>
        <p:spPr>
          <a:xfrm>
            <a:off x="4800600" y="2362200"/>
            <a:ext cx="4231619" cy="3454366"/>
          </a:xfrm>
          <a:prstGeom prst="rect">
            <a:avLst/>
          </a:prstGeom>
        </p:spPr>
      </p:pic>
      <p:cxnSp>
        <p:nvCxnSpPr>
          <p:cNvPr id="10" name="Straight Connector 9">
            <a:extLst>
              <a:ext uri="{FF2B5EF4-FFF2-40B4-BE49-F238E27FC236}">
                <a16:creationId xmlns:a16="http://schemas.microsoft.com/office/drawing/2014/main" id="{8F16BBA9-8CC5-5E4F-BA09-34B2D3F2D550}"/>
              </a:ext>
            </a:extLst>
          </p:cNvPr>
          <p:cNvCxnSpPr/>
          <p:nvPr/>
        </p:nvCxnSpPr>
        <p:spPr bwMode="auto">
          <a:xfrm>
            <a:off x="685800" y="5181600"/>
            <a:ext cx="0" cy="914400"/>
          </a:xfrm>
          <a:prstGeom prst="line">
            <a:avLst/>
          </a:prstGeom>
          <a:solidFill>
            <a:srgbClr val="D49FFF"/>
          </a:solidFill>
          <a:ln w="12700" cap="flat" cmpd="sng" algn="ctr">
            <a:solidFill>
              <a:srgbClr val="114FFB"/>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E915BA8C-A633-A54E-A8CC-086990D7832A}"/>
              </a:ext>
            </a:extLst>
          </p:cNvPr>
          <p:cNvCxnSpPr/>
          <p:nvPr/>
        </p:nvCxnSpPr>
        <p:spPr bwMode="auto">
          <a:xfrm>
            <a:off x="3657600" y="5178654"/>
            <a:ext cx="0" cy="914400"/>
          </a:xfrm>
          <a:prstGeom prst="line">
            <a:avLst/>
          </a:prstGeom>
          <a:solidFill>
            <a:srgbClr val="D49FFF"/>
          </a:solidFill>
          <a:ln w="12700" cap="flat" cmpd="sng" algn="ctr">
            <a:solidFill>
              <a:srgbClr val="114FFB"/>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2AC6F3D9-D150-E046-8BB0-2768C4B1D000}"/>
              </a:ext>
            </a:extLst>
          </p:cNvPr>
          <p:cNvSpPr txBox="1"/>
          <p:nvPr/>
        </p:nvSpPr>
        <p:spPr>
          <a:xfrm>
            <a:off x="6081084" y="5816566"/>
            <a:ext cx="1670650" cy="461665"/>
          </a:xfrm>
          <a:prstGeom prst="rect">
            <a:avLst/>
          </a:prstGeom>
          <a:noFill/>
        </p:spPr>
        <p:txBody>
          <a:bodyPr wrap="none" rtlCol="0">
            <a:spAutoFit/>
          </a:bodyPr>
          <a:lstStyle/>
          <a:p>
            <a:r>
              <a:rPr lang="en-US" dirty="0"/>
              <a:t>0cm vs 4cm</a:t>
            </a:r>
          </a:p>
        </p:txBody>
      </p:sp>
      <p:sp>
        <p:nvSpPr>
          <p:cNvPr id="13" name="TextBox 12">
            <a:extLst>
              <a:ext uri="{FF2B5EF4-FFF2-40B4-BE49-F238E27FC236}">
                <a16:creationId xmlns:a16="http://schemas.microsoft.com/office/drawing/2014/main" id="{28D80377-08C8-3C42-9643-A3526D47FC9E}"/>
              </a:ext>
            </a:extLst>
          </p:cNvPr>
          <p:cNvSpPr txBox="1"/>
          <p:nvPr/>
        </p:nvSpPr>
        <p:spPr>
          <a:xfrm>
            <a:off x="678609" y="5852425"/>
            <a:ext cx="713657" cy="461665"/>
          </a:xfrm>
          <a:prstGeom prst="rect">
            <a:avLst/>
          </a:prstGeom>
          <a:noFill/>
        </p:spPr>
        <p:txBody>
          <a:bodyPr wrap="none" rtlCol="0">
            <a:spAutoFit/>
          </a:bodyPr>
          <a:lstStyle/>
          <a:p>
            <a:r>
              <a:rPr lang="en-US" dirty="0"/>
              <a:t>0cm</a:t>
            </a:r>
          </a:p>
        </p:txBody>
      </p:sp>
      <p:sp>
        <p:nvSpPr>
          <p:cNvPr id="14" name="TextBox 13">
            <a:extLst>
              <a:ext uri="{FF2B5EF4-FFF2-40B4-BE49-F238E27FC236}">
                <a16:creationId xmlns:a16="http://schemas.microsoft.com/office/drawing/2014/main" id="{55E89D69-292A-354B-83DA-39C7E6868681}"/>
              </a:ext>
            </a:extLst>
          </p:cNvPr>
          <p:cNvSpPr txBox="1"/>
          <p:nvPr/>
        </p:nvSpPr>
        <p:spPr>
          <a:xfrm>
            <a:off x="3702081" y="5816565"/>
            <a:ext cx="713657" cy="461665"/>
          </a:xfrm>
          <a:prstGeom prst="rect">
            <a:avLst/>
          </a:prstGeom>
          <a:noFill/>
        </p:spPr>
        <p:txBody>
          <a:bodyPr wrap="none" rtlCol="0">
            <a:spAutoFit/>
          </a:bodyPr>
          <a:lstStyle/>
          <a:p>
            <a:r>
              <a:rPr lang="en-US" dirty="0"/>
              <a:t>4cm</a:t>
            </a:r>
          </a:p>
        </p:txBody>
      </p:sp>
    </p:spTree>
    <p:extLst>
      <p:ext uri="{BB962C8B-B14F-4D97-AF65-F5344CB8AC3E}">
        <p14:creationId xmlns:p14="http://schemas.microsoft.com/office/powerpoint/2010/main" val="1648403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0C25-E393-B343-A110-A1D7B42277DD}"/>
              </a:ext>
            </a:extLst>
          </p:cNvPr>
          <p:cNvSpPr>
            <a:spLocks noGrp="1"/>
          </p:cNvSpPr>
          <p:nvPr>
            <p:ph type="title"/>
          </p:nvPr>
        </p:nvSpPr>
        <p:spPr/>
        <p:txBody>
          <a:bodyPr/>
          <a:lstStyle/>
          <a:p>
            <a:r>
              <a:rPr lang="en-US" sz="3200" dirty="0">
                <a:solidFill>
                  <a:schemeClr val="tx1"/>
                </a:solidFill>
              </a:rPr>
              <a:t>new coating shape is closer </a:t>
            </a:r>
            <a:br>
              <a:rPr lang="en-US" sz="3200" dirty="0">
                <a:solidFill>
                  <a:schemeClr val="tx1"/>
                </a:solidFill>
              </a:rPr>
            </a:br>
            <a:r>
              <a:rPr lang="en-US" sz="3200" dirty="0">
                <a:solidFill>
                  <a:schemeClr val="tx1"/>
                </a:solidFill>
              </a:rPr>
              <a:t>to optimal shape than O3 ETM</a:t>
            </a:r>
          </a:p>
        </p:txBody>
      </p:sp>
      <p:sp>
        <p:nvSpPr>
          <p:cNvPr id="5" name="Slide Number Placeholder 4">
            <a:extLst>
              <a:ext uri="{FF2B5EF4-FFF2-40B4-BE49-F238E27FC236}">
                <a16:creationId xmlns:a16="http://schemas.microsoft.com/office/drawing/2014/main" id="{EBDDFDAE-742D-E447-AD13-CA08C4A9717B}"/>
              </a:ext>
            </a:extLst>
          </p:cNvPr>
          <p:cNvSpPr>
            <a:spLocks noGrp="1"/>
          </p:cNvSpPr>
          <p:nvPr>
            <p:ph type="sldNum" sz="quarter" idx="10"/>
          </p:nvPr>
        </p:nvSpPr>
        <p:spPr/>
        <p:txBody>
          <a:bodyPr/>
          <a:lstStyle/>
          <a:p>
            <a:pPr>
              <a:defRPr/>
            </a:pPr>
            <a:fld id="{61677176-C36B-D044-94B6-89AF886D71D8}" type="slidenum">
              <a:rPr lang="en-US" altLang="ja-JP" smtClean="0"/>
              <a:pPr>
                <a:defRPr/>
              </a:pPr>
              <a:t>5</a:t>
            </a:fld>
            <a:endParaRPr lang="en-US" altLang="ja-JP"/>
          </a:p>
        </p:txBody>
      </p:sp>
      <p:pic>
        <p:nvPicPr>
          <p:cNvPr id="8" name="Picture 7">
            <a:extLst>
              <a:ext uri="{FF2B5EF4-FFF2-40B4-BE49-F238E27FC236}">
                <a16:creationId xmlns:a16="http://schemas.microsoft.com/office/drawing/2014/main" id="{C350F021-D0A3-EF4A-AA96-9904F2692FD4}"/>
              </a:ext>
            </a:extLst>
          </p:cNvPr>
          <p:cNvPicPr>
            <a:picLocks noChangeAspect="1"/>
          </p:cNvPicPr>
          <p:nvPr/>
        </p:nvPicPr>
        <p:blipFill rotWithShape="1">
          <a:blip r:embed="rId2"/>
          <a:srcRect l="5354" t="5556" r="9646" b="5556"/>
          <a:stretch/>
        </p:blipFill>
        <p:spPr>
          <a:xfrm>
            <a:off x="1752600" y="1972885"/>
            <a:ext cx="5275898" cy="4263351"/>
          </a:xfrm>
          <a:prstGeom prst="rect">
            <a:avLst/>
          </a:prstGeom>
        </p:spPr>
      </p:pic>
      <p:sp>
        <p:nvSpPr>
          <p:cNvPr id="9" name="TextBox 8">
            <a:extLst>
              <a:ext uri="{FF2B5EF4-FFF2-40B4-BE49-F238E27FC236}">
                <a16:creationId xmlns:a16="http://schemas.microsoft.com/office/drawing/2014/main" id="{7CE96756-306A-4D4D-9C31-06753541124E}"/>
              </a:ext>
            </a:extLst>
          </p:cNvPr>
          <p:cNvSpPr txBox="1"/>
          <p:nvPr/>
        </p:nvSpPr>
        <p:spPr>
          <a:xfrm>
            <a:off x="2728258" y="1594546"/>
            <a:ext cx="3687484" cy="400110"/>
          </a:xfrm>
          <a:prstGeom prst="rect">
            <a:avLst/>
          </a:prstGeom>
          <a:noFill/>
        </p:spPr>
        <p:txBody>
          <a:bodyPr wrap="none" rtlCol="0">
            <a:spAutoFit/>
          </a:bodyPr>
          <a:lstStyle/>
          <a:p>
            <a:r>
              <a:rPr lang="en-US" sz="2000" dirty="0">
                <a:solidFill>
                  <a:srgbClr val="FF0000"/>
                </a:solidFill>
              </a:rPr>
              <a:t>O3 map </a:t>
            </a:r>
            <a:r>
              <a:rPr lang="en-US" sz="2000" dirty="0">
                <a:solidFill>
                  <a:srgbClr val="000000"/>
                </a:solidFill>
              </a:rPr>
              <a:t>vs</a:t>
            </a:r>
            <a:r>
              <a:rPr lang="en-US" sz="2000" dirty="0"/>
              <a:t> new LMA </a:t>
            </a:r>
            <a:r>
              <a:rPr lang="en-US" sz="2000" dirty="0">
                <a:solidFill>
                  <a:srgbClr val="000000"/>
                </a:solidFill>
              </a:rPr>
              <a:t>and</a:t>
            </a:r>
            <a:r>
              <a:rPr lang="en-US" sz="2000" dirty="0"/>
              <a:t> </a:t>
            </a:r>
            <a:r>
              <a:rPr lang="en-US" sz="2000" dirty="0">
                <a:solidFill>
                  <a:srgbClr val="00B050"/>
                </a:solidFill>
              </a:rPr>
              <a:t>optimal</a:t>
            </a:r>
          </a:p>
        </p:txBody>
      </p:sp>
    </p:spTree>
    <p:extLst>
      <p:ext uri="{BB962C8B-B14F-4D97-AF65-F5344CB8AC3E}">
        <p14:creationId xmlns:p14="http://schemas.microsoft.com/office/powerpoint/2010/main" val="13150916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6B6-5B9B-F24D-80E6-AFA9BF0BA668}"/>
              </a:ext>
            </a:extLst>
          </p:cNvPr>
          <p:cNvSpPr>
            <a:spLocks noGrp="1"/>
          </p:cNvSpPr>
          <p:nvPr>
            <p:ph type="title"/>
          </p:nvPr>
        </p:nvSpPr>
        <p:spPr>
          <a:xfrm>
            <a:off x="3962400" y="131355"/>
            <a:ext cx="4038600" cy="1371600"/>
          </a:xfrm>
        </p:spPr>
        <p:txBody>
          <a:bodyPr/>
          <a:lstStyle/>
          <a:p>
            <a:r>
              <a:rPr lang="en-US" dirty="0"/>
              <a:t>Performance with multiple PAs </a:t>
            </a:r>
          </a:p>
        </p:txBody>
      </p:sp>
      <p:sp>
        <p:nvSpPr>
          <p:cNvPr id="5" name="Slide Number Placeholder 4">
            <a:extLst>
              <a:ext uri="{FF2B5EF4-FFF2-40B4-BE49-F238E27FC236}">
                <a16:creationId xmlns:a16="http://schemas.microsoft.com/office/drawing/2014/main" id="{FDDC390E-4A4D-4541-A70E-7CA86E7D2A4D}"/>
              </a:ext>
            </a:extLst>
          </p:cNvPr>
          <p:cNvSpPr>
            <a:spLocks noGrp="1"/>
          </p:cNvSpPr>
          <p:nvPr>
            <p:ph type="sldNum" sz="quarter" idx="10"/>
          </p:nvPr>
        </p:nvSpPr>
        <p:spPr/>
        <p:txBody>
          <a:bodyPr/>
          <a:lstStyle/>
          <a:p>
            <a:pPr>
              <a:defRPr/>
            </a:pPr>
            <a:fld id="{61677176-C36B-D044-94B6-89AF886D71D8}" type="slidenum">
              <a:rPr lang="en-US" altLang="ja-JP" smtClean="0"/>
              <a:pPr>
                <a:defRPr/>
              </a:pPr>
              <a:t>6</a:t>
            </a:fld>
            <a:endParaRPr lang="en-US" altLang="ja-JP"/>
          </a:p>
        </p:txBody>
      </p:sp>
      <p:graphicFrame>
        <p:nvGraphicFramePr>
          <p:cNvPr id="7" name="Table 7">
            <a:extLst>
              <a:ext uri="{FF2B5EF4-FFF2-40B4-BE49-F238E27FC236}">
                <a16:creationId xmlns:a16="http://schemas.microsoft.com/office/drawing/2014/main" id="{C8344211-4AF7-154D-8FF1-F2E9856B5A8E}"/>
              </a:ext>
            </a:extLst>
          </p:cNvPr>
          <p:cNvGraphicFramePr>
            <a:graphicFrameLocks noGrp="1"/>
          </p:cNvGraphicFramePr>
          <p:nvPr>
            <p:extLst>
              <p:ext uri="{D42A27DB-BD31-4B8C-83A1-F6EECF244321}">
                <p14:modId xmlns:p14="http://schemas.microsoft.com/office/powerpoint/2010/main" val="2738763246"/>
              </p:ext>
            </p:extLst>
          </p:nvPr>
        </p:nvGraphicFramePr>
        <p:xfrm>
          <a:off x="114297" y="1600200"/>
          <a:ext cx="8915406" cy="521208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2584553615"/>
                    </a:ext>
                  </a:extLst>
                </a:gridCol>
                <a:gridCol w="1250951">
                  <a:extLst>
                    <a:ext uri="{9D8B030D-6E8A-4147-A177-3AD203B41FA5}">
                      <a16:colId xmlns:a16="http://schemas.microsoft.com/office/drawing/2014/main" val="1731900279"/>
                    </a:ext>
                  </a:extLst>
                </a:gridCol>
                <a:gridCol w="1250951">
                  <a:extLst>
                    <a:ext uri="{9D8B030D-6E8A-4147-A177-3AD203B41FA5}">
                      <a16:colId xmlns:a16="http://schemas.microsoft.com/office/drawing/2014/main" val="3547939367"/>
                    </a:ext>
                  </a:extLst>
                </a:gridCol>
                <a:gridCol w="1250951">
                  <a:extLst>
                    <a:ext uri="{9D8B030D-6E8A-4147-A177-3AD203B41FA5}">
                      <a16:colId xmlns:a16="http://schemas.microsoft.com/office/drawing/2014/main" val="1478779289"/>
                    </a:ext>
                  </a:extLst>
                </a:gridCol>
                <a:gridCol w="1250951">
                  <a:extLst>
                    <a:ext uri="{9D8B030D-6E8A-4147-A177-3AD203B41FA5}">
                      <a16:colId xmlns:a16="http://schemas.microsoft.com/office/drawing/2014/main" val="2846589746"/>
                    </a:ext>
                  </a:extLst>
                </a:gridCol>
                <a:gridCol w="1250951">
                  <a:extLst>
                    <a:ext uri="{9D8B030D-6E8A-4147-A177-3AD203B41FA5}">
                      <a16:colId xmlns:a16="http://schemas.microsoft.com/office/drawing/2014/main" val="2672951298"/>
                    </a:ext>
                  </a:extLst>
                </a:gridCol>
                <a:gridCol w="1250951">
                  <a:extLst>
                    <a:ext uri="{9D8B030D-6E8A-4147-A177-3AD203B41FA5}">
                      <a16:colId xmlns:a16="http://schemas.microsoft.com/office/drawing/2014/main" val="817215003"/>
                    </a:ext>
                  </a:extLst>
                </a:gridCol>
              </a:tblGrid>
              <a:tr h="632849">
                <a:tc>
                  <a:txBody>
                    <a:bodyPr/>
                    <a:lstStyle/>
                    <a:p>
                      <a:r>
                        <a:rPr lang="en-US" dirty="0"/>
                        <a:t># point absorbers</a:t>
                      </a:r>
                    </a:p>
                  </a:txBody>
                  <a:tcPr/>
                </a:tc>
                <a:tc>
                  <a:txBody>
                    <a:bodyPr/>
                    <a:lstStyle/>
                    <a:p>
                      <a:pPr algn="r"/>
                      <a:r>
                        <a:rPr lang="en-US" dirty="0"/>
                        <a:t>0</a:t>
                      </a:r>
                    </a:p>
                  </a:txBody>
                  <a:tcPr anchor="b"/>
                </a:tc>
                <a:tc>
                  <a:txBody>
                    <a:bodyPr/>
                    <a:lstStyle/>
                    <a:p>
                      <a:pPr algn="r"/>
                      <a:r>
                        <a:rPr lang="en-US" dirty="0"/>
                        <a:t>1</a:t>
                      </a:r>
                    </a:p>
                  </a:txBody>
                  <a:tcPr anchor="b"/>
                </a:tc>
                <a:tc>
                  <a:txBody>
                    <a:bodyPr/>
                    <a:lstStyle/>
                    <a:p>
                      <a:pPr algn="r"/>
                      <a:r>
                        <a:rPr lang="en-US" dirty="0"/>
                        <a:t>2</a:t>
                      </a:r>
                    </a:p>
                  </a:txBody>
                  <a:tcPr anchor="b"/>
                </a:tc>
                <a:tc>
                  <a:txBody>
                    <a:bodyPr/>
                    <a:lstStyle/>
                    <a:p>
                      <a:pPr algn="r"/>
                      <a:r>
                        <a:rPr lang="en-US" dirty="0"/>
                        <a:t>3</a:t>
                      </a:r>
                    </a:p>
                  </a:txBody>
                  <a:tcPr anchor="b"/>
                </a:tc>
                <a:tc>
                  <a:txBody>
                    <a:bodyPr/>
                    <a:lstStyle/>
                    <a:p>
                      <a:pPr algn="r"/>
                      <a:r>
                        <a:rPr lang="en-US" dirty="0"/>
                        <a:t>4</a:t>
                      </a:r>
                    </a:p>
                  </a:txBody>
                  <a:tcPr anchor="b"/>
                </a:tc>
                <a:tc>
                  <a:txBody>
                    <a:bodyPr/>
                    <a:lstStyle/>
                    <a:p>
                      <a:pPr algn="r"/>
                      <a:r>
                        <a:rPr lang="en-US" dirty="0"/>
                        <a:t>all</a:t>
                      </a:r>
                    </a:p>
                  </a:txBody>
                  <a:tcPr anchor="b"/>
                </a:tc>
                <a:extLst>
                  <a:ext uri="{0D108BD9-81ED-4DB2-BD59-A6C34878D82A}">
                    <a16:rowId xmlns:a16="http://schemas.microsoft.com/office/drawing/2014/main" val="626352836"/>
                  </a:ext>
                </a:extLst>
              </a:tr>
              <a:tr h="914400">
                <a:tc>
                  <a:txBody>
                    <a:bodyPr/>
                    <a:lstStyle/>
                    <a:p>
                      <a:r>
                        <a:rPr lang="en-US" dirty="0" err="1"/>
                        <a:t>Sph</a:t>
                      </a:r>
                      <a:r>
                        <a:rPr lang="en-US" dirty="0"/>
                        <a:t> - </a:t>
                      </a:r>
                      <a:r>
                        <a:rPr lang="en-US" dirty="0" err="1"/>
                        <a:t>Sph</a:t>
                      </a:r>
                      <a:endParaRPr lang="en-US" dirty="0"/>
                    </a:p>
                  </a:txBody>
                  <a:tcPr/>
                </a:tc>
                <a:tc>
                  <a:txBody>
                    <a:bodyPr/>
                    <a:lstStyle/>
                    <a:p>
                      <a:pPr algn="r"/>
                      <a:r>
                        <a:rPr lang="en-US" dirty="0"/>
                        <a:t>264</a:t>
                      </a:r>
                    </a:p>
                    <a:p>
                      <a:pPr algn="r"/>
                      <a:r>
                        <a:rPr lang="en-US" dirty="0"/>
                        <a:t>55.9</a:t>
                      </a:r>
                    </a:p>
                    <a:p>
                      <a:pPr algn="r"/>
                      <a:r>
                        <a:rPr lang="en-US" dirty="0"/>
                        <a:t>5.26, 6.14</a:t>
                      </a:r>
                    </a:p>
                  </a:txBody>
                  <a:tcPr/>
                </a:tc>
                <a:tc>
                  <a:txBody>
                    <a:bodyPr/>
                    <a:lstStyle/>
                    <a:p>
                      <a:pPr algn="r"/>
                      <a:r>
                        <a:rPr lang="en-US" dirty="0"/>
                        <a:t>263</a:t>
                      </a:r>
                    </a:p>
                    <a:p>
                      <a:pPr algn="r"/>
                      <a:r>
                        <a:rPr lang="en-US" dirty="0"/>
                        <a:t>99.3</a:t>
                      </a:r>
                    </a:p>
                    <a:p>
                      <a:pPr algn="r"/>
                      <a:r>
                        <a:rPr lang="en-US" dirty="0"/>
                        <a:t>5.26, 6.13</a:t>
                      </a:r>
                    </a:p>
                  </a:txBody>
                  <a:tcPr/>
                </a:tc>
                <a:tc>
                  <a:txBody>
                    <a:bodyPr/>
                    <a:lstStyle/>
                    <a:p>
                      <a:pPr algn="r"/>
                      <a:r>
                        <a:rPr lang="en-US" dirty="0"/>
                        <a:t>262</a:t>
                      </a:r>
                    </a:p>
                    <a:p>
                      <a:pPr algn="r"/>
                      <a:r>
                        <a:rPr lang="en-US" dirty="0"/>
                        <a:t>121</a:t>
                      </a:r>
                    </a:p>
                    <a:p>
                      <a:pPr algn="r"/>
                      <a:r>
                        <a:rPr lang="en-US" dirty="0"/>
                        <a:t>5.25, 6.12</a:t>
                      </a:r>
                    </a:p>
                  </a:txBody>
                  <a:tcPr/>
                </a:tc>
                <a:tc>
                  <a:txBody>
                    <a:bodyPr/>
                    <a:lstStyle/>
                    <a:p>
                      <a:pPr algn="r"/>
                      <a:r>
                        <a:rPr lang="en-US" dirty="0"/>
                        <a:t>262</a:t>
                      </a:r>
                    </a:p>
                    <a:p>
                      <a:pPr algn="r"/>
                      <a:r>
                        <a:rPr lang="en-US" dirty="0"/>
                        <a:t>110</a:t>
                      </a:r>
                    </a:p>
                    <a:p>
                      <a:pPr algn="r"/>
                      <a:r>
                        <a:rPr lang="en-US" dirty="0"/>
                        <a:t>5.25, 6.12</a:t>
                      </a:r>
                    </a:p>
                  </a:txBody>
                  <a:tcPr/>
                </a:tc>
                <a:tc>
                  <a:txBody>
                    <a:bodyPr/>
                    <a:lstStyle/>
                    <a:p>
                      <a:pPr algn="r"/>
                      <a:r>
                        <a:rPr lang="en-US" dirty="0"/>
                        <a:t>257</a:t>
                      </a:r>
                    </a:p>
                    <a:p>
                      <a:pPr algn="r"/>
                      <a:r>
                        <a:rPr lang="en-US" dirty="0"/>
                        <a:t>271</a:t>
                      </a:r>
                    </a:p>
                    <a:p>
                      <a:pPr algn="r"/>
                      <a:r>
                        <a:rPr lang="en-US" dirty="0"/>
                        <a:t>5.22, 6.10</a:t>
                      </a:r>
                    </a:p>
                  </a:txBody>
                  <a:tcPr/>
                </a:tc>
                <a:tc>
                  <a:txBody>
                    <a:bodyPr/>
                    <a:lstStyle/>
                    <a:p>
                      <a:pPr algn="r"/>
                      <a:r>
                        <a:rPr lang="en-US" dirty="0"/>
                        <a:t>262</a:t>
                      </a:r>
                    </a:p>
                    <a:p>
                      <a:pPr algn="r"/>
                      <a:r>
                        <a:rPr lang="en-US" dirty="0"/>
                        <a:t>126</a:t>
                      </a:r>
                    </a:p>
                    <a:p>
                      <a:pPr algn="r"/>
                      <a:r>
                        <a:rPr lang="en-US" dirty="0"/>
                        <a:t>5.25, 6.12</a:t>
                      </a:r>
                    </a:p>
                  </a:txBody>
                  <a:tcPr/>
                </a:tc>
                <a:extLst>
                  <a:ext uri="{0D108BD9-81ED-4DB2-BD59-A6C34878D82A}">
                    <a16:rowId xmlns:a16="http://schemas.microsoft.com/office/drawing/2014/main" val="1578602786"/>
                  </a:ext>
                </a:extLst>
              </a:tr>
              <a:tr h="914400">
                <a:tc>
                  <a:txBody>
                    <a:bodyPr/>
                    <a:lstStyle/>
                    <a:p>
                      <a:r>
                        <a:rPr lang="en-US" dirty="0"/>
                        <a:t>ITM - </a:t>
                      </a:r>
                      <a:r>
                        <a:rPr lang="en-US" dirty="0" err="1"/>
                        <a:t>Sph</a:t>
                      </a:r>
                      <a:endParaRPr lang="en-US" dirty="0"/>
                    </a:p>
                  </a:txBody>
                  <a:tcPr/>
                </a:tc>
                <a:tc>
                  <a:txBody>
                    <a:bodyPr/>
                    <a:lstStyle/>
                    <a:p>
                      <a:pPr algn="r"/>
                      <a:r>
                        <a:rPr lang="en-US" dirty="0"/>
                        <a:t>264</a:t>
                      </a:r>
                    </a:p>
                    <a:p>
                      <a:pPr algn="r"/>
                      <a:r>
                        <a:rPr lang="en-US" dirty="0"/>
                        <a:t>58.4</a:t>
                      </a:r>
                    </a:p>
                    <a:p>
                      <a:pPr algn="r"/>
                      <a:r>
                        <a:rPr lang="en-US" dirty="0"/>
                        <a:t>5.26, 6.14</a:t>
                      </a:r>
                    </a:p>
                  </a:txBody>
                  <a:tcPr/>
                </a:tc>
                <a:tc>
                  <a:txBody>
                    <a:bodyPr/>
                    <a:lstStyle/>
                    <a:p>
                      <a:pPr algn="r"/>
                      <a:r>
                        <a:rPr lang="en-US" dirty="0"/>
                        <a:t>262</a:t>
                      </a:r>
                    </a:p>
                    <a:p>
                      <a:pPr algn="r"/>
                      <a:r>
                        <a:rPr lang="en-US" dirty="0"/>
                        <a:t>109</a:t>
                      </a:r>
                    </a:p>
                    <a:p>
                      <a:pPr algn="r"/>
                      <a:r>
                        <a:rPr lang="en-US" dirty="0"/>
                        <a:t>5.25, 6.12</a:t>
                      </a:r>
                    </a:p>
                  </a:txBody>
                  <a:tcPr/>
                </a:tc>
                <a:tc>
                  <a:txBody>
                    <a:bodyPr/>
                    <a:lstStyle/>
                    <a:p>
                      <a:pPr algn="r"/>
                      <a:r>
                        <a:rPr lang="en-US" dirty="0"/>
                        <a:t>262</a:t>
                      </a:r>
                    </a:p>
                    <a:p>
                      <a:pPr algn="r"/>
                      <a:r>
                        <a:rPr lang="en-US" dirty="0"/>
                        <a:t>131</a:t>
                      </a:r>
                    </a:p>
                    <a:p>
                      <a:pPr algn="r"/>
                      <a:r>
                        <a:rPr lang="en-US" dirty="0"/>
                        <a:t>5.25, 6.12</a:t>
                      </a:r>
                    </a:p>
                  </a:txBody>
                  <a:tcPr/>
                </a:tc>
                <a:tc>
                  <a:txBody>
                    <a:bodyPr/>
                    <a:lstStyle/>
                    <a:p>
                      <a:pPr algn="r"/>
                      <a:r>
                        <a:rPr lang="en-US" dirty="0"/>
                        <a:t>262</a:t>
                      </a:r>
                    </a:p>
                    <a:p>
                      <a:pPr algn="r"/>
                      <a:r>
                        <a:rPr lang="en-US" dirty="0"/>
                        <a:t>121</a:t>
                      </a:r>
                    </a:p>
                    <a:p>
                      <a:pPr algn="r"/>
                      <a:r>
                        <a:rPr lang="en-US" dirty="0"/>
                        <a:t>5.24, 6.12</a:t>
                      </a:r>
                    </a:p>
                  </a:txBody>
                  <a:tcPr/>
                </a:tc>
                <a:tc>
                  <a:txBody>
                    <a:bodyPr/>
                    <a:lstStyle/>
                    <a:p>
                      <a:pPr algn="r"/>
                      <a:r>
                        <a:rPr lang="en-US" dirty="0"/>
                        <a:t>257</a:t>
                      </a:r>
                    </a:p>
                    <a:p>
                      <a:pPr algn="r"/>
                      <a:r>
                        <a:rPr lang="en-US" dirty="0"/>
                        <a:t>282</a:t>
                      </a:r>
                    </a:p>
                    <a:p>
                      <a:pPr algn="r"/>
                      <a:r>
                        <a:rPr lang="en-US" dirty="0"/>
                        <a:t>5.22, 6.09</a:t>
                      </a:r>
                    </a:p>
                  </a:txBody>
                  <a:tcPr/>
                </a:tc>
                <a:tc>
                  <a:txBody>
                    <a:bodyPr/>
                    <a:lstStyle/>
                    <a:p>
                      <a:pPr algn="r"/>
                      <a:r>
                        <a:rPr lang="en-US" dirty="0"/>
                        <a:t>262</a:t>
                      </a:r>
                    </a:p>
                    <a:p>
                      <a:pPr algn="r"/>
                      <a:r>
                        <a:rPr lang="en-US" dirty="0"/>
                        <a:t>136</a:t>
                      </a:r>
                    </a:p>
                    <a:p>
                      <a:pPr algn="r"/>
                      <a:r>
                        <a:rPr lang="en-US" dirty="0"/>
                        <a:t>5.25, 6.12</a:t>
                      </a:r>
                    </a:p>
                  </a:txBody>
                  <a:tcPr/>
                </a:tc>
                <a:extLst>
                  <a:ext uri="{0D108BD9-81ED-4DB2-BD59-A6C34878D82A}">
                    <a16:rowId xmlns:a16="http://schemas.microsoft.com/office/drawing/2014/main" val="1603123362"/>
                  </a:ext>
                </a:extLst>
              </a:tr>
              <a:tr h="914400">
                <a:tc>
                  <a:txBody>
                    <a:bodyPr/>
                    <a:lstStyle/>
                    <a:p>
                      <a:r>
                        <a:rPr lang="en-US" dirty="0"/>
                        <a:t>As built O3 ETM maps</a:t>
                      </a:r>
                    </a:p>
                  </a:txBody>
                  <a:tcPr/>
                </a:tc>
                <a:tc>
                  <a:txBody>
                    <a:bodyPr/>
                    <a:lstStyle/>
                    <a:p>
                      <a:pPr algn="r"/>
                      <a:r>
                        <a:rPr lang="en-US" dirty="0"/>
                        <a:t>264</a:t>
                      </a:r>
                    </a:p>
                    <a:p>
                      <a:pPr algn="r"/>
                      <a:r>
                        <a:rPr lang="en-US" dirty="0"/>
                        <a:t>57.7</a:t>
                      </a:r>
                    </a:p>
                    <a:p>
                      <a:pPr algn="r"/>
                      <a:r>
                        <a:rPr lang="en-US" dirty="0"/>
                        <a:t>5.23, 6.12</a:t>
                      </a:r>
                    </a:p>
                  </a:txBody>
                  <a:tcPr/>
                </a:tc>
                <a:tc>
                  <a:txBody>
                    <a:bodyPr/>
                    <a:lstStyle/>
                    <a:p>
                      <a:pPr algn="r"/>
                      <a:r>
                        <a:rPr lang="en-US" dirty="0"/>
                        <a:t>263</a:t>
                      </a:r>
                    </a:p>
                    <a:p>
                      <a:pPr algn="r"/>
                      <a:r>
                        <a:rPr lang="en-US" dirty="0"/>
                        <a:t>88.0</a:t>
                      </a:r>
                    </a:p>
                    <a:p>
                      <a:pPr algn="r"/>
                      <a:r>
                        <a:rPr lang="en-US" dirty="0"/>
                        <a:t>5.22, 6.11</a:t>
                      </a:r>
                    </a:p>
                  </a:txBody>
                  <a:tcPr/>
                </a:tc>
                <a:tc>
                  <a:txBody>
                    <a:bodyPr/>
                    <a:lstStyle/>
                    <a:p>
                      <a:pPr algn="r"/>
                      <a:r>
                        <a:rPr lang="en-US" dirty="0"/>
                        <a:t>263</a:t>
                      </a:r>
                    </a:p>
                    <a:p>
                      <a:pPr algn="r"/>
                      <a:r>
                        <a:rPr lang="en-US" dirty="0"/>
                        <a:t>100</a:t>
                      </a:r>
                    </a:p>
                    <a:p>
                      <a:pPr algn="r"/>
                      <a:r>
                        <a:rPr lang="en-US" dirty="0"/>
                        <a:t>5.21, 6.10</a:t>
                      </a:r>
                    </a:p>
                  </a:txBody>
                  <a:tcPr/>
                </a:tc>
                <a:tc>
                  <a:txBody>
                    <a:bodyPr/>
                    <a:lstStyle/>
                    <a:p>
                      <a:pPr algn="r"/>
                      <a:r>
                        <a:rPr lang="en-US" dirty="0"/>
                        <a:t>263</a:t>
                      </a:r>
                    </a:p>
                    <a:p>
                      <a:pPr algn="r"/>
                      <a:r>
                        <a:rPr lang="en-US" dirty="0"/>
                        <a:t>94.0</a:t>
                      </a:r>
                    </a:p>
                    <a:p>
                      <a:pPr algn="r"/>
                      <a:r>
                        <a:rPr lang="en-US" dirty="0"/>
                        <a:t>5.21, 6.10</a:t>
                      </a:r>
                    </a:p>
                  </a:txBody>
                  <a:tcPr/>
                </a:tc>
                <a:tc>
                  <a:txBody>
                    <a:bodyPr/>
                    <a:lstStyle/>
                    <a:p>
                      <a:pPr algn="r"/>
                      <a:r>
                        <a:rPr lang="en-US" dirty="0"/>
                        <a:t>260</a:t>
                      </a:r>
                    </a:p>
                    <a:p>
                      <a:pPr algn="r"/>
                      <a:r>
                        <a:rPr lang="en-US" dirty="0"/>
                        <a:t>179</a:t>
                      </a:r>
                    </a:p>
                    <a:p>
                      <a:pPr algn="r"/>
                      <a:r>
                        <a:rPr lang="en-US" dirty="0"/>
                        <a:t>5.19, 6.08</a:t>
                      </a:r>
                    </a:p>
                  </a:txBody>
                  <a:tcPr/>
                </a:tc>
                <a:tc>
                  <a:txBody>
                    <a:bodyPr/>
                    <a:lstStyle/>
                    <a:p>
                      <a:pPr algn="r"/>
                      <a:r>
                        <a:rPr lang="en-US" dirty="0"/>
                        <a:t>263</a:t>
                      </a:r>
                    </a:p>
                    <a:p>
                      <a:pPr algn="r"/>
                      <a:r>
                        <a:rPr lang="en-US" dirty="0"/>
                        <a:t>102</a:t>
                      </a:r>
                    </a:p>
                    <a:p>
                      <a:pPr algn="r"/>
                      <a:r>
                        <a:rPr lang="en-US" dirty="0"/>
                        <a:t>5.21, 6.10</a:t>
                      </a:r>
                    </a:p>
                  </a:txBody>
                  <a:tcPr/>
                </a:tc>
                <a:extLst>
                  <a:ext uri="{0D108BD9-81ED-4DB2-BD59-A6C34878D82A}">
                    <a16:rowId xmlns:a16="http://schemas.microsoft.com/office/drawing/2014/main" val="1410854286"/>
                  </a:ext>
                </a:extLst>
              </a:tr>
              <a:tr h="914400">
                <a:tc>
                  <a:txBody>
                    <a:bodyPr/>
                    <a:lstStyle/>
                    <a:p>
                      <a:r>
                        <a:rPr lang="en-US" dirty="0"/>
                        <a:t>Latest coating map (B)</a:t>
                      </a:r>
                    </a:p>
                  </a:txBody>
                  <a:tcPr/>
                </a:tc>
                <a:tc>
                  <a:txBody>
                    <a:bodyPr/>
                    <a:lstStyle/>
                    <a:p>
                      <a:pPr algn="r"/>
                      <a:r>
                        <a:rPr lang="en-US" dirty="0"/>
                        <a:t>264</a:t>
                      </a:r>
                    </a:p>
                    <a:p>
                      <a:pPr algn="r"/>
                      <a:r>
                        <a:rPr lang="en-US" dirty="0"/>
                        <a:t>60.2</a:t>
                      </a:r>
                    </a:p>
                    <a:p>
                      <a:pPr algn="r"/>
                      <a:r>
                        <a:rPr lang="en-US" dirty="0"/>
                        <a:t>5.25, 6.12</a:t>
                      </a:r>
                    </a:p>
                  </a:txBody>
                  <a:tcPr/>
                </a:tc>
                <a:tc>
                  <a:txBody>
                    <a:bodyPr/>
                    <a:lstStyle/>
                    <a:p>
                      <a:pPr algn="r"/>
                      <a:r>
                        <a:rPr lang="en-US" dirty="0"/>
                        <a:t>264</a:t>
                      </a:r>
                    </a:p>
                    <a:p>
                      <a:pPr algn="r"/>
                      <a:r>
                        <a:rPr lang="en-US" dirty="0"/>
                        <a:t>77.6</a:t>
                      </a:r>
                    </a:p>
                    <a:p>
                      <a:pPr algn="r"/>
                      <a:r>
                        <a:rPr lang="en-US" dirty="0"/>
                        <a:t>5.24, 6.11</a:t>
                      </a:r>
                    </a:p>
                  </a:txBody>
                  <a:tcPr/>
                </a:tc>
                <a:tc>
                  <a:txBody>
                    <a:bodyPr/>
                    <a:lstStyle/>
                    <a:p>
                      <a:pPr algn="r"/>
                      <a:r>
                        <a:rPr lang="en-US" dirty="0"/>
                        <a:t>263</a:t>
                      </a:r>
                    </a:p>
                    <a:p>
                      <a:pPr algn="r"/>
                      <a:r>
                        <a:rPr lang="en-US" dirty="0"/>
                        <a:t>87.8</a:t>
                      </a:r>
                    </a:p>
                    <a:p>
                      <a:pPr algn="r"/>
                      <a:r>
                        <a:rPr lang="en-US" dirty="0"/>
                        <a:t>5.23, 6.11</a:t>
                      </a:r>
                    </a:p>
                  </a:txBody>
                  <a:tcPr/>
                </a:tc>
                <a:tc>
                  <a:txBody>
                    <a:bodyPr/>
                    <a:lstStyle/>
                    <a:p>
                      <a:pPr algn="r"/>
                      <a:r>
                        <a:rPr lang="en-US" dirty="0"/>
                        <a:t>263</a:t>
                      </a:r>
                    </a:p>
                    <a:p>
                      <a:pPr algn="r"/>
                      <a:r>
                        <a:rPr lang="en-US" dirty="0"/>
                        <a:t>82.3</a:t>
                      </a:r>
                    </a:p>
                    <a:p>
                      <a:pPr algn="r"/>
                      <a:r>
                        <a:rPr lang="en-US" dirty="0"/>
                        <a:t>5.23, 6.11</a:t>
                      </a:r>
                    </a:p>
                  </a:txBody>
                  <a:tcPr/>
                </a:tc>
                <a:tc>
                  <a:txBody>
                    <a:bodyPr/>
                    <a:lstStyle/>
                    <a:p>
                      <a:pPr algn="r"/>
                      <a:r>
                        <a:rPr lang="en-US" dirty="0"/>
                        <a:t>261</a:t>
                      </a:r>
                    </a:p>
                    <a:p>
                      <a:pPr algn="r"/>
                      <a:r>
                        <a:rPr lang="en-US" dirty="0"/>
                        <a:t>142</a:t>
                      </a:r>
                    </a:p>
                    <a:p>
                      <a:pPr algn="r"/>
                      <a:r>
                        <a:rPr lang="en-US" dirty="0"/>
                        <a:t>5.21, 6.08</a:t>
                      </a:r>
                    </a:p>
                  </a:txBody>
                  <a:tcPr/>
                </a:tc>
                <a:tc>
                  <a:txBody>
                    <a:bodyPr/>
                    <a:lstStyle/>
                    <a:p>
                      <a:pPr algn="r"/>
                      <a:r>
                        <a:rPr lang="en-US" dirty="0"/>
                        <a:t>263</a:t>
                      </a:r>
                    </a:p>
                    <a:p>
                      <a:pPr algn="r"/>
                      <a:r>
                        <a:rPr lang="en-US" dirty="0"/>
                        <a:t>88.5</a:t>
                      </a:r>
                    </a:p>
                    <a:p>
                      <a:pPr algn="r"/>
                      <a:r>
                        <a:rPr lang="en-US" dirty="0"/>
                        <a:t>5.23, 6.11</a:t>
                      </a:r>
                    </a:p>
                  </a:txBody>
                  <a:tcPr/>
                </a:tc>
                <a:extLst>
                  <a:ext uri="{0D108BD9-81ED-4DB2-BD59-A6C34878D82A}">
                    <a16:rowId xmlns:a16="http://schemas.microsoft.com/office/drawing/2014/main" val="607007798"/>
                  </a:ext>
                </a:extLst>
              </a:tr>
              <a:tr h="914400">
                <a:tc>
                  <a:txBody>
                    <a:bodyPr/>
                    <a:lstStyle/>
                    <a:p>
                      <a:r>
                        <a:rPr lang="en-US" dirty="0"/>
                        <a:t>Optimal </a:t>
                      </a:r>
                      <a:r>
                        <a:rPr lang="en-US"/>
                        <a:t>mirror shape (A)</a:t>
                      </a:r>
                      <a:endParaRPr lang="en-US" dirty="0"/>
                    </a:p>
                  </a:txBody>
                  <a:tcPr/>
                </a:tc>
                <a:tc>
                  <a:txBody>
                    <a:bodyPr/>
                    <a:lstStyle/>
                    <a:p>
                      <a:pPr algn="r"/>
                      <a:r>
                        <a:rPr lang="en-US" dirty="0"/>
                        <a:t>264</a:t>
                      </a:r>
                    </a:p>
                    <a:p>
                      <a:pPr algn="r"/>
                      <a:r>
                        <a:rPr lang="en-US" dirty="0"/>
                        <a:t>61.7</a:t>
                      </a:r>
                    </a:p>
                    <a:p>
                      <a:pPr algn="r"/>
                      <a:r>
                        <a:rPr lang="en-US" dirty="0"/>
                        <a:t>5.23, 6.09</a:t>
                      </a:r>
                    </a:p>
                  </a:txBody>
                  <a:tcPr/>
                </a:tc>
                <a:tc>
                  <a:txBody>
                    <a:bodyPr/>
                    <a:lstStyle/>
                    <a:p>
                      <a:pPr algn="r"/>
                      <a:r>
                        <a:rPr lang="en-US" dirty="0"/>
                        <a:t>264</a:t>
                      </a:r>
                    </a:p>
                    <a:p>
                      <a:pPr algn="r"/>
                      <a:r>
                        <a:rPr lang="en-US" dirty="0"/>
                        <a:t>74.6</a:t>
                      </a:r>
                    </a:p>
                    <a:p>
                      <a:pPr algn="r"/>
                      <a:r>
                        <a:rPr lang="en-US" dirty="0"/>
                        <a:t>5.23, 6.08</a:t>
                      </a:r>
                    </a:p>
                  </a:txBody>
                  <a:tcPr/>
                </a:tc>
                <a:tc>
                  <a:txBody>
                    <a:bodyPr/>
                    <a:lstStyle/>
                    <a:p>
                      <a:pPr algn="r"/>
                      <a:r>
                        <a:rPr lang="en-US" dirty="0"/>
                        <a:t>263</a:t>
                      </a:r>
                    </a:p>
                    <a:p>
                      <a:pPr algn="r"/>
                      <a:r>
                        <a:rPr lang="en-US" dirty="0"/>
                        <a:t>83.1</a:t>
                      </a:r>
                    </a:p>
                    <a:p>
                      <a:pPr algn="r"/>
                      <a:r>
                        <a:rPr lang="en-US" dirty="0"/>
                        <a:t>5.22, 60.8</a:t>
                      </a:r>
                    </a:p>
                  </a:txBody>
                  <a:tcPr/>
                </a:tc>
                <a:tc>
                  <a:txBody>
                    <a:bodyPr/>
                    <a:lstStyle/>
                    <a:p>
                      <a:pPr algn="r"/>
                      <a:r>
                        <a:rPr lang="en-US" dirty="0"/>
                        <a:t>263</a:t>
                      </a:r>
                    </a:p>
                    <a:p>
                      <a:pPr algn="r"/>
                      <a:r>
                        <a:rPr lang="en-US" dirty="0"/>
                        <a:t>78.0</a:t>
                      </a:r>
                    </a:p>
                    <a:p>
                      <a:pPr algn="r"/>
                      <a:r>
                        <a:rPr lang="en-US" dirty="0"/>
                        <a:t>5.22, 6.07</a:t>
                      </a:r>
                    </a:p>
                  </a:txBody>
                  <a:tcPr/>
                </a:tc>
                <a:tc>
                  <a:txBody>
                    <a:bodyPr/>
                    <a:lstStyle/>
                    <a:p>
                      <a:pPr algn="r"/>
                      <a:r>
                        <a:rPr lang="en-US" dirty="0"/>
                        <a:t>262</a:t>
                      </a:r>
                    </a:p>
                    <a:p>
                      <a:pPr algn="r"/>
                      <a:r>
                        <a:rPr lang="en-US" dirty="0"/>
                        <a:t>124</a:t>
                      </a:r>
                    </a:p>
                    <a:p>
                      <a:pPr algn="r"/>
                      <a:r>
                        <a:rPr lang="en-US" dirty="0"/>
                        <a:t>5.20, 6.05</a:t>
                      </a:r>
                    </a:p>
                  </a:txBody>
                  <a:tcPr/>
                </a:tc>
                <a:tc>
                  <a:txBody>
                    <a:bodyPr/>
                    <a:lstStyle/>
                    <a:p>
                      <a:pPr algn="r"/>
                      <a:r>
                        <a:rPr lang="en-US" dirty="0"/>
                        <a:t>263</a:t>
                      </a:r>
                    </a:p>
                    <a:p>
                      <a:pPr algn="r"/>
                      <a:r>
                        <a:rPr lang="en-US" dirty="0"/>
                        <a:t>83.2</a:t>
                      </a:r>
                    </a:p>
                    <a:p>
                      <a:pPr algn="r"/>
                      <a:r>
                        <a:rPr lang="en-US" dirty="0"/>
                        <a:t>5.22, 6.08</a:t>
                      </a:r>
                    </a:p>
                  </a:txBody>
                  <a:tcPr/>
                </a:tc>
                <a:extLst>
                  <a:ext uri="{0D108BD9-81ED-4DB2-BD59-A6C34878D82A}">
                    <a16:rowId xmlns:a16="http://schemas.microsoft.com/office/drawing/2014/main" val="1000821527"/>
                  </a:ext>
                </a:extLst>
              </a:tr>
            </a:tbl>
          </a:graphicData>
        </a:graphic>
      </p:graphicFrame>
      <p:sp>
        <p:nvSpPr>
          <p:cNvPr id="3" name="TextBox 2">
            <a:extLst>
              <a:ext uri="{FF2B5EF4-FFF2-40B4-BE49-F238E27FC236}">
                <a16:creationId xmlns:a16="http://schemas.microsoft.com/office/drawing/2014/main" id="{6DA267EE-708D-6447-B311-2116E7A1FE08}"/>
              </a:ext>
            </a:extLst>
          </p:cNvPr>
          <p:cNvSpPr txBox="1"/>
          <p:nvPr/>
        </p:nvSpPr>
        <p:spPr>
          <a:xfrm>
            <a:off x="1828800" y="216991"/>
            <a:ext cx="2133600" cy="1200329"/>
          </a:xfrm>
          <a:prstGeom prst="rect">
            <a:avLst/>
          </a:prstGeom>
          <a:solidFill>
            <a:srgbClr val="FFFF00"/>
          </a:solidFill>
        </p:spPr>
        <p:txBody>
          <a:bodyPr wrap="square" rtlCol="0">
            <a:spAutoFit/>
          </a:bodyPr>
          <a:lstStyle/>
          <a:p>
            <a:r>
              <a:rPr lang="en-US" dirty="0"/>
              <a:t>Power (W)</a:t>
            </a:r>
          </a:p>
          <a:p>
            <a:r>
              <a:rPr lang="en-US" dirty="0"/>
              <a:t>RTL(ppm)</a:t>
            </a:r>
          </a:p>
          <a:p>
            <a:r>
              <a:rPr lang="en-US" dirty="0" err="1"/>
              <a:t>w</a:t>
            </a:r>
            <a:r>
              <a:rPr lang="en-US" baseline="-25000" dirty="0" err="1"/>
              <a:t>ITM</a:t>
            </a:r>
            <a:r>
              <a:rPr lang="en-US" dirty="0" err="1"/>
              <a:t>,w</a:t>
            </a:r>
            <a:r>
              <a:rPr lang="en-US" baseline="-25000" dirty="0" err="1"/>
              <a:t>ETM</a:t>
            </a:r>
            <a:r>
              <a:rPr lang="en-US" dirty="0"/>
              <a:t>(cm)</a:t>
            </a:r>
          </a:p>
        </p:txBody>
      </p:sp>
    </p:spTree>
    <p:extLst>
      <p:ext uri="{BB962C8B-B14F-4D97-AF65-F5344CB8AC3E}">
        <p14:creationId xmlns:p14="http://schemas.microsoft.com/office/powerpoint/2010/main" val="33929953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0ADD-5589-E843-A359-A997A36F898B}"/>
              </a:ext>
            </a:extLst>
          </p:cNvPr>
          <p:cNvSpPr>
            <a:spLocks noGrp="1"/>
          </p:cNvSpPr>
          <p:nvPr>
            <p:ph type="title"/>
          </p:nvPr>
        </p:nvSpPr>
        <p:spPr/>
        <p:txBody>
          <a:bodyPr/>
          <a:lstStyle/>
          <a:p>
            <a:r>
              <a:rPr lang="en-US" dirty="0"/>
              <a:t>Performance with multiple PAs </a:t>
            </a:r>
          </a:p>
        </p:txBody>
      </p:sp>
      <p:sp>
        <p:nvSpPr>
          <p:cNvPr id="3" name="Content Placeholder 2">
            <a:extLst>
              <a:ext uri="{FF2B5EF4-FFF2-40B4-BE49-F238E27FC236}">
                <a16:creationId xmlns:a16="http://schemas.microsoft.com/office/drawing/2014/main" id="{609DDA3B-4ED0-5A44-8620-EDCA86B74C39}"/>
              </a:ext>
            </a:extLst>
          </p:cNvPr>
          <p:cNvSpPr>
            <a:spLocks noGrp="1"/>
          </p:cNvSpPr>
          <p:nvPr>
            <p:ph sz="half" idx="1"/>
          </p:nvPr>
        </p:nvSpPr>
        <p:spPr>
          <a:xfrm>
            <a:off x="609600" y="1828800"/>
            <a:ext cx="7924800" cy="4806950"/>
          </a:xfrm>
        </p:spPr>
        <p:txBody>
          <a:bodyPr/>
          <a:lstStyle/>
          <a:p>
            <a:r>
              <a:rPr lang="en-US" dirty="0">
                <a:solidFill>
                  <a:schemeClr val="accent6"/>
                </a:solidFill>
              </a:rPr>
              <a:t>200 cases with #PA = 0~4, random location, random power, generated in 4 </a:t>
            </a:r>
            <a:r>
              <a:rPr lang="en-US" dirty="0" err="1">
                <a:solidFill>
                  <a:schemeClr val="accent6"/>
                </a:solidFill>
              </a:rPr>
              <a:t>aLIGO</a:t>
            </a:r>
            <a:r>
              <a:rPr lang="en-US" dirty="0">
                <a:solidFill>
                  <a:schemeClr val="accent6"/>
                </a:solidFill>
              </a:rPr>
              <a:t> arms</a:t>
            </a:r>
          </a:p>
          <a:p>
            <a:r>
              <a:rPr lang="en-US" dirty="0">
                <a:solidFill>
                  <a:schemeClr val="accent6"/>
                </a:solidFill>
              </a:rPr>
              <a:t>RTL(#PA=3) &gt; RTL(#PA=2) is because the production rate of relevant HOM is less with #PA=3 than #PA=2 in the analyzed case</a:t>
            </a:r>
          </a:p>
          <a:p>
            <a:r>
              <a:rPr lang="en-US" dirty="0" err="1">
                <a:solidFill>
                  <a:schemeClr val="accent6"/>
                </a:solidFill>
              </a:rPr>
              <a:t>Sph-sph</a:t>
            </a:r>
            <a:r>
              <a:rPr lang="en-US" dirty="0">
                <a:solidFill>
                  <a:schemeClr val="accent6"/>
                </a:solidFill>
              </a:rPr>
              <a:t> : ITM is spherical, all other cases use as measured </a:t>
            </a:r>
            <a:r>
              <a:rPr lang="en-US" dirty="0" err="1">
                <a:solidFill>
                  <a:schemeClr val="accent6"/>
                </a:solidFill>
              </a:rPr>
              <a:t>phasemap</a:t>
            </a:r>
            <a:endParaRPr lang="en-US" dirty="0">
              <a:solidFill>
                <a:schemeClr val="accent6"/>
              </a:solidFill>
            </a:endParaRPr>
          </a:p>
          <a:p>
            <a:r>
              <a:rPr lang="en-US" dirty="0">
                <a:solidFill>
                  <a:schemeClr val="accent6"/>
                </a:solidFill>
              </a:rPr>
              <a:t>Beam size variation is 2%</a:t>
            </a:r>
          </a:p>
          <a:p>
            <a:r>
              <a:rPr lang="en-US" dirty="0">
                <a:solidFill>
                  <a:schemeClr val="accent6"/>
                </a:solidFill>
              </a:rPr>
              <a:t>Polished surface maps are used when real ITM or ETM maps are NOT used</a:t>
            </a:r>
          </a:p>
          <a:p>
            <a:endParaRPr lang="en-US" dirty="0">
              <a:solidFill>
                <a:schemeClr val="accent6"/>
              </a:solidFill>
            </a:endParaRPr>
          </a:p>
        </p:txBody>
      </p:sp>
      <p:sp>
        <p:nvSpPr>
          <p:cNvPr id="5" name="Slide Number Placeholder 4">
            <a:extLst>
              <a:ext uri="{FF2B5EF4-FFF2-40B4-BE49-F238E27FC236}">
                <a16:creationId xmlns:a16="http://schemas.microsoft.com/office/drawing/2014/main" id="{214A40BF-BD56-754B-B899-DFD874066FEA}"/>
              </a:ext>
            </a:extLst>
          </p:cNvPr>
          <p:cNvSpPr>
            <a:spLocks noGrp="1"/>
          </p:cNvSpPr>
          <p:nvPr>
            <p:ph type="sldNum" sz="quarter" idx="10"/>
          </p:nvPr>
        </p:nvSpPr>
        <p:spPr/>
        <p:txBody>
          <a:bodyPr/>
          <a:lstStyle/>
          <a:p>
            <a:pPr>
              <a:defRPr/>
            </a:pPr>
            <a:fld id="{61677176-C36B-D044-94B6-89AF886D71D8}" type="slidenum">
              <a:rPr lang="en-US" altLang="ja-JP" smtClean="0"/>
              <a:pPr>
                <a:defRPr/>
              </a:pPr>
              <a:t>7</a:t>
            </a:fld>
            <a:endParaRPr lang="en-US" altLang="ja-JP"/>
          </a:p>
        </p:txBody>
      </p:sp>
    </p:spTree>
    <p:extLst>
      <p:ext uri="{BB962C8B-B14F-4D97-AF65-F5344CB8AC3E}">
        <p14:creationId xmlns:p14="http://schemas.microsoft.com/office/powerpoint/2010/main" val="34665477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B5D0-943E-1341-AB44-2517E01404AA}"/>
              </a:ext>
            </a:extLst>
          </p:cNvPr>
          <p:cNvSpPr>
            <a:spLocks noGrp="1"/>
          </p:cNvSpPr>
          <p:nvPr>
            <p:ph type="title"/>
          </p:nvPr>
        </p:nvSpPr>
        <p:spPr>
          <a:xfrm>
            <a:off x="1445942" y="152400"/>
            <a:ext cx="2438400" cy="1295400"/>
          </a:xfrm>
        </p:spPr>
        <p:txBody>
          <a:bodyPr/>
          <a:lstStyle/>
          <a:p>
            <a:r>
              <a:rPr lang="en-US" dirty="0"/>
              <a:t>Mode analysis</a:t>
            </a:r>
          </a:p>
        </p:txBody>
      </p:sp>
      <p:sp>
        <p:nvSpPr>
          <p:cNvPr id="5" name="Slide Number Placeholder 4">
            <a:extLst>
              <a:ext uri="{FF2B5EF4-FFF2-40B4-BE49-F238E27FC236}">
                <a16:creationId xmlns:a16="http://schemas.microsoft.com/office/drawing/2014/main" id="{D8C3AF1D-6658-754D-8C62-18055C367756}"/>
              </a:ext>
            </a:extLst>
          </p:cNvPr>
          <p:cNvSpPr>
            <a:spLocks noGrp="1"/>
          </p:cNvSpPr>
          <p:nvPr>
            <p:ph type="sldNum" sz="quarter" idx="10"/>
          </p:nvPr>
        </p:nvSpPr>
        <p:spPr/>
        <p:txBody>
          <a:bodyPr/>
          <a:lstStyle/>
          <a:p>
            <a:pPr>
              <a:defRPr/>
            </a:pPr>
            <a:fld id="{61677176-C36B-D044-94B6-89AF886D71D8}" type="slidenum">
              <a:rPr lang="en-US" altLang="ja-JP" smtClean="0"/>
              <a:pPr>
                <a:defRPr/>
              </a:pPr>
              <a:t>8</a:t>
            </a:fld>
            <a:endParaRPr lang="en-US" altLang="ja-JP"/>
          </a:p>
        </p:txBody>
      </p:sp>
      <p:pic>
        <p:nvPicPr>
          <p:cNvPr id="7" name="Picture 6">
            <a:extLst>
              <a:ext uri="{FF2B5EF4-FFF2-40B4-BE49-F238E27FC236}">
                <a16:creationId xmlns:a16="http://schemas.microsoft.com/office/drawing/2014/main" id="{2F4CCFD2-BB3C-A74B-BEF1-DAD6C35FEB70}"/>
              </a:ext>
            </a:extLst>
          </p:cNvPr>
          <p:cNvPicPr>
            <a:picLocks noChangeAspect="1"/>
          </p:cNvPicPr>
          <p:nvPr/>
        </p:nvPicPr>
        <p:blipFill rotWithShape="1">
          <a:blip r:embed="rId2"/>
          <a:srcRect l="2908" t="4494" r="8393" b="6741"/>
          <a:stretch/>
        </p:blipFill>
        <p:spPr>
          <a:xfrm>
            <a:off x="3886201" y="19843"/>
            <a:ext cx="5280102" cy="6838157"/>
          </a:xfrm>
          <a:prstGeom prst="rect">
            <a:avLst/>
          </a:prstGeom>
        </p:spPr>
      </p:pic>
      <p:sp>
        <p:nvSpPr>
          <p:cNvPr id="8" name="TextBox 7">
            <a:extLst>
              <a:ext uri="{FF2B5EF4-FFF2-40B4-BE49-F238E27FC236}">
                <a16:creationId xmlns:a16="http://schemas.microsoft.com/office/drawing/2014/main" id="{48B51997-ED84-B24D-8465-72593190806D}"/>
              </a:ext>
            </a:extLst>
          </p:cNvPr>
          <p:cNvSpPr txBox="1"/>
          <p:nvPr/>
        </p:nvSpPr>
        <p:spPr>
          <a:xfrm>
            <a:off x="26020" y="1676400"/>
            <a:ext cx="4003267" cy="4524315"/>
          </a:xfrm>
          <a:prstGeom prst="rect">
            <a:avLst/>
          </a:prstGeom>
          <a:noFill/>
        </p:spPr>
        <p:txBody>
          <a:bodyPr wrap="square" rtlCol="0">
            <a:spAutoFit/>
          </a:bodyPr>
          <a:lstStyle/>
          <a:p>
            <a:pPr marL="342900" indent="-342900">
              <a:buFont typeface="Arial" panose="020B0604020202020204" pitchFamily="34" charset="0"/>
              <a:buChar char="•"/>
            </a:pPr>
            <a:r>
              <a:rPr lang="en-US" sz="1800" dirty="0"/>
              <a:t>Random PA sources in </a:t>
            </a:r>
            <a:r>
              <a:rPr lang="en-US" sz="1800" dirty="0" err="1"/>
              <a:t>aLIGO</a:t>
            </a:r>
            <a:r>
              <a:rPr lang="en-US" sz="1800" dirty="0"/>
              <a:t> arms</a:t>
            </a:r>
          </a:p>
          <a:p>
            <a:pPr marL="342900" indent="-342900">
              <a:buFont typeface="Arial" panose="020B0604020202020204" pitchFamily="34" charset="0"/>
              <a:buChar char="•"/>
            </a:pPr>
            <a:r>
              <a:rPr lang="en-US" sz="1800" dirty="0"/>
              <a:t>The optical gains (3</a:t>
            </a:r>
            <a:r>
              <a:rPr lang="en-US" sz="1800" baseline="30000" dirty="0"/>
              <a:t>rd</a:t>
            </a:r>
            <a:r>
              <a:rPr lang="en-US" sz="1800" dirty="0"/>
              <a:t> column), cavity power (2</a:t>
            </a:r>
            <a:r>
              <a:rPr lang="en-US" sz="1800" baseline="30000" dirty="0"/>
              <a:t>nd</a:t>
            </a:r>
            <a:r>
              <a:rPr lang="en-US" sz="1800" dirty="0"/>
              <a:t> column) / production of modes by ETM (1</a:t>
            </a:r>
            <a:r>
              <a:rPr lang="en-US" sz="1800" baseline="30000" dirty="0"/>
              <a:t>st</a:t>
            </a:r>
            <a:r>
              <a:rPr lang="en-US" sz="1800" dirty="0"/>
              <a:t> column), are independent on the number of point absorbers.</a:t>
            </a:r>
          </a:p>
          <a:p>
            <a:pPr marL="342900" indent="-342900">
              <a:buFont typeface="Arial" panose="020B0604020202020204" pitchFamily="34" charset="0"/>
              <a:buChar char="•"/>
            </a:pPr>
            <a:r>
              <a:rPr lang="en-US" sz="1800" dirty="0"/>
              <a:t>The ordering of HOM powers in the arm (colored lines in 2</a:t>
            </a:r>
            <a:r>
              <a:rPr lang="en-US" sz="1800" baseline="30000" dirty="0"/>
              <a:t>nd</a:t>
            </a:r>
            <a:r>
              <a:rPr lang="en-US" sz="1800" dirty="0"/>
              <a:t> col) is the same as the ordering of production rates.</a:t>
            </a:r>
          </a:p>
          <a:p>
            <a:pPr marL="342900" indent="-342900">
              <a:buFont typeface="Arial" panose="020B0604020202020204" pitchFamily="34" charset="0"/>
              <a:buChar char="•"/>
            </a:pPr>
            <a:r>
              <a:rPr lang="en-US" sz="1800" dirty="0"/>
              <a:t>RTL is determined by the 7</a:t>
            </a:r>
            <a:r>
              <a:rPr lang="en-US" sz="1800" baseline="30000" dirty="0"/>
              <a:t>th</a:t>
            </a:r>
            <a:r>
              <a:rPr lang="en-US" sz="1800" dirty="0"/>
              <a:t> HOM population, so smaller 7</a:t>
            </a:r>
            <a:r>
              <a:rPr lang="en-US" sz="1800" baseline="30000" dirty="0"/>
              <a:t>th</a:t>
            </a:r>
            <a:r>
              <a:rPr lang="en-US" sz="1800" dirty="0"/>
              <a:t> mode in the arm means smaller RTL.</a:t>
            </a:r>
          </a:p>
          <a:p>
            <a:pPr marL="342900" indent="-342900">
              <a:buFont typeface="Arial" panose="020B0604020202020204" pitchFamily="34" charset="0"/>
              <a:buChar char="•"/>
            </a:pPr>
            <a:r>
              <a:rPr lang="en-US" sz="1800" dirty="0"/>
              <a:t>Less production of 7</a:t>
            </a:r>
            <a:r>
              <a:rPr lang="en-US" sz="1800" baseline="30000" dirty="0"/>
              <a:t>th</a:t>
            </a:r>
            <a:r>
              <a:rPr lang="en-US" sz="1800" dirty="0"/>
              <a:t> mode with #PA=3 than #PA=2 is the cause of RTL(#PA=3) &lt; RTL(#PA=2).</a:t>
            </a:r>
          </a:p>
        </p:txBody>
      </p:sp>
    </p:spTree>
    <p:extLst>
      <p:ext uri="{BB962C8B-B14F-4D97-AF65-F5344CB8AC3E}">
        <p14:creationId xmlns:p14="http://schemas.microsoft.com/office/powerpoint/2010/main" val="38832904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CD6B-9B7D-8A43-867F-54BFB1459DEA}"/>
              </a:ext>
            </a:extLst>
          </p:cNvPr>
          <p:cNvSpPr>
            <a:spLocks noGrp="1"/>
          </p:cNvSpPr>
          <p:nvPr>
            <p:ph type="title"/>
          </p:nvPr>
        </p:nvSpPr>
        <p:spPr/>
        <p:txBody>
          <a:bodyPr/>
          <a:lstStyle/>
          <a:p>
            <a:r>
              <a:rPr lang="en-US" dirty="0"/>
              <a:t>Addition on October 6th</a:t>
            </a:r>
          </a:p>
        </p:txBody>
      </p:sp>
      <p:sp>
        <p:nvSpPr>
          <p:cNvPr id="3" name="Content Placeholder 2">
            <a:extLst>
              <a:ext uri="{FF2B5EF4-FFF2-40B4-BE49-F238E27FC236}">
                <a16:creationId xmlns:a16="http://schemas.microsoft.com/office/drawing/2014/main" id="{74438DD5-363F-6748-B731-270D3818119C}"/>
              </a:ext>
            </a:extLst>
          </p:cNvPr>
          <p:cNvSpPr>
            <a:spLocks noGrp="1"/>
          </p:cNvSpPr>
          <p:nvPr>
            <p:ph sz="half" idx="1"/>
          </p:nvPr>
        </p:nvSpPr>
        <p:spPr>
          <a:xfrm>
            <a:off x="304799" y="1752600"/>
            <a:ext cx="8534401" cy="4419600"/>
          </a:xfrm>
        </p:spPr>
        <p:txBody>
          <a:bodyPr/>
          <a:lstStyle/>
          <a:p>
            <a:r>
              <a:rPr lang="en-US" dirty="0"/>
              <a:t>100 cases of point absorbers are analyzed</a:t>
            </a:r>
          </a:p>
          <a:p>
            <a:r>
              <a:rPr lang="en-US" dirty="0"/>
              <a:t>11 FP cases, different map combinations, studied</a:t>
            </a:r>
          </a:p>
          <a:p>
            <a:r>
              <a:rPr lang="en-US" dirty="0" err="1"/>
              <a:t>RoC</a:t>
            </a:r>
            <a:r>
              <a:rPr lang="en-US" dirty="0"/>
              <a:t> variations among 4 arms are small</a:t>
            </a:r>
          </a:p>
          <a:p>
            <a:r>
              <a:rPr lang="en-US" dirty="0"/>
              <a:t>ITM coatings with and without LMA coating masks do make difference</a:t>
            </a:r>
          </a:p>
          <a:p>
            <a:r>
              <a:rPr lang="en-US" dirty="0"/>
              <a:t>Optical gain vs map combinations</a:t>
            </a:r>
          </a:p>
          <a:p>
            <a:pPr lvl="1"/>
            <a:r>
              <a:rPr lang="en-US" dirty="0"/>
              <a:t>No surprise</a:t>
            </a:r>
          </a:p>
          <a:p>
            <a:r>
              <a:rPr lang="en-US" dirty="0"/>
              <a:t>RTL vs map combinations</a:t>
            </a:r>
          </a:p>
          <a:p>
            <a:pPr lvl="1"/>
            <a:r>
              <a:rPr lang="en-US" dirty="0"/>
              <a:t>No surprise</a:t>
            </a:r>
          </a:p>
          <a:p>
            <a:endParaRPr lang="en-US" dirty="0"/>
          </a:p>
        </p:txBody>
      </p:sp>
      <p:sp>
        <p:nvSpPr>
          <p:cNvPr id="5" name="Slide Number Placeholder 4">
            <a:extLst>
              <a:ext uri="{FF2B5EF4-FFF2-40B4-BE49-F238E27FC236}">
                <a16:creationId xmlns:a16="http://schemas.microsoft.com/office/drawing/2014/main" id="{DBE4D0DC-3330-4146-A3C4-BBA677669573}"/>
              </a:ext>
            </a:extLst>
          </p:cNvPr>
          <p:cNvSpPr>
            <a:spLocks noGrp="1"/>
          </p:cNvSpPr>
          <p:nvPr>
            <p:ph type="sldNum" sz="quarter" idx="10"/>
          </p:nvPr>
        </p:nvSpPr>
        <p:spPr/>
        <p:txBody>
          <a:bodyPr/>
          <a:lstStyle/>
          <a:p>
            <a:pPr>
              <a:defRPr/>
            </a:pPr>
            <a:fld id="{61677176-C36B-D044-94B6-89AF886D71D8}" type="slidenum">
              <a:rPr lang="en-US" altLang="ja-JP" smtClean="0"/>
              <a:pPr>
                <a:defRPr/>
              </a:pPr>
              <a:t>9</a:t>
            </a:fld>
            <a:endParaRPr lang="en-US" altLang="ja-JP"/>
          </a:p>
        </p:txBody>
      </p:sp>
    </p:spTree>
    <p:extLst>
      <p:ext uri="{BB962C8B-B14F-4D97-AF65-F5344CB8AC3E}">
        <p14:creationId xmlns:p14="http://schemas.microsoft.com/office/powerpoint/2010/main" val="424030631"/>
      </p:ext>
    </p:extLst>
  </p:cSld>
  <p:clrMapOvr>
    <a:masterClrMapping/>
  </p:clrMapOvr>
  <p:transition/>
</p:sld>
</file>

<file path=ppt/theme/theme1.xml><?xml version="1.0" encoding="utf-8"?>
<a:theme xmlns:a="http://schemas.openxmlformats.org/drawingml/2006/main" name="Title &amp; Bullets">
  <a:themeElements>
    <a:clrScheme name="">
      <a:dk1>
        <a:srgbClr val="114FFB"/>
      </a:dk1>
      <a:lt1>
        <a:srgbClr val="FFFFFF"/>
      </a:lt1>
      <a:dk2>
        <a:srgbClr val="000000"/>
      </a:dk2>
      <a:lt2>
        <a:srgbClr val="808080"/>
      </a:lt2>
      <a:accent1>
        <a:srgbClr val="D49FFF"/>
      </a:accent1>
      <a:accent2>
        <a:srgbClr val="333399"/>
      </a:accent2>
      <a:accent3>
        <a:srgbClr val="FFFFFF"/>
      </a:accent3>
      <a:accent4>
        <a:srgbClr val="0D42D6"/>
      </a:accent4>
      <a:accent5>
        <a:srgbClr val="E6CDFF"/>
      </a:accent5>
      <a:accent6>
        <a:srgbClr val="2D2D8A"/>
      </a:accent6>
      <a:hlink>
        <a:srgbClr val="009999"/>
      </a:hlink>
      <a:folHlink>
        <a:srgbClr val="99CC00"/>
      </a:folHlink>
    </a:clrScheme>
    <a:fontScheme name="Title &amp; Bullets">
      <a:majorFont>
        <a:latin typeface="Helvetica"/>
        <a:ea typeface="ヒラギノ角ゴ ProN W3"/>
        <a:cs typeface="ヒラギノ角ゴ ProN W3"/>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49FFF"/>
        </a:solidFill>
        <a:ln w="12700" cap="flat" cmpd="sng" algn="ctr">
          <a:solidFill>
            <a:srgbClr val="114FF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D49FFF"/>
        </a:solidFill>
        <a:ln w="12700" cap="flat" cmpd="sng" algn="ctr">
          <a:solidFill>
            <a:srgbClr val="114FFB"/>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114FFB"/>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2711</TotalTime>
  <Words>3483</Words>
  <Application>Microsoft Macintosh PowerPoint</Application>
  <PresentationFormat>On-screen Show (4:3)</PresentationFormat>
  <Paragraphs>604</Paragraphs>
  <Slides>48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 Math</vt:lpstr>
      <vt:lpstr>Helvetica</vt:lpstr>
      <vt:lpstr>Monaco</vt:lpstr>
      <vt:lpstr>Monotype Sorts</vt:lpstr>
      <vt:lpstr>Times New Roman</vt:lpstr>
      <vt:lpstr>Wingdings</vt:lpstr>
      <vt:lpstr>Title &amp; Bullets</vt:lpstr>
      <vt:lpstr>ETM Profiling to mitigate  cavity loss due to point absorbers G2001160, G2001530</vt:lpstr>
      <vt:lpstr>Addition on November 14, 2020 optimized polishing may not be necessary</vt:lpstr>
      <vt:lpstr>polishing design to realize idealistic mirror surface</vt:lpstr>
      <vt:lpstr>Effect of new coating is  close to that of optimal shape</vt:lpstr>
      <vt:lpstr>new coating shape is closer  to optimal shape than O3 ETM</vt:lpstr>
      <vt:lpstr>Performance with multiple PAs </vt:lpstr>
      <vt:lpstr>Performance with multiple PAs </vt:lpstr>
      <vt:lpstr>Mode analysis</vt:lpstr>
      <vt:lpstr>Addition on October 6th</vt:lpstr>
      <vt:lpstr>11 FP map combinations for 4 arms</vt:lpstr>
      <vt:lpstr>Optical gain 1:no fall off vs 11:both fall off</vt:lpstr>
      <vt:lpstr>Optical gains of 6,7,8th modes shapes of different #PAs are close</vt:lpstr>
      <vt:lpstr>RTL vs FP maps average of all events</vt:lpstr>
      <vt:lpstr>RTL for difference #PAs</vt:lpstr>
      <vt:lpstr>Addition on October 4tn</vt:lpstr>
      <vt:lpstr>RTL : for A+ ITM with existing mask ETM : sphere vs fall off</vt:lpstr>
      <vt:lpstr>In the future, When both ITM and ETM are polished both are spherical vs with fall off</vt:lpstr>
      <vt:lpstr>Cause and effect of  point absorbers on test masses</vt:lpstr>
      <vt:lpstr>Test Mass surface profiling to suppress higher order modes</vt:lpstr>
      <vt:lpstr>Map specifications and performance</vt:lpstr>
      <vt:lpstr>What are studied</vt:lpstr>
      <vt:lpstr>* Stationary field by FFT * Field is mode-expanded using standard HG or LG</vt:lpstr>
      <vt:lpstr>Optical gain 7th mode gain is suppressed but …</vt:lpstr>
      <vt:lpstr>Optical gain with various  ETM surface profile</vt:lpstr>
      <vt:lpstr>RTL = gain x clipping loss</vt:lpstr>
      <vt:lpstr>Dependence on mirror maps</vt:lpstr>
      <vt:lpstr> one vs two PAs dE = E-TEM00</vt:lpstr>
      <vt:lpstr>Multiple point absorbers Random locations and powers</vt:lpstr>
      <vt:lpstr>Effect of edge fall off shape  when there is no PA but with coating absorption</vt:lpstr>
      <vt:lpstr>Point absorber (2cm,30mW) on ETM,  Coating absorption(700kW,0.5ppm), Ring heater (HR RoC)</vt:lpstr>
      <vt:lpstr>Thermal effect in DRFPM When or how to use RH</vt:lpstr>
      <vt:lpstr>Beam offset on ETM</vt:lpstr>
      <vt:lpstr>Power and RTL vs offset</vt:lpstr>
      <vt:lpstr>Extra factors</vt:lpstr>
      <vt:lpstr>Summary</vt:lpstr>
      <vt:lpstr>Answer to recommendations</vt:lpstr>
      <vt:lpstr>Answer to recommendations</vt:lpstr>
      <vt:lpstr>Answer to recommendations</vt:lpstr>
      <vt:lpstr>Answer to recommendations</vt:lpstr>
      <vt:lpstr>Cases studied</vt:lpstr>
      <vt:lpstr>ETM surfaces</vt:lpstr>
      <vt:lpstr>Beam size measured beam size /  modal model value - 1</vt:lpstr>
      <vt:lpstr>RTL, #PAs and effect of B </vt:lpstr>
      <vt:lpstr>More on  RTL vs shape</vt:lpstr>
      <vt:lpstr>Optical Gains vs Modes HOM gains are weakly depends on #PAs</vt:lpstr>
      <vt:lpstr>Mode gain vs shape (#PA=1)</vt:lpstr>
      <vt:lpstr>Offset dependence</vt:lpstr>
      <vt:lpstr>RTL vs offset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Mass surface profiling to suppress higher order modes</dc:title>
  <dc:creator>Yamamoto, Hiroaki</dc:creator>
  <cp:lastModifiedBy>Yamamoto, Hiroaki</cp:lastModifiedBy>
  <cp:revision>95</cp:revision>
  <cp:lastPrinted>2020-10-06T09:00:17Z</cp:lastPrinted>
  <dcterms:created xsi:type="dcterms:W3CDTF">2020-09-14T13:22:20Z</dcterms:created>
  <dcterms:modified xsi:type="dcterms:W3CDTF">2020-11-24T09:09:48Z</dcterms:modified>
</cp:coreProperties>
</file>