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handoutMasterIdLst>
    <p:handoutMasterId r:id="rId17"/>
  </p:handoutMasterIdLst>
  <p:sldIdLst>
    <p:sldId id="932" r:id="rId2"/>
    <p:sldId id="1062" r:id="rId3"/>
    <p:sldId id="1063" r:id="rId4"/>
    <p:sldId id="1064" r:id="rId5"/>
    <p:sldId id="1065" r:id="rId6"/>
    <p:sldId id="1068" r:id="rId7"/>
    <p:sldId id="1066" r:id="rId8"/>
    <p:sldId id="1069" r:id="rId9"/>
    <p:sldId id="1070" r:id="rId10"/>
    <p:sldId id="1071" r:id="rId11"/>
    <p:sldId id="1072" r:id="rId12"/>
    <p:sldId id="1073" r:id="rId13"/>
    <p:sldId id="1074" r:id="rId14"/>
    <p:sldId id="1067" r:id="rId15"/>
  </p:sldIdLst>
  <p:sldSz cx="12192000" cy="6858000"/>
  <p:notesSz cx="7315200" cy="9601200"/>
  <p:custDataLst>
    <p:tags r:id="rId18"/>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800000"/>
    <a:srgbClr val="FFFF66"/>
    <a:srgbClr val="5F5F5F"/>
    <a:srgbClr val="F8F8F8"/>
    <a:srgbClr val="007A37"/>
    <a:srgbClr val="009A46"/>
    <a:srgbClr val="009E73"/>
    <a:srgbClr val="D55E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2" autoAdjust="0"/>
    <p:restoredTop sz="91358" autoAdjust="0"/>
  </p:normalViewPr>
  <p:slideViewPr>
    <p:cSldViewPr>
      <p:cViewPr varScale="1">
        <p:scale>
          <a:sx n="76" d="100"/>
          <a:sy n="76" d="100"/>
        </p:scale>
        <p:origin x="132" y="1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0" d="100"/>
          <a:sy n="60" d="100"/>
        </p:scale>
        <p:origin x="-217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t" anchorCtr="0" compatLnSpc="1">
            <a:prstTxWarp prst="textNoShape">
              <a:avLst/>
            </a:prstTxWarp>
          </a:bodyPr>
          <a:lstStyle>
            <a:lvl1pPr defTabSz="967300">
              <a:defRPr sz="1200">
                <a:latin typeface="Times New Roman" pitchFamily="18" charset="0"/>
              </a:defRPr>
            </a:lvl1pPr>
          </a:lstStyle>
          <a:p>
            <a:endParaRPr lang="en-US"/>
          </a:p>
        </p:txBody>
      </p:sp>
      <p:sp>
        <p:nvSpPr>
          <p:cNvPr id="6147" name="Rectangle 3"/>
          <p:cNvSpPr>
            <a:spLocks noGrp="1" noChangeArrowheads="1"/>
          </p:cNvSpPr>
          <p:nvPr>
            <p:ph type="dt" sz="quarter" idx="1"/>
          </p:nvPr>
        </p:nvSpPr>
        <p:spPr bwMode="auto">
          <a:xfrm>
            <a:off x="4145502" y="0"/>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t" anchorCtr="0" compatLnSpc="1">
            <a:prstTxWarp prst="textNoShape">
              <a:avLst/>
            </a:prstTxWarp>
          </a:bodyPr>
          <a:lstStyle>
            <a:lvl1pPr algn="r" defTabSz="967300">
              <a:defRPr sz="1200">
                <a:latin typeface="Times New Roman" pitchFamily="18" charset="0"/>
              </a:defRPr>
            </a:lvl1pPr>
          </a:lstStyle>
          <a:p>
            <a:endParaRPr lang="en-US"/>
          </a:p>
        </p:txBody>
      </p:sp>
      <p:sp>
        <p:nvSpPr>
          <p:cNvPr id="6148" name="Rectangle 4"/>
          <p:cNvSpPr>
            <a:spLocks noGrp="1" noChangeArrowheads="1"/>
          </p:cNvSpPr>
          <p:nvPr>
            <p:ph type="ftr" sz="quarter" idx="2"/>
          </p:nvPr>
        </p:nvSpPr>
        <p:spPr bwMode="auto">
          <a:xfrm>
            <a:off x="0" y="9121140"/>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b" anchorCtr="0" compatLnSpc="1">
            <a:prstTxWarp prst="textNoShape">
              <a:avLst/>
            </a:prstTxWarp>
          </a:bodyPr>
          <a:lstStyle>
            <a:lvl1pPr defTabSz="967300">
              <a:defRPr sz="1200">
                <a:latin typeface="Times New Roman" pitchFamily="18" charset="0"/>
              </a:defRPr>
            </a:lvl1pPr>
          </a:lstStyle>
          <a:p>
            <a:endParaRPr lang="en-US"/>
          </a:p>
        </p:txBody>
      </p:sp>
      <p:sp>
        <p:nvSpPr>
          <p:cNvPr id="6149" name="Rectangle 5"/>
          <p:cNvSpPr>
            <a:spLocks noGrp="1" noChangeArrowheads="1"/>
          </p:cNvSpPr>
          <p:nvPr>
            <p:ph type="sldNum" sz="quarter" idx="3"/>
          </p:nvPr>
        </p:nvSpPr>
        <p:spPr bwMode="auto">
          <a:xfrm>
            <a:off x="4145502" y="9121140"/>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b" anchorCtr="0" compatLnSpc="1">
            <a:prstTxWarp prst="textNoShape">
              <a:avLst/>
            </a:prstTxWarp>
          </a:bodyPr>
          <a:lstStyle>
            <a:lvl1pPr algn="r" defTabSz="967300">
              <a:defRPr sz="1200">
                <a:latin typeface="Times New Roman" pitchFamily="18" charset="0"/>
              </a:defRPr>
            </a:lvl1pPr>
          </a:lstStyle>
          <a:p>
            <a:fld id="{4F99F93E-A19B-40FB-AAE3-5681D1680CD3}" type="slidenum">
              <a:rPr lang="en-US"/>
              <a:pPr/>
              <a:t>‹#›</a:t>
            </a:fld>
            <a:endParaRPr lang="en-US"/>
          </a:p>
        </p:txBody>
      </p:sp>
    </p:spTree>
    <p:extLst>
      <p:ext uri="{BB962C8B-B14F-4D97-AF65-F5344CB8AC3E}">
        <p14:creationId xmlns:p14="http://schemas.microsoft.com/office/powerpoint/2010/main" val="1279885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t" anchorCtr="0" compatLnSpc="1">
            <a:prstTxWarp prst="textNoShape">
              <a:avLst/>
            </a:prstTxWarp>
          </a:bodyPr>
          <a:lstStyle>
            <a:lvl1pPr defTabSz="967300">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4145502" y="0"/>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t" anchorCtr="0" compatLnSpc="1">
            <a:prstTxWarp prst="textNoShape">
              <a:avLst/>
            </a:prstTxWarp>
          </a:bodyPr>
          <a:lstStyle>
            <a:lvl1pPr algn="r" defTabSz="967300">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455613" y="720725"/>
            <a:ext cx="64008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75803" y="4560570"/>
            <a:ext cx="5363595"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21140"/>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b" anchorCtr="0" compatLnSpc="1">
            <a:prstTxWarp prst="textNoShape">
              <a:avLst/>
            </a:prstTxWarp>
          </a:bodyPr>
          <a:lstStyle>
            <a:lvl1pPr defTabSz="967300">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4145502" y="9121140"/>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b" anchorCtr="0" compatLnSpc="1">
            <a:prstTxWarp prst="textNoShape">
              <a:avLst/>
            </a:prstTxWarp>
          </a:bodyPr>
          <a:lstStyle>
            <a:lvl1pPr algn="r" defTabSz="967300">
              <a:defRPr sz="1200">
                <a:latin typeface="Times New Roman" pitchFamily="18" charset="0"/>
              </a:defRPr>
            </a:lvl1pPr>
          </a:lstStyle>
          <a:p>
            <a:fld id="{028830B8-407D-48E4-A110-6D6605FF3BB5}" type="slidenum">
              <a:rPr lang="en-US"/>
              <a:pPr/>
              <a:t>‹#›</a:t>
            </a:fld>
            <a:endParaRPr lang="en-US"/>
          </a:p>
        </p:txBody>
      </p:sp>
    </p:spTree>
    <p:extLst>
      <p:ext uri="{BB962C8B-B14F-4D97-AF65-F5344CB8AC3E}">
        <p14:creationId xmlns:p14="http://schemas.microsoft.com/office/powerpoint/2010/main" val="26312522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830B8-407D-48E4-A110-6D6605FF3BB5}" type="slidenum">
              <a:rPr lang="en-US" smtClean="0"/>
              <a:pPr/>
              <a:t>1</a:t>
            </a:fld>
            <a:endParaRPr lang="en-US"/>
          </a:p>
        </p:txBody>
      </p:sp>
    </p:spTree>
    <p:extLst>
      <p:ext uri="{BB962C8B-B14F-4D97-AF65-F5344CB8AC3E}">
        <p14:creationId xmlns:p14="http://schemas.microsoft.com/office/powerpoint/2010/main" val="4248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Howard University, 11 March 2009</a:t>
            </a: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LIGO-G0900080-v3</a:t>
            </a:r>
          </a:p>
        </p:txBody>
      </p:sp>
      <p:sp>
        <p:nvSpPr>
          <p:cNvPr id="6" name="Slide Number Placeholder 5"/>
          <p:cNvSpPr>
            <a:spLocks noGrp="1"/>
          </p:cNvSpPr>
          <p:nvPr>
            <p:ph type="sldNum" sz="quarter" idx="12"/>
          </p:nvPr>
        </p:nvSpPr>
        <p:spPr/>
        <p:txBody>
          <a:bodyPr/>
          <a:lstStyle>
            <a:lvl1pPr>
              <a:defRPr/>
            </a:lvl1pPr>
          </a:lstStyle>
          <a:p>
            <a:fld id="{FA3AD1C4-2A18-46BD-A6A5-BF0526E404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80906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Howard University, 11 March 2009</a:t>
            </a: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LIGO-G0900080-v3</a:t>
            </a:r>
          </a:p>
        </p:txBody>
      </p:sp>
      <p:sp>
        <p:nvSpPr>
          <p:cNvPr id="6" name="Slide Number Placeholder 5"/>
          <p:cNvSpPr>
            <a:spLocks noGrp="1"/>
          </p:cNvSpPr>
          <p:nvPr>
            <p:ph type="sldNum" sz="quarter" idx="12"/>
          </p:nvPr>
        </p:nvSpPr>
        <p:spPr/>
        <p:txBody>
          <a:bodyPr/>
          <a:lstStyle>
            <a:lvl1pPr>
              <a:defRPr/>
            </a:lvl1pPr>
          </a:lstStyle>
          <a:p>
            <a:fld id="{ECAC220E-C7D2-43F7-8197-971D708D56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46037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127001"/>
            <a:ext cx="2741084" cy="6270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127001"/>
            <a:ext cx="8024283" cy="6270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Howard University, 11 March 2009</a:t>
            </a: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LIGO-G0900080-v3</a:t>
            </a:r>
          </a:p>
        </p:txBody>
      </p:sp>
      <p:sp>
        <p:nvSpPr>
          <p:cNvPr id="6" name="Slide Number Placeholder 5"/>
          <p:cNvSpPr>
            <a:spLocks noGrp="1"/>
          </p:cNvSpPr>
          <p:nvPr>
            <p:ph type="sldNum" sz="quarter" idx="12"/>
          </p:nvPr>
        </p:nvSpPr>
        <p:spPr/>
        <p:txBody>
          <a:bodyPr/>
          <a:lstStyle>
            <a:lvl1pPr>
              <a:defRPr/>
            </a:lvl1pPr>
          </a:lstStyle>
          <a:p>
            <a:fld id="{78C97CB1-FAA6-4EB1-A7AA-4A58D75F1C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79349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27000"/>
            <a:ext cx="9753600" cy="711200"/>
          </a:xfrm>
        </p:spPr>
        <p:txBody>
          <a:bodyPr/>
          <a:lstStyle>
            <a:lvl1pPr>
              <a:defRPr sz="3600" b="0">
                <a:solidFill>
                  <a:srgbClr val="FFFF99"/>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Howard University, 11 March 2009</a:t>
            </a: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LIGO-G0900080-v3</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3C35ECC-5A5C-4ECB-AA82-3709BFA556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5739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Howard University, 11 March 2009</a:t>
            </a: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LIGO-G0900080-v3</a:t>
            </a:r>
          </a:p>
        </p:txBody>
      </p:sp>
      <p:sp>
        <p:nvSpPr>
          <p:cNvPr id="6" name="Slide Number Placeholder 5"/>
          <p:cNvSpPr>
            <a:spLocks noGrp="1"/>
          </p:cNvSpPr>
          <p:nvPr>
            <p:ph type="sldNum" sz="quarter" idx="12"/>
          </p:nvPr>
        </p:nvSpPr>
        <p:spPr/>
        <p:txBody>
          <a:bodyPr/>
          <a:lstStyle>
            <a:lvl1pPr>
              <a:defRPr/>
            </a:lvl1pPr>
          </a:lstStyle>
          <a:p>
            <a:fld id="{31B921BA-B05D-4554-83E1-87F9B62112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19697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484" y="1295401"/>
            <a:ext cx="5382683"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295401"/>
            <a:ext cx="5382684"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Howard University, 11 March 2009</a:t>
            </a: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LIGO-G0900080-v3</a:t>
            </a:r>
          </a:p>
        </p:txBody>
      </p:sp>
      <p:sp>
        <p:nvSpPr>
          <p:cNvPr id="7" name="Slide Number Placeholder 6"/>
          <p:cNvSpPr>
            <a:spLocks noGrp="1"/>
          </p:cNvSpPr>
          <p:nvPr>
            <p:ph type="sldNum" sz="quarter" idx="12"/>
          </p:nvPr>
        </p:nvSpPr>
        <p:spPr/>
        <p:txBody>
          <a:bodyPr/>
          <a:lstStyle>
            <a:lvl1pPr>
              <a:defRPr/>
            </a:lvl1pPr>
          </a:lstStyle>
          <a:p>
            <a:fld id="{0AE8D1F0-0A6D-4726-8AA5-9F09989A7B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8011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solidFill>
                  <a:srgbClr val="000000"/>
                </a:solidFill>
              </a:rPr>
              <a:t>Howard University, 11 March 2009</a:t>
            </a: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LIGO-G0900080-v3</a:t>
            </a:r>
          </a:p>
        </p:txBody>
      </p:sp>
      <p:sp>
        <p:nvSpPr>
          <p:cNvPr id="9" name="Slide Number Placeholder 8"/>
          <p:cNvSpPr>
            <a:spLocks noGrp="1"/>
          </p:cNvSpPr>
          <p:nvPr>
            <p:ph type="sldNum" sz="quarter" idx="12"/>
          </p:nvPr>
        </p:nvSpPr>
        <p:spPr/>
        <p:txBody>
          <a:bodyPr/>
          <a:lstStyle>
            <a:lvl1pPr>
              <a:defRPr/>
            </a:lvl1pPr>
          </a:lstStyle>
          <a:p>
            <a:fld id="{22E1DA22-9488-4ADB-A7A8-1551E03E68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21053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solidFill>
                  <a:srgbClr val="000000"/>
                </a:solidFill>
              </a:rPr>
              <a:t>Howard University, 11 March 2009</a:t>
            </a: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LIGO-G0900080-v3</a:t>
            </a:r>
          </a:p>
        </p:txBody>
      </p:sp>
      <p:sp>
        <p:nvSpPr>
          <p:cNvPr id="5" name="Slide Number Placeholder 4"/>
          <p:cNvSpPr>
            <a:spLocks noGrp="1"/>
          </p:cNvSpPr>
          <p:nvPr>
            <p:ph type="sldNum" sz="quarter" idx="12"/>
          </p:nvPr>
        </p:nvSpPr>
        <p:spPr/>
        <p:txBody>
          <a:bodyPr/>
          <a:lstStyle>
            <a:lvl1pPr>
              <a:defRPr/>
            </a:lvl1pPr>
          </a:lstStyle>
          <a:p>
            <a:fld id="{C9472BFA-1BB6-427C-9B3C-2DC5A73A46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68645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000000"/>
                </a:solidFill>
              </a:rPr>
              <a:t>Howard University, 11 March 2009</a:t>
            </a: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LIGO-G0900080-v3</a:t>
            </a:r>
          </a:p>
        </p:txBody>
      </p:sp>
      <p:sp>
        <p:nvSpPr>
          <p:cNvPr id="4" name="Slide Number Placeholder 3"/>
          <p:cNvSpPr>
            <a:spLocks noGrp="1"/>
          </p:cNvSpPr>
          <p:nvPr>
            <p:ph type="sldNum" sz="quarter" idx="12"/>
          </p:nvPr>
        </p:nvSpPr>
        <p:spPr/>
        <p:txBody>
          <a:bodyPr/>
          <a:lstStyle>
            <a:lvl1pPr>
              <a:defRPr/>
            </a:lvl1pPr>
          </a:lstStyle>
          <a:p>
            <a:fld id="{B135EF0F-EED9-47F1-BF54-49648565A4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86880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Howard University, 11 March 2009</a:t>
            </a: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LIGO-G0900080-v3</a:t>
            </a:r>
          </a:p>
        </p:txBody>
      </p:sp>
      <p:sp>
        <p:nvSpPr>
          <p:cNvPr id="7" name="Slide Number Placeholder 6"/>
          <p:cNvSpPr>
            <a:spLocks noGrp="1"/>
          </p:cNvSpPr>
          <p:nvPr>
            <p:ph type="sldNum" sz="quarter" idx="12"/>
          </p:nvPr>
        </p:nvSpPr>
        <p:spPr/>
        <p:txBody>
          <a:bodyPr/>
          <a:lstStyle>
            <a:lvl1pPr>
              <a:defRPr/>
            </a:lvl1pPr>
          </a:lstStyle>
          <a:p>
            <a:fld id="{3D2DFD64-5F95-44B0-98DD-72D44B4DA0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145536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Howard University, 11 March 2009</a:t>
            </a: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LIGO-G0900080-v3</a:t>
            </a:r>
          </a:p>
        </p:txBody>
      </p:sp>
      <p:sp>
        <p:nvSpPr>
          <p:cNvPr id="7" name="Slide Number Placeholder 6"/>
          <p:cNvSpPr>
            <a:spLocks noGrp="1"/>
          </p:cNvSpPr>
          <p:nvPr>
            <p:ph type="sldNum" sz="quarter" idx="12"/>
          </p:nvPr>
        </p:nvSpPr>
        <p:spPr/>
        <p:txBody>
          <a:bodyPr/>
          <a:lstStyle>
            <a:lvl1pPr>
              <a:defRPr/>
            </a:lvl1pPr>
          </a:lstStyle>
          <a:p>
            <a:fld id="{E2EF7FCD-2349-4113-A2B7-5E1858E90E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31967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0"/>
            <a:ext cx="12192000" cy="838200"/>
          </a:xfrm>
          <a:prstGeom prst="rect">
            <a:avLst/>
          </a:prstGeom>
          <a:solidFill>
            <a:schemeClr val="tx1"/>
          </a:solidFill>
          <a:ln w="9525">
            <a:solidFill>
              <a:schemeClr val="tx1"/>
            </a:solidFill>
            <a:miter lim="800000"/>
            <a:headEnd/>
            <a:tailEnd/>
          </a:ln>
          <a:effectLst/>
        </p:spPr>
        <p:txBody>
          <a:bodyPr wrap="none" anchor="ctr"/>
          <a:lstStyle/>
          <a:p>
            <a:endParaRPr lang="en-US" sz="2400">
              <a:solidFill>
                <a:srgbClr val="000000"/>
              </a:solidFill>
            </a:endParaRPr>
          </a:p>
        </p:txBody>
      </p:sp>
      <p:sp>
        <p:nvSpPr>
          <p:cNvPr id="1026" name="Rectangle 2"/>
          <p:cNvSpPr>
            <a:spLocks noGrp="1" noChangeArrowheads="1"/>
          </p:cNvSpPr>
          <p:nvPr>
            <p:ph type="title"/>
          </p:nvPr>
        </p:nvSpPr>
        <p:spPr bwMode="auto">
          <a:xfrm>
            <a:off x="2032000" y="127000"/>
            <a:ext cx="711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How Can We Study the Universe with </a:t>
            </a:r>
            <a:r>
              <a:rPr lang="en-US" dirty="0" err="1"/>
              <a:t>Grav</a:t>
            </a:r>
            <a:r>
              <a:rPr lang="en-US" dirty="0"/>
              <a:t> Waves</a:t>
            </a:r>
          </a:p>
        </p:txBody>
      </p:sp>
      <p:sp>
        <p:nvSpPr>
          <p:cNvPr id="1027" name="Rectangle 3"/>
          <p:cNvSpPr>
            <a:spLocks noGrp="1" noChangeArrowheads="1"/>
          </p:cNvSpPr>
          <p:nvPr>
            <p:ph type="body" idx="1"/>
          </p:nvPr>
        </p:nvSpPr>
        <p:spPr bwMode="auto">
          <a:xfrm>
            <a:off x="607485" y="1143000"/>
            <a:ext cx="10968567"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04800" y="6629400"/>
            <a:ext cx="467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r>
              <a:rPr lang="en-US">
                <a:solidFill>
                  <a:srgbClr val="000000"/>
                </a:solidFill>
              </a:rPr>
              <a:t>Howard University, 11 March 2009</a:t>
            </a:r>
            <a:endParaRPr lang="en-US" dirty="0">
              <a:solidFill>
                <a:srgbClr val="000000"/>
              </a:solidFill>
            </a:endParaRPr>
          </a:p>
        </p:txBody>
      </p:sp>
      <p:sp>
        <p:nvSpPr>
          <p:cNvPr id="1029" name="Rectangle 5"/>
          <p:cNvSpPr>
            <a:spLocks noGrp="1" noChangeArrowheads="1"/>
          </p:cNvSpPr>
          <p:nvPr>
            <p:ph type="ftr" sz="quarter" idx="3"/>
          </p:nvPr>
        </p:nvSpPr>
        <p:spPr bwMode="auto">
          <a:xfrm>
            <a:off x="4265084" y="6626225"/>
            <a:ext cx="365548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r>
              <a:rPr lang="en-US">
                <a:solidFill>
                  <a:srgbClr val="000000"/>
                </a:solidFill>
              </a:rPr>
              <a:t>LIGO-G0900080-v3</a:t>
            </a:r>
            <a:endParaRPr lang="en-US" dirty="0">
              <a:solidFill>
                <a:srgbClr val="000000"/>
              </a:solidFill>
            </a:endParaRPr>
          </a:p>
        </p:txBody>
      </p:sp>
      <p:sp>
        <p:nvSpPr>
          <p:cNvPr id="1030" name="Rectangle 6"/>
          <p:cNvSpPr>
            <a:spLocks noGrp="1" noChangeArrowheads="1"/>
          </p:cNvSpPr>
          <p:nvPr>
            <p:ph type="sldNum" sz="quarter" idx="4"/>
          </p:nvPr>
        </p:nvSpPr>
        <p:spPr bwMode="auto">
          <a:xfrm>
            <a:off x="9144000" y="6400801"/>
            <a:ext cx="27432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a:lvl1pPr>
          </a:lstStyle>
          <a:p>
            <a:fld id="{2EBEB5A7-ED87-4BC4-A021-376E1AE3DFD6}"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 y="838200"/>
            <a:ext cx="12187767" cy="0"/>
          </a:xfrm>
          <a:prstGeom prst="line">
            <a:avLst/>
          </a:prstGeom>
          <a:noFill/>
          <a:ln w="571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endParaRPr>
          </a:p>
        </p:txBody>
      </p:sp>
    </p:spTree>
    <p:extLst>
      <p:ext uri="{BB962C8B-B14F-4D97-AF65-F5344CB8AC3E}">
        <p14:creationId xmlns:p14="http://schemas.microsoft.com/office/powerpoint/2010/main" val="3666042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algn="ctr" rtl="0" fontAlgn="base">
        <a:lnSpc>
          <a:spcPct val="90000"/>
        </a:lnSpc>
        <a:spcBef>
          <a:spcPct val="0"/>
        </a:spcBef>
        <a:spcAft>
          <a:spcPct val="0"/>
        </a:spcAft>
        <a:defRPr sz="2800" b="1">
          <a:solidFill>
            <a:srgbClr val="FFFF66"/>
          </a:solidFill>
          <a:latin typeface="+mj-lt"/>
          <a:ea typeface="+mj-ea"/>
          <a:cs typeface="+mj-cs"/>
        </a:defRPr>
      </a:lvl1pPr>
      <a:lvl2pPr algn="ctr" rtl="0" fontAlgn="base">
        <a:lnSpc>
          <a:spcPct val="90000"/>
        </a:lnSpc>
        <a:spcBef>
          <a:spcPct val="0"/>
        </a:spcBef>
        <a:spcAft>
          <a:spcPct val="0"/>
        </a:spcAft>
        <a:defRPr sz="2800" b="1">
          <a:solidFill>
            <a:schemeClr val="tx2"/>
          </a:solidFill>
          <a:latin typeface="Arial" charset="0"/>
        </a:defRPr>
      </a:lvl2pPr>
      <a:lvl3pPr algn="ctr" rtl="0" fontAlgn="base">
        <a:lnSpc>
          <a:spcPct val="90000"/>
        </a:lnSpc>
        <a:spcBef>
          <a:spcPct val="0"/>
        </a:spcBef>
        <a:spcAft>
          <a:spcPct val="0"/>
        </a:spcAft>
        <a:defRPr sz="2800" b="1">
          <a:solidFill>
            <a:schemeClr val="tx2"/>
          </a:solidFill>
          <a:latin typeface="Arial" charset="0"/>
        </a:defRPr>
      </a:lvl3pPr>
      <a:lvl4pPr algn="ctr" rtl="0" fontAlgn="base">
        <a:lnSpc>
          <a:spcPct val="90000"/>
        </a:lnSpc>
        <a:spcBef>
          <a:spcPct val="0"/>
        </a:spcBef>
        <a:spcAft>
          <a:spcPct val="0"/>
        </a:spcAft>
        <a:defRPr sz="2800" b="1">
          <a:solidFill>
            <a:schemeClr val="tx2"/>
          </a:solidFill>
          <a:latin typeface="Arial" charset="0"/>
        </a:defRPr>
      </a:lvl4pPr>
      <a:lvl5pPr algn="ctr" rtl="0" fontAlgn="base">
        <a:lnSpc>
          <a:spcPct val="90000"/>
        </a:lnSpc>
        <a:spcBef>
          <a:spcPct val="0"/>
        </a:spcBef>
        <a:spcAft>
          <a:spcPct val="0"/>
        </a:spcAft>
        <a:defRPr sz="2800" b="1">
          <a:solidFill>
            <a:schemeClr val="tx2"/>
          </a:solidFill>
          <a:latin typeface="Arial" charset="0"/>
        </a:defRPr>
      </a:lvl5pPr>
      <a:lvl6pPr marL="457200" algn="ctr" rtl="0" fontAlgn="base">
        <a:lnSpc>
          <a:spcPct val="90000"/>
        </a:lnSpc>
        <a:spcBef>
          <a:spcPct val="0"/>
        </a:spcBef>
        <a:spcAft>
          <a:spcPct val="0"/>
        </a:spcAft>
        <a:defRPr sz="2800" b="1">
          <a:solidFill>
            <a:schemeClr val="tx2"/>
          </a:solidFill>
          <a:latin typeface="Arial" charset="0"/>
        </a:defRPr>
      </a:lvl6pPr>
      <a:lvl7pPr marL="914400" algn="ctr" rtl="0" fontAlgn="base">
        <a:lnSpc>
          <a:spcPct val="90000"/>
        </a:lnSpc>
        <a:spcBef>
          <a:spcPct val="0"/>
        </a:spcBef>
        <a:spcAft>
          <a:spcPct val="0"/>
        </a:spcAft>
        <a:defRPr sz="2800" b="1">
          <a:solidFill>
            <a:schemeClr val="tx2"/>
          </a:solidFill>
          <a:latin typeface="Arial" charset="0"/>
        </a:defRPr>
      </a:lvl7pPr>
      <a:lvl8pPr marL="1371600" algn="ctr" rtl="0" fontAlgn="base">
        <a:lnSpc>
          <a:spcPct val="90000"/>
        </a:lnSpc>
        <a:spcBef>
          <a:spcPct val="0"/>
        </a:spcBef>
        <a:spcAft>
          <a:spcPct val="0"/>
        </a:spcAft>
        <a:defRPr sz="2800" b="1">
          <a:solidFill>
            <a:schemeClr val="tx2"/>
          </a:solidFill>
          <a:latin typeface="Arial" charset="0"/>
        </a:defRPr>
      </a:lvl8pPr>
      <a:lvl9pPr marL="1828800" algn="ctr" rtl="0" fontAlgn="base">
        <a:lnSpc>
          <a:spcPct val="90000"/>
        </a:lnSpc>
        <a:spcBef>
          <a:spcPct val="0"/>
        </a:spcBef>
        <a:spcAft>
          <a:spcPct val="0"/>
        </a:spcAft>
        <a:defRPr sz="2800" b="1">
          <a:solidFill>
            <a:schemeClr val="tx2"/>
          </a:solidFill>
          <a:latin typeface="Arial" charset="0"/>
        </a:defRPr>
      </a:lvl9pPr>
    </p:titleStyle>
    <p:bodyStyle>
      <a:lvl1pPr algn="l" rtl="0" fontAlgn="base">
        <a:spcBef>
          <a:spcPct val="50000"/>
        </a:spcBef>
        <a:spcAft>
          <a:spcPct val="0"/>
        </a:spcAft>
        <a:defRPr sz="2000" b="1">
          <a:solidFill>
            <a:schemeClr val="tx1"/>
          </a:solidFill>
          <a:latin typeface="+mn-lt"/>
          <a:ea typeface="+mn-ea"/>
          <a:cs typeface="+mn-cs"/>
        </a:defRPr>
      </a:lvl1pPr>
      <a:lvl2pPr marL="457200" algn="l" rtl="0" fontAlgn="base">
        <a:spcBef>
          <a:spcPct val="30000"/>
        </a:spcBef>
        <a:spcAft>
          <a:spcPct val="0"/>
        </a:spcAft>
        <a:defRPr>
          <a:solidFill>
            <a:schemeClr val="tx1"/>
          </a:solidFill>
          <a:latin typeface="+mn-lt"/>
        </a:defRPr>
      </a:lvl2pPr>
      <a:lvl3pPr marL="915988" indent="-1588" algn="l" rtl="0" fontAlgn="base">
        <a:spcBef>
          <a:spcPct val="20000"/>
        </a:spcBef>
        <a:spcAft>
          <a:spcPct val="0"/>
        </a:spcAft>
        <a:defRPr sz="16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cc.ligo.org/LIGO-P2000223/publi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arxiv.org/abs/2001.0176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493" y="609600"/>
            <a:ext cx="7020823" cy="3657600"/>
          </a:xfrm>
        </p:spPr>
        <p:txBody>
          <a:bodyPr/>
          <a:lstStyle/>
          <a:p>
            <a:pPr algn="l">
              <a:spcBef>
                <a:spcPts val="1800"/>
              </a:spcBef>
            </a:pPr>
            <a:r>
              <a:rPr lang="en-US" b="0" dirty="0" smtClean="0">
                <a:solidFill>
                  <a:srgbClr val="FFFF66"/>
                </a:solidFill>
              </a:rPr>
              <a:t>Available Data Products from </a:t>
            </a:r>
            <a:br>
              <a:rPr lang="en-US" b="0" dirty="0" smtClean="0">
                <a:solidFill>
                  <a:srgbClr val="FFFF66"/>
                </a:solidFill>
              </a:rPr>
            </a:br>
            <a:r>
              <a:rPr lang="en-US" b="0" dirty="0" smtClean="0">
                <a:solidFill>
                  <a:srgbClr val="FFFF66"/>
                </a:solidFill>
              </a:rPr>
              <a:t>LIGO-Virgo Gravitational-Wave Searches</a:t>
            </a:r>
            <a:r>
              <a:rPr lang="en-US" sz="2400" b="0" dirty="0"/>
              <a:t/>
            </a:r>
            <a:br>
              <a:rPr lang="en-US" sz="2400" b="0" dirty="0"/>
            </a:br>
            <a:r>
              <a:rPr lang="en-US" sz="2400" b="0" dirty="0" smtClean="0"/>
              <a:t/>
            </a:r>
            <a:br>
              <a:rPr lang="en-US" sz="2400" b="0" dirty="0" smtClean="0"/>
            </a:br>
            <a:r>
              <a:rPr lang="en-US" b="0" dirty="0" smtClean="0">
                <a:solidFill>
                  <a:schemeClr val="bg1"/>
                </a:solidFill>
              </a:rPr>
              <a:t>Peter </a:t>
            </a:r>
            <a:r>
              <a:rPr lang="en-US" b="0" dirty="0">
                <a:solidFill>
                  <a:schemeClr val="bg1"/>
                </a:solidFill>
              </a:rPr>
              <a:t>S. </a:t>
            </a:r>
            <a:r>
              <a:rPr lang="en-US" b="0" dirty="0" smtClean="0">
                <a:solidFill>
                  <a:schemeClr val="bg1"/>
                </a:solidFill>
              </a:rPr>
              <a:t>Shawhan</a:t>
            </a:r>
            <a:r>
              <a:rPr lang="en-US" sz="4000" b="0" dirty="0" smtClean="0">
                <a:solidFill>
                  <a:schemeClr val="bg1"/>
                </a:solidFill>
              </a:rPr>
              <a:t/>
            </a:r>
            <a:br>
              <a:rPr lang="en-US" sz="4000" b="0" dirty="0" smtClean="0">
                <a:solidFill>
                  <a:schemeClr val="bg1"/>
                </a:solidFill>
              </a:rPr>
            </a:br>
            <a:r>
              <a:rPr lang="en-US" sz="900" b="0" dirty="0">
                <a:solidFill>
                  <a:schemeClr val="bg1"/>
                </a:solidFill>
              </a:rPr>
              <a:t> </a:t>
            </a:r>
            <a:r>
              <a:rPr lang="en-US" sz="4000" b="0" dirty="0" smtClean="0">
                <a:solidFill>
                  <a:schemeClr val="bg1"/>
                </a:solidFill>
              </a:rPr>
              <a:t/>
            </a:r>
            <a:br>
              <a:rPr lang="en-US" sz="4000" b="0" dirty="0" smtClean="0">
                <a:solidFill>
                  <a:schemeClr val="bg1"/>
                </a:solidFill>
              </a:rPr>
            </a:br>
            <a:r>
              <a:rPr lang="en-US" sz="2000" b="0" dirty="0" smtClean="0">
                <a:solidFill>
                  <a:schemeClr val="bg1"/>
                </a:solidFill>
              </a:rPr>
              <a:t>University of Maryland and Joint Space-Science Institute (JSI)</a:t>
            </a:r>
            <a:br>
              <a:rPr lang="en-US" sz="2000" b="0" dirty="0" smtClean="0">
                <a:solidFill>
                  <a:schemeClr val="bg1"/>
                </a:solidFill>
              </a:rPr>
            </a:br>
            <a:r>
              <a:rPr lang="en-US" sz="1200" b="0" dirty="0" smtClean="0">
                <a:solidFill>
                  <a:schemeClr val="bg1"/>
                </a:solidFill>
              </a:rPr>
              <a:t/>
            </a:r>
            <a:br>
              <a:rPr lang="en-US" sz="1200" b="0" dirty="0" smtClean="0">
                <a:solidFill>
                  <a:schemeClr val="bg1"/>
                </a:solidFill>
              </a:rPr>
            </a:br>
            <a:r>
              <a:rPr lang="en-US" sz="2000" b="0" dirty="0" smtClean="0">
                <a:solidFill>
                  <a:schemeClr val="bg1"/>
                </a:solidFill>
              </a:rPr>
              <a:t>for the LIGO Scientific Collaboration and Virgo Collaboration</a:t>
            </a:r>
            <a:endParaRPr lang="en-US" sz="2000" dirty="0">
              <a:solidFill>
                <a:schemeClr val="bg1"/>
              </a:solidFill>
            </a:endParaRPr>
          </a:p>
        </p:txBody>
      </p:sp>
      <p:sp>
        <p:nvSpPr>
          <p:cNvPr id="6" name="Title 1"/>
          <p:cNvSpPr txBox="1">
            <a:spLocks/>
          </p:cNvSpPr>
          <p:nvPr/>
        </p:nvSpPr>
        <p:spPr bwMode="auto">
          <a:xfrm>
            <a:off x="457199" y="4648200"/>
            <a:ext cx="6400801" cy="180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lnSpc>
                <a:spcPct val="90000"/>
              </a:lnSpc>
              <a:spcBef>
                <a:spcPct val="0"/>
              </a:spcBef>
              <a:spcAft>
                <a:spcPct val="0"/>
              </a:spcAft>
              <a:defRPr sz="2800" b="1">
                <a:solidFill>
                  <a:srgbClr val="FFFF99"/>
                </a:solidFill>
                <a:latin typeface="+mj-lt"/>
                <a:ea typeface="+mj-ea"/>
                <a:cs typeface="+mj-cs"/>
              </a:defRPr>
            </a:lvl1pPr>
            <a:lvl2pPr algn="ctr" rtl="0" fontAlgn="base">
              <a:lnSpc>
                <a:spcPct val="90000"/>
              </a:lnSpc>
              <a:spcBef>
                <a:spcPct val="0"/>
              </a:spcBef>
              <a:spcAft>
                <a:spcPct val="0"/>
              </a:spcAft>
              <a:defRPr sz="2800" b="1">
                <a:solidFill>
                  <a:schemeClr val="tx2"/>
                </a:solidFill>
                <a:latin typeface="Arial" charset="0"/>
              </a:defRPr>
            </a:lvl2pPr>
            <a:lvl3pPr algn="ctr" rtl="0" fontAlgn="base">
              <a:lnSpc>
                <a:spcPct val="90000"/>
              </a:lnSpc>
              <a:spcBef>
                <a:spcPct val="0"/>
              </a:spcBef>
              <a:spcAft>
                <a:spcPct val="0"/>
              </a:spcAft>
              <a:defRPr sz="2800" b="1">
                <a:solidFill>
                  <a:schemeClr val="tx2"/>
                </a:solidFill>
                <a:latin typeface="Arial" charset="0"/>
              </a:defRPr>
            </a:lvl3pPr>
            <a:lvl4pPr algn="ctr" rtl="0" fontAlgn="base">
              <a:lnSpc>
                <a:spcPct val="90000"/>
              </a:lnSpc>
              <a:spcBef>
                <a:spcPct val="0"/>
              </a:spcBef>
              <a:spcAft>
                <a:spcPct val="0"/>
              </a:spcAft>
              <a:defRPr sz="2800" b="1">
                <a:solidFill>
                  <a:schemeClr val="tx2"/>
                </a:solidFill>
                <a:latin typeface="Arial" charset="0"/>
              </a:defRPr>
            </a:lvl4pPr>
            <a:lvl5pPr algn="ctr" rtl="0" fontAlgn="base">
              <a:lnSpc>
                <a:spcPct val="90000"/>
              </a:lnSpc>
              <a:spcBef>
                <a:spcPct val="0"/>
              </a:spcBef>
              <a:spcAft>
                <a:spcPct val="0"/>
              </a:spcAft>
              <a:defRPr sz="2800" b="1">
                <a:solidFill>
                  <a:schemeClr val="tx2"/>
                </a:solidFill>
                <a:latin typeface="Arial" charset="0"/>
              </a:defRPr>
            </a:lvl5pPr>
            <a:lvl6pPr marL="457200" algn="ctr" rtl="0" fontAlgn="base">
              <a:lnSpc>
                <a:spcPct val="90000"/>
              </a:lnSpc>
              <a:spcBef>
                <a:spcPct val="0"/>
              </a:spcBef>
              <a:spcAft>
                <a:spcPct val="0"/>
              </a:spcAft>
              <a:defRPr sz="2800" b="1">
                <a:solidFill>
                  <a:schemeClr val="tx2"/>
                </a:solidFill>
                <a:latin typeface="Arial" charset="0"/>
              </a:defRPr>
            </a:lvl6pPr>
            <a:lvl7pPr marL="914400" algn="ctr" rtl="0" fontAlgn="base">
              <a:lnSpc>
                <a:spcPct val="90000"/>
              </a:lnSpc>
              <a:spcBef>
                <a:spcPct val="0"/>
              </a:spcBef>
              <a:spcAft>
                <a:spcPct val="0"/>
              </a:spcAft>
              <a:defRPr sz="2800" b="1">
                <a:solidFill>
                  <a:schemeClr val="tx2"/>
                </a:solidFill>
                <a:latin typeface="Arial" charset="0"/>
              </a:defRPr>
            </a:lvl7pPr>
            <a:lvl8pPr marL="1371600" algn="ctr" rtl="0" fontAlgn="base">
              <a:lnSpc>
                <a:spcPct val="90000"/>
              </a:lnSpc>
              <a:spcBef>
                <a:spcPct val="0"/>
              </a:spcBef>
              <a:spcAft>
                <a:spcPct val="0"/>
              </a:spcAft>
              <a:defRPr sz="2800" b="1">
                <a:solidFill>
                  <a:schemeClr val="tx2"/>
                </a:solidFill>
                <a:latin typeface="Arial" charset="0"/>
              </a:defRPr>
            </a:lvl8pPr>
            <a:lvl9pPr marL="1828800" algn="ctr" rtl="0" fontAlgn="base">
              <a:lnSpc>
                <a:spcPct val="90000"/>
              </a:lnSpc>
              <a:spcBef>
                <a:spcPct val="0"/>
              </a:spcBef>
              <a:spcAft>
                <a:spcPct val="0"/>
              </a:spcAft>
              <a:defRPr sz="2800" b="1">
                <a:solidFill>
                  <a:schemeClr val="tx2"/>
                </a:solidFill>
                <a:latin typeface="Arial" charset="0"/>
              </a:defRPr>
            </a:lvl9pPr>
          </a:lstStyle>
          <a:p>
            <a:pPr algn="r">
              <a:lnSpc>
                <a:spcPct val="100000"/>
              </a:lnSpc>
            </a:pPr>
            <a:r>
              <a:rPr lang="en-US" sz="2000" b="0" kern="0" dirty="0" smtClean="0"/>
              <a:t>APS Mid-Atlantic Section Meeting</a:t>
            </a:r>
            <a:endParaRPr lang="en-US" sz="2000" b="0" kern="0" dirty="0"/>
          </a:p>
          <a:p>
            <a:pPr algn="r">
              <a:lnSpc>
                <a:spcPct val="100000"/>
              </a:lnSpc>
            </a:pPr>
            <a:r>
              <a:rPr lang="en-US" sz="2000" b="0" kern="0" dirty="0" smtClean="0"/>
              <a:t>December 6, 2020</a:t>
            </a:r>
          </a:p>
          <a:p>
            <a:pPr algn="l">
              <a:lnSpc>
                <a:spcPct val="100000"/>
              </a:lnSpc>
            </a:pPr>
            <a:endParaRPr lang="en-US" sz="2000" b="0" kern="0" dirty="0"/>
          </a:p>
          <a:p>
            <a:pPr algn="l">
              <a:lnSpc>
                <a:spcPct val="100000"/>
              </a:lnSpc>
            </a:pPr>
            <a:endParaRPr lang="en-US" sz="2000" b="0" kern="0" dirty="0" smtClean="0"/>
          </a:p>
          <a:p>
            <a:pPr algn="l">
              <a:lnSpc>
                <a:spcPct val="100000"/>
              </a:lnSpc>
              <a:spcBef>
                <a:spcPts val="1200"/>
              </a:spcBef>
            </a:pPr>
            <a:r>
              <a:rPr lang="en-US" sz="1200" b="0" kern="0" dirty="0" smtClean="0">
                <a:solidFill>
                  <a:schemeClr val="bg1">
                    <a:lumMod val="50000"/>
                  </a:schemeClr>
                </a:solidFill>
              </a:rPr>
              <a:t>LIGO-G2001894-v2</a:t>
            </a:r>
            <a:endParaRPr lang="en-US" sz="1200" b="0" kern="0" dirty="0">
              <a:solidFill>
                <a:schemeClr val="bg1">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817" y="533400"/>
            <a:ext cx="4712836" cy="5496520"/>
          </a:xfrm>
          <a:prstGeom prst="rect">
            <a:avLst/>
          </a:prstGeom>
        </p:spPr>
      </p:pic>
      <p:sp>
        <p:nvSpPr>
          <p:cNvPr id="7" name="Rectangle 6"/>
          <p:cNvSpPr/>
          <p:nvPr/>
        </p:nvSpPr>
        <p:spPr>
          <a:xfrm>
            <a:off x="7162800" y="6169115"/>
            <a:ext cx="4896870" cy="287332"/>
          </a:xfrm>
          <a:prstGeom prst="rect">
            <a:avLst/>
          </a:prstGeom>
        </p:spPr>
        <p:txBody>
          <a:bodyPr wrap="square">
            <a:spAutoFit/>
          </a:bodyPr>
          <a:lstStyle/>
          <a:p>
            <a:r>
              <a:rPr lang="en-US" sz="1200" dirty="0">
                <a:solidFill>
                  <a:schemeClr val="tx1">
                    <a:lumMod val="50000"/>
                    <a:lumOff val="50000"/>
                  </a:schemeClr>
                </a:solidFill>
              </a:rPr>
              <a:t>National Science Foundation/LIGO/Sonoma State </a:t>
            </a:r>
            <a:r>
              <a:rPr lang="en-US" sz="1200" dirty="0" smtClean="0">
                <a:solidFill>
                  <a:schemeClr val="tx1">
                    <a:lumMod val="50000"/>
                    <a:lumOff val="50000"/>
                  </a:schemeClr>
                </a:solidFill>
              </a:rPr>
              <a:t>Univ./A</a:t>
            </a:r>
            <a:r>
              <a:rPr lang="en-US" sz="1200" dirty="0">
                <a:solidFill>
                  <a:schemeClr val="tx1">
                    <a:lumMod val="50000"/>
                    <a:lumOff val="50000"/>
                  </a:schemeClr>
                </a:solidFill>
              </a:rPr>
              <a:t>. </a:t>
            </a:r>
            <a:r>
              <a:rPr lang="en-US" sz="1200" dirty="0" err="1">
                <a:solidFill>
                  <a:schemeClr val="tx1">
                    <a:lumMod val="50000"/>
                    <a:lumOff val="50000"/>
                  </a:schemeClr>
                </a:solidFill>
              </a:rPr>
              <a:t>Simonnet</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63005593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3C35ECC-5A5C-4ECB-AA82-3709BFA55634}" type="slidenum">
              <a:rPr lang="en-US" smtClean="0">
                <a:solidFill>
                  <a:srgbClr val="000000"/>
                </a:solidFill>
              </a:rPr>
              <a:pPr/>
              <a:t>10</a:t>
            </a:fld>
            <a:endParaRPr lang="en-US">
              <a:solidFill>
                <a:srgbClr val="000000"/>
              </a:solidFill>
            </a:endParaRPr>
          </a:p>
        </p:txBody>
      </p:sp>
      <p:pic>
        <p:nvPicPr>
          <p:cNvPr id="6" name="Picture 5"/>
          <p:cNvPicPr>
            <a:picLocks noChangeAspect="1"/>
          </p:cNvPicPr>
          <p:nvPr/>
        </p:nvPicPr>
        <p:blipFill rotWithShape="1">
          <a:blip r:embed="rId2"/>
          <a:srcRect l="8750" t="9659" r="63715" b="6225"/>
          <a:stretch/>
        </p:blipFill>
        <p:spPr>
          <a:xfrm>
            <a:off x="0" y="228600"/>
            <a:ext cx="3962400" cy="6629400"/>
          </a:xfrm>
          <a:prstGeom prst="rect">
            <a:avLst/>
          </a:prstGeom>
        </p:spPr>
      </p:pic>
      <p:sp>
        <p:nvSpPr>
          <p:cNvPr id="2" name="Title 1"/>
          <p:cNvSpPr>
            <a:spLocks noGrp="1"/>
          </p:cNvSpPr>
          <p:nvPr>
            <p:ph type="title"/>
          </p:nvPr>
        </p:nvSpPr>
        <p:spPr>
          <a:xfrm>
            <a:off x="457200" y="304800"/>
            <a:ext cx="3048000" cy="482600"/>
          </a:xfrm>
          <a:solidFill>
            <a:schemeClr val="bg1">
              <a:lumMod val="75000"/>
              <a:alpha val="60000"/>
            </a:schemeClr>
          </a:solidFill>
        </p:spPr>
        <p:txBody>
          <a:bodyPr/>
          <a:lstStyle/>
          <a:p>
            <a:r>
              <a:rPr lang="en-US" dirty="0" smtClean="0">
                <a:solidFill>
                  <a:srgbClr val="FFFF66"/>
                </a:solidFill>
              </a:rPr>
              <a:t>papers.ligo.org</a:t>
            </a:r>
            <a:endParaRPr lang="en-US" dirty="0">
              <a:solidFill>
                <a:srgbClr val="FFFF66"/>
              </a:solidFill>
            </a:endParaRPr>
          </a:p>
        </p:txBody>
      </p:sp>
      <p:sp>
        <p:nvSpPr>
          <p:cNvPr id="8" name="Rounded Rectangle 7"/>
          <p:cNvSpPr/>
          <p:nvPr/>
        </p:nvSpPr>
        <p:spPr>
          <a:xfrm>
            <a:off x="342900" y="4210050"/>
            <a:ext cx="1981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t="10304" r="24106" b="22117"/>
          <a:stretch/>
        </p:blipFill>
        <p:spPr>
          <a:xfrm>
            <a:off x="4714867" y="844551"/>
            <a:ext cx="7477133" cy="3575049"/>
          </a:xfrm>
          <a:prstGeom prst="rect">
            <a:avLst/>
          </a:prstGeom>
        </p:spPr>
      </p:pic>
      <p:pic>
        <p:nvPicPr>
          <p:cNvPr id="7" name="Picture 6"/>
          <p:cNvPicPr>
            <a:picLocks noChangeAspect="1"/>
          </p:cNvPicPr>
          <p:nvPr/>
        </p:nvPicPr>
        <p:blipFill rotWithShape="1">
          <a:blip r:embed="rId4"/>
          <a:srcRect t="10396" r="24106" b="52742"/>
          <a:stretch/>
        </p:blipFill>
        <p:spPr>
          <a:xfrm>
            <a:off x="4714867" y="4679373"/>
            <a:ext cx="7477133" cy="1950027"/>
          </a:xfrm>
          <a:prstGeom prst="rect">
            <a:avLst/>
          </a:prstGeom>
        </p:spPr>
      </p:pic>
      <p:sp>
        <p:nvSpPr>
          <p:cNvPr id="11" name="Title 1"/>
          <p:cNvSpPr txBox="1">
            <a:spLocks/>
          </p:cNvSpPr>
          <p:nvPr/>
        </p:nvSpPr>
        <p:spPr bwMode="auto">
          <a:xfrm>
            <a:off x="6929433" y="304800"/>
            <a:ext cx="3048000" cy="482600"/>
          </a:xfrm>
          <a:prstGeom prst="rect">
            <a:avLst/>
          </a:prstGeom>
          <a:solidFill>
            <a:schemeClr val="bg1">
              <a:lumMod val="75000"/>
              <a:alpha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lnSpc>
                <a:spcPct val="90000"/>
              </a:lnSpc>
              <a:spcBef>
                <a:spcPct val="0"/>
              </a:spcBef>
              <a:spcAft>
                <a:spcPct val="0"/>
              </a:spcAft>
              <a:defRPr sz="3600" b="0">
                <a:solidFill>
                  <a:srgbClr val="FFFF99"/>
                </a:solidFill>
                <a:latin typeface="Calibri" panose="020F0502020204030204" pitchFamily="34" charset="0"/>
                <a:ea typeface="+mj-ea"/>
                <a:cs typeface="Calibri" panose="020F0502020204030204" pitchFamily="34" charset="0"/>
              </a:defRPr>
            </a:lvl1pPr>
            <a:lvl2pPr algn="ctr" rtl="0" fontAlgn="base">
              <a:lnSpc>
                <a:spcPct val="90000"/>
              </a:lnSpc>
              <a:spcBef>
                <a:spcPct val="0"/>
              </a:spcBef>
              <a:spcAft>
                <a:spcPct val="0"/>
              </a:spcAft>
              <a:defRPr sz="2800" b="1">
                <a:solidFill>
                  <a:schemeClr val="tx2"/>
                </a:solidFill>
                <a:latin typeface="Arial" charset="0"/>
              </a:defRPr>
            </a:lvl2pPr>
            <a:lvl3pPr algn="ctr" rtl="0" fontAlgn="base">
              <a:lnSpc>
                <a:spcPct val="90000"/>
              </a:lnSpc>
              <a:spcBef>
                <a:spcPct val="0"/>
              </a:spcBef>
              <a:spcAft>
                <a:spcPct val="0"/>
              </a:spcAft>
              <a:defRPr sz="2800" b="1">
                <a:solidFill>
                  <a:schemeClr val="tx2"/>
                </a:solidFill>
                <a:latin typeface="Arial" charset="0"/>
              </a:defRPr>
            </a:lvl3pPr>
            <a:lvl4pPr algn="ctr" rtl="0" fontAlgn="base">
              <a:lnSpc>
                <a:spcPct val="90000"/>
              </a:lnSpc>
              <a:spcBef>
                <a:spcPct val="0"/>
              </a:spcBef>
              <a:spcAft>
                <a:spcPct val="0"/>
              </a:spcAft>
              <a:defRPr sz="2800" b="1">
                <a:solidFill>
                  <a:schemeClr val="tx2"/>
                </a:solidFill>
                <a:latin typeface="Arial" charset="0"/>
              </a:defRPr>
            </a:lvl4pPr>
            <a:lvl5pPr algn="ctr" rtl="0" fontAlgn="base">
              <a:lnSpc>
                <a:spcPct val="90000"/>
              </a:lnSpc>
              <a:spcBef>
                <a:spcPct val="0"/>
              </a:spcBef>
              <a:spcAft>
                <a:spcPct val="0"/>
              </a:spcAft>
              <a:defRPr sz="2800" b="1">
                <a:solidFill>
                  <a:schemeClr val="tx2"/>
                </a:solidFill>
                <a:latin typeface="Arial" charset="0"/>
              </a:defRPr>
            </a:lvl5pPr>
            <a:lvl6pPr marL="457200" algn="ctr" rtl="0" fontAlgn="base">
              <a:lnSpc>
                <a:spcPct val="90000"/>
              </a:lnSpc>
              <a:spcBef>
                <a:spcPct val="0"/>
              </a:spcBef>
              <a:spcAft>
                <a:spcPct val="0"/>
              </a:spcAft>
              <a:defRPr sz="2800" b="1">
                <a:solidFill>
                  <a:schemeClr val="tx2"/>
                </a:solidFill>
                <a:latin typeface="Arial" charset="0"/>
              </a:defRPr>
            </a:lvl6pPr>
            <a:lvl7pPr marL="914400" algn="ctr" rtl="0" fontAlgn="base">
              <a:lnSpc>
                <a:spcPct val="90000"/>
              </a:lnSpc>
              <a:spcBef>
                <a:spcPct val="0"/>
              </a:spcBef>
              <a:spcAft>
                <a:spcPct val="0"/>
              </a:spcAft>
              <a:defRPr sz="2800" b="1">
                <a:solidFill>
                  <a:schemeClr val="tx2"/>
                </a:solidFill>
                <a:latin typeface="Arial" charset="0"/>
              </a:defRPr>
            </a:lvl7pPr>
            <a:lvl8pPr marL="1371600" algn="ctr" rtl="0" fontAlgn="base">
              <a:lnSpc>
                <a:spcPct val="90000"/>
              </a:lnSpc>
              <a:spcBef>
                <a:spcPct val="0"/>
              </a:spcBef>
              <a:spcAft>
                <a:spcPct val="0"/>
              </a:spcAft>
              <a:defRPr sz="2800" b="1">
                <a:solidFill>
                  <a:schemeClr val="tx2"/>
                </a:solidFill>
                <a:latin typeface="Arial" charset="0"/>
              </a:defRPr>
            </a:lvl8pPr>
            <a:lvl9pPr marL="1828800" algn="ctr" rtl="0" fontAlgn="base">
              <a:lnSpc>
                <a:spcPct val="90000"/>
              </a:lnSpc>
              <a:spcBef>
                <a:spcPct val="0"/>
              </a:spcBef>
              <a:spcAft>
                <a:spcPct val="0"/>
              </a:spcAft>
              <a:defRPr sz="2800" b="1">
                <a:solidFill>
                  <a:schemeClr val="tx2"/>
                </a:solidFill>
                <a:latin typeface="Arial" charset="0"/>
              </a:defRPr>
            </a:lvl9pPr>
          </a:lstStyle>
          <a:p>
            <a:r>
              <a:rPr lang="en-US" kern="0" dirty="0" smtClean="0">
                <a:solidFill>
                  <a:srgbClr val="FFFF66"/>
                </a:solidFill>
              </a:rPr>
              <a:t>www.ligo.org</a:t>
            </a:r>
            <a:endParaRPr lang="en-US" kern="0" dirty="0">
              <a:solidFill>
                <a:srgbClr val="FFFF66"/>
              </a:solidFill>
            </a:endParaRPr>
          </a:p>
        </p:txBody>
      </p:sp>
      <p:sp>
        <p:nvSpPr>
          <p:cNvPr id="12" name="Rounded Rectangle 11"/>
          <p:cNvSpPr/>
          <p:nvPr/>
        </p:nvSpPr>
        <p:spPr>
          <a:xfrm>
            <a:off x="10058400" y="1905000"/>
            <a:ext cx="1118335"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129155" y="6099175"/>
            <a:ext cx="1801091"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9930246" y="2305051"/>
            <a:ext cx="660364" cy="2412998"/>
          </a:xfrm>
          <a:prstGeom prst="straightConnector1">
            <a:avLst/>
          </a:prstGeom>
          <a:ln w="28575">
            <a:solidFill>
              <a:srgbClr val="FF0000"/>
            </a:solidFill>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265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3C35ECC-5A5C-4ECB-AA82-3709BFA55634}" type="slidenum">
              <a:rPr lang="en-US" smtClean="0">
                <a:solidFill>
                  <a:srgbClr val="000000"/>
                </a:solidFill>
              </a:rPr>
              <a:pPr/>
              <a:t>11</a:t>
            </a:fld>
            <a:endParaRPr lang="en-US">
              <a:solidFill>
                <a:srgbClr val="000000"/>
              </a:solidFill>
            </a:endParaRPr>
          </a:p>
        </p:txBody>
      </p:sp>
      <p:pic>
        <p:nvPicPr>
          <p:cNvPr id="5" name="Picture 4"/>
          <p:cNvPicPr>
            <a:picLocks noChangeAspect="1"/>
          </p:cNvPicPr>
          <p:nvPr/>
        </p:nvPicPr>
        <p:blipFill rotWithShape="1">
          <a:blip r:embed="rId2"/>
          <a:srcRect t="9486" r="1250"/>
          <a:stretch/>
        </p:blipFill>
        <p:spPr>
          <a:xfrm>
            <a:off x="-46836" y="231774"/>
            <a:ext cx="12238835" cy="6626226"/>
          </a:xfrm>
          <a:prstGeom prst="rect">
            <a:avLst/>
          </a:prstGeom>
        </p:spPr>
      </p:pic>
      <p:sp>
        <p:nvSpPr>
          <p:cNvPr id="7" name="Rounded Rectangle 6"/>
          <p:cNvSpPr/>
          <p:nvPr/>
        </p:nvSpPr>
        <p:spPr>
          <a:xfrm>
            <a:off x="11201401" y="2038349"/>
            <a:ext cx="838200" cy="45688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43900" y="1371600"/>
            <a:ext cx="3848373" cy="590931"/>
          </a:xfrm>
          <a:prstGeom prst="rect">
            <a:avLst/>
          </a:prstGeom>
          <a:noFill/>
        </p:spPr>
        <p:txBody>
          <a:bodyPr wrap="square" rtlCol="0">
            <a:spAutoFit/>
          </a:bodyPr>
          <a:lstStyle/>
          <a:p>
            <a:pPr algn="r">
              <a:lnSpc>
                <a:spcPct val="90000"/>
              </a:lnSpc>
            </a:pPr>
            <a:r>
              <a:rPr lang="en-US" sz="1800" dirty="0" smtClean="0">
                <a:solidFill>
                  <a:srgbClr val="FF0000"/>
                </a:solidFill>
              </a:rPr>
              <a:t>The DCC records generally include paper-specific data products</a:t>
            </a:r>
            <a:endParaRPr lang="en-US" sz="1800" dirty="0">
              <a:solidFill>
                <a:srgbClr val="FF0000"/>
              </a:solidFill>
            </a:endParaRPr>
          </a:p>
        </p:txBody>
      </p:sp>
    </p:spTree>
    <p:extLst>
      <p:ext uri="{BB962C8B-B14F-4D97-AF65-F5344CB8AC3E}">
        <p14:creationId xmlns:p14="http://schemas.microsoft.com/office/powerpoint/2010/main" val="180720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p:txBody>
          <a:bodyPr/>
          <a:lstStyle/>
          <a:p>
            <a:r>
              <a:rPr lang="en-US" dirty="0" smtClean="0"/>
              <a:t>Sometimes, the “data behind the figures and tables” is attached as additional files</a:t>
            </a:r>
            <a:endParaRPr lang="en-US" dirty="0"/>
          </a:p>
        </p:txBody>
      </p:sp>
      <p:sp>
        <p:nvSpPr>
          <p:cNvPr id="4" name="Slide Number Placeholder 3"/>
          <p:cNvSpPr>
            <a:spLocks noGrp="1"/>
          </p:cNvSpPr>
          <p:nvPr>
            <p:ph type="sldNum" sz="quarter" idx="12"/>
          </p:nvPr>
        </p:nvSpPr>
        <p:spPr/>
        <p:txBody>
          <a:bodyPr/>
          <a:lstStyle/>
          <a:p>
            <a:fld id="{93C35ECC-5A5C-4ECB-AA82-3709BFA55634}" type="slidenum">
              <a:rPr lang="en-US" smtClean="0">
                <a:solidFill>
                  <a:srgbClr val="000000"/>
                </a:solidFill>
              </a:rPr>
              <a:pPr/>
              <a:t>12</a:t>
            </a:fld>
            <a:endParaRPr lang="en-US">
              <a:solidFill>
                <a:srgbClr val="000000"/>
              </a:solidFill>
            </a:endParaRPr>
          </a:p>
        </p:txBody>
      </p:sp>
      <p:pic>
        <p:nvPicPr>
          <p:cNvPr id="5" name="Picture 4"/>
          <p:cNvPicPr>
            <a:picLocks noChangeAspect="1"/>
          </p:cNvPicPr>
          <p:nvPr/>
        </p:nvPicPr>
        <p:blipFill rotWithShape="1">
          <a:blip r:embed="rId2"/>
          <a:srcRect t="9303" b="15099"/>
          <a:stretch/>
        </p:blipFill>
        <p:spPr>
          <a:xfrm>
            <a:off x="152400" y="1676400"/>
            <a:ext cx="11963400" cy="4953000"/>
          </a:xfrm>
          <a:prstGeom prst="rect">
            <a:avLst/>
          </a:prstGeom>
        </p:spPr>
      </p:pic>
      <p:sp>
        <p:nvSpPr>
          <p:cNvPr id="6" name="Rounded Rectangle 5"/>
          <p:cNvSpPr/>
          <p:nvPr/>
        </p:nvSpPr>
        <p:spPr>
          <a:xfrm>
            <a:off x="3067051" y="5162550"/>
            <a:ext cx="4876800" cy="13906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5501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p:txBody>
          <a:bodyPr/>
          <a:lstStyle/>
          <a:p>
            <a:r>
              <a:rPr lang="en-US" dirty="0" smtClean="0"/>
              <a:t>Other times, there is a separate, related DCC entry containing data products</a:t>
            </a:r>
            <a:endParaRPr lang="en-US" dirty="0"/>
          </a:p>
        </p:txBody>
      </p:sp>
      <p:sp>
        <p:nvSpPr>
          <p:cNvPr id="4" name="Slide Number Placeholder 3"/>
          <p:cNvSpPr>
            <a:spLocks noGrp="1"/>
          </p:cNvSpPr>
          <p:nvPr>
            <p:ph type="sldNum" sz="quarter" idx="12"/>
          </p:nvPr>
        </p:nvSpPr>
        <p:spPr/>
        <p:txBody>
          <a:bodyPr/>
          <a:lstStyle/>
          <a:p>
            <a:fld id="{93C35ECC-5A5C-4ECB-AA82-3709BFA55634}" type="slidenum">
              <a:rPr lang="en-US" smtClean="0">
                <a:solidFill>
                  <a:srgbClr val="000000"/>
                </a:solidFill>
              </a:rPr>
              <a:pPr/>
              <a:t>13</a:t>
            </a:fld>
            <a:endParaRPr lang="en-US">
              <a:solidFill>
                <a:srgbClr val="000000"/>
              </a:solidFill>
            </a:endParaRPr>
          </a:p>
        </p:txBody>
      </p:sp>
      <p:pic>
        <p:nvPicPr>
          <p:cNvPr id="5" name="Picture 4"/>
          <p:cNvPicPr>
            <a:picLocks noChangeAspect="1"/>
          </p:cNvPicPr>
          <p:nvPr/>
        </p:nvPicPr>
        <p:blipFill rotWithShape="1">
          <a:blip r:embed="rId2"/>
          <a:srcRect l="70" t="11178" b="-1"/>
          <a:stretch/>
        </p:blipFill>
        <p:spPr>
          <a:xfrm>
            <a:off x="607485" y="1609826"/>
            <a:ext cx="10820401" cy="5267224"/>
          </a:xfrm>
          <a:prstGeom prst="rect">
            <a:avLst/>
          </a:prstGeom>
        </p:spPr>
      </p:pic>
      <p:sp>
        <p:nvSpPr>
          <p:cNvPr id="6" name="Rounded Rectangle 5"/>
          <p:cNvSpPr/>
          <p:nvPr/>
        </p:nvSpPr>
        <p:spPr>
          <a:xfrm>
            <a:off x="2667000" y="6172200"/>
            <a:ext cx="7143750" cy="342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4611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07485" y="1298575"/>
            <a:ext cx="10968567" cy="5254625"/>
          </a:xfrm>
        </p:spPr>
        <p:txBody>
          <a:bodyPr/>
          <a:lstStyle/>
          <a:p>
            <a:r>
              <a:rPr lang="en-US" dirty="0" smtClean="0"/>
              <a:t>These scientific results have been produced by the many members of the LIGO Scientific Collaboration (LSC) and the Virgo Collaboration</a:t>
            </a:r>
          </a:p>
          <a:p>
            <a:r>
              <a:rPr lang="en-US" dirty="0" smtClean="0"/>
              <a:t>PSS </a:t>
            </a:r>
            <a:r>
              <a:rPr lang="en-US" dirty="0" smtClean="0"/>
              <a:t>thanks the National Science Foundation for support through grant </a:t>
            </a:r>
            <a:r>
              <a:rPr lang="en-US" dirty="0" smtClean="0"/>
              <a:t>PHY-1710286</a:t>
            </a:r>
          </a:p>
          <a:p>
            <a:endParaRPr lang="en-US" dirty="0" smtClean="0"/>
          </a:p>
          <a:p>
            <a:endParaRPr lang="en-US" dirty="0" smtClean="0"/>
          </a:p>
          <a:p>
            <a:r>
              <a:rPr lang="en-US" sz="1400" b="0" dirty="0" smtClean="0"/>
              <a:t>The Gravitational Wave Open Science Center is a service of the LIGO Laboratory, the LIGO Scientific Collaboration and the </a:t>
            </a:r>
            <a:r>
              <a:rPr lang="en-US" sz="1400" b="0" dirty="0"/>
              <a:t>Virgo Collaboration. </a:t>
            </a:r>
            <a:r>
              <a:rPr lang="en-US" sz="1400" b="0" dirty="0"/>
              <a:t> </a:t>
            </a:r>
            <a:r>
              <a:rPr lang="en-US" sz="1400" b="0" dirty="0" smtClean="0"/>
              <a:t>LIGO </a:t>
            </a:r>
            <a:r>
              <a:rPr lang="en-US" sz="1400" b="0" dirty="0"/>
              <a:t>Laboratory and Advanced LIGO are funded by the United States National Science Foundation (NSF) as well as the </a:t>
            </a:r>
            <a:r>
              <a:rPr lang="en-US" sz="1400" b="0" dirty="0" smtClean="0"/>
              <a:t>Science </a:t>
            </a:r>
            <a:r>
              <a:rPr lang="en-US" sz="1400" b="0" dirty="0"/>
              <a:t>and Technology Facilities Council (STFC) of the United Kingdom, the Max-Planck-Society (MPS), and the State of </a:t>
            </a:r>
            <a:r>
              <a:rPr lang="en-US" sz="1400" b="0" dirty="0" smtClean="0"/>
              <a:t>Niedersachsen/Germany </a:t>
            </a:r>
            <a:r>
              <a:rPr lang="en-US" sz="1400" b="0" dirty="0"/>
              <a:t>for support of the construction of Advanced LIGO and construction and operation of the GEO600 detector. Additional support for Advanced LIGO was provided by the Australian Research Council. Virgo is funded, through the European Gravitational Observatory (EGO), by the French Centre National de </a:t>
            </a:r>
            <a:r>
              <a:rPr lang="en-US" sz="1400" b="0" dirty="0" err="1"/>
              <a:t>Recherche</a:t>
            </a:r>
            <a:r>
              <a:rPr lang="en-US" sz="1400" b="0" dirty="0"/>
              <a:t> </a:t>
            </a:r>
            <a:r>
              <a:rPr lang="en-US" sz="1400" b="0" dirty="0" err="1"/>
              <a:t>Scientifique</a:t>
            </a:r>
            <a:r>
              <a:rPr lang="en-US" sz="1400" b="0" dirty="0"/>
              <a:t> (CNRS), the Italian </a:t>
            </a:r>
            <a:r>
              <a:rPr lang="en-US" sz="1400" b="0" dirty="0" err="1"/>
              <a:t>Istituto</a:t>
            </a:r>
            <a:r>
              <a:rPr lang="en-US" sz="1400" b="0" dirty="0"/>
              <a:t> </a:t>
            </a:r>
            <a:r>
              <a:rPr lang="en-US" sz="1400" b="0" dirty="0" err="1"/>
              <a:t>Nazionale</a:t>
            </a:r>
            <a:r>
              <a:rPr lang="en-US" sz="1400" b="0" dirty="0"/>
              <a:t> </a:t>
            </a:r>
            <a:r>
              <a:rPr lang="en-US" sz="1400" b="0" dirty="0" err="1"/>
              <a:t>della</a:t>
            </a:r>
            <a:r>
              <a:rPr lang="en-US" sz="1400" b="0" dirty="0"/>
              <a:t> </a:t>
            </a:r>
            <a:r>
              <a:rPr lang="en-US" sz="1400" b="0" dirty="0" err="1"/>
              <a:t>Fisica</a:t>
            </a:r>
            <a:r>
              <a:rPr lang="en-US" sz="1400" b="0" dirty="0"/>
              <a:t> </a:t>
            </a:r>
            <a:r>
              <a:rPr lang="en-US" sz="1400" b="0" dirty="0" err="1"/>
              <a:t>Nucleare</a:t>
            </a:r>
            <a:r>
              <a:rPr lang="en-US" sz="1400" b="0" dirty="0"/>
              <a:t> (INFN) and the Dutch </a:t>
            </a:r>
            <a:r>
              <a:rPr lang="en-US" sz="1400" b="0" dirty="0" err="1"/>
              <a:t>Nikhef</a:t>
            </a:r>
            <a:r>
              <a:rPr lang="en-US" sz="1400" b="0" dirty="0"/>
              <a:t>, with contributions by institutions from Belgium, Germany, Greece, Hungary, Ireland, Japan, Monaco, Poland, Portugal, Spain.</a:t>
            </a:r>
          </a:p>
        </p:txBody>
      </p:sp>
      <p:sp>
        <p:nvSpPr>
          <p:cNvPr id="4" name="Slide Number Placeholder 3"/>
          <p:cNvSpPr>
            <a:spLocks noGrp="1"/>
          </p:cNvSpPr>
          <p:nvPr>
            <p:ph type="sldNum" sz="quarter" idx="12"/>
          </p:nvPr>
        </p:nvSpPr>
        <p:spPr/>
        <p:txBody>
          <a:bodyPr/>
          <a:lstStyle/>
          <a:p>
            <a:fld id="{93C35ECC-5A5C-4ECB-AA82-3709BFA55634}" type="slidenum">
              <a:rPr lang="en-US" smtClean="0">
                <a:solidFill>
                  <a:srgbClr val="000000"/>
                </a:solidFill>
              </a:rPr>
              <a:pPr/>
              <a:t>14</a:t>
            </a:fld>
            <a:endParaRPr lang="en-US">
              <a:solidFill>
                <a:srgbClr val="000000"/>
              </a:solidFill>
            </a:endParaRPr>
          </a:p>
        </p:txBody>
      </p:sp>
      <p:pic>
        <p:nvPicPr>
          <p:cNvPr id="5" name="Picture 4"/>
          <p:cNvPicPr>
            <a:picLocks noChangeAspect="1"/>
          </p:cNvPicPr>
          <p:nvPr/>
        </p:nvPicPr>
        <p:blipFill rotWithShape="1">
          <a:blip r:embed="rId2"/>
          <a:srcRect t="73751" b="2283"/>
          <a:stretch/>
        </p:blipFill>
        <p:spPr>
          <a:xfrm>
            <a:off x="0" y="5257800"/>
            <a:ext cx="12192000" cy="1600200"/>
          </a:xfrm>
          <a:prstGeom prst="rect">
            <a:avLst/>
          </a:prstGeom>
        </p:spPr>
      </p:pic>
    </p:spTree>
    <p:extLst>
      <p:ext uri="{BB962C8B-B14F-4D97-AF65-F5344CB8AC3E}">
        <p14:creationId xmlns:p14="http://schemas.microsoft.com/office/powerpoint/2010/main" val="10016285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3C35ECC-5A5C-4ECB-AA82-3709BFA55634}" type="slidenum">
              <a:rPr lang="en-US" smtClean="0">
                <a:solidFill>
                  <a:srgbClr val="000000"/>
                </a:solidFill>
              </a:rPr>
              <a:pPr/>
              <a:t>2</a:t>
            </a:fld>
            <a:endParaRPr lang="en-US">
              <a:solidFill>
                <a:srgbClr val="000000"/>
              </a:solidFill>
            </a:endParaRPr>
          </a:p>
        </p:txBody>
      </p:sp>
      <p:pic>
        <p:nvPicPr>
          <p:cNvPr id="6" name="Picture 5"/>
          <p:cNvPicPr>
            <a:picLocks noChangeAspect="1"/>
          </p:cNvPicPr>
          <p:nvPr/>
        </p:nvPicPr>
        <p:blipFill rotWithShape="1">
          <a:blip r:embed="rId2"/>
          <a:srcRect l="8750" t="9659" r="6529" b="6225"/>
          <a:stretch/>
        </p:blipFill>
        <p:spPr>
          <a:xfrm>
            <a:off x="0" y="228600"/>
            <a:ext cx="12192000" cy="6629400"/>
          </a:xfrm>
          <a:prstGeom prst="rect">
            <a:avLst/>
          </a:prstGeom>
        </p:spPr>
      </p:pic>
      <p:sp>
        <p:nvSpPr>
          <p:cNvPr id="2" name="Title 1"/>
          <p:cNvSpPr>
            <a:spLocks noGrp="1"/>
          </p:cNvSpPr>
          <p:nvPr>
            <p:ph type="title"/>
          </p:nvPr>
        </p:nvSpPr>
        <p:spPr>
          <a:xfrm>
            <a:off x="2133600" y="381000"/>
            <a:ext cx="6553200" cy="482600"/>
          </a:xfrm>
          <a:solidFill>
            <a:schemeClr val="bg1">
              <a:lumMod val="75000"/>
              <a:alpha val="60000"/>
            </a:schemeClr>
          </a:solidFill>
        </p:spPr>
        <p:txBody>
          <a:bodyPr/>
          <a:lstStyle/>
          <a:p>
            <a:r>
              <a:rPr lang="en-US" dirty="0" smtClean="0">
                <a:solidFill>
                  <a:srgbClr val="FFFF66"/>
                </a:solidFill>
              </a:rPr>
              <a:t>Detection Papers:  papers.ligo.org</a:t>
            </a:r>
            <a:endParaRPr lang="en-US" dirty="0">
              <a:solidFill>
                <a:srgbClr val="FFFF66"/>
              </a:solidFill>
            </a:endParaRPr>
          </a:p>
        </p:txBody>
      </p:sp>
      <p:grpSp>
        <p:nvGrpSpPr>
          <p:cNvPr id="10" name="Group 9"/>
          <p:cNvGrpSpPr/>
          <p:nvPr/>
        </p:nvGrpSpPr>
        <p:grpSpPr>
          <a:xfrm>
            <a:off x="4191000" y="5118100"/>
            <a:ext cx="1981200" cy="1649413"/>
            <a:chOff x="4191000" y="5118100"/>
            <a:chExt cx="1981200" cy="1649413"/>
          </a:xfrm>
        </p:grpSpPr>
        <p:sp>
          <p:nvSpPr>
            <p:cNvPr id="8" name="Rounded Rectangle 7"/>
            <p:cNvSpPr/>
            <p:nvPr/>
          </p:nvSpPr>
          <p:spPr>
            <a:xfrm>
              <a:off x="4191000" y="5118100"/>
              <a:ext cx="1981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191000" y="6538913"/>
              <a:ext cx="1981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7677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3C35ECC-5A5C-4ECB-AA82-3709BFA55634}" type="slidenum">
              <a:rPr lang="en-US" smtClean="0">
                <a:solidFill>
                  <a:srgbClr val="000000"/>
                </a:solidFill>
              </a:rPr>
              <a:pPr/>
              <a:t>3</a:t>
            </a:fld>
            <a:endParaRPr lang="en-US">
              <a:solidFill>
                <a:srgbClr val="000000"/>
              </a:solidFill>
            </a:endParaRPr>
          </a:p>
        </p:txBody>
      </p:sp>
      <p:pic>
        <p:nvPicPr>
          <p:cNvPr id="5" name="Picture 4"/>
          <p:cNvPicPr>
            <a:picLocks noChangeAspect="1"/>
          </p:cNvPicPr>
          <p:nvPr/>
        </p:nvPicPr>
        <p:blipFill rotWithShape="1">
          <a:blip r:embed="rId2"/>
          <a:srcRect t="9299" r="7870" b="2101"/>
          <a:stretch/>
        </p:blipFill>
        <p:spPr>
          <a:xfrm>
            <a:off x="-1" y="203200"/>
            <a:ext cx="12201469" cy="6426200"/>
          </a:xfrm>
          <a:prstGeom prst="rect">
            <a:avLst/>
          </a:prstGeom>
        </p:spPr>
      </p:pic>
      <p:sp>
        <p:nvSpPr>
          <p:cNvPr id="6" name="Title 1"/>
          <p:cNvSpPr txBox="1">
            <a:spLocks/>
          </p:cNvSpPr>
          <p:nvPr/>
        </p:nvSpPr>
        <p:spPr bwMode="auto">
          <a:xfrm>
            <a:off x="2133600" y="914400"/>
            <a:ext cx="6553200" cy="482600"/>
          </a:xfrm>
          <a:prstGeom prst="rect">
            <a:avLst/>
          </a:prstGeom>
          <a:solidFill>
            <a:schemeClr val="bg1">
              <a:lumMod val="75000"/>
              <a:alpha val="60000"/>
            </a:schemeClr>
          </a:solidFill>
          <a:ln>
            <a:noFill/>
          </a:ln>
          <a:effectLst/>
          <a:extLst/>
        </p:spPr>
        <p:txBody>
          <a:bodyPr vert="horz" wrap="square" lIns="91440" tIns="45720" rIns="91440" bIns="45720" numCol="1" anchor="ctr" anchorCtr="0" compatLnSpc="1">
            <a:prstTxWarp prst="textNoShape">
              <a:avLst/>
            </a:prstTxWarp>
          </a:bodyPr>
          <a:lstStyle>
            <a:lvl1pPr algn="ctr" rtl="0" fontAlgn="base">
              <a:lnSpc>
                <a:spcPct val="90000"/>
              </a:lnSpc>
              <a:spcBef>
                <a:spcPct val="0"/>
              </a:spcBef>
              <a:spcAft>
                <a:spcPct val="0"/>
              </a:spcAft>
              <a:defRPr sz="3600" b="0">
                <a:solidFill>
                  <a:srgbClr val="FFFF99"/>
                </a:solidFill>
                <a:latin typeface="Calibri" panose="020F0502020204030204" pitchFamily="34" charset="0"/>
                <a:ea typeface="+mj-ea"/>
                <a:cs typeface="Calibri" panose="020F0502020204030204" pitchFamily="34" charset="0"/>
              </a:defRPr>
            </a:lvl1pPr>
            <a:lvl2pPr algn="ctr" rtl="0" fontAlgn="base">
              <a:lnSpc>
                <a:spcPct val="90000"/>
              </a:lnSpc>
              <a:spcBef>
                <a:spcPct val="0"/>
              </a:spcBef>
              <a:spcAft>
                <a:spcPct val="0"/>
              </a:spcAft>
              <a:defRPr sz="2800" b="1">
                <a:solidFill>
                  <a:schemeClr val="tx2"/>
                </a:solidFill>
                <a:latin typeface="Arial" charset="0"/>
              </a:defRPr>
            </a:lvl2pPr>
            <a:lvl3pPr algn="ctr" rtl="0" fontAlgn="base">
              <a:lnSpc>
                <a:spcPct val="90000"/>
              </a:lnSpc>
              <a:spcBef>
                <a:spcPct val="0"/>
              </a:spcBef>
              <a:spcAft>
                <a:spcPct val="0"/>
              </a:spcAft>
              <a:defRPr sz="2800" b="1">
                <a:solidFill>
                  <a:schemeClr val="tx2"/>
                </a:solidFill>
                <a:latin typeface="Arial" charset="0"/>
              </a:defRPr>
            </a:lvl3pPr>
            <a:lvl4pPr algn="ctr" rtl="0" fontAlgn="base">
              <a:lnSpc>
                <a:spcPct val="90000"/>
              </a:lnSpc>
              <a:spcBef>
                <a:spcPct val="0"/>
              </a:spcBef>
              <a:spcAft>
                <a:spcPct val="0"/>
              </a:spcAft>
              <a:defRPr sz="2800" b="1">
                <a:solidFill>
                  <a:schemeClr val="tx2"/>
                </a:solidFill>
                <a:latin typeface="Arial" charset="0"/>
              </a:defRPr>
            </a:lvl4pPr>
            <a:lvl5pPr algn="ctr" rtl="0" fontAlgn="base">
              <a:lnSpc>
                <a:spcPct val="90000"/>
              </a:lnSpc>
              <a:spcBef>
                <a:spcPct val="0"/>
              </a:spcBef>
              <a:spcAft>
                <a:spcPct val="0"/>
              </a:spcAft>
              <a:defRPr sz="2800" b="1">
                <a:solidFill>
                  <a:schemeClr val="tx2"/>
                </a:solidFill>
                <a:latin typeface="Arial" charset="0"/>
              </a:defRPr>
            </a:lvl5pPr>
            <a:lvl6pPr marL="457200" algn="ctr" rtl="0" fontAlgn="base">
              <a:lnSpc>
                <a:spcPct val="90000"/>
              </a:lnSpc>
              <a:spcBef>
                <a:spcPct val="0"/>
              </a:spcBef>
              <a:spcAft>
                <a:spcPct val="0"/>
              </a:spcAft>
              <a:defRPr sz="2800" b="1">
                <a:solidFill>
                  <a:schemeClr val="tx2"/>
                </a:solidFill>
                <a:latin typeface="Arial" charset="0"/>
              </a:defRPr>
            </a:lvl6pPr>
            <a:lvl7pPr marL="914400" algn="ctr" rtl="0" fontAlgn="base">
              <a:lnSpc>
                <a:spcPct val="90000"/>
              </a:lnSpc>
              <a:spcBef>
                <a:spcPct val="0"/>
              </a:spcBef>
              <a:spcAft>
                <a:spcPct val="0"/>
              </a:spcAft>
              <a:defRPr sz="2800" b="1">
                <a:solidFill>
                  <a:schemeClr val="tx2"/>
                </a:solidFill>
                <a:latin typeface="Arial" charset="0"/>
              </a:defRPr>
            </a:lvl7pPr>
            <a:lvl8pPr marL="1371600" algn="ctr" rtl="0" fontAlgn="base">
              <a:lnSpc>
                <a:spcPct val="90000"/>
              </a:lnSpc>
              <a:spcBef>
                <a:spcPct val="0"/>
              </a:spcBef>
              <a:spcAft>
                <a:spcPct val="0"/>
              </a:spcAft>
              <a:defRPr sz="2800" b="1">
                <a:solidFill>
                  <a:schemeClr val="tx2"/>
                </a:solidFill>
                <a:latin typeface="Arial" charset="0"/>
              </a:defRPr>
            </a:lvl8pPr>
            <a:lvl9pPr marL="1828800" algn="ctr" rtl="0" fontAlgn="base">
              <a:lnSpc>
                <a:spcPct val="90000"/>
              </a:lnSpc>
              <a:spcBef>
                <a:spcPct val="0"/>
              </a:spcBef>
              <a:spcAft>
                <a:spcPct val="0"/>
              </a:spcAft>
              <a:defRPr sz="2800" b="1">
                <a:solidFill>
                  <a:schemeClr val="tx2"/>
                </a:solidFill>
                <a:latin typeface="Arial" charset="0"/>
              </a:defRPr>
            </a:lvl9pPr>
          </a:lstStyle>
          <a:p>
            <a:r>
              <a:rPr lang="en-US" kern="0" dirty="0" smtClean="0">
                <a:solidFill>
                  <a:srgbClr val="FFFF66"/>
                </a:solidFill>
              </a:rPr>
              <a:t>www.gw-openscience.org</a:t>
            </a:r>
            <a:endParaRPr lang="en-US" kern="0" dirty="0">
              <a:solidFill>
                <a:srgbClr val="FFFF66"/>
              </a:solidFill>
            </a:endParaRPr>
          </a:p>
        </p:txBody>
      </p:sp>
      <p:grpSp>
        <p:nvGrpSpPr>
          <p:cNvPr id="9" name="Group 8"/>
          <p:cNvGrpSpPr/>
          <p:nvPr/>
        </p:nvGrpSpPr>
        <p:grpSpPr>
          <a:xfrm>
            <a:off x="2171700" y="4114800"/>
            <a:ext cx="4381500" cy="901700"/>
            <a:chOff x="2171700" y="4114800"/>
            <a:chExt cx="4381500" cy="901700"/>
          </a:xfrm>
        </p:grpSpPr>
        <p:sp>
          <p:nvSpPr>
            <p:cNvPr id="7" name="Rounded Rectangle 6"/>
            <p:cNvSpPr/>
            <p:nvPr/>
          </p:nvSpPr>
          <p:spPr>
            <a:xfrm>
              <a:off x="5177368" y="4749800"/>
              <a:ext cx="1375832"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171700" y="4114800"/>
              <a:ext cx="994832" cy="292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005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List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3C35ECC-5A5C-4ECB-AA82-3709BFA55634}" type="slidenum">
              <a:rPr lang="en-US" smtClean="0">
                <a:solidFill>
                  <a:srgbClr val="000000"/>
                </a:solidFill>
              </a:rPr>
              <a:pPr/>
              <a:t>4</a:t>
            </a:fld>
            <a:endParaRPr lang="en-US">
              <a:solidFill>
                <a:srgbClr val="000000"/>
              </a:solidFill>
            </a:endParaRPr>
          </a:p>
        </p:txBody>
      </p:sp>
      <p:pic>
        <p:nvPicPr>
          <p:cNvPr id="5" name="Picture 4"/>
          <p:cNvPicPr>
            <a:picLocks noChangeAspect="1"/>
          </p:cNvPicPr>
          <p:nvPr/>
        </p:nvPicPr>
        <p:blipFill rotWithShape="1">
          <a:blip r:embed="rId2"/>
          <a:srcRect t="10356" r="2469"/>
          <a:stretch/>
        </p:blipFill>
        <p:spPr>
          <a:xfrm>
            <a:off x="0" y="720885"/>
            <a:ext cx="12192000" cy="6137115"/>
          </a:xfrm>
          <a:prstGeom prst="rect">
            <a:avLst/>
          </a:prstGeom>
        </p:spPr>
      </p:pic>
      <p:sp>
        <p:nvSpPr>
          <p:cNvPr id="6" name="Rounded Rectangle 5"/>
          <p:cNvSpPr/>
          <p:nvPr/>
        </p:nvSpPr>
        <p:spPr>
          <a:xfrm>
            <a:off x="139700" y="5118100"/>
            <a:ext cx="1143000" cy="25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660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Data (varies somewhat with the event)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7485" y="1143000"/>
                <a:ext cx="5336115" cy="5254625"/>
              </a:xfrm>
            </p:spPr>
            <p:txBody>
              <a:bodyPr/>
              <a:lstStyle/>
              <a:p>
                <a:r>
                  <a:rPr lang="en-US" dirty="0" smtClean="0"/>
                  <a:t>GW strain data     </a:t>
                </a:r>
                <a:r>
                  <a:rPr lang="en-US" b="0" dirty="0" smtClean="0"/>
                  <a:t>— also known as</a:t>
                </a:r>
                <a:r>
                  <a:rPr lang="en-US" dirty="0" smtClean="0"/>
                  <a:t>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smtClean="0"/>
              </a:p>
              <a:p>
                <a:pPr lvl="1"/>
                <a:r>
                  <a:rPr lang="en-US" dirty="0" smtClean="0"/>
                  <a:t>Downloadable files for each published event</a:t>
                </a:r>
              </a:p>
              <a:p>
                <a:pPr lvl="1"/>
                <a:r>
                  <a:rPr lang="en-US" dirty="0" smtClean="0"/>
                  <a:t>Bulk data releases from </a:t>
                </a:r>
                <a:r>
                  <a:rPr lang="en-US" dirty="0" smtClean="0"/>
                  <a:t>past observing runs</a:t>
                </a:r>
                <a:endParaRPr lang="en-US" dirty="0" smtClean="0"/>
              </a:p>
              <a:p>
                <a:pPr marL="914400" lvl="2" indent="-228600">
                  <a:buFont typeface="Arial" panose="020B0604020202020204" pitchFamily="34" charset="0"/>
                  <a:buChar char="•"/>
                </a:pPr>
                <a:r>
                  <a:rPr lang="en-US" dirty="0" smtClean="0"/>
                  <a:t>Files downloadable from the web site</a:t>
                </a:r>
              </a:p>
              <a:p>
                <a:pPr marL="914400" lvl="2" indent="-228600">
                  <a:buFont typeface="Arial" panose="020B0604020202020204" pitchFamily="34" charset="0"/>
                  <a:buChar char="•"/>
                </a:pPr>
                <a:r>
                  <a:rPr lang="en-US" dirty="0" smtClean="0"/>
                  <a:t>Remote</a:t>
                </a:r>
                <a:r>
                  <a:rPr lang="en-US" dirty="0" smtClean="0"/>
                  <a:t> </a:t>
                </a:r>
                <a:r>
                  <a:rPr lang="en-US" dirty="0" err="1" smtClean="0"/>
                  <a:t>filesystem</a:t>
                </a:r>
                <a:r>
                  <a:rPr lang="en-US" dirty="0"/>
                  <a:t> </a:t>
                </a:r>
                <a:r>
                  <a:rPr lang="en-US" dirty="0" smtClean="0"/>
                  <a:t>using </a:t>
                </a:r>
                <a:r>
                  <a:rPr lang="en-US" dirty="0" err="1" smtClean="0"/>
                  <a:t>CernVM</a:t>
                </a:r>
                <a:r>
                  <a:rPr lang="en-US" dirty="0" smtClean="0"/>
                  <a:t>-FS</a:t>
                </a:r>
              </a:p>
              <a:p>
                <a:pPr lvl="1"/>
                <a:r>
                  <a:rPr lang="en-US" dirty="0" smtClean="0">
                    <a:solidFill>
                      <a:srgbClr val="0000CC"/>
                    </a:solidFill>
                  </a:rPr>
                  <a:t>Also available on gw-openscience.org : tutorials and recorded workshops showing ways to display and analyze strain data, etc.</a:t>
                </a:r>
                <a:endParaRPr lang="en-US" dirty="0" smtClean="0">
                  <a:solidFill>
                    <a:srgbClr val="0000CC"/>
                  </a:solidFill>
                </a:endParaRPr>
              </a:p>
              <a:p>
                <a:pPr>
                  <a:spcBef>
                    <a:spcPts val="1800"/>
                  </a:spcBef>
                </a:pPr>
                <a:r>
                  <a:rPr lang="en-US" dirty="0" smtClean="0"/>
                  <a:t>Summary properties of each event</a:t>
                </a:r>
              </a:p>
              <a:p>
                <a:pPr lvl="1"/>
                <a:r>
                  <a:rPr lang="en-US" dirty="0" smtClean="0"/>
                  <a:t>Masses, distance, spin parameters, etc.</a:t>
                </a:r>
              </a:p>
              <a:p>
                <a:pPr lvl="1"/>
                <a:r>
                  <a:rPr lang="en-US" dirty="0" smtClean="0"/>
                  <a:t>Signal-to-noise ratios</a:t>
                </a:r>
              </a:p>
              <a:p>
                <a:pPr lvl="1"/>
                <a:r>
                  <a:rPr lang="en-US" dirty="0" err="1" smtClean="0"/>
                  <a:t>Skymap</a:t>
                </a:r>
                <a:r>
                  <a:rPr lang="en-US" dirty="0" smtClean="0"/>
                  <a:t> (probabilistic localization)</a:t>
                </a:r>
              </a:p>
              <a:p>
                <a:pPr marL="914400" lvl="2" indent="-228600">
                  <a:buFont typeface="Arial" panose="020B0604020202020204" pitchFamily="34" charset="0"/>
                  <a:buChar char="•"/>
                </a:pPr>
                <a:r>
                  <a:rPr lang="en-US" dirty="0" smtClean="0"/>
                  <a:t>As FITS file containing </a:t>
                </a:r>
                <a:r>
                  <a:rPr lang="en-US" dirty="0" err="1" smtClean="0"/>
                  <a:t>HEALPix</a:t>
                </a:r>
                <a:endParaRPr lang="en-US" dirty="0" smtClean="0"/>
              </a:p>
              <a:p>
                <a:pPr>
                  <a:spcBef>
                    <a:spcPts val="1800"/>
                  </a:spcBef>
                </a:pPr>
                <a:r>
                  <a:rPr lang="en-US" dirty="0" smtClean="0"/>
                  <a:t>Posterior samples from</a:t>
                </a:r>
                <a:br>
                  <a:rPr lang="en-US" dirty="0" smtClean="0"/>
                </a:br>
                <a:r>
                  <a:rPr lang="en-US" dirty="0" smtClean="0"/>
                  <a:t>parameter estimation (PE) analyses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7485" y="1143000"/>
                <a:ext cx="5336115" cy="5254625"/>
              </a:xfrm>
              <a:blipFill>
                <a:blip r:embed="rId2"/>
                <a:stretch>
                  <a:fillRect l="-1257" t="-581" b="-37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C35ECC-5A5C-4ECB-AA82-3709BFA55634}" type="slidenum">
              <a:rPr lang="en-US" smtClean="0">
                <a:solidFill>
                  <a:srgbClr val="000000"/>
                </a:solidFill>
              </a:rPr>
              <a:pPr/>
              <a:t>5</a:t>
            </a:fld>
            <a:endParaRPr lang="en-US">
              <a:solidFill>
                <a:srgbClr val="000000"/>
              </a:solidFill>
            </a:endParaRPr>
          </a:p>
        </p:txBody>
      </p:sp>
      <p:pic>
        <p:nvPicPr>
          <p:cNvPr id="5" name="Picture 4"/>
          <p:cNvPicPr>
            <a:picLocks noChangeAspect="1"/>
          </p:cNvPicPr>
          <p:nvPr/>
        </p:nvPicPr>
        <p:blipFill rotWithShape="1">
          <a:blip r:embed="rId3"/>
          <a:srcRect l="57073" t="12136" r="10244" b="27295"/>
          <a:stretch/>
        </p:blipFill>
        <p:spPr>
          <a:xfrm>
            <a:off x="8325411" y="952500"/>
            <a:ext cx="3866589" cy="3924300"/>
          </a:xfrm>
          <a:prstGeom prst="rect">
            <a:avLst/>
          </a:prstGeom>
        </p:spPr>
      </p:pic>
      <p:pic>
        <p:nvPicPr>
          <p:cNvPr id="6" name="Picture 5"/>
          <p:cNvPicPr>
            <a:picLocks noChangeAspect="1"/>
          </p:cNvPicPr>
          <p:nvPr/>
        </p:nvPicPr>
        <p:blipFill rotWithShape="1">
          <a:blip r:embed="rId4"/>
          <a:srcRect l="12320" t="11843" r="61149" b="6175"/>
          <a:stretch/>
        </p:blipFill>
        <p:spPr>
          <a:xfrm>
            <a:off x="5680364" y="2285999"/>
            <a:ext cx="2701636" cy="4572001"/>
          </a:xfrm>
          <a:prstGeom prst="rect">
            <a:avLst/>
          </a:prstGeom>
        </p:spPr>
      </p:pic>
    </p:spTree>
    <p:extLst>
      <p:ext uri="{BB962C8B-B14F-4D97-AF65-F5344CB8AC3E}">
        <p14:creationId xmlns:p14="http://schemas.microsoft.com/office/powerpoint/2010/main" val="24652970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Parameter Estimation</a:t>
            </a:r>
            <a:endParaRPr lang="en-US" sz="3600" b="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0" y="1066800"/>
            <a:ext cx="9899652" cy="5254625"/>
          </a:xfrm>
        </p:spPr>
        <p:txBody>
          <a:bodyPr/>
          <a:lstStyle/>
          <a:p>
            <a:r>
              <a:rPr lang="en-US" dirty="0" smtClean="0"/>
              <a:t>Repeatedly adjust the various physical </a:t>
            </a:r>
            <a:r>
              <a:rPr lang="en-US" dirty="0"/>
              <a:t>parameters of </a:t>
            </a:r>
            <a:r>
              <a:rPr lang="en-US" dirty="0" smtClean="0"/>
              <a:t>the waveform </a:t>
            </a:r>
            <a:r>
              <a:rPr lang="en-US" dirty="0"/>
              <a:t>model </a:t>
            </a:r>
            <a:r>
              <a:rPr lang="en-US" dirty="0" smtClean="0"/>
              <a:t>to </a:t>
            </a:r>
            <a:r>
              <a:rPr lang="en-US" dirty="0"/>
              <a:t>see what fits the data from </a:t>
            </a:r>
            <a:r>
              <a:rPr lang="en-US" dirty="0" smtClean="0"/>
              <a:t>all </a:t>
            </a:r>
            <a:r>
              <a:rPr lang="en-US" dirty="0"/>
              <a:t>detectors </a:t>
            </a:r>
            <a:r>
              <a:rPr lang="en-US" dirty="0" smtClean="0"/>
              <a:t>well – i.e., explore the parameter space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4" name="Slide Number Placeholder 3"/>
          <p:cNvSpPr>
            <a:spLocks noGrp="1"/>
          </p:cNvSpPr>
          <p:nvPr>
            <p:ph type="sldNum" sz="quarter" idx="12"/>
          </p:nvPr>
        </p:nvSpPr>
        <p:spPr/>
        <p:txBody>
          <a:bodyPr/>
          <a:lstStyle/>
          <a:p>
            <a:fld id="{93C35ECC-5A5C-4ECB-AA82-3709BFA55634}" type="slidenum">
              <a:rPr lang="en-US" smtClean="0">
                <a:solidFill>
                  <a:srgbClr val="000000"/>
                </a:solidFill>
              </a:rPr>
              <a:pPr/>
              <a:t>6</a:t>
            </a:fld>
            <a:endParaRPr lang="en-US">
              <a:solidFill>
                <a:srgbClr val="000000"/>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2018" b="14865"/>
          <a:stretch/>
        </p:blipFill>
        <p:spPr>
          <a:xfrm>
            <a:off x="1447800" y="1752600"/>
            <a:ext cx="9525000" cy="4517372"/>
          </a:xfrm>
          <a:prstGeom prst="rect">
            <a:avLst/>
          </a:prstGeom>
        </p:spPr>
      </p:pic>
      <p:sp>
        <p:nvSpPr>
          <p:cNvPr id="6" name="TextBox 5"/>
          <p:cNvSpPr txBox="1"/>
          <p:nvPr/>
        </p:nvSpPr>
        <p:spPr>
          <a:xfrm>
            <a:off x="7239000" y="6276201"/>
            <a:ext cx="3800342"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Illustration by N. Cornish and T. </a:t>
            </a:r>
            <a:r>
              <a:rPr lang="en-US" sz="1200" i="1" dirty="0" err="1" smtClean="0">
                <a:solidFill>
                  <a:schemeClr val="tx1">
                    <a:lumMod val="50000"/>
                    <a:lumOff val="50000"/>
                  </a:schemeClr>
                </a:solidFill>
              </a:rPr>
              <a:t>Littenberg</a:t>
            </a:r>
            <a:endParaRPr lang="en-US" sz="1200" i="1" dirty="0">
              <a:solidFill>
                <a:schemeClr val="tx1">
                  <a:lumMod val="50000"/>
                  <a:lumOff val="50000"/>
                </a:schemeClr>
              </a:solidFill>
            </a:endParaRPr>
          </a:p>
        </p:txBody>
      </p:sp>
    </p:spTree>
    <p:extLst>
      <p:ext uri="{BB962C8B-B14F-4D97-AF65-F5344CB8AC3E}">
        <p14:creationId xmlns:p14="http://schemas.microsoft.com/office/powerpoint/2010/main" val="7406299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Parameter Estimation</a:t>
            </a:r>
            <a:endParaRPr lang="en-US" dirty="0"/>
          </a:p>
        </p:txBody>
      </p:sp>
      <p:sp>
        <p:nvSpPr>
          <p:cNvPr id="3" name="Content Placeholder 2"/>
          <p:cNvSpPr>
            <a:spLocks noGrp="1"/>
          </p:cNvSpPr>
          <p:nvPr>
            <p:ph idx="1"/>
          </p:nvPr>
        </p:nvSpPr>
        <p:spPr/>
        <p:txBody>
          <a:bodyPr/>
          <a:lstStyle/>
          <a:p>
            <a:r>
              <a:rPr lang="en-US" b="0" dirty="0">
                <a:sym typeface="Wingdings" panose="05000000000000000000" pitchFamily="2" charset="2"/>
              </a:rPr>
              <a:t>With a suitable </a:t>
            </a:r>
            <a:r>
              <a:rPr lang="en-US" b="0" dirty="0" smtClean="0">
                <a:sym typeface="Wingdings" panose="05000000000000000000" pitchFamily="2" charset="2"/>
              </a:rPr>
              <a:t>algorithm for using the calculated likelihood to control “jumps” to different points in parameter space, we accumulate a collection of “samples” distributed in proportion to the Bayesian probability density in the parameter space, given the data</a:t>
            </a:r>
          </a:p>
          <a:p>
            <a:r>
              <a:rPr lang="en-US" dirty="0" smtClean="0">
                <a:sym typeface="Wingdings" panose="05000000000000000000" pitchFamily="2" charset="2"/>
              </a:rPr>
              <a:t>Each “posterior sample” is a vector of parameter values, plus calculated log-likelihood</a:t>
            </a:r>
          </a:p>
          <a:p>
            <a:pPr>
              <a:spcBef>
                <a:spcPts val="0"/>
              </a:spcBef>
            </a:pPr>
            <a:endParaRPr lang="en-US" sz="1600" b="0" dirty="0" smtClean="0"/>
          </a:p>
          <a:p>
            <a:pPr marL="228600">
              <a:spcBef>
                <a:spcPts val="0"/>
              </a:spcBef>
            </a:pPr>
            <a:r>
              <a:rPr lang="en-US" sz="1600" b="0" dirty="0" smtClean="0">
                <a:solidFill>
                  <a:srgbClr val="800000"/>
                </a:solidFill>
              </a:rPr>
              <a:t>from </a:t>
            </a:r>
            <a:r>
              <a:rPr lang="en-US" sz="1600" b="0" dirty="0">
                <a:solidFill>
                  <a:srgbClr val="800000"/>
                </a:solidFill>
              </a:rPr>
              <a:t>pesummary.io import read</a:t>
            </a:r>
          </a:p>
          <a:p>
            <a:pPr marL="228600">
              <a:spcBef>
                <a:spcPts val="0"/>
              </a:spcBef>
            </a:pPr>
            <a:r>
              <a:rPr lang="en-US" sz="1600" b="0" dirty="0" smtClean="0">
                <a:solidFill>
                  <a:srgbClr val="800000"/>
                </a:solidFill>
              </a:rPr>
              <a:t>...</a:t>
            </a:r>
          </a:p>
          <a:p>
            <a:pPr marL="228600">
              <a:spcBef>
                <a:spcPts val="0"/>
              </a:spcBef>
            </a:pPr>
            <a:r>
              <a:rPr lang="en-US" sz="1600" b="0" dirty="0" smtClean="0">
                <a:solidFill>
                  <a:srgbClr val="800000"/>
                </a:solidFill>
              </a:rPr>
              <a:t>data </a:t>
            </a:r>
            <a:r>
              <a:rPr lang="en-US" sz="1600" b="0" dirty="0">
                <a:solidFill>
                  <a:srgbClr val="800000"/>
                </a:solidFill>
              </a:rPr>
              <a:t>= read(</a:t>
            </a:r>
            <a:r>
              <a:rPr lang="en-US" sz="1600" b="0" dirty="0" err="1">
                <a:solidFill>
                  <a:srgbClr val="800000"/>
                </a:solidFill>
              </a:rPr>
              <a:t>file_name</a:t>
            </a:r>
            <a:r>
              <a:rPr lang="en-US" sz="1600" b="0" dirty="0">
                <a:solidFill>
                  <a:srgbClr val="800000"/>
                </a:solidFill>
              </a:rPr>
              <a:t>)</a:t>
            </a:r>
          </a:p>
          <a:p>
            <a:pPr marL="228600">
              <a:spcBef>
                <a:spcPts val="0"/>
              </a:spcBef>
            </a:pPr>
            <a:r>
              <a:rPr lang="en-US" sz="1600" b="0" dirty="0" err="1" smtClean="0">
                <a:solidFill>
                  <a:srgbClr val="800000"/>
                </a:solidFill>
              </a:rPr>
              <a:t>samples_dict</a:t>
            </a:r>
            <a:r>
              <a:rPr lang="en-US" sz="1600" b="0" dirty="0" smtClean="0">
                <a:solidFill>
                  <a:srgbClr val="800000"/>
                </a:solidFill>
              </a:rPr>
              <a:t> </a:t>
            </a:r>
            <a:r>
              <a:rPr lang="en-US" sz="1600" b="0" dirty="0">
                <a:solidFill>
                  <a:srgbClr val="800000"/>
                </a:solidFill>
              </a:rPr>
              <a:t>= </a:t>
            </a:r>
            <a:r>
              <a:rPr lang="en-US" sz="1600" b="0" dirty="0" err="1">
                <a:solidFill>
                  <a:srgbClr val="800000"/>
                </a:solidFill>
              </a:rPr>
              <a:t>data.samples_dict</a:t>
            </a:r>
            <a:endParaRPr lang="en-US" sz="1600" b="0" dirty="0">
              <a:solidFill>
                <a:srgbClr val="800000"/>
              </a:solidFill>
            </a:endParaRPr>
          </a:p>
          <a:p>
            <a:pPr marL="228600">
              <a:spcBef>
                <a:spcPts val="0"/>
              </a:spcBef>
            </a:pPr>
            <a:r>
              <a:rPr lang="en-US" sz="1600" b="0" dirty="0" err="1">
                <a:solidFill>
                  <a:srgbClr val="800000"/>
                </a:solidFill>
              </a:rPr>
              <a:t>posterior_samples</a:t>
            </a:r>
            <a:r>
              <a:rPr lang="en-US" sz="1600" b="0" dirty="0">
                <a:solidFill>
                  <a:srgbClr val="800000"/>
                </a:solidFill>
              </a:rPr>
              <a:t> = </a:t>
            </a:r>
            <a:r>
              <a:rPr lang="en-US" sz="1600" b="0" dirty="0" err="1">
                <a:solidFill>
                  <a:srgbClr val="800000"/>
                </a:solidFill>
              </a:rPr>
              <a:t>samples_dict</a:t>
            </a:r>
            <a:r>
              <a:rPr lang="en-US" sz="1600" b="0" dirty="0">
                <a:solidFill>
                  <a:srgbClr val="800000"/>
                </a:solidFill>
              </a:rPr>
              <a:t>['</a:t>
            </a:r>
            <a:r>
              <a:rPr lang="en-US" sz="1600" b="0" dirty="0" err="1">
                <a:solidFill>
                  <a:srgbClr val="800000"/>
                </a:solidFill>
              </a:rPr>
              <a:t>PrecessingSpinIMRHM</a:t>
            </a:r>
            <a:r>
              <a:rPr lang="en-US" sz="1600" b="0" dirty="0">
                <a:solidFill>
                  <a:srgbClr val="800000"/>
                </a:solidFill>
              </a:rPr>
              <a:t>']</a:t>
            </a:r>
          </a:p>
          <a:p>
            <a:pPr marL="228600">
              <a:spcBef>
                <a:spcPts val="0"/>
              </a:spcBef>
            </a:pPr>
            <a:r>
              <a:rPr lang="en-US" sz="1600" b="0" dirty="0">
                <a:solidFill>
                  <a:srgbClr val="800000"/>
                </a:solidFill>
              </a:rPr>
              <a:t>parameters = sorted(list(</a:t>
            </a:r>
            <a:r>
              <a:rPr lang="en-US" sz="1600" b="0" dirty="0" err="1">
                <a:solidFill>
                  <a:srgbClr val="800000"/>
                </a:solidFill>
              </a:rPr>
              <a:t>posterior_samples.keys</a:t>
            </a:r>
            <a:r>
              <a:rPr lang="en-US" sz="1600" b="0" dirty="0">
                <a:solidFill>
                  <a:srgbClr val="800000"/>
                </a:solidFill>
              </a:rPr>
              <a:t>()))</a:t>
            </a:r>
          </a:p>
          <a:p>
            <a:pPr marL="228600">
              <a:spcBef>
                <a:spcPts val="0"/>
              </a:spcBef>
            </a:pPr>
            <a:r>
              <a:rPr lang="en-US" sz="1600" b="0" dirty="0">
                <a:solidFill>
                  <a:srgbClr val="800000"/>
                </a:solidFill>
              </a:rPr>
              <a:t>print(parameters)</a:t>
            </a:r>
          </a:p>
          <a:p>
            <a:pPr marL="228600">
              <a:spcBef>
                <a:spcPts val="0"/>
              </a:spcBef>
            </a:pPr>
            <a:endParaRPr lang="en-US" sz="1600" b="0" dirty="0"/>
          </a:p>
          <a:p>
            <a:pPr marL="228600">
              <a:spcBef>
                <a:spcPts val="0"/>
              </a:spcBef>
            </a:pPr>
            <a:r>
              <a:rPr lang="en-US" sz="1600" b="0" dirty="0">
                <a:solidFill>
                  <a:schemeClr val="tx1">
                    <a:lumMod val="85000"/>
                    <a:lumOff val="15000"/>
                  </a:schemeClr>
                </a:solidFill>
              </a:rPr>
              <a:t>['</a:t>
            </a:r>
            <a:r>
              <a:rPr lang="en-US" sz="1600" b="0" dirty="0" err="1">
                <a:solidFill>
                  <a:schemeClr val="tx1">
                    <a:lumMod val="85000"/>
                    <a:lumOff val="15000"/>
                  </a:schemeClr>
                </a:solidFill>
              </a:rPr>
              <a:t>Npts</a:t>
            </a:r>
            <a:r>
              <a:rPr lang="en-US" sz="1600" b="0" dirty="0">
                <a:solidFill>
                  <a:schemeClr val="tx1">
                    <a:lumMod val="85000"/>
                    <a:lumOff val="15000"/>
                  </a:schemeClr>
                </a:solidFill>
              </a:rPr>
              <a:t>', 'a_1', 'a_2', '</a:t>
            </a:r>
            <a:r>
              <a:rPr lang="en-US" sz="1600" b="0" dirty="0" err="1">
                <a:solidFill>
                  <a:schemeClr val="tx1">
                    <a:lumMod val="85000"/>
                    <a:lumOff val="15000"/>
                  </a:schemeClr>
                </a:solidFill>
              </a:rPr>
              <a:t>chi_eff</a:t>
            </a:r>
            <a:r>
              <a:rPr lang="en-US" sz="1600" b="0" dirty="0">
                <a:solidFill>
                  <a:schemeClr val="tx1">
                    <a:lumMod val="85000"/>
                    <a:lumOff val="15000"/>
                  </a:schemeClr>
                </a:solidFill>
              </a:rPr>
              <a:t>', '</a:t>
            </a:r>
            <a:r>
              <a:rPr lang="en-US" sz="1600" b="0" dirty="0" err="1">
                <a:solidFill>
                  <a:schemeClr val="tx1">
                    <a:lumMod val="85000"/>
                    <a:lumOff val="15000"/>
                  </a:schemeClr>
                </a:solidFill>
              </a:rPr>
              <a:t>chi_p</a:t>
            </a:r>
            <a:r>
              <a:rPr lang="en-US" sz="1600" b="0" dirty="0">
                <a:solidFill>
                  <a:schemeClr val="tx1">
                    <a:lumMod val="85000"/>
                    <a:lumOff val="15000"/>
                  </a:schemeClr>
                </a:solidFill>
              </a:rPr>
              <a:t>', '</a:t>
            </a:r>
            <a:r>
              <a:rPr lang="en-US" sz="1600" b="0" dirty="0" err="1">
                <a:solidFill>
                  <a:schemeClr val="tx1">
                    <a:lumMod val="85000"/>
                    <a:lumOff val="15000"/>
                  </a:schemeClr>
                </a:solidFill>
              </a:rPr>
              <a:t>chirp_mass</a:t>
            </a:r>
            <a:r>
              <a:rPr lang="en-US" sz="1600" b="0" dirty="0">
                <a:solidFill>
                  <a:schemeClr val="tx1">
                    <a:lumMod val="85000"/>
                    <a:lumOff val="15000"/>
                  </a:schemeClr>
                </a:solidFill>
              </a:rPr>
              <a:t>', '</a:t>
            </a:r>
            <a:r>
              <a:rPr lang="en-US" sz="1600" b="0" dirty="0" err="1">
                <a:solidFill>
                  <a:schemeClr val="tx1">
                    <a:lumMod val="85000"/>
                    <a:lumOff val="15000"/>
                  </a:schemeClr>
                </a:solidFill>
              </a:rPr>
              <a:t>chirp_mass_source</a:t>
            </a:r>
            <a:r>
              <a:rPr lang="en-US" sz="1600" b="0" dirty="0">
                <a:solidFill>
                  <a:schemeClr val="tx1">
                    <a:lumMod val="85000"/>
                    <a:lumOff val="15000"/>
                  </a:schemeClr>
                </a:solidFill>
              </a:rPr>
              <a:t>', '</a:t>
            </a:r>
            <a:r>
              <a:rPr lang="en-US" sz="1600" b="0" dirty="0" err="1">
                <a:solidFill>
                  <a:schemeClr val="tx1">
                    <a:lumMod val="85000"/>
                    <a:lumOff val="15000"/>
                  </a:schemeClr>
                </a:solidFill>
              </a:rPr>
              <a:t>comoving_distance</a:t>
            </a:r>
            <a:r>
              <a:rPr lang="en-US" sz="1600" b="0" dirty="0">
                <a:solidFill>
                  <a:schemeClr val="tx1">
                    <a:lumMod val="85000"/>
                    <a:lumOff val="15000"/>
                  </a:schemeClr>
                </a:solidFill>
              </a:rPr>
              <a:t>', '</a:t>
            </a:r>
            <a:r>
              <a:rPr lang="en-US" sz="1600" b="0" dirty="0" err="1">
                <a:solidFill>
                  <a:schemeClr val="tx1">
                    <a:lumMod val="85000"/>
                    <a:lumOff val="15000"/>
                  </a:schemeClr>
                </a:solidFill>
              </a:rPr>
              <a:t>cos_iota</a:t>
            </a:r>
            <a:r>
              <a:rPr lang="en-US" sz="1600" b="0" dirty="0">
                <a:solidFill>
                  <a:schemeClr val="tx1">
                    <a:lumMod val="85000"/>
                    <a:lumOff val="15000"/>
                  </a:schemeClr>
                </a:solidFill>
              </a:rPr>
              <a:t>', '</a:t>
            </a:r>
            <a:r>
              <a:rPr lang="en-US" sz="1600" b="0" dirty="0" err="1">
                <a:solidFill>
                  <a:schemeClr val="tx1">
                    <a:lumMod val="85000"/>
                    <a:lumOff val="15000"/>
                  </a:schemeClr>
                </a:solidFill>
              </a:rPr>
              <a:t>cos_theta_jn</a:t>
            </a:r>
            <a:r>
              <a:rPr lang="en-US" sz="1600" b="0" dirty="0">
                <a:solidFill>
                  <a:schemeClr val="tx1">
                    <a:lumMod val="85000"/>
                    <a:lumOff val="15000"/>
                  </a:schemeClr>
                </a:solidFill>
              </a:rPr>
              <a:t>', 'cos_tilt_1', 'cos_tilt_2', '</a:t>
            </a:r>
            <a:r>
              <a:rPr lang="en-US" sz="1600" b="0" dirty="0" err="1">
                <a:solidFill>
                  <a:schemeClr val="tx1">
                    <a:lumMod val="85000"/>
                    <a:lumOff val="15000"/>
                  </a:schemeClr>
                </a:solidFill>
              </a:rPr>
              <a:t>dec</a:t>
            </a:r>
            <a:r>
              <a:rPr lang="en-US" sz="1600" b="0" dirty="0">
                <a:solidFill>
                  <a:schemeClr val="tx1">
                    <a:lumMod val="85000"/>
                    <a:lumOff val="15000"/>
                  </a:schemeClr>
                </a:solidFill>
              </a:rPr>
              <a:t>', '</a:t>
            </a:r>
            <a:r>
              <a:rPr lang="en-US" sz="1600" b="0" dirty="0" err="1">
                <a:solidFill>
                  <a:schemeClr val="tx1">
                    <a:lumMod val="85000"/>
                    <a:lumOff val="15000"/>
                  </a:schemeClr>
                </a:solidFill>
              </a:rPr>
              <a:t>final_mass</a:t>
            </a:r>
            <a:r>
              <a:rPr lang="en-US" sz="1600" b="0" dirty="0">
                <a:solidFill>
                  <a:schemeClr val="tx1">
                    <a:lumMod val="85000"/>
                    <a:lumOff val="15000"/>
                  </a:schemeClr>
                </a:solidFill>
              </a:rPr>
              <a:t>', '</a:t>
            </a:r>
            <a:r>
              <a:rPr lang="en-US" sz="1600" b="0" dirty="0" err="1">
                <a:solidFill>
                  <a:schemeClr val="tx1">
                    <a:lumMod val="85000"/>
                    <a:lumOff val="15000"/>
                  </a:schemeClr>
                </a:solidFill>
              </a:rPr>
              <a:t>final_mass_non_evolved</a:t>
            </a:r>
            <a:r>
              <a:rPr lang="en-US" sz="1600" b="0" dirty="0">
                <a:solidFill>
                  <a:schemeClr val="tx1">
                    <a:lumMod val="85000"/>
                    <a:lumOff val="15000"/>
                  </a:schemeClr>
                </a:solidFill>
              </a:rPr>
              <a:t>', '</a:t>
            </a:r>
            <a:r>
              <a:rPr lang="en-US" sz="1600" b="0" dirty="0" err="1">
                <a:solidFill>
                  <a:schemeClr val="tx1">
                    <a:lumMod val="85000"/>
                    <a:lumOff val="15000"/>
                  </a:schemeClr>
                </a:solidFill>
              </a:rPr>
              <a:t>final_mass_source</a:t>
            </a:r>
            <a:r>
              <a:rPr lang="en-US" sz="1600" b="0" dirty="0">
                <a:solidFill>
                  <a:schemeClr val="tx1">
                    <a:lumMod val="85000"/>
                    <a:lumOff val="15000"/>
                  </a:schemeClr>
                </a:solidFill>
              </a:rPr>
              <a:t>', '</a:t>
            </a:r>
            <a:r>
              <a:rPr lang="en-US" sz="1600" b="0" dirty="0" err="1">
                <a:solidFill>
                  <a:schemeClr val="tx1">
                    <a:lumMod val="85000"/>
                    <a:lumOff val="15000"/>
                  </a:schemeClr>
                </a:solidFill>
              </a:rPr>
              <a:t>final_mass_source_non_evolved</a:t>
            </a:r>
            <a:r>
              <a:rPr lang="en-US" sz="1600" b="0" dirty="0">
                <a:solidFill>
                  <a:schemeClr val="tx1">
                    <a:lumMod val="85000"/>
                    <a:lumOff val="15000"/>
                  </a:schemeClr>
                </a:solidFill>
              </a:rPr>
              <a:t>', '</a:t>
            </a:r>
            <a:r>
              <a:rPr lang="en-US" sz="1600" b="0" dirty="0" err="1">
                <a:solidFill>
                  <a:schemeClr val="tx1">
                    <a:lumMod val="85000"/>
                    <a:lumOff val="15000"/>
                  </a:schemeClr>
                </a:solidFill>
              </a:rPr>
              <a:t>final_spin</a:t>
            </a:r>
            <a:r>
              <a:rPr lang="en-US" sz="1600" b="0" dirty="0">
                <a:solidFill>
                  <a:schemeClr val="tx1">
                    <a:lumMod val="85000"/>
                    <a:lumOff val="15000"/>
                  </a:schemeClr>
                </a:solidFill>
              </a:rPr>
              <a:t>', '</a:t>
            </a:r>
            <a:r>
              <a:rPr lang="en-US" sz="1600" b="0" dirty="0" err="1">
                <a:solidFill>
                  <a:schemeClr val="tx1">
                    <a:lumMod val="85000"/>
                    <a:lumOff val="15000"/>
                  </a:schemeClr>
                </a:solidFill>
              </a:rPr>
              <a:t>final_spin_non_evolved</a:t>
            </a:r>
            <a:r>
              <a:rPr lang="en-US" sz="1600" b="0" dirty="0">
                <a:solidFill>
                  <a:schemeClr val="tx1">
                    <a:lumMod val="85000"/>
                    <a:lumOff val="15000"/>
                  </a:schemeClr>
                </a:solidFill>
              </a:rPr>
              <a:t>', '</a:t>
            </a:r>
            <a:r>
              <a:rPr lang="en-US" sz="1600" b="0" dirty="0" err="1">
                <a:solidFill>
                  <a:schemeClr val="tx1">
                    <a:lumMod val="85000"/>
                    <a:lumOff val="15000"/>
                  </a:schemeClr>
                </a:solidFill>
              </a:rPr>
              <a:t>geocent_time</a:t>
            </a:r>
            <a:r>
              <a:rPr lang="en-US" sz="1600" b="0" dirty="0">
                <a:solidFill>
                  <a:schemeClr val="tx1">
                    <a:lumMod val="85000"/>
                    <a:lumOff val="15000"/>
                  </a:schemeClr>
                </a:solidFill>
              </a:rPr>
              <a:t>', '</a:t>
            </a:r>
            <a:r>
              <a:rPr lang="en-US" sz="1600" b="0" dirty="0" err="1">
                <a:solidFill>
                  <a:schemeClr val="tx1">
                    <a:lumMod val="85000"/>
                    <a:lumOff val="15000"/>
                  </a:schemeClr>
                </a:solidFill>
              </a:rPr>
              <a:t>inverted_mass_ratio</a:t>
            </a:r>
            <a:r>
              <a:rPr lang="en-US" sz="1600" b="0" dirty="0">
                <a:solidFill>
                  <a:schemeClr val="tx1">
                    <a:lumMod val="85000"/>
                    <a:lumOff val="15000"/>
                  </a:schemeClr>
                </a:solidFill>
              </a:rPr>
              <a:t>', 'iota', '</a:t>
            </a:r>
            <a:r>
              <a:rPr lang="en-US" sz="1600" b="0" dirty="0" err="1">
                <a:solidFill>
                  <a:schemeClr val="tx1">
                    <a:lumMod val="85000"/>
                    <a:lumOff val="15000"/>
                  </a:schemeClr>
                </a:solidFill>
              </a:rPr>
              <a:t>log_likelihood</a:t>
            </a:r>
            <a:r>
              <a:rPr lang="en-US" sz="1600" b="0" dirty="0">
                <a:solidFill>
                  <a:schemeClr val="tx1">
                    <a:lumMod val="85000"/>
                    <a:lumOff val="15000"/>
                  </a:schemeClr>
                </a:solidFill>
              </a:rPr>
              <a:t>', '</a:t>
            </a:r>
            <a:r>
              <a:rPr lang="en-US" sz="1600" b="0" dirty="0" err="1">
                <a:solidFill>
                  <a:schemeClr val="tx1">
                    <a:lumMod val="85000"/>
                    <a:lumOff val="15000"/>
                  </a:schemeClr>
                </a:solidFill>
              </a:rPr>
              <a:t>luminosity_distance</a:t>
            </a:r>
            <a:r>
              <a:rPr lang="en-US" sz="1600" b="0" dirty="0">
                <a:solidFill>
                  <a:schemeClr val="tx1">
                    <a:lumMod val="85000"/>
                    <a:lumOff val="15000"/>
                  </a:schemeClr>
                </a:solidFill>
              </a:rPr>
              <a:t>', 'mass_1', 'mass_1_source', 'mass_2', 'mass_2_source', '</a:t>
            </a:r>
            <a:r>
              <a:rPr lang="en-US" sz="1600" b="0" dirty="0" err="1">
                <a:solidFill>
                  <a:schemeClr val="tx1">
                    <a:lumMod val="85000"/>
                    <a:lumOff val="15000"/>
                  </a:schemeClr>
                </a:solidFill>
              </a:rPr>
              <a:t>mass_ratio</a:t>
            </a:r>
            <a:r>
              <a:rPr lang="en-US" sz="1600" b="0" dirty="0">
                <a:solidFill>
                  <a:schemeClr val="tx1">
                    <a:lumMod val="85000"/>
                    <a:lumOff val="15000"/>
                  </a:schemeClr>
                </a:solidFill>
              </a:rPr>
              <a:t>', '</a:t>
            </a:r>
            <a:r>
              <a:rPr lang="en-US" sz="1600" b="0" dirty="0" err="1">
                <a:solidFill>
                  <a:schemeClr val="tx1">
                    <a:lumMod val="85000"/>
                    <a:lumOff val="15000"/>
                  </a:schemeClr>
                </a:solidFill>
              </a:rPr>
              <a:t>neff</a:t>
            </a:r>
            <a:r>
              <a:rPr lang="en-US" sz="1600" b="0" dirty="0">
                <a:solidFill>
                  <a:schemeClr val="tx1">
                    <a:lumMod val="85000"/>
                    <a:lumOff val="15000"/>
                  </a:schemeClr>
                </a:solidFill>
              </a:rPr>
              <a:t>', 'p', '</a:t>
            </a:r>
            <a:r>
              <a:rPr lang="en-US" sz="1600" b="0" dirty="0" err="1">
                <a:solidFill>
                  <a:schemeClr val="tx1">
                    <a:lumMod val="85000"/>
                    <a:lumOff val="15000"/>
                  </a:schemeClr>
                </a:solidFill>
              </a:rPr>
              <a:t>peak_luminosity</a:t>
            </a:r>
            <a:r>
              <a:rPr lang="en-US" sz="1600" b="0" dirty="0">
                <a:solidFill>
                  <a:schemeClr val="tx1">
                    <a:lumMod val="85000"/>
                    <a:lumOff val="15000"/>
                  </a:schemeClr>
                </a:solidFill>
              </a:rPr>
              <a:t>', '</a:t>
            </a:r>
            <a:r>
              <a:rPr lang="en-US" sz="1600" b="0" dirty="0" err="1">
                <a:solidFill>
                  <a:schemeClr val="tx1">
                    <a:lumMod val="85000"/>
                    <a:lumOff val="15000"/>
                  </a:schemeClr>
                </a:solidFill>
              </a:rPr>
              <a:t>peak_luminosity_non_evolved</a:t>
            </a:r>
            <a:r>
              <a:rPr lang="en-US" sz="1600" b="0" dirty="0">
                <a:solidFill>
                  <a:schemeClr val="tx1">
                    <a:lumMod val="85000"/>
                    <a:lumOff val="15000"/>
                  </a:schemeClr>
                </a:solidFill>
              </a:rPr>
              <a:t>', 'phase', 'phi_1', 'phi_12', 'phi_2', '</a:t>
            </a:r>
            <a:r>
              <a:rPr lang="en-US" sz="1600" b="0" dirty="0" err="1">
                <a:solidFill>
                  <a:schemeClr val="tx1">
                    <a:lumMod val="85000"/>
                    <a:lumOff val="15000"/>
                  </a:schemeClr>
                </a:solidFill>
              </a:rPr>
              <a:t>phi_jl</a:t>
            </a:r>
            <a:r>
              <a:rPr lang="en-US" sz="1600" b="0" dirty="0">
                <a:solidFill>
                  <a:schemeClr val="tx1">
                    <a:lumMod val="85000"/>
                    <a:lumOff val="15000"/>
                  </a:schemeClr>
                </a:solidFill>
              </a:rPr>
              <a:t>', '</a:t>
            </a:r>
            <a:r>
              <a:rPr lang="en-US" sz="1600" b="0" dirty="0" err="1">
                <a:solidFill>
                  <a:schemeClr val="tx1">
                    <a:lumMod val="85000"/>
                    <a:lumOff val="15000"/>
                  </a:schemeClr>
                </a:solidFill>
              </a:rPr>
              <a:t>ps</a:t>
            </a:r>
            <a:r>
              <a:rPr lang="en-US" sz="1600" b="0" dirty="0">
                <a:solidFill>
                  <a:schemeClr val="tx1">
                    <a:lumMod val="85000"/>
                    <a:lumOff val="15000"/>
                  </a:schemeClr>
                </a:solidFill>
              </a:rPr>
              <a:t>', 'psi', '</a:t>
            </a:r>
            <a:r>
              <a:rPr lang="en-US" sz="1600" b="0" dirty="0" err="1">
                <a:solidFill>
                  <a:schemeClr val="tx1">
                    <a:lumMod val="85000"/>
                    <a:lumOff val="15000"/>
                  </a:schemeClr>
                </a:solidFill>
              </a:rPr>
              <a:t>psiJ</a:t>
            </a:r>
            <a:r>
              <a:rPr lang="en-US" sz="1600" b="0" dirty="0">
                <a:solidFill>
                  <a:schemeClr val="tx1">
                    <a:lumMod val="85000"/>
                    <a:lumOff val="15000"/>
                  </a:schemeClr>
                </a:solidFill>
              </a:rPr>
              <a:t>', '</a:t>
            </a:r>
            <a:r>
              <a:rPr lang="en-US" sz="1600" b="0" dirty="0" err="1">
                <a:solidFill>
                  <a:schemeClr val="tx1">
                    <a:lumMod val="85000"/>
                    <a:lumOff val="15000"/>
                  </a:schemeClr>
                </a:solidFill>
              </a:rPr>
              <a:t>ra</a:t>
            </a:r>
            <a:r>
              <a:rPr lang="en-US" sz="1600" b="0" dirty="0">
                <a:solidFill>
                  <a:schemeClr val="tx1">
                    <a:lumMod val="85000"/>
                    <a:lumOff val="15000"/>
                  </a:schemeClr>
                </a:solidFill>
              </a:rPr>
              <a:t>', '</a:t>
            </a:r>
            <a:r>
              <a:rPr lang="en-US" sz="1600" b="0" dirty="0" err="1">
                <a:solidFill>
                  <a:schemeClr val="tx1">
                    <a:lumMod val="85000"/>
                    <a:lumOff val="15000"/>
                  </a:schemeClr>
                </a:solidFill>
              </a:rPr>
              <a:t>radiated_energy</a:t>
            </a:r>
            <a:r>
              <a:rPr lang="en-US" sz="1600" b="0" dirty="0">
                <a:solidFill>
                  <a:schemeClr val="tx1">
                    <a:lumMod val="85000"/>
                    <a:lumOff val="15000"/>
                  </a:schemeClr>
                </a:solidFill>
              </a:rPr>
              <a:t>', '</a:t>
            </a:r>
            <a:r>
              <a:rPr lang="en-US" sz="1600" b="0" dirty="0" err="1">
                <a:solidFill>
                  <a:schemeClr val="tx1">
                    <a:lumMod val="85000"/>
                    <a:lumOff val="15000"/>
                  </a:schemeClr>
                </a:solidFill>
              </a:rPr>
              <a:t>radiated_energy_non_evolved</a:t>
            </a:r>
            <a:r>
              <a:rPr lang="en-US" sz="1600" b="0" dirty="0">
                <a:solidFill>
                  <a:schemeClr val="tx1">
                    <a:lumMod val="85000"/>
                    <a:lumOff val="15000"/>
                  </a:schemeClr>
                </a:solidFill>
              </a:rPr>
              <a:t>', 'redshift', 'spin_1x', 'spin_1y', 'spin_1z', 'spin_2x', 'spin_2y', 'spin_2z', '</a:t>
            </a:r>
            <a:r>
              <a:rPr lang="en-US" sz="1600" b="0" dirty="0" err="1">
                <a:solidFill>
                  <a:schemeClr val="tx1">
                    <a:lumMod val="85000"/>
                    <a:lumOff val="15000"/>
                  </a:schemeClr>
                </a:solidFill>
              </a:rPr>
              <a:t>symmetric_mass_ratio</a:t>
            </a:r>
            <a:r>
              <a:rPr lang="en-US" sz="1600" b="0" dirty="0">
                <a:solidFill>
                  <a:schemeClr val="tx1">
                    <a:lumMod val="85000"/>
                    <a:lumOff val="15000"/>
                  </a:schemeClr>
                </a:solidFill>
              </a:rPr>
              <a:t>', '</a:t>
            </a:r>
            <a:r>
              <a:rPr lang="en-US" sz="1600" b="0" dirty="0" err="1">
                <a:solidFill>
                  <a:schemeClr val="tx1">
                    <a:lumMod val="85000"/>
                    <a:lumOff val="15000"/>
                  </a:schemeClr>
                </a:solidFill>
              </a:rPr>
              <a:t>theta_jn</a:t>
            </a:r>
            <a:r>
              <a:rPr lang="en-US" sz="1600" b="0" dirty="0">
                <a:solidFill>
                  <a:schemeClr val="tx1">
                    <a:lumMod val="85000"/>
                    <a:lumOff val="15000"/>
                  </a:schemeClr>
                </a:solidFill>
              </a:rPr>
              <a:t>', 'tilt_1', 'tilt_2', '</a:t>
            </a:r>
            <a:r>
              <a:rPr lang="en-US" sz="1600" b="0" dirty="0" err="1">
                <a:solidFill>
                  <a:schemeClr val="tx1">
                    <a:lumMod val="85000"/>
                    <a:lumOff val="15000"/>
                  </a:schemeClr>
                </a:solidFill>
              </a:rPr>
              <a:t>total_mass</a:t>
            </a:r>
            <a:r>
              <a:rPr lang="en-US" sz="1600" b="0" dirty="0">
                <a:solidFill>
                  <a:schemeClr val="tx1">
                    <a:lumMod val="85000"/>
                    <a:lumOff val="15000"/>
                  </a:schemeClr>
                </a:solidFill>
              </a:rPr>
              <a:t>', '</a:t>
            </a:r>
            <a:r>
              <a:rPr lang="en-US" sz="1600" b="0" dirty="0" err="1">
                <a:solidFill>
                  <a:schemeClr val="tx1">
                    <a:lumMod val="85000"/>
                    <a:lumOff val="15000"/>
                  </a:schemeClr>
                </a:solidFill>
              </a:rPr>
              <a:t>total_mass_source</a:t>
            </a:r>
            <a:r>
              <a:rPr lang="en-US" sz="1600" b="0" dirty="0" smtClean="0">
                <a:solidFill>
                  <a:schemeClr val="tx1">
                    <a:lumMod val="85000"/>
                    <a:lumOff val="15000"/>
                  </a:schemeClr>
                </a:solidFill>
              </a:rPr>
              <a:t>']</a:t>
            </a:r>
            <a:endParaRPr lang="en-US" sz="1600" b="0"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93C35ECC-5A5C-4ECB-AA82-3709BFA55634}" type="slidenum">
              <a:rPr lang="en-US" smtClean="0">
                <a:solidFill>
                  <a:srgbClr val="000000"/>
                </a:solidFill>
              </a:rPr>
              <a:pPr/>
              <a:t>7</a:t>
            </a:fld>
            <a:endParaRPr lang="en-US">
              <a:solidFill>
                <a:srgbClr val="000000"/>
              </a:solidFill>
            </a:endParaRPr>
          </a:p>
        </p:txBody>
      </p:sp>
      <p:sp>
        <p:nvSpPr>
          <p:cNvPr id="6" name="Rectangle 5"/>
          <p:cNvSpPr/>
          <p:nvPr/>
        </p:nvSpPr>
        <p:spPr>
          <a:xfrm>
            <a:off x="6858000" y="2971800"/>
            <a:ext cx="4572000" cy="646331"/>
          </a:xfrm>
          <a:prstGeom prst="rect">
            <a:avLst/>
          </a:prstGeom>
        </p:spPr>
        <p:txBody>
          <a:bodyPr wrap="square">
            <a:spAutoFit/>
          </a:bodyPr>
          <a:lstStyle/>
          <a:p>
            <a:r>
              <a:rPr lang="en-US" sz="1800" dirty="0" smtClean="0">
                <a:solidFill>
                  <a:srgbClr val="0000CC"/>
                </a:solidFill>
              </a:rPr>
              <a:t>Example code snippet adapted from </a:t>
            </a:r>
            <a:r>
              <a:rPr lang="en-US" sz="1800" dirty="0" smtClean="0">
                <a:solidFill>
                  <a:srgbClr val="0000CC"/>
                </a:solidFill>
                <a:hlinkClick r:id="rId2"/>
              </a:rPr>
              <a:t>https</a:t>
            </a:r>
            <a:r>
              <a:rPr lang="en-US" sz="1800" dirty="0">
                <a:solidFill>
                  <a:srgbClr val="0000CC"/>
                </a:solidFill>
                <a:hlinkClick r:id="rId2"/>
              </a:rPr>
              <a:t>://</a:t>
            </a:r>
            <a:r>
              <a:rPr lang="en-US" sz="1800" dirty="0" smtClean="0">
                <a:solidFill>
                  <a:srgbClr val="0000CC"/>
                </a:solidFill>
                <a:hlinkClick r:id="rId2"/>
              </a:rPr>
              <a:t>dcc.ligo.org/LIGO-P2000223/public</a:t>
            </a:r>
            <a:r>
              <a:rPr lang="en-US" sz="1800" dirty="0" smtClean="0">
                <a:solidFill>
                  <a:srgbClr val="0000CC"/>
                </a:solidFill>
              </a:rPr>
              <a:t> </a:t>
            </a:r>
            <a:endParaRPr lang="en-US" sz="1800" dirty="0">
              <a:solidFill>
                <a:srgbClr val="0000CC"/>
              </a:solidFill>
            </a:endParaRPr>
          </a:p>
        </p:txBody>
      </p:sp>
    </p:spTree>
    <p:extLst>
      <p:ext uri="{BB962C8B-B14F-4D97-AF65-F5344CB8AC3E}">
        <p14:creationId xmlns:p14="http://schemas.microsoft.com/office/powerpoint/2010/main" val="1840075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Posterior Samples Can Be Useful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parameters are all varied simultaneously, </a:t>
                </a:r>
                <a:br>
                  <a:rPr lang="en-US" dirty="0" smtClean="0"/>
                </a:br>
                <a:r>
                  <a:rPr lang="en-US" dirty="0" smtClean="0"/>
                  <a:t>so you can investigate correlations </a:t>
                </a:r>
                <a:br>
                  <a:rPr lang="en-US" dirty="0" smtClean="0"/>
                </a:br>
                <a:r>
                  <a:rPr lang="en-US" dirty="0" smtClean="0"/>
                  <a:t>and conditional distributions,</a:t>
                </a:r>
                <a:br>
                  <a:rPr lang="en-US" dirty="0" smtClean="0"/>
                </a:br>
                <a:r>
                  <a:rPr lang="en-US" dirty="0" smtClean="0"/>
                  <a:t>as well as apply different priors</a:t>
                </a:r>
              </a:p>
              <a:p>
                <a:endParaRPr lang="en-US" dirty="0"/>
              </a:p>
              <a:p>
                <a:r>
                  <a:rPr lang="en-US" dirty="0" smtClean="0"/>
                  <a:t>Example from GW190425:</a:t>
                </a:r>
              </a:p>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𝒎</m:t>
                        </m:r>
                      </m:e>
                      <m:sub>
                        <m:r>
                          <a:rPr lang="en-US" b="1" i="1" smtClean="0">
                            <a:latin typeface="Cambria Math" panose="02040503050406030204" pitchFamily="18" charset="0"/>
                          </a:rPr>
                          <m:t>𝟏</m:t>
                        </m:r>
                      </m:sub>
                    </m:sSub>
                  </m:oMath>
                </a14:m>
                <a:r>
                  <a:rPr lang="en-US" dirty="0" smtClean="0"/>
                  <a:t> versus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𝒎</m:t>
                        </m:r>
                      </m:e>
                      <m:sub>
                        <m:r>
                          <a:rPr lang="en-US" b="1" i="1" smtClean="0">
                            <a:latin typeface="Cambria Math" panose="02040503050406030204" pitchFamily="18" charset="0"/>
                          </a:rPr>
                          <m:t>𝟐</m:t>
                        </m:r>
                      </m:sub>
                    </m:sSub>
                  </m:oMath>
                </a14:m>
                <a:r>
                  <a:rPr lang="en-US" dirty="0" smtClean="0"/>
                  <a:t> with different priors on the</a:t>
                </a:r>
                <a:br>
                  <a:rPr lang="en-US" dirty="0" smtClean="0"/>
                </a:br>
                <a:r>
                  <a:rPr lang="en-US" dirty="0" smtClean="0"/>
                  <a:t>neutron star spins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5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C35ECC-5A5C-4ECB-AA82-3709BFA55634}" type="slidenum">
              <a:rPr lang="en-US" smtClean="0">
                <a:solidFill>
                  <a:srgbClr val="000000"/>
                </a:solidFill>
              </a:rPr>
              <a:pPr/>
              <a:t>8</a:t>
            </a:fld>
            <a:endParaRPr lang="en-US">
              <a:solidFill>
                <a:srgbClr val="000000"/>
              </a:solidFill>
            </a:endParaRPr>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72200" y="1192393"/>
            <a:ext cx="4614020" cy="454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6629373" y="5808662"/>
            <a:ext cx="4495827"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000" b="1">
                <a:solidFill>
                  <a:schemeClr val="tx1"/>
                </a:solidFill>
                <a:latin typeface="+mn-lt"/>
                <a:ea typeface="+mn-ea"/>
                <a:cs typeface="+mn-cs"/>
              </a:defRPr>
            </a:lvl1pPr>
            <a:lvl2pPr marL="457200" algn="l" rtl="0" fontAlgn="base">
              <a:spcBef>
                <a:spcPct val="30000"/>
              </a:spcBef>
              <a:spcAft>
                <a:spcPct val="0"/>
              </a:spcAft>
              <a:defRPr>
                <a:solidFill>
                  <a:schemeClr val="tx1"/>
                </a:solidFill>
                <a:latin typeface="+mn-lt"/>
              </a:defRPr>
            </a:lvl2pPr>
            <a:lvl3pPr marL="915988" indent="-1588" algn="l" rtl="0" fontAlgn="base">
              <a:spcBef>
                <a:spcPct val="20000"/>
              </a:spcBef>
              <a:spcAft>
                <a:spcPct val="0"/>
              </a:spcAft>
              <a:defRPr sz="16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r>
              <a:rPr lang="en-US" sz="1800" b="0" kern="0" dirty="0">
                <a:solidFill>
                  <a:srgbClr val="009A46"/>
                </a:solidFill>
              </a:rPr>
              <a:t>Abbott et al., </a:t>
            </a:r>
            <a:r>
              <a:rPr lang="en-US" sz="1800" b="0" kern="0" dirty="0" err="1">
                <a:solidFill>
                  <a:srgbClr val="009A46"/>
                </a:solidFill>
              </a:rPr>
              <a:t>ApJL</a:t>
            </a:r>
            <a:r>
              <a:rPr lang="en-US" sz="1800" b="0" kern="0" dirty="0">
                <a:solidFill>
                  <a:srgbClr val="009A46"/>
                </a:solidFill>
              </a:rPr>
              <a:t> 892, L3 </a:t>
            </a:r>
            <a:r>
              <a:rPr lang="en-US" sz="1800" b="0" kern="0" dirty="0" smtClean="0">
                <a:solidFill>
                  <a:srgbClr val="009A46"/>
                </a:solidFill>
                <a:hlinkClick r:id="rId4"/>
              </a:rPr>
              <a:t>https</a:t>
            </a:r>
            <a:r>
              <a:rPr lang="en-US" sz="1800" b="0" kern="0" dirty="0">
                <a:solidFill>
                  <a:srgbClr val="009A46"/>
                </a:solidFill>
                <a:hlinkClick r:id="rId4"/>
              </a:rPr>
              <a:t>://</a:t>
            </a:r>
            <a:r>
              <a:rPr lang="en-US" sz="1800" b="0" kern="0" dirty="0" smtClean="0">
                <a:solidFill>
                  <a:srgbClr val="009A46"/>
                </a:solidFill>
                <a:hlinkClick r:id="rId4"/>
              </a:rPr>
              <a:t>arxiv.org/abs/2001.01761</a:t>
            </a:r>
            <a:r>
              <a:rPr lang="en-US" sz="1800" b="0" kern="0" dirty="0" smtClean="0">
                <a:solidFill>
                  <a:srgbClr val="009A46"/>
                </a:solidFill>
              </a:rPr>
              <a:t> </a:t>
            </a:r>
            <a:endParaRPr lang="en-US" sz="1800" b="0" kern="0" dirty="0">
              <a:solidFill>
                <a:srgbClr val="009A46"/>
              </a:solidFill>
            </a:endParaRPr>
          </a:p>
        </p:txBody>
      </p:sp>
    </p:spTree>
    <p:extLst>
      <p:ext uri="{BB962C8B-B14F-4D97-AF65-F5344CB8AC3E}">
        <p14:creationId xmlns:p14="http://schemas.microsoft.com/office/powerpoint/2010/main" val="24942351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there’s more!</a:t>
            </a:r>
            <a:endParaRPr lang="en-US" dirty="0"/>
          </a:p>
        </p:txBody>
      </p:sp>
      <p:sp>
        <p:nvSpPr>
          <p:cNvPr id="3" name="Content Placeholder 2"/>
          <p:cNvSpPr>
            <a:spLocks noGrp="1"/>
          </p:cNvSpPr>
          <p:nvPr>
            <p:ph idx="1"/>
          </p:nvPr>
        </p:nvSpPr>
        <p:spPr/>
        <p:txBody>
          <a:bodyPr/>
          <a:lstStyle/>
          <a:p>
            <a:r>
              <a:rPr lang="en-US" dirty="0" smtClean="0"/>
              <a:t>Besides the event-focused data products in the GW Open Science Center,</a:t>
            </a:r>
            <a:br>
              <a:rPr lang="en-US" dirty="0" smtClean="0"/>
            </a:br>
            <a:r>
              <a:rPr lang="en-US" dirty="0" smtClean="0"/>
              <a:t>we generally provide other data products specific to each published paper</a:t>
            </a:r>
            <a:br>
              <a:rPr lang="en-US" dirty="0" smtClean="0"/>
            </a:br>
            <a:r>
              <a:rPr lang="en-US" dirty="0" smtClean="0"/>
              <a:t>in the LIGO Document Control Center (DCC)</a:t>
            </a:r>
          </a:p>
          <a:p>
            <a:endParaRPr lang="en-US" sz="2400" dirty="0" smtClean="0">
              <a:solidFill>
                <a:srgbClr val="0000CC"/>
              </a:solidFill>
            </a:endParaRPr>
          </a:p>
          <a:p>
            <a:r>
              <a:rPr lang="en-US" sz="2400" dirty="0" smtClean="0">
                <a:solidFill>
                  <a:srgbClr val="0000CC"/>
                </a:solidFill>
              </a:rPr>
              <a:t>dcc.ligo.org</a:t>
            </a:r>
          </a:p>
          <a:p>
            <a:endParaRPr lang="en-US" dirty="0" smtClean="0"/>
          </a:p>
          <a:p>
            <a:endParaRPr lang="en-US" dirty="0"/>
          </a:p>
          <a:p>
            <a:endParaRPr lang="en-US" dirty="0" smtClean="0"/>
          </a:p>
          <a:p>
            <a:endParaRPr lang="en-US" dirty="0"/>
          </a:p>
          <a:p>
            <a:endParaRPr lang="en-US" dirty="0" smtClean="0"/>
          </a:p>
          <a:p>
            <a:r>
              <a:rPr lang="en-US" dirty="0" smtClean="0"/>
              <a:t>However, the best way to find all the LIGO-Virgo result papers is via either </a:t>
            </a:r>
            <a:r>
              <a:rPr lang="en-US" dirty="0" smtClean="0">
                <a:solidFill>
                  <a:srgbClr val="0000CC"/>
                </a:solidFill>
              </a:rPr>
              <a:t>papers.ligo.org</a:t>
            </a:r>
            <a:r>
              <a:rPr lang="en-US" dirty="0" smtClean="0"/>
              <a:t>  or  </a:t>
            </a:r>
            <a:r>
              <a:rPr lang="en-US" dirty="0" smtClean="0">
                <a:solidFill>
                  <a:srgbClr val="0000CC"/>
                </a:solidFill>
              </a:rPr>
              <a:t>www.ligo.org</a:t>
            </a:r>
            <a:endParaRPr lang="en-US" dirty="0">
              <a:solidFill>
                <a:srgbClr val="0000CC"/>
              </a:solidFill>
            </a:endParaRPr>
          </a:p>
        </p:txBody>
      </p:sp>
      <p:sp>
        <p:nvSpPr>
          <p:cNvPr id="4" name="Slide Number Placeholder 3"/>
          <p:cNvSpPr>
            <a:spLocks noGrp="1"/>
          </p:cNvSpPr>
          <p:nvPr>
            <p:ph type="sldNum" sz="quarter" idx="12"/>
          </p:nvPr>
        </p:nvSpPr>
        <p:spPr/>
        <p:txBody>
          <a:bodyPr/>
          <a:lstStyle/>
          <a:p>
            <a:fld id="{93C35ECC-5A5C-4ECB-AA82-3709BFA55634}" type="slidenum">
              <a:rPr lang="en-US" smtClean="0">
                <a:solidFill>
                  <a:srgbClr val="000000"/>
                </a:solidFill>
              </a:rPr>
              <a:pPr/>
              <a:t>9</a:t>
            </a:fld>
            <a:endParaRPr lang="en-US">
              <a:solidFill>
                <a:srgbClr val="000000"/>
              </a:solidFill>
            </a:endParaRPr>
          </a:p>
        </p:txBody>
      </p:sp>
      <p:pic>
        <p:nvPicPr>
          <p:cNvPr id="5" name="Picture 4"/>
          <p:cNvPicPr>
            <a:picLocks noChangeAspect="1"/>
          </p:cNvPicPr>
          <p:nvPr/>
        </p:nvPicPr>
        <p:blipFill rotWithShape="1">
          <a:blip r:embed="rId2"/>
          <a:srcRect l="6768" t="11565" r="10662" b="52135"/>
          <a:stretch/>
        </p:blipFill>
        <p:spPr>
          <a:xfrm>
            <a:off x="3095626" y="2249628"/>
            <a:ext cx="7877174" cy="1894981"/>
          </a:xfrm>
          <a:prstGeom prst="rect">
            <a:avLst/>
          </a:prstGeom>
        </p:spPr>
      </p:pic>
      <p:pic>
        <p:nvPicPr>
          <p:cNvPr id="6" name="Picture 5"/>
          <p:cNvPicPr>
            <a:picLocks noChangeAspect="1"/>
          </p:cNvPicPr>
          <p:nvPr/>
        </p:nvPicPr>
        <p:blipFill rotWithShape="1">
          <a:blip r:embed="rId3"/>
          <a:srcRect t="10855" r="12999" b="72775"/>
          <a:stretch/>
        </p:blipFill>
        <p:spPr>
          <a:xfrm>
            <a:off x="761999" y="4343400"/>
            <a:ext cx="11125201" cy="1145516"/>
          </a:xfrm>
          <a:prstGeom prst="rect">
            <a:avLst/>
          </a:prstGeom>
        </p:spPr>
      </p:pic>
      <p:sp>
        <p:nvSpPr>
          <p:cNvPr id="7" name="Rounded Rectangle 6"/>
          <p:cNvSpPr/>
          <p:nvPr/>
        </p:nvSpPr>
        <p:spPr>
          <a:xfrm>
            <a:off x="5729288" y="3250847"/>
            <a:ext cx="2100262" cy="571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2"/>
          </p:cNvCxnSpPr>
          <p:nvPr/>
        </p:nvCxnSpPr>
        <p:spPr>
          <a:xfrm flipH="1">
            <a:off x="6629400" y="3822347"/>
            <a:ext cx="150019" cy="5210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212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1"/>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True"/>
  <p:tag name="DELIMITERS" val="3.1"/>
  <p:tag name="TPFULLVERSION" val="4.2.3.231"/>
  <p:tag name="INCLUDESESSION" val="True"/>
</p:tagLst>
</file>

<file path=ppt/theme/theme1.xml><?xml version="1.0" encoding="utf-8"?>
<a:theme xmlns:a="http://schemas.openxmlformats.org/drawingml/2006/main" name="4_LIGOtalk">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0000E5"/>
      </a:folHlink>
    </a:clrScheme>
    <a:fontScheme name="LIGOtal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GOtal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GOtal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IGOtal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GOtal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GO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GO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GO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Data\Microsoft\Templates\LIGOtalk.pot</Template>
  <TotalTime>47037</TotalTime>
  <Words>664</Words>
  <Application>Microsoft Office PowerPoint</Application>
  <PresentationFormat>Widescreen</PresentationFormat>
  <Paragraphs>90</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 Math</vt:lpstr>
      <vt:lpstr>Times New Roman</vt:lpstr>
      <vt:lpstr>Wingdings</vt:lpstr>
      <vt:lpstr>4_LIGOtalk</vt:lpstr>
      <vt:lpstr>Available Data Products from  LIGO-Virgo Gravitational-Wave Searches  Peter S. Shawhan   University of Maryland and Joint Space-Science Institute (JSI)  for the LIGO Scientific Collaboration and Virgo Collaboration</vt:lpstr>
      <vt:lpstr>Detection Papers:  papers.ligo.org</vt:lpstr>
      <vt:lpstr>PowerPoint Presentation</vt:lpstr>
      <vt:lpstr>Event List</vt:lpstr>
      <vt:lpstr>Available Data (varies somewhat with the event)</vt:lpstr>
      <vt:lpstr>Bayesian Parameter Estimation</vt:lpstr>
      <vt:lpstr>Bayesian Parameter Estimation</vt:lpstr>
      <vt:lpstr>Why Posterior Samples Can Be Useful </vt:lpstr>
      <vt:lpstr>But wait, there’s more!</vt:lpstr>
      <vt:lpstr>papers.ligo.org</vt:lpstr>
      <vt:lpstr>PowerPoint Presentation</vt:lpstr>
      <vt:lpstr>Example 1</vt:lpstr>
      <vt:lpstr>Example 2</vt:lpstr>
      <vt:lpstr>Acknowledgements</vt:lpstr>
    </vt:vector>
  </TitlesOfParts>
  <Company>University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LIGO Listens for Gravitational Waves</dc:title>
  <dc:creator>Peter Shawhan</dc:creator>
  <cp:lastModifiedBy>Peter Shawhan</cp:lastModifiedBy>
  <cp:revision>1191</cp:revision>
  <cp:lastPrinted>2019-10-20T03:32:16Z</cp:lastPrinted>
  <dcterms:created xsi:type="dcterms:W3CDTF">2003-11-10T03:19:28Z</dcterms:created>
  <dcterms:modified xsi:type="dcterms:W3CDTF">2020-12-04T01:21:22Z</dcterms:modified>
</cp:coreProperties>
</file>