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</p:sldMasterIdLst>
  <p:notesMasterIdLst>
    <p:notesMasterId r:id="rId26"/>
  </p:notesMasterIdLst>
  <p:sldIdLst>
    <p:sldId id="256" r:id="rId2"/>
    <p:sldId id="276" r:id="rId3"/>
    <p:sldId id="279" r:id="rId4"/>
    <p:sldId id="281" r:id="rId5"/>
    <p:sldId id="304" r:id="rId6"/>
    <p:sldId id="311" r:id="rId7"/>
    <p:sldId id="258" r:id="rId8"/>
    <p:sldId id="257" r:id="rId9"/>
    <p:sldId id="278" r:id="rId10"/>
    <p:sldId id="305" r:id="rId11"/>
    <p:sldId id="306" r:id="rId12"/>
    <p:sldId id="275" r:id="rId13"/>
    <p:sldId id="307" r:id="rId14"/>
    <p:sldId id="277" r:id="rId15"/>
    <p:sldId id="308" r:id="rId16"/>
    <p:sldId id="267" r:id="rId17"/>
    <p:sldId id="313" r:id="rId18"/>
    <p:sldId id="314" r:id="rId19"/>
    <p:sldId id="312" r:id="rId20"/>
    <p:sldId id="268" r:id="rId21"/>
    <p:sldId id="315" r:id="rId22"/>
    <p:sldId id="266" r:id="rId23"/>
    <p:sldId id="309" r:id="rId24"/>
    <p:sldId id="31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5A9"/>
    <a:srgbClr val="C0C0C0"/>
    <a:srgbClr val="00B0F0"/>
    <a:srgbClr val="7F7F7F"/>
    <a:srgbClr val="ADF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335"/>
    <p:restoredTop sz="94652"/>
  </p:normalViewPr>
  <p:slideViewPr>
    <p:cSldViewPr snapToGrid="0" snapToObjects="1">
      <p:cViewPr varScale="1">
        <p:scale>
          <a:sx n="128" d="100"/>
          <a:sy n="128" d="100"/>
        </p:scale>
        <p:origin x="9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FCC43-4DC4-AF43-92AF-36721373C7C2}" type="datetimeFigureOut">
              <a:rPr lang="en-US" smtClean="0"/>
              <a:t>3/1/21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D3BB06-C448-C545-94CC-4E7E5F72D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50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3BB06-C448-C545-94CC-4E7E5F72D4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56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3BB06-C448-C545-94CC-4E7E5F72D4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39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r>
              <a:rPr lang="en-US" dirty="0"/>
              <a:t>G2100282-v1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36ECC4A2-2CE4-6F4D-8483-69788388D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6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G2100282-v1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C4A2-2CE4-6F4D-8483-69788388D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46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G2100282-v1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36ECC4A2-2CE4-6F4D-8483-69788388D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71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G2100282-v1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36ECC4A2-2CE4-6F4D-8483-69788388DB1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9025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G2100282-v1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36ECC4A2-2CE4-6F4D-8483-69788388D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11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G2100282-v1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C4A2-2CE4-6F4D-8483-69788388D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8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G2100282-v1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C4A2-2CE4-6F4D-8483-69788388D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38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G2100282-v1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C4A2-2CE4-6F4D-8483-69788388D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4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G2100282-v1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36ECC4A2-2CE4-6F4D-8483-69788388D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989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060" y="592766"/>
            <a:ext cx="6377940" cy="58926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1459" y="2163278"/>
            <a:ext cx="7955280" cy="4069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06590" y="6492875"/>
            <a:ext cx="2137410" cy="365125"/>
          </a:xfrm>
        </p:spPr>
        <p:txBody>
          <a:bodyPr/>
          <a:lstStyle/>
          <a:p>
            <a:r>
              <a:rPr lang="en-US"/>
              <a:t>G2100282-v1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86361" y="6492875"/>
            <a:ext cx="568071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1977390" cy="365125"/>
          </a:xfrm>
        </p:spPr>
        <p:txBody>
          <a:bodyPr/>
          <a:lstStyle/>
          <a:p>
            <a:fld id="{36ECC4A2-2CE4-6F4D-8483-69788388D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24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G2100282-v1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36ECC4A2-2CE4-6F4D-8483-69788388D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991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G2100282-v1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C4A2-2CE4-6F4D-8483-69788388D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93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G2100282-v1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C4A2-2CE4-6F4D-8483-69788388D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94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G2100282-v1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C4A2-2CE4-6F4D-8483-69788388D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0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G2100282-v1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C4A2-2CE4-6F4D-8483-69788388D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890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G2100282-v1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C4A2-2CE4-6F4D-8483-69788388D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88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G2100282-v1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C4A2-2CE4-6F4D-8483-69788388D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68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00858" y="2306072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06590" y="6492875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G2100282-v1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9121" y="6492875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CC4A2-2CE4-6F4D-8483-69788388DB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0660" cy="1277301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351C44B-4770-3C49-966C-097DD17AB322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1040392"/>
            <a:ext cx="1410164" cy="128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026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hf hdr="0" ft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010.14527" TargetMode="External"/><Relationship Id="rId4" Type="http://schemas.openxmlformats.org/officeDocument/2006/relationships/hyperlink" Target="https://journals.aps.org/prx/abstract/10.1103/PhysRevX.9.03104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010.14527" TargetMode="External"/><Relationship Id="rId5" Type="http://schemas.openxmlformats.org/officeDocument/2006/relationships/hyperlink" Target="https://journals.aps.org/prx/abstract/10.1103/PhysRevX.9.031040" TargetMode="Externa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010.1453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arxiv.org/abs/2010.14533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010.14533" TargetMode="Externa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opscience.iop.org/article/10.1088/1361-6382/aa972e/meta" TargetMode="Externa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10.14529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8.06060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journals.aps.org/prl/abstract/10.1103/PhysRevLett.121.161101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21" Type="http://schemas.openxmlformats.org/officeDocument/2006/relationships/image" Target="../media/image51.png"/><Relationship Id="rId7" Type="http://schemas.openxmlformats.org/officeDocument/2006/relationships/image" Target="../media/image12.gif"/><Relationship Id="rId2" Type="http://schemas.openxmlformats.org/officeDocument/2006/relationships/image" Target="../media/image11.gif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23" Type="http://schemas.openxmlformats.org/officeDocument/2006/relationships/image" Target="../media/image53.png"/><Relationship Id="rId9" Type="http://schemas.openxmlformats.org/officeDocument/2006/relationships/image" Target="../media/image13.gif"/><Relationship Id="rId22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jp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5" Type="http://schemas.openxmlformats.org/officeDocument/2006/relationships/image" Target="../media/image26.png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7976" y="1413539"/>
            <a:ext cx="7315200" cy="2781008"/>
          </a:xfrm>
        </p:spPr>
        <p:txBody>
          <a:bodyPr>
            <a:noAutofit/>
          </a:bodyPr>
          <a:lstStyle/>
          <a:p>
            <a:pPr algn="ctr"/>
            <a:r>
              <a:rPr lang="en-US" sz="4000" u="sng" dirty="0" err="1"/>
              <a:t>GraviTational</a:t>
            </a:r>
            <a:r>
              <a:rPr lang="en-US" sz="4000" u="sng" dirty="0"/>
              <a:t> Wave Astronomy</a:t>
            </a:r>
            <a:br>
              <a:rPr lang="en-US" sz="4000" dirty="0"/>
            </a:br>
            <a:br>
              <a:rPr lang="en-US" sz="4000" dirty="0"/>
            </a:br>
            <a:r>
              <a:rPr lang="en-US" sz="2800" dirty="0"/>
              <a:t>History in the making!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1972" y="4523086"/>
            <a:ext cx="7315200" cy="685800"/>
          </a:xfrm>
        </p:spPr>
        <p:txBody>
          <a:bodyPr/>
          <a:lstStyle/>
          <a:p>
            <a:pPr algn="ctr"/>
            <a:r>
              <a:rPr lang="en-US" dirty="0"/>
              <a:t>J. Kissel, for the LIGO, Virgo, and KAGRA Scientific Collaborations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46571" y="6492875"/>
            <a:ext cx="2297429" cy="365125"/>
          </a:xfrm>
        </p:spPr>
        <p:txBody>
          <a:bodyPr/>
          <a:lstStyle/>
          <a:p>
            <a:r>
              <a:rPr lang="en-US"/>
              <a:t>G2100282-v1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82D082-6DBB-8948-BDC6-32C8FB86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C4A2-2CE4-6F4D-8483-69788388DB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75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A51BE-1122-3F4D-8220-F1B30F748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GW Encodes Source Parameters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0E63C-6B66-6542-B7BC-15BC72EC5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G2100282-v1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D39302-4C17-1F49-BEAF-DD4CC290D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C4A2-2CE4-6F4D-8483-69788388DB1A}" type="slidenum">
              <a:rPr lang="en-US" smtClean="0"/>
              <a:t>10</a:t>
            </a:fld>
            <a:endParaRPr lang="en-US"/>
          </a:p>
        </p:txBody>
      </p:sp>
      <p:pic>
        <p:nvPicPr>
          <p:cNvPr id="6" name="basic_animation_v2_gaussblur.mp4" descr="basic_animation_v2_gaussblur.mp4">
            <a:hlinkClick r:id="" action="ppaction://media"/>
            <a:extLst>
              <a:ext uri="{FF2B5EF4-FFF2-40B4-BE49-F238E27FC236}">
                <a16:creationId xmlns:a16="http://schemas.microsoft.com/office/drawing/2014/main" id="{580292AE-EF0D-1B42-B131-4D493FF10A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1722" y="1617594"/>
            <a:ext cx="7792278" cy="43831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9FBD3F-5CAA-9B48-9FD3-70E7A2D7EED8}"/>
              </a:ext>
            </a:extLst>
          </p:cNvPr>
          <p:cNvSpPr txBox="1"/>
          <p:nvPr/>
        </p:nvSpPr>
        <p:spPr>
          <a:xfrm>
            <a:off x="89451" y="2713383"/>
            <a:ext cx="1898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Total Mass </a:t>
            </a:r>
            <a:r>
              <a:rPr lang="en-US" dirty="0"/>
              <a:t>of the binary 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34D590-293C-0044-A127-1FA3498AC05D}"/>
              </a:ext>
            </a:extLst>
          </p:cNvPr>
          <p:cNvSpPr txBox="1"/>
          <p:nvPr/>
        </p:nvSpPr>
        <p:spPr>
          <a:xfrm>
            <a:off x="82825" y="4436167"/>
            <a:ext cx="1898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Distance </a:t>
            </a:r>
            <a:r>
              <a:rPr lang="en-US" dirty="0"/>
              <a:t>to the binary system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A4E6CC-A506-7043-90A9-339B0889241C}"/>
              </a:ext>
            </a:extLst>
          </p:cNvPr>
          <p:cNvSpPr txBox="1"/>
          <p:nvPr/>
        </p:nvSpPr>
        <p:spPr>
          <a:xfrm>
            <a:off x="96076" y="5801140"/>
            <a:ext cx="3163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measurement near the limit of</a:t>
            </a:r>
            <a:r>
              <a:rPr lang="en-US" b="1" dirty="0"/>
              <a:t>  “Noisy”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43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3AD84-16AE-D441-AEF1-F0F40C4C6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GW Encodes Source Parameters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48701-3B77-2444-8E0C-7986F44AC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G2100282-v1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A62EAE-6EA3-9547-A24D-2A1555033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C4A2-2CE4-6F4D-8483-69788388DB1A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E36BAC6-8A14-1B42-B250-B08BE3AE8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967" y="1655695"/>
            <a:ext cx="5842000" cy="43815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84423F9-B765-DF4D-950F-A5B790B43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967" y="1659834"/>
            <a:ext cx="5842000" cy="4381500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4C4D974C-8560-9248-87E5-FFFA56544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967" y="1659834"/>
            <a:ext cx="5842000" cy="438150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15BF5D9C-D865-5B4F-8104-1C54445951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967" y="1659834"/>
            <a:ext cx="5842000" cy="4381500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996D5967-5D63-0F4F-88B6-4272B274B6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1967" y="1659834"/>
            <a:ext cx="5842000" cy="43815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40AD27-C67C-2C48-879F-03E058499BF8}"/>
              </a:ext>
            </a:extLst>
          </p:cNvPr>
          <p:cNvSpPr txBox="1"/>
          <p:nvPr/>
        </p:nvSpPr>
        <p:spPr>
          <a:xfrm>
            <a:off x="7245625" y="1540567"/>
            <a:ext cx="1898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Mass Ratio </a:t>
            </a:r>
            <a:r>
              <a:rPr lang="en-US" dirty="0"/>
              <a:t>of the binary system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0D30AE-D271-474E-94E1-4B7F4C8E36B5}"/>
              </a:ext>
            </a:extLst>
          </p:cNvPr>
          <p:cNvSpPr txBox="1"/>
          <p:nvPr/>
        </p:nvSpPr>
        <p:spPr>
          <a:xfrm>
            <a:off x="7245625" y="4923184"/>
            <a:ext cx="1898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Spin </a:t>
            </a:r>
            <a:r>
              <a:rPr lang="en-US" dirty="0"/>
              <a:t>of components of the binary system</a:t>
            </a:r>
          </a:p>
        </p:txBody>
      </p:sp>
    </p:spTree>
    <p:extLst>
      <p:ext uri="{BB962C8B-B14F-4D97-AF65-F5344CB8AC3E}">
        <p14:creationId xmlns:p14="http://schemas.microsoft.com/office/powerpoint/2010/main" val="18273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GW Detector Network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G2100282-v1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C4A2-2CE4-6F4D-8483-69788388DB1A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 descr="World_map_white.pdf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4868"/>
            <a:ext cx="9144000" cy="4766310"/>
          </a:xfrm>
          <a:prstGeom prst="rect">
            <a:avLst/>
          </a:prstGeom>
          <a:effectLst/>
        </p:spPr>
      </p:pic>
      <p:sp>
        <p:nvSpPr>
          <p:cNvPr id="8" name="Oval 7"/>
          <p:cNvSpPr/>
          <p:nvPr/>
        </p:nvSpPr>
        <p:spPr>
          <a:xfrm>
            <a:off x="1929552" y="2983357"/>
            <a:ext cx="95058" cy="95064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383091" y="3345261"/>
            <a:ext cx="95058" cy="95064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87487" y="3052465"/>
            <a:ext cx="95058" cy="95064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586376" y="2885856"/>
            <a:ext cx="95058" cy="10457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432489" y="3715531"/>
            <a:ext cx="95058" cy="95064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658515" y="3226325"/>
            <a:ext cx="95058" cy="95064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08382" y="2862469"/>
            <a:ext cx="1090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LIGO </a:t>
            </a:r>
          </a:p>
          <a:p>
            <a:r>
              <a:rPr lang="en-US" b="1" dirty="0"/>
              <a:t>Hanford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17305" y="3306419"/>
            <a:ext cx="1269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LIGO </a:t>
            </a:r>
          </a:p>
          <a:p>
            <a:r>
              <a:rPr lang="en-US" b="1" dirty="0"/>
              <a:t>Livingston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42989" y="3909393"/>
            <a:ext cx="811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LIGO </a:t>
            </a:r>
          </a:p>
          <a:p>
            <a:r>
              <a:rPr lang="en-US" i="1" dirty="0"/>
              <a:t>India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60367" y="3346174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KAGRA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85254" y="256760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GEO-HF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87079" y="330641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VIRGO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953539"/>
            <a:ext cx="2342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Operational</a:t>
            </a:r>
          </a:p>
          <a:p>
            <a:r>
              <a:rPr lang="en-US" i="1" dirty="0"/>
              <a:t>Under Construction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A511E7-3EC0-1C46-932F-8C1B75A1DADD}"/>
              </a:ext>
            </a:extLst>
          </p:cNvPr>
          <p:cNvSpPr txBox="1"/>
          <p:nvPr/>
        </p:nvSpPr>
        <p:spPr>
          <a:xfrm>
            <a:off x="1490874" y="1113186"/>
            <a:ext cx="72939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a </a:t>
            </a:r>
            <a:r>
              <a:rPr lang="en-US" b="1" i="1" dirty="0"/>
              <a:t>network</a:t>
            </a:r>
            <a:r>
              <a:rPr lang="en-US" dirty="0"/>
              <a:t> of detectors and depending on their sensitivity, </a:t>
            </a:r>
          </a:p>
          <a:p>
            <a:r>
              <a:rPr lang="en-US" dirty="0"/>
              <a:t>one can begin to determine</a:t>
            </a:r>
          </a:p>
          <a:p>
            <a:r>
              <a:rPr lang="en-US" b="1" dirty="0"/>
              <a:t>sky location</a:t>
            </a:r>
            <a:r>
              <a:rPr lang="en-US" dirty="0"/>
              <a:t>, </a:t>
            </a:r>
            <a:r>
              <a:rPr lang="en-US" b="1" dirty="0"/>
              <a:t>orbital inclination</a:t>
            </a:r>
            <a:r>
              <a:rPr lang="en-US" dirty="0"/>
              <a:t>, </a:t>
            </a:r>
            <a:r>
              <a:rPr lang="en-US" b="1" dirty="0"/>
              <a:t>polarization, tidal deformation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41421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28785902-2E16-9C49-9F91-67FA11196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37" y="2332551"/>
            <a:ext cx="1461052" cy="14610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A1C828-CD6A-C441-BD71-D5250603A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GW Network Sensitivity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97F47-25C0-6D47-8544-E42E10287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G2100282-v1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253DF1-F59A-AB4C-B5CD-7C54C8E3E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C4A2-2CE4-6F4D-8483-69788388DB1A}" type="slidenum">
              <a:rPr lang="en-US" smtClean="0"/>
              <a:t>13</a:t>
            </a:fld>
            <a:endParaRPr lang="en-US"/>
          </a:p>
        </p:txBody>
      </p:sp>
      <p:pic>
        <p:nvPicPr>
          <p:cNvPr id="11" name="Picture 10" descr="A close up of a cage&#10;&#10;Description automatically generated">
            <a:extLst>
              <a:ext uri="{FF2B5EF4-FFF2-40B4-BE49-F238E27FC236}">
                <a16:creationId xmlns:a16="http://schemas.microsoft.com/office/drawing/2014/main" id="{8C7AF58A-A731-DE46-AA55-764473708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962" y="1122336"/>
            <a:ext cx="6827038" cy="44871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369674-4F6B-B444-B38B-2A14F982124E}"/>
              </a:ext>
            </a:extLst>
          </p:cNvPr>
          <p:cNvSpPr txBox="1"/>
          <p:nvPr/>
        </p:nvSpPr>
        <p:spPr>
          <a:xfrm>
            <a:off x="5132498" y="5449553"/>
            <a:ext cx="186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CB6B54-C9EF-AA40-9C52-B5C6FB09A1E0}"/>
              </a:ext>
            </a:extLst>
          </p:cNvPr>
          <p:cNvSpPr txBox="1"/>
          <p:nvPr/>
        </p:nvSpPr>
        <p:spPr>
          <a:xfrm rot="16200000">
            <a:off x="155583" y="2913486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DF75E"/>
                </a:solidFill>
              </a:rPr>
              <a:t>Dimensionless Strain [ (m/m) / Hz</a:t>
            </a:r>
            <a:r>
              <a:rPr lang="en-US" baseline="30000" dirty="0">
                <a:solidFill>
                  <a:srgbClr val="ADF75E"/>
                </a:solidFill>
              </a:rPr>
              <a:t>1/2 </a:t>
            </a:r>
            <a:r>
              <a:rPr lang="en-US" dirty="0">
                <a:solidFill>
                  <a:srgbClr val="ADF75E"/>
                </a:solidFill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E42CD1-73C6-4F45-8A1C-32B41B75B8DE}"/>
                  </a:ext>
                </a:extLst>
              </p:cNvPr>
              <p:cNvSpPr txBox="1"/>
              <p:nvPr/>
            </p:nvSpPr>
            <p:spPr>
              <a:xfrm rot="16200000">
                <a:off x="288154" y="2858485"/>
                <a:ext cx="2990306" cy="597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ADF7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ADF75E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3200" b="0" i="1" smtClean="0">
                              <a:solidFill>
                                <a:srgbClr val="ADF75E"/>
                              </a:solidFill>
                              <a:latin typeface="Cambria Math" panose="02040503050406030204" pitchFamily="18" charset="0"/>
                            </a:rPr>
                            <m:t>=(</m:t>
                          </m:r>
                          <m:r>
                            <a:rPr lang="en-US" sz="3200" b="0" i="1" smtClean="0">
                              <a:solidFill>
                                <a:srgbClr val="ADF75E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ADF75E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ADF75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ADF7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ADF75E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ADF75E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ADF75E"/>
                          </a:solidFill>
                          <a:latin typeface="Cambria Math" panose="02040503050406030204" pitchFamily="18" charset="0"/>
                        </a:rPr>
                        <m:t>)/</m:t>
                      </m:r>
                      <m:bar>
                        <m:barPr>
                          <m:pos m:val="top"/>
                          <m:ctrlPr>
                            <a:rPr lang="en-US" sz="3200" b="0" i="1" smtClean="0">
                              <a:solidFill>
                                <a:srgbClr val="ADF75E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3200" b="0" i="1" smtClean="0">
                              <a:solidFill>
                                <a:srgbClr val="ADF75E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bar>
                    </m:oMath>
                  </m:oMathPara>
                </a14:m>
                <a:endParaRPr lang="en-US" sz="3200" dirty="0">
                  <a:solidFill>
                    <a:srgbClr val="ADF75E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E42CD1-73C6-4F45-8A1C-32B41B75B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88154" y="2858485"/>
                <a:ext cx="2990306" cy="597536"/>
              </a:xfrm>
              <a:prstGeom prst="rect">
                <a:avLst/>
              </a:prstGeom>
              <a:blipFill>
                <a:blip r:embed="rId4"/>
                <a:stretch>
                  <a:fillRect t="-2119" r="-22917" b="-2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1E4ED7BA-0685-2F4E-933B-2DB51E839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3719" y="5898996"/>
            <a:ext cx="5319286" cy="95900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6940F66-04F6-224A-98F7-043684F0AC26}"/>
              </a:ext>
            </a:extLst>
          </p:cNvPr>
          <p:cNvGrpSpPr/>
          <p:nvPr/>
        </p:nvGrpSpPr>
        <p:grpSpPr>
          <a:xfrm>
            <a:off x="2974694" y="3252485"/>
            <a:ext cx="2453833" cy="752356"/>
            <a:chOff x="2974694" y="3252485"/>
            <a:chExt cx="2453833" cy="75235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8221722-EC79-4442-9E44-765873EB09EA}"/>
                </a:ext>
              </a:extLst>
            </p:cNvPr>
            <p:cNvCxnSpPr>
              <a:cxnSpLocks/>
            </p:cNvCxnSpPr>
            <p:nvPr/>
          </p:nvCxnSpPr>
          <p:spPr>
            <a:xfrm>
              <a:off x="2974694" y="3391382"/>
              <a:ext cx="2453833" cy="613459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2CFAC8-0F27-8F47-AA62-6BBCAD024636}"/>
                </a:ext>
              </a:extLst>
            </p:cNvPr>
            <p:cNvSpPr txBox="1"/>
            <p:nvPr/>
          </p:nvSpPr>
          <p:spPr>
            <a:xfrm rot="826732">
              <a:off x="4190035" y="3252485"/>
              <a:ext cx="938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inspiral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FEA5BE-EA60-3E4A-AC7D-6CA3ABC1D8C3}"/>
              </a:ext>
            </a:extLst>
          </p:cNvPr>
          <p:cNvGrpSpPr/>
          <p:nvPr/>
        </p:nvGrpSpPr>
        <p:grpSpPr>
          <a:xfrm>
            <a:off x="5233686" y="3428034"/>
            <a:ext cx="995785" cy="560942"/>
            <a:chOff x="5233686" y="3428034"/>
            <a:chExt cx="995785" cy="56094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013EADF-6109-5B42-BEF6-3F8A39AD0C8A}"/>
                </a:ext>
              </a:extLst>
            </p:cNvPr>
            <p:cNvCxnSpPr>
              <a:cxnSpLocks/>
            </p:cNvCxnSpPr>
            <p:nvPr/>
          </p:nvCxnSpPr>
          <p:spPr>
            <a:xfrm>
              <a:off x="5416952" y="3988976"/>
              <a:ext cx="803513" cy="0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3AF58E-DEA6-3045-B02C-FFC13B8C1068}"/>
                </a:ext>
              </a:extLst>
            </p:cNvPr>
            <p:cNvSpPr txBox="1"/>
            <p:nvPr/>
          </p:nvSpPr>
          <p:spPr>
            <a:xfrm>
              <a:off x="5233686" y="3428034"/>
              <a:ext cx="995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merger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7FB2EEA-4EB3-0446-972D-B7098AA8728A}"/>
              </a:ext>
            </a:extLst>
          </p:cNvPr>
          <p:cNvGrpSpPr/>
          <p:nvPr/>
        </p:nvGrpSpPr>
        <p:grpSpPr>
          <a:xfrm>
            <a:off x="6195979" y="3874584"/>
            <a:ext cx="607952" cy="1484494"/>
            <a:chOff x="6195979" y="3874584"/>
            <a:chExt cx="607952" cy="148449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6BA8F1D-D8CF-0241-B3FD-A535E1BACA82}"/>
                </a:ext>
              </a:extLst>
            </p:cNvPr>
            <p:cNvCxnSpPr>
              <a:cxnSpLocks/>
            </p:cNvCxnSpPr>
            <p:nvPr/>
          </p:nvCxnSpPr>
          <p:spPr>
            <a:xfrm>
              <a:off x="6195979" y="3977825"/>
              <a:ext cx="274269" cy="1381253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AA1B5C3-CFA5-AB47-8CA8-0BB853AE102E}"/>
                </a:ext>
              </a:extLst>
            </p:cNvPr>
            <p:cNvSpPr txBox="1"/>
            <p:nvPr/>
          </p:nvSpPr>
          <p:spPr>
            <a:xfrm rot="4588325">
              <a:off x="5999544" y="4309639"/>
              <a:ext cx="12394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ringdown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566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7DD46-E8D4-6B4B-9BB8-12A60E754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GW Network Timeline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F9036-9FD6-D14A-B915-F0ED4B08B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G2100282-v1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E72DC-2F0B-E74A-8BD9-1D1135035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C4A2-2CE4-6F4D-8483-69788388DB1A}" type="slidenum">
              <a:rPr lang="en-US" smtClean="0"/>
              <a:t>14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3C8609-1273-7D40-97CA-240AACAAEBD3}"/>
              </a:ext>
            </a:extLst>
          </p:cNvPr>
          <p:cNvSpPr txBox="1"/>
          <p:nvPr/>
        </p:nvSpPr>
        <p:spPr>
          <a:xfrm>
            <a:off x="1480931" y="1212575"/>
            <a:ext cx="7335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b="1" dirty="0"/>
              <a:t>number of detections </a:t>
            </a:r>
            <a:r>
              <a:rPr lang="en-US" dirty="0"/>
              <a:t>is proportional to </a:t>
            </a:r>
          </a:p>
          <a:p>
            <a:r>
              <a:rPr lang="en-US" dirty="0"/>
              <a:t>    the </a:t>
            </a:r>
            <a:r>
              <a:rPr lang="en-US" b="1" dirty="0">
                <a:solidFill>
                  <a:srgbClr val="FFC000"/>
                </a:solidFill>
              </a:rPr>
              <a:t>time</a:t>
            </a:r>
            <a:r>
              <a:rPr lang="en-US" dirty="0"/>
              <a:t> spent observing </a:t>
            </a:r>
            <a:r>
              <a:rPr lang="en-US" b="1" dirty="0"/>
              <a:t>and</a:t>
            </a:r>
            <a:r>
              <a:rPr lang="en-US" dirty="0"/>
              <a:t> </a:t>
            </a:r>
          </a:p>
          <a:p>
            <a:r>
              <a:rPr lang="en-US" dirty="0"/>
              <a:t>    the </a:t>
            </a:r>
            <a:r>
              <a:rPr lang="en-US" b="1" dirty="0">
                <a:solidFill>
                  <a:srgbClr val="00B0F0"/>
                </a:solidFill>
              </a:rPr>
              <a:t>volume (defined by spherical radius)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/>
              <a:t>observed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271128-AA1A-C84B-B412-FEB6B16F4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88" y="2261704"/>
            <a:ext cx="8524052" cy="4367696"/>
          </a:xfrm>
          <a:prstGeom prst="rect">
            <a:avLst/>
          </a:prstGeom>
        </p:spPr>
      </p:pic>
      <p:sp>
        <p:nvSpPr>
          <p:cNvPr id="13" name="Up Arrow 12">
            <a:extLst>
              <a:ext uri="{FF2B5EF4-FFF2-40B4-BE49-F238E27FC236}">
                <a16:creationId xmlns:a16="http://schemas.microsoft.com/office/drawing/2014/main" id="{139197BD-3135-174A-8E78-B786E4F651E5}"/>
              </a:ext>
            </a:extLst>
          </p:cNvPr>
          <p:cNvSpPr/>
          <p:nvPr/>
        </p:nvSpPr>
        <p:spPr>
          <a:xfrm>
            <a:off x="5774633" y="5347253"/>
            <a:ext cx="268357" cy="44726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D39D15-8260-9C40-A573-764649042CCA}"/>
              </a:ext>
            </a:extLst>
          </p:cNvPr>
          <p:cNvSpPr/>
          <p:nvPr/>
        </p:nvSpPr>
        <p:spPr>
          <a:xfrm>
            <a:off x="5484975" y="5778813"/>
            <a:ext cx="872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Today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557774-6214-674C-8747-9C96EA6454FA}"/>
              </a:ext>
            </a:extLst>
          </p:cNvPr>
          <p:cNvSpPr/>
          <p:nvPr/>
        </p:nvSpPr>
        <p:spPr>
          <a:xfrm>
            <a:off x="429715" y="2363387"/>
            <a:ext cx="16033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</a:rPr>
              <a:t>1 Mpc </a:t>
            </a:r>
            <a:r>
              <a:rPr lang="en-US" sz="1400" b="1" dirty="0">
                <a:solidFill>
                  <a:schemeClr val="tx1">
                    <a:lumMod val="75000"/>
                  </a:schemeClr>
                </a:solidFill>
              </a:rPr>
              <a:t>= 3.3e6 </a:t>
            </a:r>
            <a:r>
              <a:rPr lang="en-US" sz="1400" b="1" dirty="0" err="1">
                <a:solidFill>
                  <a:schemeClr val="tx1">
                    <a:lumMod val="75000"/>
                  </a:schemeClr>
                </a:solidFill>
              </a:rPr>
              <a:t>ly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A65D1D-16BA-664A-96E2-09D085839DD2}"/>
              </a:ext>
            </a:extLst>
          </p:cNvPr>
          <p:cNvSpPr txBox="1"/>
          <p:nvPr/>
        </p:nvSpPr>
        <p:spPr>
          <a:xfrm>
            <a:off x="4767943" y="6521326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time (years)</a:t>
            </a:r>
          </a:p>
        </p:txBody>
      </p:sp>
    </p:spTree>
    <p:extLst>
      <p:ext uri="{BB962C8B-B14F-4D97-AF65-F5344CB8AC3E}">
        <p14:creationId xmlns:p14="http://schemas.microsoft.com/office/powerpoint/2010/main" val="3579566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DE15B17-E2D4-BD46-8720-056FCF098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0" y="2653748"/>
            <a:ext cx="4781984" cy="3741252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FC1007C4-E9A9-534A-A9D4-2490C9650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493" y="2445027"/>
            <a:ext cx="4815507" cy="42981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D9341E-2A25-1B44-BF3C-48E302ED7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GW Network detections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31A6FC-433F-DC40-89F8-9E22BF32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C4A2-2CE4-6F4D-8483-69788388DB1A}" type="slidenum">
              <a:rPr lang="en-US" smtClean="0"/>
              <a:t>15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528BC0-0FAE-C644-BFFC-A22C3AAA49E8}"/>
              </a:ext>
            </a:extLst>
          </p:cNvPr>
          <p:cNvSpPr txBox="1"/>
          <p:nvPr/>
        </p:nvSpPr>
        <p:spPr>
          <a:xfrm>
            <a:off x="1470989" y="1212574"/>
            <a:ext cx="7377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Now hard to discuss all individual event detections in one talk. </a:t>
            </a:r>
          </a:p>
          <a:p>
            <a:r>
              <a:rPr lang="en-US" dirty="0"/>
              <a:t>    Even too many “exceptional” events for one talk.</a:t>
            </a:r>
          </a:p>
          <a:p>
            <a:r>
              <a:rPr lang="en-US" dirty="0"/>
              <a:t>        We begin to talk about </a:t>
            </a:r>
            <a:r>
              <a:rPr lang="en-US" b="1" dirty="0"/>
              <a:t>populations</a:t>
            </a:r>
            <a:r>
              <a:rPr lang="en-US" dirty="0"/>
              <a:t> of event properties.</a:t>
            </a:r>
          </a:p>
          <a:p>
            <a:r>
              <a:rPr lang="en-US" b="1" dirty="0"/>
              <a:t>            We are astronomers.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E5D1-D822-6E48-813E-3AE347DA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G2100282-v1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0189E3-650C-1445-BF10-61E72B813A8A}"/>
              </a:ext>
            </a:extLst>
          </p:cNvPr>
          <p:cNvSpPr txBox="1"/>
          <p:nvPr/>
        </p:nvSpPr>
        <p:spPr>
          <a:xfrm rot="2752167">
            <a:off x="7858436" y="4945496"/>
            <a:ext cx="14061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C0C0"/>
                </a:solidFill>
              </a:rPr>
              <a:t>Final O3 </a:t>
            </a:r>
          </a:p>
          <a:p>
            <a:r>
              <a:rPr lang="en-US" sz="1400" dirty="0">
                <a:solidFill>
                  <a:srgbClr val="C0C0C0"/>
                </a:solidFill>
              </a:rPr>
              <a:t>detection </a:t>
            </a:r>
          </a:p>
          <a:p>
            <a:r>
              <a:rPr lang="en-US" sz="1400" dirty="0">
                <a:solidFill>
                  <a:srgbClr val="C0C0C0"/>
                </a:solidFill>
              </a:rPr>
              <a:t>count not yet </a:t>
            </a:r>
          </a:p>
          <a:p>
            <a:r>
              <a:rPr lang="en-US" sz="1400" dirty="0">
                <a:solidFill>
                  <a:srgbClr val="C0C0C0"/>
                </a:solidFill>
              </a:rPr>
              <a:t>confirmed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5BDAC2-D592-7147-9A0A-E4BAA528F037}"/>
              </a:ext>
            </a:extLst>
          </p:cNvPr>
          <p:cNvSpPr txBox="1"/>
          <p:nvPr/>
        </p:nvSpPr>
        <p:spPr>
          <a:xfrm>
            <a:off x="5814609" y="3764418"/>
            <a:ext cx="1316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Published:</a:t>
            </a:r>
          </a:p>
          <a:p>
            <a:r>
              <a:rPr lang="en-US" b="1" dirty="0"/>
              <a:t>Oct ‘20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70BD44-4BB2-0A41-9417-FE7B7CDD9A60}"/>
              </a:ext>
            </a:extLst>
          </p:cNvPr>
          <p:cNvSpPr txBox="1"/>
          <p:nvPr/>
        </p:nvSpPr>
        <p:spPr>
          <a:xfrm>
            <a:off x="7234595" y="2980757"/>
            <a:ext cx="1570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Target Release: Summer ‘21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3AFB78-168E-AA47-8B8B-C76AB8BE0464}"/>
              </a:ext>
            </a:extLst>
          </p:cNvPr>
          <p:cNvSpPr txBox="1"/>
          <p:nvPr/>
        </p:nvSpPr>
        <p:spPr>
          <a:xfrm>
            <a:off x="347240" y="6477093"/>
            <a:ext cx="2759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hlinkClick r:id="rId4"/>
              </a:rPr>
              <a:t>PRX</a:t>
            </a:r>
            <a:r>
              <a:rPr lang="en-US" dirty="0">
                <a:hlinkClick r:id="rId4"/>
              </a:rPr>
              <a:t> 9.3 (2019): 031040</a:t>
            </a:r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42D12D-C75A-2E4D-9AD0-CA04570D7BA8}"/>
              </a:ext>
            </a:extLst>
          </p:cNvPr>
          <p:cNvSpPr txBox="1"/>
          <p:nvPr/>
        </p:nvSpPr>
        <p:spPr>
          <a:xfrm>
            <a:off x="741864" y="4951796"/>
            <a:ext cx="1316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Published:</a:t>
            </a:r>
          </a:p>
          <a:p>
            <a:r>
              <a:rPr lang="en-US" dirty="0"/>
              <a:t>Nov ‘18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284580-1535-3143-BCD6-ED10C572AB16}"/>
              </a:ext>
            </a:extLst>
          </p:cNvPr>
          <p:cNvSpPr/>
          <p:nvPr/>
        </p:nvSpPr>
        <p:spPr>
          <a:xfrm>
            <a:off x="2921915" y="6477782"/>
            <a:ext cx="2755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arXiv:2010.14527 (2020)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54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  <p:bldP spid="7" grpId="0"/>
      <p:bldP spid="10" grpId="0"/>
      <p:bldP spid="11" grpId="0"/>
      <p:bldP spid="12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Chart, line chart&#10;&#10;Description automatically generated">
            <a:extLst>
              <a:ext uri="{FF2B5EF4-FFF2-40B4-BE49-F238E27FC236}">
                <a16:creationId xmlns:a16="http://schemas.microsoft.com/office/drawing/2014/main" id="{4C7C261C-9533-B140-9DB6-316B2B041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911" y="1667955"/>
            <a:ext cx="7806401" cy="4037104"/>
          </a:xfrm>
          <a:prstGeom prst="rect">
            <a:avLst/>
          </a:prstGeom>
        </p:spPr>
      </p:pic>
      <p:pic>
        <p:nvPicPr>
          <p:cNvPr id="31" name="Picture 30" descr="Chart, line chart&#10;&#10;Description automatically generated">
            <a:extLst>
              <a:ext uri="{FF2B5EF4-FFF2-40B4-BE49-F238E27FC236}">
                <a16:creationId xmlns:a16="http://schemas.microsoft.com/office/drawing/2014/main" id="{476EF240-A08D-B546-91DB-5468242A8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971" y="1665514"/>
            <a:ext cx="7813371" cy="4040984"/>
          </a:xfrm>
          <a:prstGeom prst="rect">
            <a:avLst/>
          </a:prstGeom>
        </p:spPr>
      </p:pic>
      <p:pic>
        <p:nvPicPr>
          <p:cNvPr id="27" name="Picture 26" descr="Chart, line chart&#10;&#10;Description automatically generated">
            <a:extLst>
              <a:ext uri="{FF2B5EF4-FFF2-40B4-BE49-F238E27FC236}">
                <a16:creationId xmlns:a16="http://schemas.microsoft.com/office/drawing/2014/main" id="{AC9FD257-8D7C-9F4A-A185-D589C32FE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533" y="1609369"/>
            <a:ext cx="7846240" cy="40966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Filling in the “EM” GAPs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G2100282-v1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C4A2-2CE4-6F4D-8483-69788388DB1A}" type="slidenum">
              <a:rPr lang="en-US" smtClean="0"/>
              <a:t>16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6D32309-7080-A24C-AC24-3C6CA5B0A9DD}"/>
              </a:ext>
            </a:extLst>
          </p:cNvPr>
          <p:cNvGrpSpPr/>
          <p:nvPr/>
        </p:nvGrpSpPr>
        <p:grpSpPr>
          <a:xfrm>
            <a:off x="1610139" y="2196548"/>
            <a:ext cx="7454347" cy="487018"/>
            <a:chOff x="2355575" y="2196548"/>
            <a:chExt cx="5476460" cy="48701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7C640C-C9C7-DC4F-81B7-BC774389BCDC}"/>
                </a:ext>
              </a:extLst>
            </p:cNvPr>
            <p:cNvSpPr/>
            <p:nvPr/>
          </p:nvSpPr>
          <p:spPr>
            <a:xfrm>
              <a:off x="2355575" y="2196548"/>
              <a:ext cx="5476460" cy="487018"/>
            </a:xfrm>
            <a:prstGeom prst="rect">
              <a:avLst/>
            </a:prstGeom>
            <a:solidFill>
              <a:srgbClr val="7F7F7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02695A-AA86-504D-B65B-B9D82FDCD3E9}"/>
                </a:ext>
              </a:extLst>
            </p:cNvPr>
            <p:cNvSpPr txBox="1"/>
            <p:nvPr/>
          </p:nvSpPr>
          <p:spPr>
            <a:xfrm>
              <a:off x="3091070" y="2282728"/>
              <a:ext cx="27254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Pair Instability  </a:t>
              </a:r>
              <a:r>
                <a:rPr lang="en-US" sz="1600" b="1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MASS GAP?</a:t>
              </a:r>
              <a:endParaRPr lang="en-US" sz="1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E4F4F665-2CCB-6449-AE09-54D7F4884761}"/>
              </a:ext>
            </a:extLst>
          </p:cNvPr>
          <p:cNvSpPr/>
          <p:nvPr/>
        </p:nvSpPr>
        <p:spPr>
          <a:xfrm>
            <a:off x="3037793" y="4567874"/>
            <a:ext cx="1654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Equation of State</a:t>
            </a:r>
            <a:endParaRPr lang="en-US" sz="1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F08350-DF45-514F-B94E-91345EE95966}"/>
              </a:ext>
            </a:extLst>
          </p:cNvPr>
          <p:cNvSpPr txBox="1"/>
          <p:nvPr/>
        </p:nvSpPr>
        <p:spPr>
          <a:xfrm>
            <a:off x="5695122" y="5198166"/>
            <a:ext cx="166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Neutron Stars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80D362-1C65-794F-8907-2E7718F9C88C}"/>
              </a:ext>
            </a:extLst>
          </p:cNvPr>
          <p:cNvSpPr txBox="1"/>
          <p:nvPr/>
        </p:nvSpPr>
        <p:spPr>
          <a:xfrm>
            <a:off x="2398643" y="3402497"/>
            <a:ext cx="1524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Stellar Mass </a:t>
            </a:r>
          </a:p>
          <a:p>
            <a:r>
              <a:rPr lang="en-US" dirty="0"/>
              <a:t>Black Holes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88B3CD-4AE6-8548-95EB-6C84999C3ADF}"/>
              </a:ext>
            </a:extLst>
          </p:cNvPr>
          <p:cNvSpPr txBox="1"/>
          <p:nvPr/>
        </p:nvSpPr>
        <p:spPr>
          <a:xfrm rot="16200000">
            <a:off x="-626166" y="3465446"/>
            <a:ext cx="320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 Mass [Solar Masses]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CD9AA0-2FE6-324B-B004-8B476CF4CDBF}"/>
              </a:ext>
            </a:extLst>
          </p:cNvPr>
          <p:cNvSpPr txBox="1"/>
          <p:nvPr/>
        </p:nvSpPr>
        <p:spPr>
          <a:xfrm>
            <a:off x="2415210" y="1497499"/>
            <a:ext cx="2311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Intermediate Mass </a:t>
            </a:r>
          </a:p>
          <a:p>
            <a:r>
              <a:rPr lang="en-US" dirty="0"/>
              <a:t>Black Holes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7EEFEC9-C201-1841-9B19-F926248E8CF3}"/>
              </a:ext>
            </a:extLst>
          </p:cNvPr>
          <p:cNvGrpSpPr/>
          <p:nvPr/>
        </p:nvGrpSpPr>
        <p:grpSpPr>
          <a:xfrm>
            <a:off x="1620075" y="4426226"/>
            <a:ext cx="7414593" cy="487018"/>
            <a:chOff x="2355575" y="2196548"/>
            <a:chExt cx="5476460" cy="48701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D64E764-7E83-A541-A2E3-D25E5C9CA339}"/>
                </a:ext>
              </a:extLst>
            </p:cNvPr>
            <p:cNvSpPr/>
            <p:nvPr/>
          </p:nvSpPr>
          <p:spPr>
            <a:xfrm>
              <a:off x="2355575" y="2196548"/>
              <a:ext cx="5476460" cy="487018"/>
            </a:xfrm>
            <a:prstGeom prst="rect">
              <a:avLst/>
            </a:prstGeom>
            <a:solidFill>
              <a:srgbClr val="7F7F7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B9C15B0-BF8A-FA48-B048-8C6ABD6A8CD4}"/>
                </a:ext>
              </a:extLst>
            </p:cNvPr>
            <p:cNvSpPr txBox="1"/>
            <p:nvPr/>
          </p:nvSpPr>
          <p:spPr>
            <a:xfrm>
              <a:off x="3091070" y="2282728"/>
              <a:ext cx="29225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Equation of State </a:t>
              </a:r>
              <a:r>
                <a:rPr lang="en-US" sz="1600" b="1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MASS GAP?</a:t>
              </a:r>
              <a:endParaRPr lang="en-US" sz="1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D6D184F-D7E3-F24E-939D-C779D0D0702A}"/>
              </a:ext>
            </a:extLst>
          </p:cNvPr>
          <p:cNvGrpSpPr/>
          <p:nvPr/>
        </p:nvGrpSpPr>
        <p:grpSpPr>
          <a:xfrm>
            <a:off x="1871240" y="6106886"/>
            <a:ext cx="2759089" cy="674225"/>
            <a:chOff x="347240" y="6172200"/>
            <a:chExt cx="2759089" cy="67422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E246EE5-925F-7C47-B350-4FC48E01A8FE}"/>
                </a:ext>
              </a:extLst>
            </p:cNvPr>
            <p:cNvSpPr txBox="1"/>
            <p:nvPr/>
          </p:nvSpPr>
          <p:spPr>
            <a:xfrm>
              <a:off x="347240" y="6477093"/>
              <a:ext cx="2759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hlinkClick r:id="rId5"/>
                </a:rPr>
                <a:t>PRX</a:t>
              </a:r>
              <a:r>
                <a:rPr lang="en-US" dirty="0">
                  <a:hlinkClick r:id="rId5"/>
                </a:rPr>
                <a:t> 9.3 (2019): 031040</a:t>
              </a:r>
              <a:r>
                <a:rPr lang="en-US" dirty="0"/>
                <a:t>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8EE269C-A334-ED4D-8234-07C6DE2BB76F}"/>
                </a:ext>
              </a:extLst>
            </p:cNvPr>
            <p:cNvSpPr txBox="1"/>
            <p:nvPr/>
          </p:nvSpPr>
          <p:spPr>
            <a:xfrm>
              <a:off x="500742" y="6172200"/>
              <a:ext cx="2326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GWTC-1 = O1 &amp; O2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5EBA96-FD98-4A4B-B0E5-B50559009C5F}"/>
              </a:ext>
            </a:extLst>
          </p:cNvPr>
          <p:cNvGrpSpPr/>
          <p:nvPr/>
        </p:nvGrpSpPr>
        <p:grpSpPr>
          <a:xfrm>
            <a:off x="5120828" y="6096000"/>
            <a:ext cx="2755883" cy="685411"/>
            <a:chOff x="3194057" y="6161314"/>
            <a:chExt cx="2755883" cy="68541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042DC11-8279-6040-9FE1-E0BAC964B9B4}"/>
                </a:ext>
              </a:extLst>
            </p:cNvPr>
            <p:cNvSpPr txBox="1"/>
            <p:nvPr/>
          </p:nvSpPr>
          <p:spPr>
            <a:xfrm>
              <a:off x="3483429" y="6161314"/>
              <a:ext cx="1851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GWTC-2 = O3a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AD3B68E-50AA-8243-ACE7-A8E5D24C5DC7}"/>
                </a:ext>
              </a:extLst>
            </p:cNvPr>
            <p:cNvSpPr/>
            <p:nvPr/>
          </p:nvSpPr>
          <p:spPr>
            <a:xfrm>
              <a:off x="3194057" y="6477393"/>
              <a:ext cx="27558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hlinkClick r:id="rId6"/>
                </a:rPr>
                <a:t>arXiv:2010.14527 (2020)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820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90983-0929-AF4C-B844-787B90F03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BLAcK</a:t>
            </a:r>
            <a:r>
              <a:rPr lang="en-US" dirty="0"/>
              <a:t> HOLE Mass Functions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3EFBE-41DF-604E-93F3-639CED964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G2100282-v1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9015C0-484C-DF4D-9D08-DDD672893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C4A2-2CE4-6F4D-8483-69788388DB1A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AF4BC1E-C1F8-384B-B8BC-56ABBE408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051" y="1065124"/>
            <a:ext cx="4967557" cy="2733154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9E142C02-D5ED-D34E-8E6D-CDC7A0B40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003" y="3589006"/>
            <a:ext cx="5019173" cy="27615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67A181-4A06-2540-BF12-D455858502A1}"/>
              </a:ext>
            </a:extLst>
          </p:cNvPr>
          <p:cNvSpPr txBox="1"/>
          <p:nvPr/>
        </p:nvSpPr>
        <p:spPr>
          <a:xfrm rot="16200000">
            <a:off x="-490484" y="3444365"/>
            <a:ext cx="34676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Rate or Probability </a:t>
            </a:r>
          </a:p>
          <a:p>
            <a:pPr algn="ctr"/>
            <a:r>
              <a:rPr lang="en-US" sz="2800" dirty="0"/>
              <a:t>of Occurrence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84BAE8-7C78-4A49-B9CD-F6DA0B66B230}"/>
              </a:ext>
            </a:extLst>
          </p:cNvPr>
          <p:cNvSpPr txBox="1"/>
          <p:nvPr/>
        </p:nvSpPr>
        <p:spPr>
          <a:xfrm>
            <a:off x="2863396" y="6139985"/>
            <a:ext cx="29244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Black Hole Mass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3EDA86-F501-9F4B-BB8C-97250771B0BA}"/>
              </a:ext>
            </a:extLst>
          </p:cNvPr>
          <p:cNvSpPr/>
          <p:nvPr/>
        </p:nvSpPr>
        <p:spPr>
          <a:xfrm>
            <a:off x="391886" y="6488668"/>
            <a:ext cx="2755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arXiv:2010.14533 (2020)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4B85BB-AD5F-8F4D-9B90-8EB0182850AE}"/>
              </a:ext>
            </a:extLst>
          </p:cNvPr>
          <p:cNvSpPr txBox="1"/>
          <p:nvPr/>
        </p:nvSpPr>
        <p:spPr>
          <a:xfrm>
            <a:off x="6822830" y="1483887"/>
            <a:ext cx="2321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Remember</a:t>
            </a:r>
            <a:r>
              <a:rPr lang="en-US" dirty="0"/>
              <a:t>:</a:t>
            </a:r>
          </a:p>
          <a:p>
            <a:r>
              <a:rPr lang="en-US" dirty="0"/>
              <a:t>Models based on observations may have bias proportional to </a:t>
            </a:r>
          </a:p>
          <a:p>
            <a:endParaRPr lang="en-US" dirty="0"/>
          </a:p>
          <a:p>
            <a:r>
              <a:rPr lang="en-US" dirty="0"/>
              <a:t>    the </a:t>
            </a:r>
            <a:r>
              <a:rPr lang="en-US" b="1" dirty="0">
                <a:solidFill>
                  <a:srgbClr val="FFC000"/>
                </a:solidFill>
              </a:rPr>
              <a:t>time</a:t>
            </a:r>
            <a:r>
              <a:rPr lang="en-US" dirty="0"/>
              <a:t> spent observing,</a:t>
            </a:r>
          </a:p>
          <a:p>
            <a:endParaRPr lang="en-US" dirty="0"/>
          </a:p>
          <a:p>
            <a:r>
              <a:rPr lang="en-US" dirty="0"/>
              <a:t>    the </a:t>
            </a:r>
            <a:r>
              <a:rPr lang="en-US" b="1" dirty="0">
                <a:solidFill>
                  <a:srgbClr val="00B0F0"/>
                </a:solidFill>
              </a:rPr>
              <a:t>volume </a:t>
            </a:r>
            <a:r>
              <a:rPr lang="en-US" dirty="0"/>
              <a:t>observed, and</a:t>
            </a:r>
          </a:p>
          <a:p>
            <a:endParaRPr lang="en-US" dirty="0"/>
          </a:p>
          <a:p>
            <a:r>
              <a:rPr lang="en-US" dirty="0"/>
              <a:t>    the </a:t>
            </a:r>
            <a:r>
              <a:rPr lang="en-US" b="1" dirty="0">
                <a:solidFill>
                  <a:srgbClr val="00B050"/>
                </a:solidFill>
              </a:rPr>
              <a:t>mass</a:t>
            </a:r>
            <a:r>
              <a:rPr lang="en-US" dirty="0"/>
              <a:t> involved in the merger.</a:t>
            </a:r>
          </a:p>
        </p:txBody>
      </p:sp>
    </p:spTree>
    <p:extLst>
      <p:ext uri="{BB962C8B-B14F-4D97-AF65-F5344CB8AC3E}">
        <p14:creationId xmlns:p14="http://schemas.microsoft.com/office/powerpoint/2010/main" val="367326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1569A-265E-5D44-B596-BFDC0A73E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Observed Mass </a:t>
            </a:r>
            <a:r>
              <a:rPr lang="en-US" dirty="0" err="1"/>
              <a:t>FunctiON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9A10B-ADC1-CD4B-9010-00FB1160F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G2100282-v1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7998DC-3A22-C345-B178-1866821F9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C4A2-2CE4-6F4D-8483-69788388DB1A}" type="slidenum">
              <a:rPr lang="en-US" smtClean="0"/>
              <a:t>18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FB8BA7-4F02-614A-9C73-3EF1C5743FDE}"/>
              </a:ext>
            </a:extLst>
          </p:cNvPr>
          <p:cNvSpPr txBox="1"/>
          <p:nvPr/>
        </p:nvSpPr>
        <p:spPr>
          <a:xfrm>
            <a:off x="1457011" y="1336433"/>
            <a:ext cx="7110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Using all GW detections through O3a, </a:t>
            </a:r>
          </a:p>
          <a:p>
            <a:r>
              <a:rPr lang="en-US" dirty="0"/>
              <a:t>	we can concoct a probability distribution of </a:t>
            </a:r>
            <a:r>
              <a:rPr lang="en-US" b="1" dirty="0"/>
              <a:t>observed </a:t>
            </a:r>
          </a:p>
          <a:p>
            <a:r>
              <a:rPr lang="en-US" b="1" dirty="0"/>
              <a:t>	mass function</a:t>
            </a:r>
            <a:r>
              <a:rPr lang="en-US" dirty="0"/>
              <a:t> assuming different model types…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90F454-300C-5544-975A-39D614BEF5D5}"/>
              </a:ext>
            </a:extLst>
          </p:cNvPr>
          <p:cNvSpPr txBox="1"/>
          <p:nvPr/>
        </p:nvSpPr>
        <p:spPr>
          <a:xfrm>
            <a:off x="733530" y="5665039"/>
            <a:ext cx="8038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B5A9"/>
                </a:solidFill>
              </a:rPr>
              <a:t>New data from O3a (high mass detections) demands function models that favor a more sophisticated mass function model that “just” truncated power law used for O1&amp;O2!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5E9B22-0815-FE41-A787-D6F3563F0836}"/>
              </a:ext>
            </a:extLst>
          </p:cNvPr>
          <p:cNvSpPr/>
          <p:nvPr/>
        </p:nvSpPr>
        <p:spPr>
          <a:xfrm>
            <a:off x="391886" y="6488668"/>
            <a:ext cx="2755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arXiv:2010.14533 (2020)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D3846F4-51FF-1845-A900-C0B50A95EDFA}"/>
              </a:ext>
            </a:extLst>
          </p:cNvPr>
          <p:cNvGrpSpPr/>
          <p:nvPr/>
        </p:nvGrpSpPr>
        <p:grpSpPr>
          <a:xfrm>
            <a:off x="133160" y="2220683"/>
            <a:ext cx="8421288" cy="3454825"/>
            <a:chOff x="133160" y="2471056"/>
            <a:chExt cx="8421288" cy="3454825"/>
          </a:xfrm>
        </p:grpSpPr>
        <p:pic>
          <p:nvPicPr>
            <p:cNvPr id="7" name="Picture 6" descr="Chart, line chart, histogram&#10;&#10;Description automatically generated">
              <a:extLst>
                <a:ext uri="{FF2B5EF4-FFF2-40B4-BE49-F238E27FC236}">
                  <a16:creationId xmlns:a16="http://schemas.microsoft.com/office/drawing/2014/main" id="{E1094C88-D062-7648-8885-EA98925D7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5694" y="2533022"/>
              <a:ext cx="8048754" cy="33553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9BA63B-606E-A542-9EFA-CF9FFF486642}"/>
                </a:ext>
              </a:extLst>
            </p:cNvPr>
            <p:cNvSpPr txBox="1"/>
            <p:nvPr/>
          </p:nvSpPr>
          <p:spPr>
            <a:xfrm rot="16200000">
              <a:off x="-1216513" y="3820729"/>
              <a:ext cx="3407232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Probability </a:t>
              </a:r>
            </a:p>
            <a:p>
              <a:pPr algn="ctr"/>
              <a:r>
                <a:rPr lang="en-US" sz="2000" dirty="0"/>
                <a:t>of Occurrence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EAF531-5F5F-2F41-B1B0-17CF2C794977}"/>
                </a:ext>
              </a:extLst>
            </p:cNvPr>
            <p:cNvSpPr txBox="1"/>
            <p:nvPr/>
          </p:nvSpPr>
          <p:spPr>
            <a:xfrm>
              <a:off x="2963876" y="5587327"/>
              <a:ext cx="380871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Black Hole Mass [Solar Masses]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AAE9D5F-AA75-534C-BE7B-09219B2040FB}"/>
              </a:ext>
            </a:extLst>
          </p:cNvPr>
          <p:cNvSpPr txBox="1"/>
          <p:nvPr/>
        </p:nvSpPr>
        <p:spPr>
          <a:xfrm>
            <a:off x="1477107" y="4452256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observation bias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at low mass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271C67-EE3D-8446-BCE9-AB157702B26C}"/>
              </a:ext>
            </a:extLst>
          </p:cNvPr>
          <p:cNvSpPr txBox="1"/>
          <p:nvPr/>
        </p:nvSpPr>
        <p:spPr>
          <a:xfrm>
            <a:off x="7146051" y="4162531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observation bias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at high mass</a:t>
            </a:r>
          </a:p>
        </p:txBody>
      </p:sp>
    </p:spTree>
    <p:extLst>
      <p:ext uri="{BB962C8B-B14F-4D97-AF65-F5344CB8AC3E}">
        <p14:creationId xmlns:p14="http://schemas.microsoft.com/office/powerpoint/2010/main" val="55742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614EE-78B7-7340-B4F7-D1077D186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Predicted Mass Functions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F1F1F-3EE0-3649-9CD9-43405B8BF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G2100282-v1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F786A2-A5D6-1948-A33E-E4F039B90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C4A2-2CE4-6F4D-8483-69788388DB1A}" type="slidenum">
              <a:rPr lang="en-US" smtClean="0"/>
              <a:t>19</a:t>
            </a:fld>
            <a:endParaRPr lang="en-US"/>
          </a:p>
        </p:txBody>
      </p:sp>
      <p:pic>
        <p:nvPicPr>
          <p:cNvPr id="9" name="Picture 8" descr="Chart, surface chart&#10;&#10;Description automatically generated">
            <a:extLst>
              <a:ext uri="{FF2B5EF4-FFF2-40B4-BE49-F238E27FC236}">
                <a16:creationId xmlns:a16="http://schemas.microsoft.com/office/drawing/2014/main" id="{7273DDB6-9B83-9648-A1FD-213521554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933" y="3619362"/>
            <a:ext cx="5831929" cy="2490037"/>
          </a:xfrm>
          <a:prstGeom prst="rect">
            <a:avLst/>
          </a:prstGeom>
        </p:spPr>
      </p:pic>
      <p:pic>
        <p:nvPicPr>
          <p:cNvPr id="11" name="Picture 10" descr="A picture containing text, weapon, knife&#10;&#10;Description automatically generated">
            <a:extLst>
              <a:ext uri="{FF2B5EF4-FFF2-40B4-BE49-F238E27FC236}">
                <a16:creationId xmlns:a16="http://schemas.microsoft.com/office/drawing/2014/main" id="{FE7CAA62-F3D9-7449-A4D9-9DFDDD2CB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285" y="1342152"/>
            <a:ext cx="5765623" cy="2194868"/>
          </a:xfrm>
          <a:prstGeom prst="rect">
            <a:avLst/>
          </a:prstGeom>
        </p:spPr>
      </p:pic>
      <p:pic>
        <p:nvPicPr>
          <p:cNvPr id="13" name="Picture 12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3F64C7FD-2F4E-F348-8C16-52E8E8828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06" y="2562608"/>
            <a:ext cx="427404" cy="21556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29B92A-5EF4-2A48-9BFF-BC271ACD127C}"/>
              </a:ext>
            </a:extLst>
          </p:cNvPr>
          <p:cNvSpPr txBox="1"/>
          <p:nvPr/>
        </p:nvSpPr>
        <p:spPr>
          <a:xfrm rot="16200000">
            <a:off x="-637050" y="3250745"/>
            <a:ext cx="3815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Astrophysical</a:t>
            </a:r>
            <a:r>
              <a:rPr lang="en-US" dirty="0"/>
              <a:t> Occurrence Rate </a:t>
            </a:r>
          </a:p>
          <a:p>
            <a:endParaRPr lang="en-US" dirty="0"/>
          </a:p>
          <a:p>
            <a:r>
              <a:rPr lang="en-US" dirty="0"/>
              <a:t>[Volume, per year, per mass bin]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0F93FF-3D4A-B440-94B7-6026F2AD83C7}"/>
              </a:ext>
            </a:extLst>
          </p:cNvPr>
          <p:cNvSpPr txBox="1"/>
          <p:nvPr/>
        </p:nvSpPr>
        <p:spPr>
          <a:xfrm>
            <a:off x="1469572" y="6075905"/>
            <a:ext cx="6433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Can/should no longer “just” tell you the rate “of all binary black hole collisions!”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3C372D-BB92-034C-A7B4-B2BA60175B8F}"/>
              </a:ext>
            </a:extLst>
          </p:cNvPr>
          <p:cNvSpPr/>
          <p:nvPr/>
        </p:nvSpPr>
        <p:spPr>
          <a:xfrm>
            <a:off x="391886" y="6488668"/>
            <a:ext cx="2755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arXiv:2010.14533 (2020)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196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2A880-96DC-DF4C-BB1D-CEDAE9E4B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we Start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B3945-BF1F-7244-973C-3669E52CF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G2100282-v1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5A9C3-DD64-8346-A39F-7E358062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C4A2-2CE4-6F4D-8483-69788388DB1A}" type="slidenum">
              <a:rPr lang="en-US" smtClean="0"/>
              <a:t>2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2DFE64-F83C-CD49-A543-A1C936421A4E}"/>
              </a:ext>
            </a:extLst>
          </p:cNvPr>
          <p:cNvGrpSpPr/>
          <p:nvPr/>
        </p:nvGrpSpPr>
        <p:grpSpPr>
          <a:xfrm>
            <a:off x="1340465" y="1046818"/>
            <a:ext cx="3722184" cy="2970413"/>
            <a:chOff x="1340465" y="1046818"/>
            <a:chExt cx="3722184" cy="2970413"/>
          </a:xfrm>
        </p:grpSpPr>
        <p:pic>
          <p:nvPicPr>
            <p:cNvPr id="16" name="Picture 15" descr="A close up of a map&#10;&#10;Description automatically generated">
              <a:extLst>
                <a:ext uri="{FF2B5EF4-FFF2-40B4-BE49-F238E27FC236}">
                  <a16:creationId xmlns:a16="http://schemas.microsoft.com/office/drawing/2014/main" id="{071F44FB-2088-DB49-A25B-35800CA69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0465" y="1046818"/>
              <a:ext cx="3722184" cy="2970413"/>
            </a:xfrm>
            <a:prstGeom prst="rect">
              <a:avLst/>
            </a:prstGeom>
          </p:spPr>
        </p:pic>
        <p:sp>
          <p:nvSpPr>
            <p:cNvPr id="17" name="5-Point Star 16">
              <a:extLst>
                <a:ext uri="{FF2B5EF4-FFF2-40B4-BE49-F238E27FC236}">
                  <a16:creationId xmlns:a16="http://schemas.microsoft.com/office/drawing/2014/main" id="{19F9D53E-3A07-F449-9D0A-AAC1ED17DC46}"/>
                </a:ext>
              </a:extLst>
            </p:cNvPr>
            <p:cNvSpPr/>
            <p:nvPr/>
          </p:nvSpPr>
          <p:spPr>
            <a:xfrm>
              <a:off x="2994875" y="2274856"/>
              <a:ext cx="216673" cy="186042"/>
            </a:xfrm>
            <a:prstGeom prst="star5">
              <a:avLst/>
            </a:prstGeom>
            <a:solidFill>
              <a:srgbClr val="92D050"/>
            </a:solidFill>
            <a:ln>
              <a:solidFill>
                <a:srgbClr val="ADF7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922B46C-3645-4C4C-84EA-A887E7D09453}"/>
                </a:ext>
              </a:extLst>
            </p:cNvPr>
            <p:cNvSpPr txBox="1"/>
            <p:nvPr/>
          </p:nvSpPr>
          <p:spPr>
            <a:xfrm>
              <a:off x="1483112" y="2609390"/>
              <a:ext cx="30888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rgbClr val="ADF75E"/>
                  </a:solidFill>
                </a:rPr>
                <a:t>Confederated Tribes of Cayuse and Umatilla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E79F53B7-C570-BE43-842C-BBA87B266EE3}"/>
              </a:ext>
            </a:extLst>
          </p:cNvPr>
          <p:cNvSpPr/>
          <p:nvPr/>
        </p:nvSpPr>
        <p:spPr>
          <a:xfrm>
            <a:off x="1282113" y="3701538"/>
            <a:ext cx="9012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ctuir.org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E7B1EC1-A7E7-E14B-8E84-D028C9AAED22}"/>
              </a:ext>
            </a:extLst>
          </p:cNvPr>
          <p:cNvGrpSpPr/>
          <p:nvPr/>
        </p:nvGrpSpPr>
        <p:grpSpPr>
          <a:xfrm>
            <a:off x="99392" y="4442791"/>
            <a:ext cx="5059016" cy="2246243"/>
            <a:chOff x="99392" y="4442791"/>
            <a:chExt cx="5059016" cy="2246243"/>
          </a:xfrm>
        </p:grpSpPr>
        <p:pic>
          <p:nvPicPr>
            <p:cNvPr id="11" name="Picture 10" descr="Chart, histogram&#10;&#10;Description automatically generated">
              <a:extLst>
                <a:ext uri="{FF2B5EF4-FFF2-40B4-BE49-F238E27FC236}">
                  <a16:creationId xmlns:a16="http://schemas.microsoft.com/office/drawing/2014/main" id="{B1E05137-025A-CB4D-85D1-08B66B589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92" y="4442791"/>
              <a:ext cx="4914879" cy="2246243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EE77623-5BD3-644E-B64C-6351AC1B1F37}"/>
                </a:ext>
              </a:extLst>
            </p:cNvPr>
            <p:cNvSpPr/>
            <p:nvPr/>
          </p:nvSpPr>
          <p:spPr>
            <a:xfrm>
              <a:off x="1734984" y="6202238"/>
              <a:ext cx="34234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https://</a:t>
              </a:r>
              <a:r>
                <a:rPr lang="en-US" sz="1200" dirty="0" err="1">
                  <a:solidFill>
                    <a:schemeClr val="bg1"/>
                  </a:solidFill>
                </a:rPr>
                <a:t>github.com</a:t>
              </a:r>
              <a:r>
                <a:rPr lang="en-US" sz="1200" dirty="0">
                  <a:solidFill>
                    <a:schemeClr val="bg1"/>
                  </a:solidFill>
                </a:rPr>
                <a:t>/</a:t>
              </a:r>
              <a:r>
                <a:rPr lang="en-US" sz="1200" dirty="0" err="1">
                  <a:solidFill>
                    <a:schemeClr val="bg1"/>
                  </a:solidFill>
                </a:rPr>
                <a:t>nytimes</a:t>
              </a:r>
              <a:r>
                <a:rPr lang="en-US" sz="1200" dirty="0">
                  <a:solidFill>
                    <a:schemeClr val="bg1"/>
                  </a:solidFill>
                </a:rPr>
                <a:t>/covid-19-data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52DFCAD-DE96-FC4F-83FC-BB93BE18668E}"/>
              </a:ext>
            </a:extLst>
          </p:cNvPr>
          <p:cNvGrpSpPr/>
          <p:nvPr/>
        </p:nvGrpSpPr>
        <p:grpSpPr>
          <a:xfrm>
            <a:off x="5191812" y="1514910"/>
            <a:ext cx="3864319" cy="3049754"/>
            <a:chOff x="5191812" y="1514910"/>
            <a:chExt cx="3864319" cy="3049754"/>
          </a:xfrm>
        </p:grpSpPr>
        <p:pic>
          <p:nvPicPr>
            <p:cNvPr id="13" name="Picture 1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2D25409F-AE85-494D-9258-D8293B786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91812" y="1514910"/>
              <a:ext cx="3790142" cy="304975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292CDA7-9202-DD4B-B53F-B3E28551AAB1}"/>
                </a:ext>
              </a:extLst>
            </p:cNvPr>
            <p:cNvSpPr/>
            <p:nvPr/>
          </p:nvSpPr>
          <p:spPr>
            <a:xfrm>
              <a:off x="7876000" y="4270250"/>
              <a:ext cx="118013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</a:rPr>
                <a:t>fpg.unc.edu</a:t>
              </a:r>
              <a:r>
                <a:rPr lang="en-US" sz="1200" dirty="0">
                  <a:solidFill>
                    <a:schemeClr val="bg1"/>
                  </a:solidFill>
                </a:rPr>
                <a:t>/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B0111FE-E84D-7542-8CDF-A563BA4ACE28}"/>
              </a:ext>
            </a:extLst>
          </p:cNvPr>
          <p:cNvGrpSpPr/>
          <p:nvPr/>
        </p:nvGrpSpPr>
        <p:grpSpPr>
          <a:xfrm>
            <a:off x="5954751" y="4714544"/>
            <a:ext cx="2706659" cy="1784162"/>
            <a:chOff x="5954751" y="4714544"/>
            <a:chExt cx="2706659" cy="1784162"/>
          </a:xfrm>
        </p:grpSpPr>
        <p:pic>
          <p:nvPicPr>
            <p:cNvPr id="23" name="Picture 2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57211D4-FB9D-7546-8422-6FAFE007C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54751" y="4714544"/>
              <a:ext cx="2631687" cy="1775512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C7E4D94-6306-C142-BEB2-6CE125BBA323}"/>
                </a:ext>
              </a:extLst>
            </p:cNvPr>
            <p:cNvSpPr/>
            <p:nvPr/>
          </p:nvSpPr>
          <p:spPr>
            <a:xfrm>
              <a:off x="7776231" y="6221707"/>
              <a:ext cx="88517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</a:rPr>
                <a:t>vote.org</a:t>
              </a:r>
              <a:r>
                <a:rPr lang="en-US" sz="1200" dirty="0">
                  <a:solidFill>
                    <a:schemeClr val="bg1"/>
                  </a:solidFill>
                </a:rPr>
                <a:t>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658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B93DACD4-6B0C-1D48-B3BD-5D4B3235F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5" y="3090440"/>
            <a:ext cx="3898377" cy="3767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Relativity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G2100282-v1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C4A2-2CE4-6F4D-8483-69788388DB1A}" type="slidenum">
              <a:rPr lang="en-US" smtClean="0"/>
              <a:t>20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99113" y="1171205"/>
            <a:ext cx="43864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Compare mass and spin of final black hole predicted by 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0070C0"/>
                </a:solidFill>
              </a:rPr>
              <a:t>inspiral</a:t>
            </a:r>
            <a:r>
              <a:rPr lang="en-US" dirty="0"/>
              <a:t> wave prior to merger (Newtonian Expansion)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ring-down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after merger  (Perturbation Theory)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numerical relativity </a:t>
            </a:r>
            <a:r>
              <a:rPr lang="en-US" dirty="0"/>
              <a:t>(IMR)</a:t>
            </a:r>
          </a:p>
          <a:p>
            <a:endParaRPr lang="en-US" dirty="0"/>
          </a:p>
        </p:txBody>
      </p:sp>
      <p:pic>
        <p:nvPicPr>
          <p:cNvPr id="13" name="Picture 12" descr="A picture containing chart&#10;&#10;Description automatically generated">
            <a:extLst>
              <a:ext uri="{FF2B5EF4-FFF2-40B4-BE49-F238E27FC236}">
                <a16:creationId xmlns:a16="http://schemas.microsoft.com/office/drawing/2014/main" id="{5FF4315F-6978-2E40-8865-36D7E9A98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219" y="884030"/>
            <a:ext cx="2476500" cy="2108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32AC86-1385-2A44-9B81-EED908A37583}"/>
              </a:ext>
            </a:extLst>
          </p:cNvPr>
          <p:cNvSpPr txBox="1"/>
          <p:nvPr/>
        </p:nvSpPr>
        <p:spPr>
          <a:xfrm>
            <a:off x="2696900" y="3588151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95% ci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4B0261-FEDF-4C4E-B0FC-C98EFD234AB6}"/>
              </a:ext>
            </a:extLst>
          </p:cNvPr>
          <p:cNvSpPr txBox="1"/>
          <p:nvPr/>
        </p:nvSpPr>
        <p:spPr>
          <a:xfrm>
            <a:off x="2363164" y="3856299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68% ci</a:t>
            </a:r>
          </a:p>
        </p:txBody>
      </p:sp>
      <p:pic>
        <p:nvPicPr>
          <p:cNvPr id="15" name="Picture 14" descr="A picture containing histogram&#10;&#10;Description automatically generated">
            <a:extLst>
              <a:ext uri="{FF2B5EF4-FFF2-40B4-BE49-F238E27FC236}">
                <a16:creationId xmlns:a16="http://schemas.microsoft.com/office/drawing/2014/main" id="{566AA8CD-7FAF-2243-A1BC-83662436C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255" y="3141883"/>
            <a:ext cx="5223452" cy="32357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BC519C-472E-2440-A5CC-42C4262222BD}"/>
              </a:ext>
            </a:extLst>
          </p:cNvPr>
          <p:cNvSpPr txBox="1"/>
          <p:nvPr/>
        </p:nvSpPr>
        <p:spPr>
          <a:xfrm>
            <a:off x="5310013" y="6488668"/>
            <a:ext cx="293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hlinkClick r:id="rId5"/>
              </a:rPr>
              <a:t>CQG</a:t>
            </a:r>
            <a:r>
              <a:rPr lang="en-US" dirty="0">
                <a:hlinkClick r:id="rId5"/>
              </a:rPr>
              <a:t> 35.1 (2017): 014002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41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CE682-CE1E-8346-B9D4-387CBE5A3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Relativity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C6C3F-8058-434C-AD92-CBA68BFED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G2100282-v1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737087-33B2-9845-A815-06A014652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C4A2-2CE4-6F4D-8483-69788388DB1A}" type="slidenum">
              <a:rPr lang="en-US" smtClean="0"/>
              <a:t>21</a:t>
            </a:fld>
            <a:endParaRPr 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CA49E18-17DC-4F44-9088-837DAAB03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871" y="1095899"/>
            <a:ext cx="5784415" cy="5445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C269A9-561A-104F-AD5F-38FC60BF093E}"/>
              </a:ext>
            </a:extLst>
          </p:cNvPr>
          <p:cNvSpPr txBox="1"/>
          <p:nvPr/>
        </p:nvSpPr>
        <p:spPr>
          <a:xfrm>
            <a:off x="5310013" y="6488668"/>
            <a:ext cx="2725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hlinkClick r:id="rId3"/>
              </a:rPr>
              <a:t>arxiv:2010.14529 (2020)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C95B1E-56FE-7B4F-9096-465BE21887DE}"/>
              </a:ext>
            </a:extLst>
          </p:cNvPr>
          <p:cNvSpPr txBox="1"/>
          <p:nvPr/>
        </p:nvSpPr>
        <p:spPr>
          <a:xfrm>
            <a:off x="6296967" y="1242645"/>
            <a:ext cx="2703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General Relativity continues to explain GW detections well!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5478A9-1313-814D-AE26-7B35F0C0DE3E}"/>
              </a:ext>
            </a:extLst>
          </p:cNvPr>
          <p:cNvSpPr txBox="1"/>
          <p:nvPr/>
        </p:nvSpPr>
        <p:spPr>
          <a:xfrm>
            <a:off x="26549" y="2181377"/>
            <a:ext cx="197642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90% </a:t>
            </a:r>
            <a:r>
              <a:rPr lang="en-US" b="1" dirty="0" err="1"/>
              <a:t>ci’s</a:t>
            </a:r>
            <a:r>
              <a:rPr lang="en-US" b="1" dirty="0"/>
              <a:t> for final mass and spin of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00B0F0"/>
                </a:solidFill>
              </a:rPr>
              <a:t>High mass systems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FFC000"/>
                </a:solidFill>
              </a:rPr>
              <a:t>Low mass systems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Product</a:t>
            </a:r>
          </a:p>
          <a:p>
            <a:pPr marL="285750" indent="-285750">
              <a:buFontTx/>
              <a:buChar char="-"/>
            </a:pPr>
            <a:endParaRPr lang="en-US" b="1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Solid = GWTC-2 events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Dash-dot = GWTC-1 events</a:t>
            </a:r>
          </a:p>
        </p:txBody>
      </p:sp>
    </p:spTree>
    <p:extLst>
      <p:ext uri="{BB962C8B-B14F-4D97-AF65-F5344CB8AC3E}">
        <p14:creationId xmlns:p14="http://schemas.microsoft.com/office/powerpoint/2010/main" val="224488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9A2F9BD4-79F4-1849-8744-0671DE1A4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971" y="1234481"/>
            <a:ext cx="7338599" cy="544767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G2100282-v1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C4A2-2CE4-6F4D-8483-69788388DB1A}" type="slidenum">
              <a:rPr lang="en-US" smtClean="0"/>
              <a:t>22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AE6D06-50C9-134D-8F91-C7E55CAF5D88}"/>
              </a:ext>
            </a:extLst>
          </p:cNvPr>
          <p:cNvSpPr txBox="1"/>
          <p:nvPr/>
        </p:nvSpPr>
        <p:spPr>
          <a:xfrm rot="16200000">
            <a:off x="69397" y="3543272"/>
            <a:ext cx="26527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Probability Density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E1EE95-A27E-1E48-BF9B-69D7F6EB220D}"/>
              </a:ext>
            </a:extLst>
          </p:cNvPr>
          <p:cNvSpPr txBox="1"/>
          <p:nvPr/>
        </p:nvSpPr>
        <p:spPr>
          <a:xfrm rot="21359219">
            <a:off x="6164958" y="3579017"/>
            <a:ext cx="21499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One GW-detected Binary Neutron Star Collison (GW170817)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E2E52C-E04C-754E-8FF4-43326C475DBE}"/>
              </a:ext>
            </a:extLst>
          </p:cNvPr>
          <p:cNvSpPr txBox="1"/>
          <p:nvPr/>
        </p:nvSpPr>
        <p:spPr>
          <a:xfrm rot="167614">
            <a:off x="2324755" y="3582586"/>
            <a:ext cx="17396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Five GW-detected Binary Black Hole Collisions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from O1/O2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6B4B20-1A10-C841-94D1-3CD200E0904F}"/>
              </a:ext>
            </a:extLst>
          </p:cNvPr>
          <p:cNvSpPr txBox="1"/>
          <p:nvPr/>
        </p:nvSpPr>
        <p:spPr>
          <a:xfrm rot="16200000">
            <a:off x="4084996" y="1739348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Supernovae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DEF737-E19E-C244-AEE5-34EAE7FC0A1F}"/>
              </a:ext>
            </a:extLst>
          </p:cNvPr>
          <p:cNvSpPr txBox="1"/>
          <p:nvPr/>
        </p:nvSpPr>
        <p:spPr>
          <a:xfrm rot="16200000">
            <a:off x="3267560" y="1673087"/>
            <a:ext cx="243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Cosmic Microwaves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6D6D86-7755-B345-BDAA-CB6E53A52B28}"/>
              </a:ext>
            </a:extLst>
          </p:cNvPr>
          <p:cNvSpPr txBox="1"/>
          <p:nvPr/>
        </p:nvSpPr>
        <p:spPr>
          <a:xfrm>
            <a:off x="300056" y="6468360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hlinkClick r:id="rId3"/>
              </a:rPr>
              <a:t>arxiv</a:t>
            </a:r>
            <a:r>
              <a:rPr lang="en-US" dirty="0">
                <a:hlinkClick r:id="rId3"/>
              </a:rPr>
              <a:t>:1908.06060</a:t>
            </a:r>
            <a:endParaRPr lang="en-US" dirty="0"/>
          </a:p>
        </p:txBody>
      </p:sp>
      <p:sp>
        <p:nvSpPr>
          <p:cNvPr id="3" name="Up Arrow 2">
            <a:extLst>
              <a:ext uri="{FF2B5EF4-FFF2-40B4-BE49-F238E27FC236}">
                <a16:creationId xmlns:a16="http://schemas.microsoft.com/office/drawing/2014/main" id="{AE0637F0-0289-0149-84D6-E8A5F851D5D5}"/>
              </a:ext>
            </a:extLst>
          </p:cNvPr>
          <p:cNvSpPr/>
          <p:nvPr/>
        </p:nvSpPr>
        <p:spPr>
          <a:xfrm>
            <a:off x="4620155" y="3592039"/>
            <a:ext cx="323386" cy="1251902"/>
          </a:xfrm>
          <a:prstGeom prst="upArrow">
            <a:avLst>
              <a:gd name="adj1" fmla="val 50000"/>
              <a:gd name="adj2" fmla="val 11969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D94B78-08B9-A04E-9540-CBC59FDA4699}"/>
              </a:ext>
            </a:extLst>
          </p:cNvPr>
          <p:cNvSpPr txBox="1"/>
          <p:nvPr/>
        </p:nvSpPr>
        <p:spPr>
          <a:xfrm>
            <a:off x="4259843" y="5142576"/>
            <a:ext cx="2148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C000"/>
                </a:solidFill>
              </a:rPr>
              <a:t>Completely Independent estimate from GWs!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343C910-1907-6442-A879-F129EC2FA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COSMOLOGY</a:t>
            </a:r>
          </a:p>
        </p:txBody>
      </p:sp>
    </p:spTree>
    <p:extLst>
      <p:ext uri="{BB962C8B-B14F-4D97-AF65-F5344CB8AC3E}">
        <p14:creationId xmlns:p14="http://schemas.microsoft.com/office/powerpoint/2010/main" val="122184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3" grpId="0" animBg="1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782A624-7548-0B40-A38D-EAB288DBC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53072"/>
            <a:ext cx="4820478" cy="46049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48D653-FCE9-A141-A09D-81FF19321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 Equation of State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866CB-7E96-5848-8AF6-E5DA4F196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G2100282-v1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69A5A4-E700-A644-8D45-E650015EE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C4A2-2CE4-6F4D-8483-69788388DB1A}" type="slidenum">
              <a:rPr lang="en-US" smtClean="0"/>
              <a:t>23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DF7C64-F91A-4F45-8199-A426E00F4989}"/>
              </a:ext>
            </a:extLst>
          </p:cNvPr>
          <p:cNvSpPr txBox="1"/>
          <p:nvPr/>
        </p:nvSpPr>
        <p:spPr>
          <a:xfrm>
            <a:off x="1997765" y="1073429"/>
            <a:ext cx="7484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GW170817 – a nearby binary neutron star collision with MANY electromagnetic counterparts -- was amazing for so many reasons. Here’s another one.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1EDD9FF-9E4D-2243-B81F-730ABA21C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91" y="2027583"/>
            <a:ext cx="6833941" cy="4444266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8DB631B2-D380-1F45-80D8-D11EC9040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782" y="2080591"/>
            <a:ext cx="3139898" cy="20419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90A158-1D46-6240-9EEA-BE6C5687FB44}"/>
              </a:ext>
            </a:extLst>
          </p:cNvPr>
          <p:cNvSpPr txBox="1"/>
          <p:nvPr/>
        </p:nvSpPr>
        <p:spPr>
          <a:xfrm>
            <a:off x="5913783" y="4813855"/>
            <a:ext cx="3230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just one detection, we rule out exotic models for the extreme matter inside neutron stars.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82039E-C3D9-214E-BEFA-EC1F0BBC2A72}"/>
              </a:ext>
            </a:extLst>
          </p:cNvPr>
          <p:cNvSpPr txBox="1"/>
          <p:nvPr/>
        </p:nvSpPr>
        <p:spPr>
          <a:xfrm>
            <a:off x="5305356" y="6477093"/>
            <a:ext cx="2981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hlinkClick r:id="rId4"/>
              </a:rPr>
              <a:t>PRL</a:t>
            </a:r>
            <a:r>
              <a:rPr lang="en-US" dirty="0">
                <a:hlinkClick r:id="rId4"/>
              </a:rPr>
              <a:t> 121.16 (2018): 161101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8F216B-9849-E74D-9524-FD58A747ECBF}"/>
              </a:ext>
            </a:extLst>
          </p:cNvPr>
          <p:cNvSpPr txBox="1"/>
          <p:nvPr/>
        </p:nvSpPr>
        <p:spPr>
          <a:xfrm>
            <a:off x="7464286" y="1821203"/>
            <a:ext cx="16797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Various models GWs each using  different neutron star equations of state</a:t>
            </a:r>
          </a:p>
        </p:txBody>
      </p:sp>
      <p:sp>
        <p:nvSpPr>
          <p:cNvPr id="17" name="Left Arrow 16">
            <a:extLst>
              <a:ext uri="{FF2B5EF4-FFF2-40B4-BE49-F238E27FC236}">
                <a16:creationId xmlns:a16="http://schemas.microsoft.com/office/drawing/2014/main" id="{E0ED48A0-425B-6247-A77F-4E1870551DE4}"/>
              </a:ext>
            </a:extLst>
          </p:cNvPr>
          <p:cNvSpPr/>
          <p:nvPr/>
        </p:nvSpPr>
        <p:spPr>
          <a:xfrm rot="18650664">
            <a:off x="7118424" y="4027059"/>
            <a:ext cx="1345296" cy="210537"/>
          </a:xfrm>
          <a:prstGeom prst="leftArrow">
            <a:avLst/>
          </a:prstGeom>
          <a:solidFill>
            <a:srgbClr val="00B0F0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3B216D2-AF62-9348-AA97-FCFFC8069A5D}"/>
              </a:ext>
            </a:extLst>
          </p:cNvPr>
          <p:cNvGrpSpPr/>
          <p:nvPr/>
        </p:nvGrpSpPr>
        <p:grpSpPr>
          <a:xfrm>
            <a:off x="365246" y="2086837"/>
            <a:ext cx="5154355" cy="4612995"/>
            <a:chOff x="365246" y="2086837"/>
            <a:chExt cx="5154355" cy="461299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F6FE7D4-F991-D24D-8961-2B911F4B984B}"/>
                </a:ext>
              </a:extLst>
            </p:cNvPr>
            <p:cNvSpPr txBox="1"/>
            <p:nvPr/>
          </p:nvSpPr>
          <p:spPr>
            <a:xfrm rot="16200000">
              <a:off x="-1523733" y="3975816"/>
              <a:ext cx="41472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ADF75E"/>
                  </a:solidFill>
                </a:rPr>
                <a:t>Dimensionless Strain [ (m/m) / Hz</a:t>
              </a:r>
              <a:r>
                <a:rPr lang="en-US" baseline="30000" dirty="0">
                  <a:solidFill>
                    <a:srgbClr val="ADF75E"/>
                  </a:solidFill>
                </a:rPr>
                <a:t>1/2 </a:t>
              </a:r>
              <a:r>
                <a:rPr lang="en-US" dirty="0">
                  <a:solidFill>
                    <a:srgbClr val="ADF75E"/>
                  </a:solidFill>
                </a:rPr>
                <a:t>]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9330FD6-4001-E544-8989-62BF98FAF5B7}"/>
                </a:ext>
              </a:extLst>
            </p:cNvPr>
            <p:cNvSpPr txBox="1"/>
            <p:nvPr/>
          </p:nvSpPr>
          <p:spPr>
            <a:xfrm>
              <a:off x="3651782" y="6330500"/>
              <a:ext cx="18678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Frequency (Hz)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677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6" grpId="1"/>
      <p:bldP spid="17" grpId="0" animBg="1"/>
      <p:bldP spid="1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045DA-260C-3F42-9DCF-6D700625E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is loud!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A84A5-124E-0F43-865A-941BCBB41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815" y="1635523"/>
            <a:ext cx="7341041" cy="429287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Gravitational waves have “broken the sound barrier:” we can now “listen” to the universe </a:t>
            </a:r>
          </a:p>
          <a:p>
            <a:endParaRPr lang="en-US" dirty="0"/>
          </a:p>
          <a:p>
            <a:r>
              <a:rPr lang="en-US" dirty="0"/>
              <a:t>Individual results are ground-breaking in so many different ways</a:t>
            </a:r>
          </a:p>
          <a:p>
            <a:endParaRPr lang="en-US" dirty="0"/>
          </a:p>
          <a:p>
            <a:r>
              <a:rPr lang="en-US" dirty="0"/>
              <a:t>Study of event populations are becoming competitive</a:t>
            </a:r>
          </a:p>
          <a:p>
            <a:endParaRPr lang="en-US" dirty="0"/>
          </a:p>
          <a:p>
            <a:r>
              <a:rPr lang="en-US" dirty="0"/>
              <a:t>Cracking all sorts of mysteries in all corners of astrophysics</a:t>
            </a:r>
          </a:p>
          <a:p>
            <a:endParaRPr lang="en-US" dirty="0"/>
          </a:p>
          <a:p>
            <a:r>
              <a:rPr lang="en-US" dirty="0"/>
              <a:t>Stay tuned: many more exciting results to come this year!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402D5-4B37-FF43-8237-0A58DD0FD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G2100282-v1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73C48-718C-4E49-916A-AF3935A9B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C4A2-2CE4-6F4D-8483-69788388DB1A}" type="slidenum">
              <a:rPr lang="en-US" smtClean="0"/>
              <a:t>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93E230-DC8B-0741-93AE-A20C8FE30DCB}"/>
              </a:ext>
            </a:extLst>
          </p:cNvPr>
          <p:cNvSpPr txBox="1"/>
          <p:nvPr/>
        </p:nvSpPr>
        <p:spPr>
          <a:xfrm>
            <a:off x="3423087" y="6074192"/>
            <a:ext cx="2321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19875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0FFBA-0A1F-B546-B5E8-6B8750B0E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79C66-3D22-1F45-9455-F00A129BB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G2100282-v1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28541C-7E9A-A04B-B232-7048FDA0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C4A2-2CE4-6F4D-8483-69788388DB1A}" type="slidenum">
              <a:rPr lang="en-US" smtClean="0"/>
              <a:t>3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24ABE-BBE1-154C-96EE-04D053B4F4F2}"/>
              </a:ext>
            </a:extLst>
          </p:cNvPr>
          <p:cNvGrpSpPr/>
          <p:nvPr/>
        </p:nvGrpSpPr>
        <p:grpSpPr>
          <a:xfrm>
            <a:off x="0" y="2512122"/>
            <a:ext cx="7125632" cy="4334727"/>
            <a:chOff x="0" y="2512122"/>
            <a:chExt cx="7125632" cy="4334727"/>
          </a:xfrm>
        </p:grpSpPr>
        <p:pic>
          <p:nvPicPr>
            <p:cNvPr id="8" name="Picture 7" descr="A close up of a logo&#10;&#10;Description automatically generated">
              <a:extLst>
                <a:ext uri="{FF2B5EF4-FFF2-40B4-BE49-F238E27FC236}">
                  <a16:creationId xmlns:a16="http://schemas.microsoft.com/office/drawing/2014/main" id="{B8A0047E-7417-2D4A-8EA2-5FCB5F9F8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512122"/>
              <a:ext cx="4334727" cy="433472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FD4CB1-6C2B-A946-A07D-123FF7DBF5C2}"/>
                </a:ext>
              </a:extLst>
            </p:cNvPr>
            <p:cNvSpPr txBox="1"/>
            <p:nvPr/>
          </p:nvSpPr>
          <p:spPr>
            <a:xfrm>
              <a:off x="4204012" y="5787482"/>
              <a:ext cx="29216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Space-time tells matter how to move.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2E91C32-7036-2443-813C-FAC9F1E252AD}"/>
              </a:ext>
            </a:extLst>
          </p:cNvPr>
          <p:cNvGrpSpPr/>
          <p:nvPr/>
        </p:nvGrpSpPr>
        <p:grpSpPr>
          <a:xfrm>
            <a:off x="2081561" y="1253171"/>
            <a:ext cx="6907662" cy="4138443"/>
            <a:chOff x="2081561" y="1253171"/>
            <a:chExt cx="6907662" cy="41384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E5447B1-806D-1F4C-B559-3D25E3057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0780" y="1253171"/>
              <a:ext cx="4138443" cy="41384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D50C59-C746-4446-B2E4-431265102385}"/>
                </a:ext>
              </a:extLst>
            </p:cNvPr>
            <p:cNvSpPr txBox="1"/>
            <p:nvPr/>
          </p:nvSpPr>
          <p:spPr>
            <a:xfrm>
              <a:off x="2081561" y="1523999"/>
              <a:ext cx="29216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Matter tells space-time how to curve…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103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5DEE244-F579-0144-BF60-FC6C3983D261}"/>
              </a:ext>
            </a:extLst>
          </p:cNvPr>
          <p:cNvGrpSpPr/>
          <p:nvPr/>
        </p:nvGrpSpPr>
        <p:grpSpPr>
          <a:xfrm>
            <a:off x="1582147" y="972379"/>
            <a:ext cx="7561853" cy="2020128"/>
            <a:chOff x="1582147" y="972379"/>
            <a:chExt cx="7561853" cy="202012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39C7484-1E2B-FB41-BFE5-74AB7B586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2661" y="972379"/>
              <a:ext cx="3591339" cy="202012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703DF9D7-AB3D-ED41-ABFA-716CEC80562A}"/>
                    </a:ext>
                  </a:extLst>
                </p:cNvPr>
                <p:cNvSpPr txBox="1"/>
                <p:nvPr/>
              </p:nvSpPr>
              <p:spPr>
                <a:xfrm>
                  <a:off x="1582147" y="1154563"/>
                  <a:ext cx="483177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Gravitational energy transmitted through </a:t>
                  </a:r>
                </a:p>
                <a:p>
                  <a:r>
                    <a:rPr lang="en-US" dirty="0"/>
                    <a:t>strain,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rgbClr val="ADF75E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a14:m>
                  <a:r>
                    <a:rPr lang="en-US" dirty="0"/>
                    <a:t>, of space-time</a:t>
                  </a: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703DF9D7-AB3D-ED41-ABFA-716CEC8056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2147" y="1154563"/>
                  <a:ext cx="4831772" cy="646331"/>
                </a:xfrm>
                <a:prstGeom prst="rect">
                  <a:avLst/>
                </a:prstGeom>
                <a:blipFill>
                  <a:blip r:embed="rId6"/>
                  <a:stretch>
                    <a:fillRect l="-1050" t="-3846" r="-262" b="-13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D8D216-DAB4-B54C-A4F7-B8F3BE8E5ED5}"/>
              </a:ext>
            </a:extLst>
          </p:cNvPr>
          <p:cNvGrpSpPr/>
          <p:nvPr/>
        </p:nvGrpSpPr>
        <p:grpSpPr>
          <a:xfrm>
            <a:off x="93352" y="2266601"/>
            <a:ext cx="6214851" cy="3705936"/>
            <a:chOff x="93352" y="2266601"/>
            <a:chExt cx="6214851" cy="37059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B72D8F3-4B07-8641-9593-E4A860A4C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73759" y="2266601"/>
              <a:ext cx="4834444" cy="37059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E9893E84-315D-0F4B-8A63-1FEDF09B47A8}"/>
                    </a:ext>
                  </a:extLst>
                </p:cNvPr>
                <p:cNvSpPr/>
                <p:nvPr/>
              </p:nvSpPr>
              <p:spPr>
                <a:xfrm>
                  <a:off x="93352" y="2525969"/>
                  <a:ext cx="3274316" cy="9233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Quadrupolar term of the</a:t>
                  </a:r>
                </a:p>
                <a:p>
                  <a:r>
                    <a:rPr lang="en-US" dirty="0"/>
                    <a:t>strain,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ADF75E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a14:m>
                  <a:r>
                    <a:rPr lang="en-US" dirty="0"/>
                    <a:t>, is the loudest for binary systems</a:t>
                  </a: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E9893E84-315D-0F4B-8A63-1FEDF09B47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352" y="2525969"/>
                  <a:ext cx="3274316" cy="923330"/>
                </a:xfrm>
                <a:prstGeom prst="rect">
                  <a:avLst/>
                </a:prstGeom>
                <a:blipFill>
                  <a:blip r:embed="rId8"/>
                  <a:stretch>
                    <a:fillRect l="-1550" t="-2703" b="-94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CB0A2A0-4593-4849-981A-B6C82DE5A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060" y="811424"/>
            <a:ext cx="6377940" cy="589265"/>
          </a:xfrm>
        </p:spPr>
        <p:txBody>
          <a:bodyPr>
            <a:normAutofit fontScale="90000"/>
          </a:bodyPr>
          <a:lstStyle/>
          <a:p>
            <a:r>
              <a:rPr lang="en-US" dirty="0"/>
              <a:t>The Gravitational wave (GW)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01EC2-FE06-1640-A5E2-CB886C38C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G2100282-v1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780C2-300B-2F48-8572-2B7F207B1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C4A2-2CE4-6F4D-8483-69788388DB1A}" type="slidenum">
              <a:rPr lang="en-US" smtClean="0"/>
              <a:t>4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E3597F9-C69F-9F41-AB8D-4AE05038CFCF}"/>
              </a:ext>
            </a:extLst>
          </p:cNvPr>
          <p:cNvGrpSpPr/>
          <p:nvPr/>
        </p:nvGrpSpPr>
        <p:grpSpPr>
          <a:xfrm>
            <a:off x="63912" y="4190035"/>
            <a:ext cx="5635550" cy="2555112"/>
            <a:chOff x="63912" y="4190035"/>
            <a:chExt cx="5635550" cy="2555112"/>
          </a:xfrm>
        </p:grpSpPr>
        <p:pic>
          <p:nvPicPr>
            <p:cNvPr id="28" name="Picture 27" descr="A close up of a logo&#10;&#10;Description automatically generated">
              <a:extLst>
                <a:ext uri="{FF2B5EF4-FFF2-40B4-BE49-F238E27FC236}">
                  <a16:creationId xmlns:a16="http://schemas.microsoft.com/office/drawing/2014/main" id="{C9B54546-C9EE-0040-9A1B-B934DED81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912" y="5284095"/>
              <a:ext cx="1461052" cy="1461052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345EA0C-CDED-564F-AC15-E4C16B88A3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03308" y="4190035"/>
              <a:ext cx="0" cy="151628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1C7C55E-DAC5-7449-8879-E003030F4649}"/>
                </a:ext>
              </a:extLst>
            </p:cNvPr>
            <p:cNvCxnSpPr>
              <a:cxnSpLocks/>
            </p:cNvCxnSpPr>
            <p:nvPr/>
          </p:nvCxnSpPr>
          <p:spPr>
            <a:xfrm>
              <a:off x="1747777" y="4803494"/>
              <a:ext cx="1388962" cy="34724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72B12A1-E3B1-5042-ADC4-5721312DEA7F}"/>
                    </a:ext>
                  </a:extLst>
                </p:cNvPr>
                <p:cNvSpPr txBox="1"/>
                <p:nvPr/>
              </p:nvSpPr>
              <p:spPr>
                <a:xfrm>
                  <a:off x="2176442" y="5759122"/>
                  <a:ext cx="409343" cy="3985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72B12A1-E3B1-5042-ADC4-5721312DEA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6442" y="5759122"/>
                  <a:ext cx="409343" cy="398507"/>
                </a:xfrm>
                <a:prstGeom prst="rect">
                  <a:avLst/>
                </a:prstGeom>
                <a:blipFill>
                  <a:blip r:embed="rId21"/>
                  <a:stretch>
                    <a:fillRect l="-15152" r="-3030" b="-187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364834F-AB0A-AA45-9F97-16C38FCFC68D}"/>
                    </a:ext>
                  </a:extLst>
                </p:cNvPr>
                <p:cNvSpPr txBox="1"/>
                <p:nvPr/>
              </p:nvSpPr>
              <p:spPr>
                <a:xfrm>
                  <a:off x="1214756" y="4490524"/>
                  <a:ext cx="400301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364834F-AB0A-AA45-9F97-16C38FCFC6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4756" y="4490524"/>
                  <a:ext cx="400301" cy="369332"/>
                </a:xfrm>
                <a:prstGeom prst="rect">
                  <a:avLst/>
                </a:prstGeom>
                <a:blipFill>
                  <a:blip r:embed="rId22"/>
                  <a:stretch>
                    <a:fillRect l="-15152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11FA380-04C0-AF4F-965E-8FDDD979275F}"/>
                    </a:ext>
                  </a:extLst>
                </p:cNvPr>
                <p:cNvSpPr txBox="1"/>
                <p:nvPr/>
              </p:nvSpPr>
              <p:spPr>
                <a:xfrm>
                  <a:off x="2709156" y="6141300"/>
                  <a:ext cx="2990306" cy="5975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ADF75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ADF75E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3200" b="0" i="1" smtClean="0">
                                <a:solidFill>
                                  <a:srgbClr val="ADF75E"/>
                                </a:solidFill>
                                <a:latin typeface="Cambria Math" panose="02040503050406030204" pitchFamily="18" charset="0"/>
                              </a:rPr>
                              <m:t>=(</m:t>
                            </m:r>
                            <m:r>
                              <a:rPr lang="en-US" sz="3200" b="0" i="1" smtClean="0">
                                <a:solidFill>
                                  <a:srgbClr val="ADF75E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ADF75E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ADF75E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ADF75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ADF75E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ADF75E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ADF75E"/>
                            </a:solidFill>
                            <a:latin typeface="Cambria Math" panose="02040503050406030204" pitchFamily="18" charset="0"/>
                          </a:rPr>
                          <m:t>)/</m:t>
                        </m:r>
                        <m:bar>
                          <m:barPr>
                            <m:pos m:val="top"/>
                            <m:ctrlPr>
                              <a:rPr lang="en-US" sz="3200" b="0" i="1" smtClean="0">
                                <a:solidFill>
                                  <a:srgbClr val="ADF75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3200" b="0" i="1" smtClean="0">
                                <a:solidFill>
                                  <a:srgbClr val="ADF75E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bar>
                      </m:oMath>
                    </m:oMathPara>
                  </a14:m>
                  <a:endParaRPr lang="en-US" sz="3200" dirty="0">
                    <a:solidFill>
                      <a:srgbClr val="ADF75E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11FA380-04C0-AF4F-965E-8FDDD97927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9156" y="6141300"/>
                  <a:ext cx="2990306" cy="597536"/>
                </a:xfrm>
                <a:prstGeom prst="rect">
                  <a:avLst/>
                </a:prstGeom>
                <a:blipFill>
                  <a:blip r:embed="rId23"/>
                  <a:stretch>
                    <a:fillRect l="-2542" r="-2119" b="-229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CFEA229-47FF-0F48-B0A9-8BFC1E6EA0D5}"/>
                  </a:ext>
                </a:extLst>
              </p:cNvPr>
              <p:cNvSpPr txBox="1"/>
              <p:nvPr/>
            </p:nvSpPr>
            <p:spPr>
              <a:xfrm>
                <a:off x="5312778" y="4218637"/>
                <a:ext cx="3725945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dirty="0"/>
                  <a:t>Space-time is very stiff</a:t>
                </a:r>
              </a:p>
              <a:p>
                <a:pPr algn="r"/>
                <a:endParaRPr lang="en-US" sz="2400" dirty="0"/>
              </a:p>
              <a:p>
                <a:pPr algn="r"/>
                <a:r>
                  <a:rPr lang="en-US" sz="2400" dirty="0"/>
                  <a:t>Strain from astrophysical sources on earth is</a:t>
                </a:r>
              </a:p>
              <a:p>
                <a:pPr algn="r"/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ADF75E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i="1" smtClean="0">
                        <a:solidFill>
                          <a:srgbClr val="ADF75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400" dirty="0">
                    <a:solidFill>
                      <a:srgbClr val="ADF75E"/>
                    </a:solidFill>
                  </a:rPr>
                  <a:t>10</a:t>
                </a:r>
                <a:r>
                  <a:rPr lang="en-US" sz="2400" baseline="30000" dirty="0">
                    <a:solidFill>
                      <a:srgbClr val="ADF75E"/>
                    </a:solidFill>
                  </a:rPr>
                  <a:t>-21</a:t>
                </a:r>
                <a:endParaRPr lang="en-US" sz="2400" dirty="0">
                  <a:solidFill>
                    <a:srgbClr val="ADF75E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CFEA229-47FF-0F48-B0A9-8BFC1E6EA0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2778" y="4218637"/>
                <a:ext cx="3725945" cy="2308324"/>
              </a:xfrm>
              <a:prstGeom prst="rect">
                <a:avLst/>
              </a:prstGeom>
              <a:blipFill>
                <a:blip r:embed="rId20"/>
                <a:stretch>
                  <a:fillRect t="-2186" r="-4762" b="-4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647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BC46A7E6-B9D9-0749-8956-00819EA39053}"/>
              </a:ext>
            </a:extLst>
          </p:cNvPr>
          <p:cNvGrpSpPr/>
          <p:nvPr/>
        </p:nvGrpSpPr>
        <p:grpSpPr>
          <a:xfrm>
            <a:off x="2644087" y="3998967"/>
            <a:ext cx="4969291" cy="2794322"/>
            <a:chOff x="1797953" y="3619522"/>
            <a:chExt cx="5865118" cy="3050961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C8CCFDBC-2D9C-C64E-A936-E23D9D14A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53" y="4448523"/>
              <a:ext cx="2189641" cy="1638852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B6641CC-EB47-7040-92BA-6AB7735F5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060" y="4074231"/>
              <a:ext cx="1861213" cy="143124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6BF6A1A-8B07-7C48-91FA-0241D19FCD25}"/>
                </a:ext>
              </a:extLst>
            </p:cNvPr>
            <p:cNvSpPr txBox="1"/>
            <p:nvPr/>
          </p:nvSpPr>
          <p:spPr>
            <a:xfrm>
              <a:off x="3334370" y="6267230"/>
              <a:ext cx="2979644" cy="403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Black Hole Collisions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518D8CB6-C4B3-8947-AA22-71596DCFBEC8}"/>
                </a:ext>
              </a:extLst>
            </p:cNvPr>
            <p:cNvCxnSpPr>
              <a:cxnSpLocks/>
              <a:stCxn id="72" idx="3"/>
            </p:cNvCxnSpPr>
            <p:nvPr/>
          </p:nvCxnSpPr>
          <p:spPr>
            <a:xfrm flipV="1">
              <a:off x="6314015" y="6451896"/>
              <a:ext cx="1349056" cy="16959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0DC4B279-47CA-E745-9D1D-E3190175D825}"/>
                </a:ext>
              </a:extLst>
            </p:cNvPr>
            <p:cNvCxnSpPr>
              <a:cxnSpLocks/>
              <a:stCxn id="72" idx="1"/>
            </p:cNvCxnSpPr>
            <p:nvPr/>
          </p:nvCxnSpPr>
          <p:spPr>
            <a:xfrm flipH="1">
              <a:off x="1879741" y="6468857"/>
              <a:ext cx="145462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3" name="Picture 72" descr="A close up of a logo&#10;&#10;Description automatically generated">
              <a:extLst>
                <a:ext uri="{FF2B5EF4-FFF2-40B4-BE49-F238E27FC236}">
                  <a16:creationId xmlns:a16="http://schemas.microsoft.com/office/drawing/2014/main" id="{00587148-F438-394A-B7E8-5F18271D1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14355" y="3619522"/>
              <a:ext cx="1742382" cy="1234309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7DD9-A971-9B4D-9E89-2828043B0C1A}" type="slidenum">
              <a:rPr lang="en-US" smtClean="0"/>
              <a:t>5</a:t>
            </a:fld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807E6F1D-E7A6-D544-A345-9514DC02E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Mass defines a GW spectrum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5078E99-9806-1F46-BE4C-D2E2B1400F4F}"/>
              </a:ext>
            </a:extLst>
          </p:cNvPr>
          <p:cNvSpPr txBox="1"/>
          <p:nvPr/>
        </p:nvSpPr>
        <p:spPr>
          <a:xfrm>
            <a:off x="2852745" y="6001389"/>
            <a:ext cx="1778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Supermassive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3E87072-525F-6543-AADB-A600960389E7}"/>
              </a:ext>
            </a:extLst>
          </p:cNvPr>
          <p:cNvSpPr txBox="1"/>
          <p:nvPr/>
        </p:nvSpPr>
        <p:spPr>
          <a:xfrm>
            <a:off x="4880559" y="5477729"/>
            <a:ext cx="1699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Intermediate</a:t>
            </a:r>
          </a:p>
          <a:p>
            <a:r>
              <a:rPr lang="en-US" dirty="0"/>
              <a:t>mass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C9F3D3B-C756-6F43-AE41-12664E943430}"/>
              </a:ext>
            </a:extLst>
          </p:cNvPr>
          <p:cNvGrpSpPr/>
          <p:nvPr/>
        </p:nvGrpSpPr>
        <p:grpSpPr>
          <a:xfrm>
            <a:off x="1841335" y="3479870"/>
            <a:ext cx="2348386" cy="1383668"/>
            <a:chOff x="970722" y="768623"/>
            <a:chExt cx="2771738" cy="1510749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BF8F73E-5C99-F145-A6FA-ECEDF6753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22" y="768623"/>
              <a:ext cx="1510749" cy="1510749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F096863-6481-C84C-8200-F01C7244B05C}"/>
                </a:ext>
              </a:extLst>
            </p:cNvPr>
            <p:cNvSpPr txBox="1"/>
            <p:nvPr/>
          </p:nvSpPr>
          <p:spPr>
            <a:xfrm>
              <a:off x="1358346" y="775248"/>
              <a:ext cx="238411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Universe’s Dark Matter</a:t>
              </a:r>
            </a:p>
            <a:p>
              <a:r>
                <a:rPr lang="en-US" b="1" dirty="0"/>
                <a:t>Large Scale Structure</a:t>
              </a:r>
            </a:p>
            <a:p>
              <a:endParaRPr lang="en-US" b="1" dirty="0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7882130-4D57-1841-8F3F-D6833F1115FC}"/>
              </a:ext>
            </a:extLst>
          </p:cNvPr>
          <p:cNvGrpSpPr/>
          <p:nvPr/>
        </p:nvGrpSpPr>
        <p:grpSpPr>
          <a:xfrm>
            <a:off x="347870" y="3677478"/>
            <a:ext cx="1874536" cy="2536766"/>
            <a:chOff x="-427381" y="1506374"/>
            <a:chExt cx="2212465" cy="2769752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CA2A12E6-8F25-7D4F-B15E-D57017940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047531">
              <a:off x="-324336" y="1794454"/>
              <a:ext cx="1982446" cy="1406286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95CCBFF-78AF-F84A-BB62-995734242844}"/>
                </a:ext>
              </a:extLst>
            </p:cNvPr>
            <p:cNvSpPr txBox="1"/>
            <p:nvPr/>
          </p:nvSpPr>
          <p:spPr>
            <a:xfrm>
              <a:off x="-427381" y="3352796"/>
              <a:ext cx="221246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The Big Bang and</a:t>
              </a:r>
            </a:p>
            <a:p>
              <a:r>
                <a:rPr lang="en-US" b="1" dirty="0"/>
                <a:t>the Entire Universe</a:t>
              </a:r>
            </a:p>
            <a:p>
              <a:endParaRPr lang="en-US" b="1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8131C8C-6861-8B43-A1EA-06B4954C41AD}"/>
              </a:ext>
            </a:extLst>
          </p:cNvPr>
          <p:cNvGrpSpPr/>
          <p:nvPr/>
        </p:nvGrpSpPr>
        <p:grpSpPr>
          <a:xfrm>
            <a:off x="7327349" y="5067731"/>
            <a:ext cx="1533244" cy="1482205"/>
            <a:chOff x="7055848" y="4804115"/>
            <a:chExt cx="1809647" cy="1618335"/>
          </a:xfrm>
        </p:grpSpPr>
        <p:pic>
          <p:nvPicPr>
            <p:cNvPr id="76" name="Picture 75" descr="A picture containing water, star, waterfall, wave&#10;&#10;Description automatically generated">
              <a:extLst>
                <a:ext uri="{FF2B5EF4-FFF2-40B4-BE49-F238E27FC236}">
                  <a16:creationId xmlns:a16="http://schemas.microsoft.com/office/drawing/2014/main" id="{9FF89C3F-53F8-3645-B620-5396759AD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55848" y="4804115"/>
              <a:ext cx="1543050" cy="1234440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B623F14-6483-AE4F-BBF3-B0745D110094}"/>
                </a:ext>
              </a:extLst>
            </p:cNvPr>
            <p:cNvSpPr txBox="1"/>
            <p:nvPr/>
          </p:nvSpPr>
          <p:spPr>
            <a:xfrm>
              <a:off x="7316673" y="5776119"/>
              <a:ext cx="15488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Neutron Star</a:t>
              </a:r>
            </a:p>
            <a:p>
              <a:r>
                <a:rPr lang="en-US" b="1" dirty="0"/>
                <a:t>Collisions</a:t>
              </a:r>
            </a:p>
          </p:txBody>
        </p:sp>
      </p:grpSp>
      <p:sp>
        <p:nvSpPr>
          <p:cNvPr id="78" name="Date Placeholder 3">
            <a:extLst>
              <a:ext uri="{FF2B5EF4-FFF2-40B4-BE49-F238E27FC236}">
                <a16:creationId xmlns:a16="http://schemas.microsoft.com/office/drawing/2014/main" id="{F37468C3-0150-6C41-934B-B255E60DB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6590" y="6492875"/>
            <a:ext cx="2137410" cy="365125"/>
          </a:xfrm>
        </p:spPr>
        <p:txBody>
          <a:bodyPr/>
          <a:lstStyle/>
          <a:p>
            <a:r>
              <a:rPr lang="en-US"/>
              <a:t>G2100282-v1</a:t>
            </a:r>
            <a:endParaRPr lang="en-US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9F3A2CE-AE4E-C64F-AE9B-0FF88E5A232E}"/>
              </a:ext>
            </a:extLst>
          </p:cNvPr>
          <p:cNvGrpSpPr/>
          <p:nvPr/>
        </p:nvGrpSpPr>
        <p:grpSpPr>
          <a:xfrm>
            <a:off x="7619327" y="3663209"/>
            <a:ext cx="1485792" cy="1382981"/>
            <a:chOff x="7182547" y="795129"/>
            <a:chExt cx="1961453" cy="1559836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8F3A7739-8205-E847-8722-33D497C03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769" y="795129"/>
              <a:ext cx="1585231" cy="1225826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AD31CCD-103F-F74B-8F81-E206A468EA83}"/>
                </a:ext>
              </a:extLst>
            </p:cNvPr>
            <p:cNvSpPr txBox="1"/>
            <p:nvPr/>
          </p:nvSpPr>
          <p:spPr>
            <a:xfrm>
              <a:off x="7182547" y="1973443"/>
              <a:ext cx="1712638" cy="3815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Supernovae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7B238C6C-141E-3744-BF95-B8D815FC4998}"/>
              </a:ext>
            </a:extLst>
          </p:cNvPr>
          <p:cNvSpPr txBox="1"/>
          <p:nvPr/>
        </p:nvSpPr>
        <p:spPr>
          <a:xfrm>
            <a:off x="6877260" y="3769012"/>
            <a:ext cx="111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Stellar Mass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1A3DA8-47E0-4A44-B8F8-CE766162D577}"/>
              </a:ext>
            </a:extLst>
          </p:cNvPr>
          <p:cNvGrpSpPr/>
          <p:nvPr/>
        </p:nvGrpSpPr>
        <p:grpSpPr>
          <a:xfrm>
            <a:off x="0" y="2066784"/>
            <a:ext cx="8889774" cy="523221"/>
            <a:chOff x="342697" y="1162323"/>
            <a:chExt cx="8566954" cy="523221"/>
          </a:xfrm>
        </p:grpSpPr>
        <p:sp>
          <p:nvSpPr>
            <p:cNvPr id="55" name="TextBox 54"/>
            <p:cNvSpPr txBox="1"/>
            <p:nvPr/>
          </p:nvSpPr>
          <p:spPr>
            <a:xfrm>
              <a:off x="6818244" y="1261714"/>
              <a:ext cx="20914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</a:schemeClr>
                  </a:solidFill>
                </a:rPr>
                <a:t>Fractions of seconds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664138" y="1270045"/>
              <a:ext cx="9075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</a:schemeClr>
                  </a:solidFill>
                </a:rPr>
                <a:t>Minutes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260173" y="1270045"/>
              <a:ext cx="9829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</a:schemeClr>
                  </a:solidFill>
                </a:rPr>
                <a:t>Decades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87748" y="1162323"/>
              <a:ext cx="930063" cy="523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</a:schemeClr>
                  </a:solidFill>
                </a:rPr>
                <a:t>Billions</a:t>
              </a:r>
            </a:p>
            <a:p>
              <a:r>
                <a:rPr lang="en-US" sz="1400" dirty="0">
                  <a:solidFill>
                    <a:schemeClr val="tx1">
                      <a:lumMod val="65000"/>
                    </a:schemeClr>
                  </a:solidFill>
                </a:rPr>
                <a:t> of Years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969229" y="1260105"/>
              <a:ext cx="6110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</a:schemeClr>
                  </a:solidFill>
                </a:rPr>
                <a:t>Days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220238" y="1270045"/>
              <a:ext cx="6655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</a:schemeClr>
                  </a:solidFill>
                </a:rPr>
                <a:t>Years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1260BF6-EBBE-AA45-A5BE-B46EE44AF672}"/>
                </a:ext>
              </a:extLst>
            </p:cNvPr>
            <p:cNvSpPr txBox="1"/>
            <p:nvPr/>
          </p:nvSpPr>
          <p:spPr>
            <a:xfrm>
              <a:off x="5618471" y="1260106"/>
              <a:ext cx="10062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</a:schemeClr>
                  </a:solidFill>
                </a:rPr>
                <a:t>Seconds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E277B028-845E-5047-A31D-23426367433C}"/>
                </a:ext>
              </a:extLst>
            </p:cNvPr>
            <p:cNvSpPr txBox="1"/>
            <p:nvPr/>
          </p:nvSpPr>
          <p:spPr>
            <a:xfrm>
              <a:off x="342697" y="1267336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65000"/>
                    </a:schemeClr>
                  </a:solidFill>
                </a:rPr>
                <a:t>Period: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684E4FB-B189-B047-81C8-F2AC1D28EF5C}"/>
              </a:ext>
            </a:extLst>
          </p:cNvPr>
          <p:cNvGrpSpPr/>
          <p:nvPr/>
        </p:nvGrpSpPr>
        <p:grpSpPr>
          <a:xfrm>
            <a:off x="0" y="2475583"/>
            <a:ext cx="9202695" cy="523220"/>
            <a:chOff x="0" y="2445772"/>
            <a:chExt cx="9202695" cy="523220"/>
          </a:xfrm>
        </p:grpSpPr>
        <p:sp>
          <p:nvSpPr>
            <p:cNvPr id="37" name="TextBox 36"/>
            <p:cNvSpPr txBox="1"/>
            <p:nvPr/>
          </p:nvSpPr>
          <p:spPr>
            <a:xfrm>
              <a:off x="7988901" y="2539712"/>
              <a:ext cx="12137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</a:schemeClr>
                  </a:solidFill>
                </a:rPr>
                <a:t>Kilometers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508744" y="2539712"/>
              <a:ext cx="10663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</a:schemeClr>
                  </a:solidFill>
                </a:rPr>
                <a:t>Galaxies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871995" y="2539712"/>
              <a:ext cx="14029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</a:schemeClr>
                  </a:solidFill>
                </a:rPr>
                <a:t>Star Systems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82307" y="2539712"/>
              <a:ext cx="10230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</a:schemeClr>
                  </a:solidFill>
                </a:rPr>
                <a:t>Universe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632329" y="2539712"/>
              <a:ext cx="8915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</a:schemeClr>
                  </a:solidFill>
                </a:rPr>
                <a:t>Planets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C08A165-1B6D-714A-8DEF-5488B0B5E967}"/>
                </a:ext>
              </a:extLst>
            </p:cNvPr>
            <p:cNvSpPr txBox="1"/>
            <p:nvPr/>
          </p:nvSpPr>
          <p:spPr>
            <a:xfrm>
              <a:off x="0" y="2445772"/>
              <a:ext cx="12282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65000"/>
                    </a:schemeClr>
                  </a:solidFill>
                </a:rPr>
                <a:t>Wavelength</a:t>
              </a:r>
            </a:p>
            <a:p>
              <a:r>
                <a:rPr lang="en-US" sz="1400" b="1" dirty="0">
                  <a:solidFill>
                    <a:schemeClr val="tx1">
                      <a:lumMod val="65000"/>
                    </a:schemeClr>
                  </a:solidFill>
                </a:rPr>
                <a:t>scale: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A01DA02-4CE4-C843-BD8C-BCF00AD0A258}"/>
                </a:ext>
              </a:extLst>
            </p:cNvPr>
            <p:cNvSpPr txBox="1"/>
            <p:nvPr/>
          </p:nvSpPr>
          <p:spPr>
            <a:xfrm>
              <a:off x="6769702" y="2539712"/>
              <a:ext cx="11208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</a:schemeClr>
                  </a:solidFill>
                </a:rPr>
                <a:t>Countries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5F73DBD-81CF-5A41-9F08-9D3E832F40AB}"/>
              </a:ext>
            </a:extLst>
          </p:cNvPr>
          <p:cNvGrpSpPr/>
          <p:nvPr/>
        </p:nvGrpSpPr>
        <p:grpSpPr>
          <a:xfrm>
            <a:off x="-9939" y="2951945"/>
            <a:ext cx="9144000" cy="348493"/>
            <a:chOff x="0" y="2256209"/>
            <a:chExt cx="9144000" cy="348493"/>
          </a:xfrm>
        </p:grpSpPr>
        <p:sp>
          <p:nvSpPr>
            <p:cNvPr id="9" name="TextBox 8"/>
            <p:cNvSpPr txBox="1"/>
            <p:nvPr/>
          </p:nvSpPr>
          <p:spPr>
            <a:xfrm>
              <a:off x="8205923" y="2266148"/>
              <a:ext cx="9380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</a:schemeClr>
                  </a:solidFill>
                </a:rPr>
                <a:t>1000 Hz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83374" y="2266148"/>
              <a:ext cx="7072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</a:schemeClr>
                  </a:solidFill>
                </a:rPr>
                <a:t>10 Hz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36915" y="2256209"/>
              <a:ext cx="8418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</a:schemeClr>
                  </a:solidFill>
                </a:rPr>
                <a:t>10</a:t>
              </a:r>
              <a:r>
                <a:rPr lang="en-US" sz="1600" baseline="30000" dirty="0">
                  <a:solidFill>
                    <a:schemeClr val="tx1">
                      <a:lumMod val="65000"/>
                    </a:schemeClr>
                  </a:solidFill>
                </a:rPr>
                <a:t>-9</a:t>
              </a:r>
              <a:r>
                <a:rPr lang="en-US" sz="1600" dirty="0">
                  <a:solidFill>
                    <a:schemeClr val="tx1">
                      <a:lumMod val="65000"/>
                    </a:schemeClr>
                  </a:solidFill>
                </a:rPr>
                <a:t> Hz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60296" y="2256209"/>
              <a:ext cx="9188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</a:schemeClr>
                  </a:solidFill>
                </a:rPr>
                <a:t>10</a:t>
              </a:r>
              <a:r>
                <a:rPr lang="en-US" sz="1600" baseline="30000" dirty="0">
                  <a:solidFill>
                    <a:schemeClr val="tx1">
                      <a:lumMod val="65000"/>
                    </a:schemeClr>
                  </a:solidFill>
                </a:rPr>
                <a:t>-18</a:t>
              </a:r>
              <a:r>
                <a:rPr lang="en-US" sz="1600" dirty="0">
                  <a:solidFill>
                    <a:schemeClr val="tx1">
                      <a:lumMod val="65000"/>
                    </a:schemeClr>
                  </a:solidFill>
                </a:rPr>
                <a:t> Hz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182502" y="2256209"/>
              <a:ext cx="8418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</a:schemeClr>
                  </a:solidFill>
                </a:rPr>
                <a:t>10</a:t>
              </a:r>
              <a:r>
                <a:rPr lang="en-US" sz="1600" baseline="30000" dirty="0">
                  <a:solidFill>
                    <a:schemeClr val="tx1">
                      <a:lumMod val="65000"/>
                    </a:schemeClr>
                  </a:solidFill>
                </a:rPr>
                <a:t>-3</a:t>
              </a:r>
              <a:r>
                <a:rPr lang="en-US" sz="1600" dirty="0">
                  <a:solidFill>
                    <a:schemeClr val="tx1">
                      <a:lumMod val="65000"/>
                    </a:schemeClr>
                  </a:solidFill>
                </a:rPr>
                <a:t> Hz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263E269-57EF-4C4A-B849-160B7DE05318}"/>
                </a:ext>
              </a:extLst>
            </p:cNvPr>
            <p:cNvSpPr txBox="1"/>
            <p:nvPr/>
          </p:nvSpPr>
          <p:spPr>
            <a:xfrm>
              <a:off x="0" y="2271598"/>
              <a:ext cx="11624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65000"/>
                    </a:schemeClr>
                  </a:solidFill>
                </a:rPr>
                <a:t>Frequency: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87A2D100-8AF3-7749-8AF9-02EDE36AAC1E}"/>
                </a:ext>
              </a:extLst>
            </p:cNvPr>
            <p:cNvSpPr txBox="1"/>
            <p:nvPr/>
          </p:nvSpPr>
          <p:spPr>
            <a:xfrm>
              <a:off x="7181207" y="2266148"/>
              <a:ext cx="8226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</a:schemeClr>
                  </a:solidFill>
                </a:rPr>
                <a:t>100 Hz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744369A-8DD6-C04A-93DF-83F4710BD5D3}"/>
                </a:ext>
              </a:extLst>
            </p:cNvPr>
            <p:cNvSpPr txBox="1"/>
            <p:nvPr/>
          </p:nvSpPr>
          <p:spPr>
            <a:xfrm>
              <a:off x="5282835" y="2259523"/>
              <a:ext cx="5806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</a:schemeClr>
                  </a:solidFill>
                </a:rPr>
                <a:t>1 Hz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38559D2-CB54-8548-84D2-5B42884D3CF9}"/>
              </a:ext>
            </a:extLst>
          </p:cNvPr>
          <p:cNvGrpSpPr/>
          <p:nvPr/>
        </p:nvGrpSpPr>
        <p:grpSpPr>
          <a:xfrm>
            <a:off x="1411357" y="1268996"/>
            <a:ext cx="7662012" cy="704982"/>
            <a:chOff x="1411357" y="1268996"/>
            <a:chExt cx="7662012" cy="70498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411357" y="1268996"/>
              <a:ext cx="7662012" cy="704982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0A76F493-D54F-FA40-A76E-C6B11B2EDDD6}"/>
                </a:ext>
              </a:extLst>
            </p:cNvPr>
            <p:cNvSpPr txBox="1"/>
            <p:nvPr/>
          </p:nvSpPr>
          <p:spPr>
            <a:xfrm>
              <a:off x="7852068" y="1370201"/>
              <a:ext cx="10631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Mass</a:t>
              </a:r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6C6013D1-C2C4-354E-BCB4-21273BAEEC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5148" y="1632432"/>
              <a:ext cx="53969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701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8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C183D-D682-B345-9248-B6BA6A6C0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flagship G-Wave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CB3BA-6365-6F4C-8E5A-6400F9E8A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G2100282-v1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2540C-C1F3-A348-9889-1EB3EC1E0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C4A2-2CE4-6F4D-8483-69788388DB1A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03F7451E-3687-1643-A762-4056F6AA3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88" y="1074537"/>
            <a:ext cx="6103305" cy="51956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89AC87-71CF-B14A-8EAA-6434D96C314B}"/>
              </a:ext>
            </a:extLst>
          </p:cNvPr>
          <p:cNvSpPr txBox="1"/>
          <p:nvPr/>
        </p:nvSpPr>
        <p:spPr>
          <a:xfrm>
            <a:off x="4060372" y="6205639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6FBA10-5C93-9644-95E4-C90530BE30B4}"/>
              </a:ext>
            </a:extLst>
          </p:cNvPr>
          <p:cNvSpPr txBox="1"/>
          <p:nvPr/>
        </p:nvSpPr>
        <p:spPr>
          <a:xfrm rot="16200000">
            <a:off x="297498" y="4319788"/>
            <a:ext cx="173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Amplitude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FDA02FE-1A6B-734B-8DFB-C65978CC53B9}"/>
              </a:ext>
            </a:extLst>
          </p:cNvPr>
          <p:cNvCxnSpPr>
            <a:cxnSpLocks/>
          </p:cNvCxnSpPr>
          <p:nvPr/>
        </p:nvCxnSpPr>
        <p:spPr>
          <a:xfrm>
            <a:off x="5007428" y="6444343"/>
            <a:ext cx="1436915" cy="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EABAF61-1BC5-744F-8340-0332B92FC19A}"/>
              </a:ext>
            </a:extLst>
          </p:cNvPr>
          <p:cNvCxnSpPr>
            <a:cxnSpLocks/>
          </p:cNvCxnSpPr>
          <p:nvPr/>
        </p:nvCxnSpPr>
        <p:spPr>
          <a:xfrm flipV="1">
            <a:off x="1175656" y="2449287"/>
            <a:ext cx="0" cy="1208314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156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mulation of GW15091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1966" y="964095"/>
            <a:ext cx="7752521" cy="436079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7DD9-A971-9B4D-9E89-2828043B0C1A}" type="slidenum">
              <a:rPr lang="en-US" smtClean="0"/>
              <a:t>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1082" y="6027003"/>
            <a:ext cx="26651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E5E1"/>
                </a:solidFill>
              </a:rPr>
              <a:t>Tim Dietrich  </a:t>
            </a:r>
          </a:p>
          <a:p>
            <a:r>
              <a:rPr lang="en-US" sz="1200" dirty="0">
                <a:solidFill>
                  <a:srgbClr val="00E5E1"/>
                </a:solidFill>
              </a:rPr>
              <a:t>/ AEI </a:t>
            </a:r>
          </a:p>
          <a:p>
            <a:r>
              <a:rPr lang="en-US" sz="1200" dirty="0">
                <a:solidFill>
                  <a:srgbClr val="00E5E1"/>
                </a:solidFill>
              </a:rPr>
              <a:t>/ BAM Collaboration</a:t>
            </a:r>
          </a:p>
          <a:p>
            <a:r>
              <a:rPr lang="en-US" sz="1200" dirty="0">
                <a:solidFill>
                  <a:srgbClr val="00E5E1"/>
                </a:solidFill>
              </a:rPr>
              <a:t>https://</a:t>
            </a:r>
            <a:r>
              <a:rPr lang="en-US" sz="1200" dirty="0" err="1">
                <a:solidFill>
                  <a:srgbClr val="00E5E1"/>
                </a:solidFill>
              </a:rPr>
              <a:t>youtu.be</a:t>
            </a:r>
            <a:r>
              <a:rPr lang="en-US" sz="1200" dirty="0">
                <a:solidFill>
                  <a:srgbClr val="00E5E1"/>
                </a:solidFill>
              </a:rPr>
              <a:t>/</a:t>
            </a:r>
            <a:r>
              <a:rPr lang="en-US" sz="1200" dirty="0" err="1">
                <a:solidFill>
                  <a:srgbClr val="00E5E1"/>
                </a:solidFill>
              </a:rPr>
              <a:t>YnCccVDpmrw</a:t>
            </a:r>
            <a:endParaRPr lang="en-US" sz="1200" dirty="0">
              <a:solidFill>
                <a:srgbClr val="00E5E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4733615" y="4055313"/>
            <a:ext cx="712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Time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287541" y="3528546"/>
            <a:ext cx="1" cy="130809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2905760">
            <a:off x="5631846" y="3709152"/>
            <a:ext cx="1842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DC192F"/>
                </a:solidFill>
              </a:rPr>
              <a:t>1-D </a:t>
            </a:r>
          </a:p>
          <a:p>
            <a:r>
              <a:rPr lang="en-US" sz="2000" b="1" dirty="0">
                <a:solidFill>
                  <a:srgbClr val="DC192F"/>
                </a:solidFill>
              </a:rPr>
              <a:t>Cross Section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279350" y="1541198"/>
            <a:ext cx="816429" cy="1415142"/>
          </a:xfrm>
          <a:prstGeom prst="straightConnector1">
            <a:avLst/>
          </a:prstGeom>
          <a:ln w="38100">
            <a:solidFill>
              <a:srgbClr val="FFFF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455954" y="1569278"/>
            <a:ext cx="718455" cy="1404257"/>
          </a:xfrm>
          <a:prstGeom prst="straightConnector1">
            <a:avLst/>
          </a:prstGeom>
          <a:ln w="38100">
            <a:solidFill>
              <a:srgbClr val="FFFF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584241" y="5592105"/>
            <a:ext cx="279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915314" y="5769300"/>
            <a:ext cx="3845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DC192F"/>
                </a:solidFill>
              </a:rPr>
              <a:t>Predicted Gravitational Waveform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13280" y="5525208"/>
            <a:ext cx="712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Time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45261" y="5092370"/>
            <a:ext cx="1736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DC192F"/>
                </a:solidFill>
              </a:rPr>
              <a:t>1-D Amplitude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ACCDBFE-D451-E64A-9D72-66A6B57F0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HOLES Collide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4EAABA91-7A63-FB49-B582-661BA20C6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6590" y="6492875"/>
            <a:ext cx="2137410" cy="365125"/>
          </a:xfrm>
        </p:spPr>
        <p:txBody>
          <a:bodyPr/>
          <a:lstStyle/>
          <a:p>
            <a:r>
              <a:rPr lang="en-US"/>
              <a:t>G2100282-v1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25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/>
      <p:bldP spid="8" grpId="1"/>
      <p:bldP spid="15" grpId="0"/>
      <p:bldP spid="15" grpId="1"/>
      <p:bldP spid="24" grpId="0"/>
      <p:bldP spid="25" grpId="0"/>
      <p:bldP spid="25" grpId="1"/>
      <p:bldP spid="26" grpId="0"/>
      <p:bldP spid="2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3874" y="299584"/>
            <a:ext cx="4620126" cy="1293028"/>
          </a:xfrm>
        </p:spPr>
        <p:txBody>
          <a:bodyPr/>
          <a:lstStyle/>
          <a:p>
            <a:r>
              <a:rPr lang="en-US" dirty="0"/>
              <a:t>The MODERN Interferometers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G2100282-v1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C4A2-2CE4-6F4D-8483-69788388DB1A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8" y="661578"/>
            <a:ext cx="7135799" cy="58714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41365" y="795753"/>
            <a:ext cx="40174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/>
              <a:t>Michelson</a:t>
            </a:r>
          </a:p>
          <a:p>
            <a:pPr>
              <a:lnSpc>
                <a:spcPct val="200000"/>
              </a:lnSpc>
            </a:pPr>
            <a:r>
              <a:rPr lang="en-US" dirty="0"/>
              <a:t>Fabry Perot Arm Cavities</a:t>
            </a:r>
          </a:p>
          <a:p>
            <a:pPr>
              <a:lnSpc>
                <a:spcPct val="200000"/>
              </a:lnSpc>
            </a:pPr>
            <a:r>
              <a:rPr lang="en-US" dirty="0"/>
              <a:t>Power Recycling Cavity</a:t>
            </a:r>
          </a:p>
          <a:p>
            <a:pPr>
              <a:lnSpc>
                <a:spcPct val="200000"/>
              </a:lnSpc>
            </a:pPr>
            <a:r>
              <a:rPr lang="en-US" dirty="0"/>
              <a:t>Signal Extraction Cavity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89094" y="3101804"/>
            <a:ext cx="52549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Interference of fields from two perpendicular arm cavities, with optics that are “free of forces.”</a:t>
            </a:r>
          </a:p>
          <a:p>
            <a:endParaRPr lang="en-US" sz="1600" dirty="0"/>
          </a:p>
          <a:p>
            <a:r>
              <a:rPr lang="en-US" sz="1600" dirty="0"/>
              <a:t>GW space-time distortion causes change in light travel time along the arms which changes interference pattern.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996A04B-2737-B040-B6B5-CBE5251C0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48" y="2425148"/>
            <a:ext cx="1461052" cy="146105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EF2963C-73F0-2747-8BAD-8F1C190F0B1F}"/>
              </a:ext>
            </a:extLst>
          </p:cNvPr>
          <p:cNvGrpSpPr/>
          <p:nvPr/>
        </p:nvGrpSpPr>
        <p:grpSpPr>
          <a:xfrm>
            <a:off x="3871732" y="5085504"/>
            <a:ext cx="5110221" cy="1703045"/>
            <a:chOff x="3871732" y="5085504"/>
            <a:chExt cx="5110221" cy="1703045"/>
          </a:xfrm>
        </p:grpSpPr>
        <p:pic>
          <p:nvPicPr>
            <p:cNvPr id="7" name="Picture 6" descr="Chart, line chart, histogram&#10;&#10;Description automatically generated">
              <a:extLst>
                <a:ext uri="{FF2B5EF4-FFF2-40B4-BE49-F238E27FC236}">
                  <a16:creationId xmlns:a16="http://schemas.microsoft.com/office/drawing/2014/main" id="{47997F72-576A-7549-AF84-D81034E94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10956" y="5868362"/>
              <a:ext cx="2641600" cy="92018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F5D48E-E3D1-164C-A4B2-AEC10D2524A5}"/>
                </a:ext>
              </a:extLst>
            </p:cNvPr>
            <p:cNvSpPr/>
            <p:nvPr/>
          </p:nvSpPr>
          <p:spPr>
            <a:xfrm>
              <a:off x="3871732" y="5085504"/>
              <a:ext cx="511022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/>
                <a:t>Interference pattern measured with photodiodes at the “dark” port of the beam splitter, converted to electrical signal with amplitude and phase.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37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C79CC5C-DC9B-8940-89EF-9FACBDF57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39756" y="4783758"/>
            <a:ext cx="2822713" cy="2074242"/>
          </a:xfrm>
          <a:prstGeom prst="rect">
            <a:avLst/>
          </a:prstGeom>
        </p:spPr>
      </p:pic>
      <p:pic>
        <p:nvPicPr>
          <p:cNvPr id="7" name="LIGO Chirp.m4v" descr="LIGO Chirp.m4v">
            <a:hlinkClick r:id="" action="ppaction://media"/>
            <a:extLst>
              <a:ext uri="{FF2B5EF4-FFF2-40B4-BE49-F238E27FC236}">
                <a16:creationId xmlns:a16="http://schemas.microsoft.com/office/drawing/2014/main" id="{9CDF8B66-4605-1E42-8220-9DBAB825A4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7778" y="862445"/>
            <a:ext cx="7972990" cy="44848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935CE3-8884-3246-BF09-79D2A23C1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FC17D-DB15-2043-ACCA-117985464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G2100282-v1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F89606-EA25-EB40-B7F1-5E8EBE458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C4A2-2CE4-6F4D-8483-69788388DB1A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A18171-2ADC-3547-80B1-544E987B9B69}"/>
              </a:ext>
            </a:extLst>
          </p:cNvPr>
          <p:cNvSpPr txBox="1"/>
          <p:nvPr/>
        </p:nvSpPr>
        <p:spPr>
          <a:xfrm>
            <a:off x="3200401" y="5497550"/>
            <a:ext cx="5252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this sense, we’re now LISTENING to the SOUNDS of the universe!</a:t>
            </a:r>
          </a:p>
        </p:txBody>
      </p:sp>
    </p:spTree>
    <p:extLst>
      <p:ext uri="{BB962C8B-B14F-4D97-AF65-F5344CB8AC3E}">
        <p14:creationId xmlns:p14="http://schemas.microsoft.com/office/powerpoint/2010/main" val="382943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4907</TotalTime>
  <Words>1084</Words>
  <Application>Microsoft Macintosh PowerPoint</Application>
  <PresentationFormat>On-screen Show (4:3)</PresentationFormat>
  <Paragraphs>280</Paragraphs>
  <Slides>24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Cambria Math</vt:lpstr>
      <vt:lpstr>Century Gothic</vt:lpstr>
      <vt:lpstr>Vapor Trail</vt:lpstr>
      <vt:lpstr>GraviTational Wave Astronomy  History in the making!</vt:lpstr>
      <vt:lpstr>Before we Start</vt:lpstr>
      <vt:lpstr>Geometry</vt:lpstr>
      <vt:lpstr>The Gravitational wave (GW)</vt:lpstr>
      <vt:lpstr>Mass defines a GW spectrum</vt:lpstr>
      <vt:lpstr>the flagship G-Wave</vt:lpstr>
      <vt:lpstr>BLACK HOLES Collide</vt:lpstr>
      <vt:lpstr>The MODERN Interferometers</vt:lpstr>
      <vt:lpstr>detection</vt:lpstr>
      <vt:lpstr>GW Encodes Source Parameters </vt:lpstr>
      <vt:lpstr>GW Encodes Source Parameters</vt:lpstr>
      <vt:lpstr>The GW Detector Network</vt:lpstr>
      <vt:lpstr>GW Network Sensitivity</vt:lpstr>
      <vt:lpstr>GW Network Timeline</vt:lpstr>
      <vt:lpstr>GW Network detections</vt:lpstr>
      <vt:lpstr>Filling in the “EM” GAPs</vt:lpstr>
      <vt:lpstr>BLAcK HOLE Mass Functions</vt:lpstr>
      <vt:lpstr>Observed Mass FunctiON</vt:lpstr>
      <vt:lpstr>Predicted Mass Functions</vt:lpstr>
      <vt:lpstr>General Relativity</vt:lpstr>
      <vt:lpstr>General Relativity</vt:lpstr>
      <vt:lpstr>COSMOLOGY</vt:lpstr>
      <vt:lpstr>NS Equation of State</vt:lpstr>
      <vt:lpstr>the future is loud!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Calibration of a Galactic Gravitational Wave Detector NetWork</dc:title>
  <dc:creator>Kissel, Jeffrey S. (Jeff)</dc:creator>
  <cp:lastModifiedBy>Kissel, Jeffrey S. (Jeff)</cp:lastModifiedBy>
  <cp:revision>158</cp:revision>
  <cp:lastPrinted>2018-09-20T22:58:43Z</cp:lastPrinted>
  <dcterms:created xsi:type="dcterms:W3CDTF">2018-09-18T21:35:18Z</dcterms:created>
  <dcterms:modified xsi:type="dcterms:W3CDTF">2021-03-02T01:00:32Z</dcterms:modified>
</cp:coreProperties>
</file>