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9" r:id="rId1"/>
  </p:sldMasterIdLst>
  <p:notesMasterIdLst>
    <p:notesMasterId r:id="rId44"/>
  </p:notesMasterIdLst>
  <p:handoutMasterIdLst>
    <p:handoutMasterId r:id="rId45"/>
  </p:handoutMasterIdLst>
  <p:sldIdLst>
    <p:sldId id="261" r:id="rId2"/>
    <p:sldId id="978" r:id="rId3"/>
    <p:sldId id="839" r:id="rId4"/>
    <p:sldId id="1007" r:id="rId5"/>
    <p:sldId id="1006" r:id="rId6"/>
    <p:sldId id="352" r:id="rId7"/>
    <p:sldId id="962" r:id="rId8"/>
    <p:sldId id="991" r:id="rId9"/>
    <p:sldId id="306" r:id="rId10"/>
    <p:sldId id="280" r:id="rId11"/>
    <p:sldId id="998" r:id="rId12"/>
    <p:sldId id="997" r:id="rId13"/>
    <p:sldId id="301" r:id="rId14"/>
    <p:sldId id="1008" r:id="rId15"/>
    <p:sldId id="992" r:id="rId16"/>
    <p:sldId id="834" r:id="rId17"/>
    <p:sldId id="689" r:id="rId18"/>
    <p:sldId id="706" r:id="rId19"/>
    <p:sldId id="707" r:id="rId20"/>
    <p:sldId id="825" r:id="rId21"/>
    <p:sldId id="829" r:id="rId22"/>
    <p:sldId id="1010" r:id="rId23"/>
    <p:sldId id="823" r:id="rId24"/>
    <p:sldId id="265" r:id="rId25"/>
    <p:sldId id="984" r:id="rId26"/>
    <p:sldId id="987" r:id="rId27"/>
    <p:sldId id="986" r:id="rId28"/>
    <p:sldId id="988" r:id="rId29"/>
    <p:sldId id="1011" r:id="rId30"/>
    <p:sldId id="985" r:id="rId31"/>
    <p:sldId id="278" r:id="rId32"/>
    <p:sldId id="740" r:id="rId33"/>
    <p:sldId id="858" r:id="rId34"/>
    <p:sldId id="1012" r:id="rId35"/>
    <p:sldId id="807" r:id="rId36"/>
    <p:sldId id="1009" r:id="rId37"/>
    <p:sldId id="753" r:id="rId38"/>
    <p:sldId id="754" r:id="rId39"/>
    <p:sldId id="1005" r:id="rId40"/>
    <p:sldId id="826" r:id="rId41"/>
    <p:sldId id="751" r:id="rId42"/>
    <p:sldId id="995" r:id="rId43"/>
  </p:sldIdLst>
  <p:sldSz cx="9144000" cy="6858000" type="screen4x3"/>
  <p:notesSz cx="7315200" cy="96012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d H Shoemaker" initials="DHS" lastIdx="2" clrIdx="0">
    <p:extLst>
      <p:ext uri="{19B8F6BF-5375-455C-9EA6-DF929625EA0E}">
        <p15:presenceInfo xmlns:p15="http://schemas.microsoft.com/office/powerpoint/2012/main" userId="d1b7f30c-ba33-40a1-a984-a45287c08bcc" providerId="Windows Live"/>
      </p:ext>
    </p:extLst>
  </p:cmAuthor>
  <p:cmAuthor id="2" name="David H Shoemaker" initials="DHS [2]" lastIdx="3" clrIdx="1">
    <p:extLst>
      <p:ext uri="{19B8F6BF-5375-455C-9EA6-DF929625EA0E}">
        <p15:presenceInfo xmlns:p15="http://schemas.microsoft.com/office/powerpoint/2012/main" userId="S::dhs@mit.edu::d1b7f30c-ba33-40a1-a984-a45287c08bc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FDFD"/>
    <a:srgbClr val="FD150F"/>
    <a:srgbClr val="CC0099"/>
    <a:srgbClr val="7C7D80"/>
    <a:srgbClr val="6969FD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87" autoAdjust="0"/>
    <p:restoredTop sz="93681" autoAdjust="0"/>
  </p:normalViewPr>
  <p:slideViewPr>
    <p:cSldViewPr snapToGrid="0">
      <p:cViewPr varScale="1">
        <p:scale>
          <a:sx n="116" d="100"/>
          <a:sy n="116" d="100"/>
        </p:scale>
        <p:origin x="184" y="4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5" d="100"/>
        <a:sy n="15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150" d="100"/>
          <a:sy n="150" d="100"/>
        </p:scale>
        <p:origin x="1408" y="-1976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400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01" tIns="48050" rIns="96101" bIns="48050" numCol="1" anchor="t" anchorCtr="0" compatLnSpc="1">
            <a:prstTxWarp prst="textNoShape">
              <a:avLst/>
            </a:prstTxWarp>
          </a:bodyPr>
          <a:lstStyle>
            <a:lvl1pPr algn="l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59250" y="0"/>
            <a:ext cx="31384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01" tIns="48050" rIns="96101" bIns="48050" numCol="1" anchor="t" anchorCtr="0" compatLnSpc="1">
            <a:prstTxWarp prst="textNoShape">
              <a:avLst/>
            </a:prstTxWarp>
          </a:bodyPr>
          <a:lstStyle>
            <a:lvl1pPr algn="r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2250"/>
            <a:ext cx="31400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01" tIns="48050" rIns="96101" bIns="48050" numCol="1" anchor="b" anchorCtr="0" compatLnSpc="1">
            <a:prstTxWarp prst="textNoShape">
              <a:avLst/>
            </a:prstTxWarp>
          </a:bodyPr>
          <a:lstStyle>
            <a:lvl1pPr algn="l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59250" y="9112250"/>
            <a:ext cx="31384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01" tIns="48050" rIns="96101" bIns="48050" numCol="1" anchor="b" anchorCtr="0" compatLnSpc="1">
            <a:prstTxWarp prst="textNoShape">
              <a:avLst/>
            </a:prstTxWarp>
          </a:bodyPr>
          <a:lstStyle>
            <a:lvl1pPr algn="r" defTabSz="960438">
              <a:defRPr sz="1300">
                <a:cs typeface="+mn-cs"/>
              </a:defRPr>
            </a:lvl1pPr>
          </a:lstStyle>
          <a:p>
            <a:pPr>
              <a:defRPr/>
            </a:pPr>
            <a:fld id="{25AC5A06-04BD-9C42-B787-F8B7143AB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365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101" tIns="48050" rIns="96101" bIns="48050" numCol="1" anchor="t" anchorCtr="0" compatLnSpc="1">
            <a:prstTxWarp prst="textNoShape">
              <a:avLst/>
            </a:prstTxWarp>
          </a:bodyPr>
          <a:lstStyle>
            <a:lvl1pPr algn="l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101" tIns="48050" rIns="96101" bIns="48050" numCol="1" anchor="t" anchorCtr="0" compatLnSpc="1">
            <a:prstTxWarp prst="textNoShape">
              <a:avLst/>
            </a:prstTxWarp>
          </a:bodyPr>
          <a:lstStyle>
            <a:lvl1pPr algn="r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60888"/>
            <a:ext cx="5362575" cy="43195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101" tIns="48050" rIns="96101" bIns="480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101" tIns="48050" rIns="96101" bIns="48050" numCol="1" anchor="b" anchorCtr="0" compatLnSpc="1">
            <a:prstTxWarp prst="textNoShape">
              <a:avLst/>
            </a:prstTxWarp>
          </a:bodyPr>
          <a:lstStyle>
            <a:lvl1pPr algn="l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101" tIns="48050" rIns="96101" bIns="48050" numCol="1" anchor="b" anchorCtr="0" compatLnSpc="1">
            <a:prstTxWarp prst="textNoShape">
              <a:avLst/>
            </a:prstTxWarp>
          </a:bodyPr>
          <a:lstStyle>
            <a:lvl1pPr algn="r" defTabSz="960438">
              <a:defRPr sz="1300">
                <a:cs typeface="+mn-cs"/>
              </a:defRPr>
            </a:lvl1pPr>
          </a:lstStyle>
          <a:p>
            <a:pPr>
              <a:defRPr/>
            </a:pPr>
            <a:fld id="{40182915-C490-8F4A-9779-401B4DFC6B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8056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cc.ligo.org/cgi-bin/private/DocDB/ShowDocument?docid=6183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cc.ligo.org/cgi-bin/private/DocDB/ShowDocument?docid=6183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04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04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04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04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04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AF2206-89F4-CA4A-877F-895F8EF93458}" type="slidenum">
              <a:rPr lang="en-US" sz="1300"/>
              <a:pPr/>
              <a:t>1</a:t>
            </a:fld>
            <a:endParaRPr lang="en-US" sz="130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46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B603BF-89BA-D549-A67B-6C63722EE493}" type="slidenum">
              <a:rPr lang="en-US">
                <a:latin typeface="Times" charset="0"/>
              </a:rPr>
              <a:pPr/>
              <a:t>18</a:t>
            </a:fld>
            <a:endParaRPr lang="en-US">
              <a:latin typeface="Times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>
                <a:hlinkClick r:id="rId3" tooltip="LIGO-P0900125-v8"/>
              </a:rPr>
              <a:t>P0900125-v8</a:t>
            </a:r>
            <a:endParaRPr lang="en-US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452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B603BF-89BA-D549-A67B-6C63722EE493}" type="slidenum">
              <a:rPr lang="en-US">
                <a:latin typeface="Times" charset="0"/>
              </a:rPr>
              <a:pPr/>
              <a:t>19</a:t>
            </a:fld>
            <a:endParaRPr lang="en-US">
              <a:latin typeface="Times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>
                <a:hlinkClick r:id="rId3" tooltip="LIGO-P0900125-v8"/>
              </a:rPr>
              <a:t>P0900125-v8</a:t>
            </a:r>
            <a:endParaRPr lang="en-US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067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AC9FA2-8EA1-7444-B12D-43B5B1CFE14D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407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AC9FA2-8EA1-7444-B12D-43B5B1CFE14D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815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BF9CC3-8215-E240-8863-5A0F523DFB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831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D4E1E-4976-2341-A45D-30A92355EA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540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62700" y="227013"/>
            <a:ext cx="1943100" cy="5770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227013"/>
            <a:ext cx="5676900" cy="5770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4F0CE3-0C48-F84C-A92D-C9314B4CFF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740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4481513" y="3189288"/>
            <a:ext cx="352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4481513" y="3108325"/>
            <a:ext cx="522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0" y="1090613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CDD355-64AA-174A-8D15-8EEC360DF4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341" y="130079"/>
            <a:ext cx="1087005" cy="89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615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4332" y="6480738"/>
            <a:ext cx="241102" cy="258962"/>
          </a:xfrm>
          <a:prstGeom prst="rect">
            <a:avLst/>
          </a:prstGeom>
        </p:spPr>
        <p:txBody>
          <a:bodyPr/>
          <a:lstStyle>
            <a:lvl1pPr defTabSz="410751">
              <a:defRPr sz="1266">
                <a:solidFill>
                  <a:srgbClr val="C0C0C0"/>
                </a:solidFill>
                <a:uFillTx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243947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8590718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4481513" y="3189288"/>
            <a:ext cx="352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4481513" y="3108325"/>
            <a:ext cx="522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0" y="1090613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150" y="0"/>
            <a:ext cx="7239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3BEF3-B106-5C44-93C6-65E2CBBA7F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EA9EC18-A5B3-CB40-A77C-16ECE463DC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341" y="130079"/>
            <a:ext cx="1087005" cy="89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61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98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5BC413-54EA-0F43-9975-8CA7132FFE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373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355725"/>
            <a:ext cx="3810000" cy="464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355725"/>
            <a:ext cx="3810000" cy="464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52C352-2D72-4D43-BF4A-F4A7265071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704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E52642-D332-0F4B-A49B-7DB589D0C1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59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736B42-F2ED-9D40-8722-D8E20E0E47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589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12057-8469-D04B-8D80-865FCDDA28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604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F2971-47A8-1240-B9C1-68AFD16120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286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F4901-AC0A-9D47-B2D8-30C37C4485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829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93075" y="6608763"/>
            <a:ext cx="1050925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200" b="1">
                <a:latin typeface="Helvetica" charset="0"/>
                <a:cs typeface="+mn-cs"/>
              </a:defRPr>
            </a:lvl1pPr>
          </a:lstStyle>
          <a:p>
            <a:pPr>
              <a:defRPr/>
            </a:pPr>
            <a:fld id="{C68EFE43-8690-F241-AFF6-444D3D83EBC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2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355725"/>
            <a:ext cx="7772400" cy="4641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00262" y="253206"/>
            <a:ext cx="5114925" cy="70008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9" name="Rectangle 7"/>
          <p:cNvSpPr>
            <a:spLocks noChangeArrowheads="1"/>
          </p:cNvSpPr>
          <p:nvPr/>
        </p:nvSpPr>
        <p:spPr bwMode="auto">
          <a:xfrm>
            <a:off x="0" y="6629550"/>
            <a:ext cx="1966913" cy="2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s-IS" sz="900" dirty="0">
                <a:latin typeface="Arial" charset="0"/>
                <a:cs typeface="Arial" charset="0"/>
              </a:rPr>
              <a:t>G2100697</a:t>
            </a:r>
            <a:endParaRPr lang="en-US" sz="900" dirty="0">
              <a:latin typeface="Arial" charset="0"/>
              <a:cs typeface="Arial" charset="0"/>
            </a:endParaRPr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1" name="Rectangle 9"/>
          <p:cNvSpPr>
            <a:spLocks noChangeArrowheads="1"/>
          </p:cNvSpPr>
          <p:nvPr/>
        </p:nvSpPr>
        <p:spPr bwMode="auto">
          <a:xfrm>
            <a:off x="4481513" y="3189288"/>
            <a:ext cx="352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2" name="Rectangle 10"/>
          <p:cNvSpPr>
            <a:spLocks noChangeArrowheads="1"/>
          </p:cNvSpPr>
          <p:nvPr/>
        </p:nvSpPr>
        <p:spPr bwMode="auto">
          <a:xfrm>
            <a:off x="4481513" y="3108325"/>
            <a:ext cx="522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3" name="Rectangle 11"/>
          <p:cNvSpPr>
            <a:spLocks noChangeArrowheads="1"/>
          </p:cNvSpPr>
          <p:nvPr/>
        </p:nvSpPr>
        <p:spPr bwMode="auto">
          <a:xfrm>
            <a:off x="0" y="1090613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9" r:id="rId12"/>
    <p:sldLayoutId id="2147483751" r:id="rId13"/>
    <p:sldLayoutId id="2147483754" r:id="rId14"/>
    <p:sldLayoutId id="2147483755" r:id="rId15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SzPct val="85000"/>
        <a:buFont typeface="Monotype Sorts" charset="0"/>
        <a:buChar char="l"/>
        <a:defRPr>
          <a:solidFill>
            <a:schemeClr val="tx2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Font typeface="Times New Roman" charset="0"/>
        <a:buChar char="»"/>
        <a:defRPr>
          <a:solidFill>
            <a:schemeClr val="tx2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–"/>
        <a:defRPr>
          <a:solidFill>
            <a:schemeClr val="tx2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SzPct val="85000"/>
        <a:buFont typeface="Monotype Sorts" charset="0"/>
        <a:buChar char="l"/>
        <a:defRPr>
          <a:solidFill>
            <a:schemeClr val="tx2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»"/>
        <a:defRPr>
          <a:solidFill>
            <a:schemeClr val="tx2"/>
          </a:solidFill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»"/>
        <a:defRPr>
          <a:solidFill>
            <a:schemeClr val="tx2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»"/>
        <a:defRPr>
          <a:solidFill>
            <a:schemeClr val="tx2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»"/>
        <a:defRPr>
          <a:solidFill>
            <a:schemeClr val="tx2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»"/>
        <a:defRPr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gwic.ligo.org/3Gsubcomm/documents.shtml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008.12619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ui.adsabs.harvard.edu/link_gateway/2021ApJS..252....4A/arxiv:2005.06490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08013" y="1126967"/>
            <a:ext cx="7772400" cy="1143000"/>
          </a:xfrm>
        </p:spPr>
        <p:txBody>
          <a:bodyPr/>
          <a:lstStyle/>
          <a:p>
            <a:r>
              <a:rPr lang="en-US" dirty="0"/>
              <a:t>Prospects for the future of </a:t>
            </a:r>
            <a:br>
              <a:rPr lang="en-US" dirty="0"/>
            </a:br>
            <a:r>
              <a:rPr lang="en-US" dirty="0"/>
              <a:t>gravitational-wave observation</a:t>
            </a:r>
            <a:endParaRPr lang="en-US" sz="2800" dirty="0"/>
          </a:p>
        </p:txBody>
      </p:sp>
      <p:sp>
        <p:nvSpPr>
          <p:cNvPr id="17410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282700" y="2531323"/>
            <a:ext cx="6400800" cy="925551"/>
          </a:xfrm>
        </p:spPr>
        <p:txBody>
          <a:bodyPr/>
          <a:lstStyle/>
          <a:p>
            <a:r>
              <a:rPr lang="fr-FR" sz="1600" i="1" dirty="0"/>
              <a:t>Réunion Groupement de Recherche "Ondes Gravitationnelles"</a:t>
            </a:r>
            <a:r>
              <a:rPr lang="fr-FR" sz="1600" dirty="0"/>
              <a:t> </a:t>
            </a:r>
          </a:p>
          <a:p>
            <a:r>
              <a:rPr lang="en-US" sz="1600" dirty="0">
                <a:latin typeface="Helvetica" charset="0"/>
              </a:rPr>
              <a:t>April Fool’s day, 2021</a:t>
            </a:r>
          </a:p>
        </p:txBody>
      </p:sp>
      <p:sp>
        <p:nvSpPr>
          <p:cNvPr id="17411" name="Text Box 6"/>
          <p:cNvSpPr txBox="1">
            <a:spLocks noChangeArrowheads="1"/>
          </p:cNvSpPr>
          <p:nvPr/>
        </p:nvSpPr>
        <p:spPr bwMode="auto">
          <a:xfrm>
            <a:off x="608013" y="3747865"/>
            <a:ext cx="7772399" cy="67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10000"/>
              </a:spcBef>
            </a:pPr>
            <a:r>
              <a:rPr lang="en-US" sz="1800" dirty="0">
                <a:solidFill>
                  <a:schemeClr val="tx2"/>
                </a:solidFill>
                <a:latin typeface="Arial" charset="0"/>
              </a:rPr>
              <a:t>David Shoemaker</a:t>
            </a:r>
          </a:p>
          <a:p>
            <a:pPr>
              <a:spcBef>
                <a:spcPct val="10000"/>
              </a:spcBef>
            </a:pPr>
            <a:r>
              <a:rPr lang="en-US" sz="1800" dirty="0">
                <a:solidFill>
                  <a:schemeClr val="tx2"/>
                </a:solidFill>
                <a:latin typeface="Arial" charset="0"/>
              </a:rPr>
              <a:t>MIT LIGO/LISA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63EB334-418A-5945-B27A-90D707AC90E7}"/>
              </a:ext>
            </a:extLst>
          </p:cNvPr>
          <p:cNvGrpSpPr/>
          <p:nvPr/>
        </p:nvGrpSpPr>
        <p:grpSpPr>
          <a:xfrm>
            <a:off x="3131093" y="1207097"/>
            <a:ext cx="5946259" cy="2929117"/>
            <a:chOff x="3131093" y="1207097"/>
            <a:chExt cx="5946259" cy="2929117"/>
          </a:xfrm>
        </p:grpSpPr>
        <p:pic>
          <p:nvPicPr>
            <p:cNvPr id="1074" name="SCScheme_261027_Link.png" descr="SCScheme_261027_Link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84595" y="1207097"/>
              <a:ext cx="5892757" cy="264662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3A72018-FFD3-CC4B-A0A1-C117301FEF04}"/>
                </a:ext>
              </a:extLst>
            </p:cNvPr>
            <p:cNvSpPr/>
            <p:nvPr/>
          </p:nvSpPr>
          <p:spPr bwMode="auto">
            <a:xfrm rot="1859190">
              <a:off x="3131093" y="2839234"/>
              <a:ext cx="1633908" cy="1230027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5EBE186-C80D-3249-92AB-C51F363B9551}"/>
                </a:ext>
              </a:extLst>
            </p:cNvPr>
            <p:cNvSpPr/>
            <p:nvPr/>
          </p:nvSpPr>
          <p:spPr bwMode="auto">
            <a:xfrm rot="19777331">
              <a:off x="7432922" y="2906187"/>
              <a:ext cx="1633908" cy="1230027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1070" name="The measurement concept"/>
          <p:cNvSpPr txBox="1">
            <a:spLocks noGrp="1"/>
          </p:cNvSpPr>
          <p:nvPr>
            <p:ph type="title"/>
          </p:nvPr>
        </p:nvSpPr>
        <p:spPr>
          <a:xfrm>
            <a:off x="1968637" y="273656"/>
            <a:ext cx="5992813" cy="700087"/>
          </a:xfrm>
          <a:prstGeom prst="rect">
            <a:avLst/>
          </a:prstGeom>
        </p:spPr>
        <p:txBody>
          <a:bodyPr/>
          <a:lstStyle>
            <a:lvl1pPr defTabSz="566674">
              <a:defRPr sz="4947"/>
            </a:lvl1pPr>
          </a:lstStyle>
          <a:p>
            <a:r>
              <a:rPr sz="3500" dirty="0"/>
              <a:t>The measurement concept</a:t>
            </a:r>
          </a:p>
        </p:txBody>
      </p:sp>
      <p:sp>
        <p:nvSpPr>
          <p:cNvPr id="10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10</a:t>
            </a:fld>
            <a:endParaRPr/>
          </a:p>
        </p:txBody>
      </p:sp>
      <p:pic>
        <p:nvPicPr>
          <p:cNvPr id="1073" name="SCScheme_261027_Constellation.png" descr="SCScheme_261027_Constellat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5532" y="4011025"/>
            <a:ext cx="3170883" cy="285778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E7395F-1B11-154D-A96D-62C39C370D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48" y="1355725"/>
            <a:ext cx="8239152" cy="4641850"/>
          </a:xfrm>
        </p:spPr>
        <p:txBody>
          <a:bodyPr/>
          <a:lstStyle/>
          <a:p>
            <a:r>
              <a:rPr lang="en-US" dirty="0"/>
              <a:t>Test-mass to test-mass </a:t>
            </a:r>
            <a:br>
              <a:rPr lang="en-US" dirty="0"/>
            </a:br>
            <a:r>
              <a:rPr lang="en-US" dirty="0"/>
              <a:t>measurement is </a:t>
            </a:r>
            <a:br>
              <a:rPr lang="en-US" dirty="0"/>
            </a:br>
            <a:r>
              <a:rPr lang="en-US" dirty="0"/>
              <a:t>synthesized from:</a:t>
            </a:r>
          </a:p>
          <a:p>
            <a:r>
              <a:rPr lang="en-US" dirty="0"/>
              <a:t>test-mass to spacecraft</a:t>
            </a:r>
          </a:p>
          <a:p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spacecraft  to spacecraft </a:t>
            </a:r>
          </a:p>
          <a:p>
            <a:r>
              <a:rPr lang="en-US" dirty="0">
                <a:sym typeface="Wingdings" pitchFamily="2" charset="2"/>
              </a:rPr>
              <a:t></a:t>
            </a:r>
            <a:r>
              <a:rPr lang="en-US" dirty="0"/>
              <a:t>spacecraft to test-mass</a:t>
            </a:r>
          </a:p>
          <a:p>
            <a:endParaRPr lang="en-US" dirty="0"/>
          </a:p>
          <a:p>
            <a:r>
              <a:rPr lang="en-US" dirty="0"/>
              <a:t>2 W broadcast, 10</a:t>
            </a:r>
            <a:r>
              <a:rPr lang="en-US" baseline="30000" dirty="0"/>
              <a:t>-10</a:t>
            </a:r>
            <a:r>
              <a:rPr lang="en-US" dirty="0"/>
              <a:t> W received</a:t>
            </a:r>
          </a:p>
          <a:p>
            <a:pPr lvl="1"/>
            <a:r>
              <a:rPr lang="en-US" i="1" dirty="0"/>
              <a:t>Not</a:t>
            </a:r>
            <a:r>
              <a:rPr lang="en-US" dirty="0"/>
              <a:t> LIGO-style interferometry!</a:t>
            </a:r>
          </a:p>
          <a:p>
            <a:pPr lvl="1"/>
            <a:r>
              <a:rPr lang="en-US" dirty="0"/>
              <a:t>6 independent lengths</a:t>
            </a:r>
          </a:p>
          <a:p>
            <a:endParaRPr lang="en-US" dirty="0"/>
          </a:p>
          <a:p>
            <a:r>
              <a:rPr lang="en-US" dirty="0"/>
              <a:t>Combine 6 links on ground</a:t>
            </a:r>
          </a:p>
          <a:p>
            <a:r>
              <a:rPr lang="en-US" dirty="0"/>
              <a:t>‘Time Delay Interferometry’ to</a:t>
            </a:r>
            <a:br>
              <a:rPr lang="en-US" dirty="0"/>
            </a:br>
            <a:r>
              <a:rPr lang="en-US" dirty="0"/>
              <a:t>reconstruct GW waveform,</a:t>
            </a:r>
            <a:br>
              <a:rPr lang="en-US" dirty="0"/>
            </a:br>
            <a:r>
              <a:rPr lang="en-US" dirty="0"/>
              <a:t>suppress technical noise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01050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EW_LPF_TranspLCA_2k.jpg" descr="NEW_LPF_TranspLCA_2k.jpg">
            <a:extLst>
              <a:ext uri="{FF2B5EF4-FFF2-40B4-BE49-F238E27FC236}">
                <a16:creationId xmlns:a16="http://schemas.microsoft.com/office/drawing/2014/main" id="{6D41DF5A-B142-594C-887E-D245A3EFF1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61"/>
          <a:stretch/>
        </p:blipFill>
        <p:spPr>
          <a:xfrm>
            <a:off x="3549844" y="2631440"/>
            <a:ext cx="6047352" cy="54087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4B761C-7323-F54B-B954-B736EF2F4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LISA </a:t>
            </a:r>
            <a:r>
              <a:rPr lang="en-US" dirty="0" err="1"/>
              <a:t>PathFinder</a:t>
            </a:r>
            <a:r>
              <a:rPr lang="en-US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5396BC-7F75-404B-8C88-CEA46E60DC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26" y="1355725"/>
            <a:ext cx="8233974" cy="4641850"/>
          </a:xfrm>
        </p:spPr>
        <p:txBody>
          <a:bodyPr/>
          <a:lstStyle/>
          <a:p>
            <a:r>
              <a:rPr lang="en-US" dirty="0"/>
              <a:t>LPF was two test masses, separated by and optical bench of some tens of cm; LISA uses the same test mass setup</a:t>
            </a:r>
          </a:p>
          <a:p>
            <a:r>
              <a:rPr lang="en-US" dirty="0"/>
              <a:t>Sensors measure distance from test mass to the cage</a:t>
            </a:r>
          </a:p>
          <a:p>
            <a:r>
              <a:rPr lang="en-US" dirty="0"/>
              <a:t>Low-force thrusters push on spacecraft to keep the cage equidistant from the test mass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Initial balancing is critical!</a:t>
            </a:r>
          </a:p>
          <a:p>
            <a:r>
              <a:rPr lang="en-US" dirty="0"/>
              <a:t>The ‘gravitational attraction’</a:t>
            </a:r>
            <a:r>
              <a:rPr lang="en-US" sz="2200" dirty="0">
                <a:solidFill>
                  <a:srgbClr val="FF0000"/>
                </a:solidFill>
              </a:rPr>
              <a:t>*</a:t>
            </a:r>
            <a:br>
              <a:rPr lang="en-US" dirty="0"/>
            </a:br>
            <a:r>
              <a:rPr lang="en-US" dirty="0"/>
              <a:t>of the test mass to a paperclip </a:t>
            </a:r>
            <a:br>
              <a:rPr lang="en-US" dirty="0"/>
            </a:br>
            <a:r>
              <a:rPr lang="en-US" dirty="0"/>
              <a:t>would be fatal, causing the </a:t>
            </a:r>
            <a:br>
              <a:rPr lang="en-US" dirty="0"/>
            </a:br>
            <a:r>
              <a:rPr lang="en-US" dirty="0"/>
              <a:t>spacecraft to chase the paperclip </a:t>
            </a:r>
            <a:br>
              <a:rPr lang="en-US" dirty="0"/>
            </a:br>
            <a:r>
              <a:rPr lang="en-US" dirty="0"/>
              <a:t>to oblivion…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                  </a:t>
            </a:r>
            <a:r>
              <a:rPr lang="en-US" dirty="0">
                <a:solidFill>
                  <a:srgbClr val="FF0000"/>
                </a:solidFill>
              </a:rPr>
              <a:t>*</a:t>
            </a:r>
            <a:r>
              <a:rPr lang="en-US" dirty="0"/>
              <a:t>‘gravitational attraction’ = </a:t>
            </a:r>
            <a:br>
              <a:rPr lang="en-US" dirty="0"/>
            </a:br>
            <a:r>
              <a:rPr lang="en-US" dirty="0"/>
              <a:t>                     warpage of spacetime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38EE56-C1DA-EC41-B40D-406E879EC0D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43633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300F5-F799-8743-8AEC-BB7A00DED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LISA Sensitivity curve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A7C08-E6D3-3943-9842-65296DFB3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138226"/>
            <a:ext cx="7772400" cy="4859349"/>
          </a:xfrm>
        </p:spPr>
        <p:txBody>
          <a:bodyPr/>
          <a:lstStyle/>
          <a:p>
            <a:r>
              <a:rPr lang="en-US" dirty="0"/>
              <a:t>Stray forces at low frequencies, shot noise at high frequency</a:t>
            </a:r>
          </a:p>
          <a:p>
            <a:r>
              <a:rPr lang="en-US" dirty="0"/>
              <a:t>See the effect of GW wavelengths shorter than arms at HF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BDD506-5777-9844-BFE7-F3900C9852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DEA7CDD2-739A-CE4F-88A9-734883F79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302" y="1874032"/>
            <a:ext cx="7648298" cy="4859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23467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LISA Astrophysics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77464"/>
            <a:ext cx="7731512" cy="55612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00079" y="6654075"/>
            <a:ext cx="30662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Credit: LISA L3 Mission Concept Proposal</a:t>
            </a:r>
          </a:p>
        </p:txBody>
      </p:sp>
    </p:spTree>
    <p:extLst>
      <p:ext uri="{BB962C8B-B14F-4D97-AF65-F5344CB8AC3E}">
        <p14:creationId xmlns:p14="http://schemas.microsoft.com/office/powerpoint/2010/main" val="568543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65BBA-BB15-684D-AE54-4C40C364F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LISA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3A47B-42F6-8D44-AC68-060F9BDD0C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Approved ESA project; NASA also a partner in the mission</a:t>
            </a:r>
          </a:p>
          <a:p>
            <a:r>
              <a:rPr lang="en-US" dirty="0"/>
              <a:t>LISA Consortium: </a:t>
            </a:r>
          </a:p>
          <a:p>
            <a:pPr lvl="1"/>
            <a:r>
              <a:rPr lang="en-US" dirty="0"/>
              <a:t>Key expert group for observatory formulation and implementation</a:t>
            </a:r>
          </a:p>
          <a:p>
            <a:pPr lvl="1"/>
            <a:r>
              <a:rPr lang="en-US" dirty="0"/>
              <a:t>Coordinating deliverables from ESA member nations</a:t>
            </a:r>
          </a:p>
          <a:p>
            <a:pPr lvl="1"/>
            <a:r>
              <a:rPr lang="en-US" dirty="0"/>
              <a:t>Coordinating the development of scientific analysis of data</a:t>
            </a:r>
          </a:p>
          <a:p>
            <a:r>
              <a:rPr lang="en-US" dirty="0"/>
              <a:t>Very active design and prototyping activity </a:t>
            </a:r>
          </a:p>
          <a:p>
            <a:r>
              <a:rPr lang="en-US" dirty="0"/>
              <a:t>ESA funding competing studies for two possible prime contractors to lead the fabrication phase of the mission</a:t>
            </a:r>
          </a:p>
          <a:p>
            <a:r>
              <a:rPr lang="en-US" dirty="0"/>
              <a:t>Production of 3 satellites, each with two transponders, a big production challenge</a:t>
            </a:r>
          </a:p>
          <a:p>
            <a:r>
              <a:rPr lang="en-US" dirty="0"/>
              <a:t>Launch in mid-2030’s; cruise to orbit ~18 months, commissioning ~6-12 months</a:t>
            </a:r>
          </a:p>
          <a:p>
            <a:r>
              <a:rPr lang="en-US" dirty="0"/>
              <a:t>6-year mission at 75% availability; extension to 10 years likely</a:t>
            </a:r>
          </a:p>
          <a:p>
            <a:r>
              <a:rPr lang="en-US" dirty="0"/>
              <a:t>…seems far away, but there is lots of near-term exciting work to do that is pacing launch!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C4C878-471F-7F4F-8B7D-FF7DC87D46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063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AF22A-BF67-014D-800D-E8D3F7E3E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Detection methods, Projects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086AD1-4471-7449-BFC0-8114C45D7A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A03227-ADFD-894E-91AD-6C40DA874D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38"/>
          <a:stretch/>
        </p:blipFill>
        <p:spPr>
          <a:xfrm>
            <a:off x="828986" y="1600200"/>
            <a:ext cx="7729855" cy="5230826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44184BD-4A4D-3B42-8224-52DCD30BD3C1}"/>
              </a:ext>
            </a:extLst>
          </p:cNvPr>
          <p:cNvSpPr/>
          <p:nvPr/>
        </p:nvSpPr>
        <p:spPr bwMode="auto">
          <a:xfrm>
            <a:off x="6543039" y="4104641"/>
            <a:ext cx="1676401" cy="1994466"/>
          </a:xfrm>
          <a:prstGeom prst="roundRect">
            <a:avLst/>
          </a:prstGeom>
          <a:noFill/>
          <a:ln w="635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754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C0DC6-CEA1-A44C-94E5-AA56B7A17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1722" y="394493"/>
            <a:ext cx="5860359" cy="700087"/>
          </a:xfrm>
        </p:spPr>
        <p:txBody>
          <a:bodyPr/>
          <a:lstStyle/>
          <a:p>
            <a:r>
              <a:rPr lang="en-US" dirty="0"/>
              <a:t>Ground-based Detector 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96520-92E0-8844-94A6-82697675C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5725"/>
            <a:ext cx="8275983" cy="4641850"/>
          </a:xfrm>
        </p:spPr>
        <p:txBody>
          <a:bodyPr/>
          <a:lstStyle/>
          <a:p>
            <a:r>
              <a:rPr lang="en-US" dirty="0"/>
              <a:t>Ground-based detectors to date are best-effort technically</a:t>
            </a:r>
          </a:p>
          <a:p>
            <a:pPr lvl="1"/>
            <a:r>
              <a:rPr lang="en-US" dirty="0"/>
              <a:t>Where were optical or radio telescopes, X-ray satellites, etc. 5 years after their first successful operation?  That’s where GW detectors are!</a:t>
            </a:r>
          </a:p>
          <a:p>
            <a:pPr lvl="1"/>
            <a:r>
              <a:rPr lang="en-US" dirty="0"/>
              <a:t>Seeking observational science enabled with what can be built now</a:t>
            </a:r>
          </a:p>
          <a:p>
            <a:pPr lvl="1"/>
            <a:r>
              <a:rPr lang="en-US" dirty="0"/>
              <a:t>Parallel development of future science-driven observatories/detectors</a:t>
            </a:r>
          </a:p>
          <a:p>
            <a:r>
              <a:rPr lang="en-US" b="1" dirty="0">
                <a:solidFill>
                  <a:schemeClr val="tx1"/>
                </a:solidFill>
              </a:rPr>
              <a:t>Can now envision a science-driven design</a:t>
            </a:r>
          </a:p>
          <a:p>
            <a:pPr lvl="1"/>
            <a:r>
              <a:rPr lang="en-US" dirty="0"/>
              <a:t>Know infinitely more about rates and signals from (at least) binaries</a:t>
            </a:r>
          </a:p>
          <a:p>
            <a:pPr lvl="1"/>
            <a:r>
              <a:rPr lang="en-US" dirty="0"/>
              <a:t>Advances in theory offer more specific targets of value</a:t>
            </a:r>
          </a:p>
          <a:p>
            <a:pPr lvl="1"/>
            <a:r>
              <a:rPr lang="en-US" dirty="0"/>
              <a:t>Instrument science advancing to enable ‘designer sensitivity’ </a:t>
            </a:r>
          </a:p>
          <a:p>
            <a:r>
              <a:rPr lang="en-US" dirty="0"/>
              <a:t>Two phases under consideration:</a:t>
            </a:r>
          </a:p>
          <a:p>
            <a:pPr lvl="1"/>
            <a:r>
              <a:rPr lang="en-US" dirty="0"/>
              <a:t>‘Post-O5’ – how far can we get with the current 3-4 km Observatories?</a:t>
            </a:r>
          </a:p>
          <a:p>
            <a:pPr lvl="2"/>
            <a:r>
              <a:rPr lang="en-US" dirty="0"/>
              <a:t>How will the Network grow in the later 2020’s?</a:t>
            </a:r>
          </a:p>
          <a:p>
            <a:pPr lvl="1"/>
            <a:r>
              <a:rPr lang="en-US" dirty="0"/>
              <a:t>Next Generation Observatories – what new facilities are needed?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1278F1-F244-854E-816E-387531F983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334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618FFD"/>
              </a:solidFill>
            </a:endParaRPr>
          </a:p>
        </p:txBody>
      </p:sp>
      <p:sp>
        <p:nvSpPr>
          <p:cNvPr id="83970" name="Text Placeholder 2"/>
          <p:cNvSpPr>
            <a:spLocks noGrp="1"/>
          </p:cNvSpPr>
          <p:nvPr>
            <p:ph type="body" sz="half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18FFD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83971" name="Content Placeholder 3"/>
          <p:cNvSpPr>
            <a:spLocks noGrp="1"/>
          </p:cNvSpPr>
          <p:nvPr>
            <p:ph sz="half" idx="2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18FFD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C7896A3-A501-6540-AB3E-F27447F32A80}" type="slidenum">
              <a:rPr lang="en-US" smtClean="0">
                <a:solidFill>
                  <a:srgbClr val="618FFD"/>
                </a:solidFill>
              </a:rPr>
              <a:pPr>
                <a:defRPr/>
              </a:pPr>
              <a:t>17</a:t>
            </a:fld>
            <a:endParaRPr lang="en-US">
              <a:solidFill>
                <a:srgbClr val="618FFD"/>
              </a:solidFill>
            </a:endParaRP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defRPr/>
            </a:pPr>
            <a:fld id="{CDF3D73F-9B3A-F34C-BA29-D0629D59E2E4}" type="slidenum">
              <a:rPr lang="en-US" smtClean="0">
                <a:solidFill>
                  <a:srgbClr val="618FFD"/>
                </a:solidFill>
              </a:rPr>
              <a:pPr>
                <a:defRPr/>
              </a:pPr>
              <a:t>17</a:t>
            </a:fld>
            <a:endParaRPr lang="en-US">
              <a:solidFill>
                <a:srgbClr val="618FFD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618FFD"/>
              </a:solidFill>
              <a:cs typeface="+mn-cs"/>
            </a:endParaRPr>
          </a:p>
        </p:txBody>
      </p:sp>
      <p:pic>
        <p:nvPicPr>
          <p:cNvPr id="83975" name="Picture 6" descr="WorldMapXpar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650" y="1293813"/>
            <a:ext cx="8648700" cy="520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7550" y="2641600"/>
            <a:ext cx="882650" cy="5588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4808" y="2579160"/>
            <a:ext cx="941388" cy="78581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8999" y="2174169"/>
            <a:ext cx="984250" cy="66992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" name="Slide Number Placeholder 4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defRPr/>
            </a:pPr>
            <a:fld id="{3064FF2D-1599-5A45-98B6-1AE5E888D3A2}" type="slidenum">
              <a:rPr lang="en-US" smtClean="0">
                <a:solidFill>
                  <a:srgbClr val="618FFD"/>
                </a:solidFill>
              </a:rPr>
              <a:pPr>
                <a:defRPr/>
              </a:pPr>
              <a:t>17</a:t>
            </a:fld>
            <a:endParaRPr lang="en-US">
              <a:solidFill>
                <a:srgbClr val="618FFD"/>
              </a:solidFill>
            </a:endParaRPr>
          </a:p>
        </p:txBody>
      </p:sp>
      <p:pic>
        <p:nvPicPr>
          <p:cNvPr id="83981" name="図 10" descr="LCGTPosterSimpleEn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6963" y="2552700"/>
            <a:ext cx="1222375" cy="8255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6925" y="3241675"/>
            <a:ext cx="904875" cy="75406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693863" y="455613"/>
            <a:ext cx="6840537" cy="5857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0" dirty="0">
                <a:solidFill>
                  <a:srgbClr val="618FFD"/>
                </a:solidFill>
                <a:latin typeface="+mn-lt"/>
              </a:rPr>
              <a:t>The advanced GW detector network</a:t>
            </a:r>
          </a:p>
        </p:txBody>
      </p:sp>
      <p:sp>
        <p:nvSpPr>
          <p:cNvPr id="83986" name="TextBox 20"/>
          <p:cNvSpPr txBox="1">
            <a:spLocks noChangeArrowheads="1"/>
          </p:cNvSpPr>
          <p:nvPr/>
        </p:nvSpPr>
        <p:spPr bwMode="auto">
          <a:xfrm>
            <a:off x="738557" y="2916572"/>
            <a:ext cx="126046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618FFD"/>
                </a:solidFill>
              </a:rPr>
              <a:t>Advanced </a:t>
            </a:r>
          </a:p>
          <a:p>
            <a:r>
              <a:rPr lang="en-US" dirty="0">
                <a:solidFill>
                  <a:srgbClr val="618FFD"/>
                </a:solidFill>
              </a:rPr>
              <a:t>LIGO </a:t>
            </a:r>
          </a:p>
          <a:p>
            <a:r>
              <a:rPr lang="en-US" dirty="0">
                <a:solidFill>
                  <a:srgbClr val="618FFD"/>
                </a:solidFill>
              </a:rPr>
              <a:t>Hanford,</a:t>
            </a:r>
          </a:p>
          <a:p>
            <a:r>
              <a:rPr lang="en-US" dirty="0">
                <a:solidFill>
                  <a:srgbClr val="618FFD"/>
                </a:solidFill>
              </a:rPr>
              <a:t>Livingston </a:t>
            </a:r>
          </a:p>
          <a:p>
            <a:r>
              <a:rPr lang="en-US" dirty="0">
                <a:solidFill>
                  <a:srgbClr val="618FFD"/>
                </a:solidFill>
              </a:rPr>
              <a:t>2015 </a:t>
            </a:r>
          </a:p>
        </p:txBody>
      </p:sp>
      <p:sp>
        <p:nvSpPr>
          <p:cNvPr id="83988" name="TextBox 22"/>
          <p:cNvSpPr txBox="1">
            <a:spLocks noChangeArrowheads="1"/>
          </p:cNvSpPr>
          <p:nvPr/>
        </p:nvSpPr>
        <p:spPr bwMode="auto">
          <a:xfrm>
            <a:off x="3472066" y="2384336"/>
            <a:ext cx="1041400" cy="73818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618FFD"/>
                </a:solidFill>
              </a:rPr>
              <a:t>Advanced </a:t>
            </a:r>
          </a:p>
          <a:p>
            <a:r>
              <a:rPr lang="en-US" dirty="0">
                <a:solidFill>
                  <a:srgbClr val="618FFD"/>
                </a:solidFill>
              </a:rPr>
              <a:t>Virgo</a:t>
            </a:r>
          </a:p>
          <a:p>
            <a:r>
              <a:rPr lang="en-US" dirty="0">
                <a:solidFill>
                  <a:srgbClr val="618FFD"/>
                </a:solidFill>
              </a:rPr>
              <a:t>2016</a:t>
            </a:r>
          </a:p>
        </p:txBody>
      </p:sp>
      <p:sp>
        <p:nvSpPr>
          <p:cNvPr id="83989" name="TextBox 23"/>
          <p:cNvSpPr txBox="1">
            <a:spLocks noChangeArrowheads="1"/>
          </p:cNvSpPr>
          <p:nvPr/>
        </p:nvSpPr>
        <p:spPr bwMode="auto">
          <a:xfrm>
            <a:off x="5813425" y="3988934"/>
            <a:ext cx="1107996" cy="523220"/>
          </a:xfrm>
          <a:prstGeom prst="rect">
            <a:avLst/>
          </a:prstGeom>
          <a:noFill/>
          <a:ln w="38100" cmpd="sng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618FFD"/>
                </a:solidFill>
              </a:rPr>
              <a:t>LIGO-India</a:t>
            </a:r>
          </a:p>
          <a:p>
            <a:r>
              <a:rPr lang="en-US" dirty="0">
                <a:solidFill>
                  <a:srgbClr val="618FFD"/>
                </a:solidFill>
              </a:rPr>
              <a:t>2025</a:t>
            </a:r>
          </a:p>
        </p:txBody>
      </p:sp>
      <p:sp>
        <p:nvSpPr>
          <p:cNvPr id="83990" name="TextBox 24"/>
          <p:cNvSpPr txBox="1">
            <a:spLocks noChangeArrowheads="1"/>
          </p:cNvSpPr>
          <p:nvPr/>
        </p:nvSpPr>
        <p:spPr bwMode="auto">
          <a:xfrm>
            <a:off x="7763356" y="3417888"/>
            <a:ext cx="8366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618FFD"/>
                </a:solidFill>
              </a:rPr>
              <a:t>KAGRA</a:t>
            </a:r>
          </a:p>
          <a:p>
            <a:r>
              <a:rPr lang="en-US" dirty="0">
                <a:solidFill>
                  <a:srgbClr val="618FFD"/>
                </a:solidFill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8118484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889" y="2573007"/>
            <a:ext cx="8149889" cy="4284993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713137" y="-149411"/>
            <a:ext cx="7772400" cy="234576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defRPr/>
            </a:pPr>
            <a:r>
              <a:rPr lang="en-US" sz="3100" dirty="0">
                <a:solidFill>
                  <a:srgbClr val="000000"/>
                </a:solidFill>
              </a:rPr>
              <a:t>2018-19 Sensitivity/configuration:</a:t>
            </a:r>
          </a:p>
          <a:p>
            <a:pPr>
              <a:defRPr/>
            </a:pPr>
            <a:br>
              <a:rPr lang="en-US" sz="3100" dirty="0">
                <a:solidFill>
                  <a:srgbClr val="000000"/>
                </a:solidFill>
              </a:rPr>
            </a:br>
            <a:r>
              <a:rPr lang="en-US" sz="3100" dirty="0">
                <a:solidFill>
                  <a:srgbClr val="000000"/>
                </a:solidFill>
              </a:rPr>
              <a:t>3 detectors</a:t>
            </a:r>
            <a:br>
              <a:rPr lang="en-US" sz="3100" b="1" dirty="0">
                <a:solidFill>
                  <a:srgbClr val="114FFB"/>
                </a:solidFill>
              </a:rPr>
            </a:br>
            <a:r>
              <a:rPr lang="en-US" sz="3100" dirty="0">
                <a:solidFill>
                  <a:srgbClr val="000000"/>
                </a:solidFill>
              </a:rPr>
              <a:t>~1 signal per week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318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743019" y="89646"/>
            <a:ext cx="7772400" cy="210670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defRPr/>
            </a:pPr>
            <a:r>
              <a:rPr lang="en-US" sz="3100" dirty="0">
                <a:solidFill>
                  <a:srgbClr val="000000"/>
                </a:solidFill>
              </a:rPr>
              <a:t>~2025 Sensitivity/configuration:</a:t>
            </a:r>
            <a:br>
              <a:rPr lang="en-US" sz="3100" dirty="0">
                <a:solidFill>
                  <a:srgbClr val="000000"/>
                </a:solidFill>
              </a:rPr>
            </a:br>
            <a:endParaRPr lang="en-US" sz="31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sz="3100" b="1" dirty="0">
                <a:solidFill>
                  <a:srgbClr val="114FFB"/>
                </a:solidFill>
              </a:rPr>
              <a:t>5 detectors </a:t>
            </a:r>
            <a:r>
              <a:rPr lang="en-US" sz="3100" dirty="0">
                <a:solidFill>
                  <a:srgbClr val="000000"/>
                </a:solidFill>
              </a:rPr>
              <a:t>(add India and Japan) </a:t>
            </a:r>
          </a:p>
          <a:p>
            <a:pPr>
              <a:defRPr/>
            </a:pPr>
            <a:r>
              <a:rPr lang="en-US" sz="3100" i="1" dirty="0">
                <a:solidFill>
                  <a:srgbClr val="000000"/>
                </a:solidFill>
              </a:rPr>
              <a:t>far</a:t>
            </a:r>
            <a:r>
              <a:rPr lang="en-US" sz="3100" dirty="0">
                <a:solidFill>
                  <a:srgbClr val="000000"/>
                </a:solidFill>
              </a:rPr>
              <a:t> improved source localization</a:t>
            </a:r>
            <a:endParaRPr lang="en-US" sz="2000" dirty="0">
              <a:solidFill>
                <a:srgbClr val="000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93399" y="2381457"/>
            <a:ext cx="8081267" cy="4682532"/>
            <a:chOff x="568105" y="1955248"/>
            <a:chExt cx="8081267" cy="436604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8105" y="1955252"/>
              <a:ext cx="8081267" cy="436604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99489" y="1955248"/>
              <a:ext cx="3062689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 dirty="0">
                  <a:solidFill>
                    <a:srgbClr val="000000"/>
                  </a:solidFill>
                  <a:latin typeface="Arial"/>
                  <a:cs typeface="Arial"/>
                </a:rPr>
                <a:t>~60% in 10 </a:t>
              </a:r>
              <a:r>
                <a:rPr lang="en-US" sz="2700" dirty="0" err="1">
                  <a:solidFill>
                    <a:srgbClr val="000000"/>
                  </a:solidFill>
                  <a:latin typeface="Arial"/>
                  <a:cs typeface="Arial"/>
                </a:rPr>
                <a:t>sq</a:t>
              </a:r>
              <a:r>
                <a:rPr lang="en-US" sz="2700" dirty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  <a:r>
                <a:rPr lang="en-US" sz="2700" dirty="0" err="1">
                  <a:solidFill>
                    <a:srgbClr val="000000"/>
                  </a:solidFill>
                  <a:latin typeface="Arial"/>
                  <a:cs typeface="Arial"/>
                </a:rPr>
                <a:t>deg</a:t>
              </a:r>
              <a:endParaRPr lang="en-US" sz="27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484701" y="1973952"/>
              <a:ext cx="954107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 dirty="0">
                  <a:solidFill>
                    <a:srgbClr val="000000"/>
                  </a:solidFill>
                  <a:latin typeface="Arial"/>
                  <a:cs typeface="Arial"/>
                </a:rPr>
                <a:t>2024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9096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69DD4B-4B62-764D-A53F-65C8605E7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9729" y="4470243"/>
            <a:ext cx="2390539" cy="23978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2BC0BD-F030-7E49-97CF-2EDB3F261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 to…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AC5B5-C5D3-9541-A6B2-07CB85BAF6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The LIGO Lab – MIT, Caltech, Hanford and Livingston Observatories</a:t>
            </a:r>
          </a:p>
          <a:p>
            <a:r>
              <a:rPr lang="en-US" dirty="0"/>
              <a:t>The LIGO Scientific Collaboration; Virgo and KAGRA</a:t>
            </a:r>
          </a:p>
          <a:p>
            <a:r>
              <a:rPr lang="en-US" dirty="0"/>
              <a:t>NASA, and the LISA </a:t>
            </a:r>
            <a:r>
              <a:rPr lang="en-US"/>
              <a:t>Consortium </a:t>
            </a:r>
          </a:p>
          <a:p>
            <a:r>
              <a:rPr lang="en-US"/>
              <a:t>Pulsar </a:t>
            </a:r>
            <a:r>
              <a:rPr lang="en-US" dirty="0"/>
              <a:t>Timing Array Collaborations</a:t>
            </a:r>
          </a:p>
          <a:p>
            <a:r>
              <a:rPr lang="en-US" dirty="0"/>
              <a:t>GWIC – Gravitational-Wave International Committee</a:t>
            </a:r>
          </a:p>
          <a:p>
            <a:r>
              <a:rPr lang="en-US" dirty="0"/>
              <a:t>The US National Science Foundation for extraordinary support and perseverance for LIGO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BCC8F5-F496-FB4E-8571-DBED6A3033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8175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546810-DBEC-9640-851A-60060BF1C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434" y="2881845"/>
            <a:ext cx="5178566" cy="39761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87C87D-977E-0E47-BD9B-A1FAC1A93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267" y="307983"/>
            <a:ext cx="5114925" cy="700087"/>
          </a:xfrm>
        </p:spPr>
        <p:txBody>
          <a:bodyPr/>
          <a:lstStyle/>
          <a:p>
            <a:r>
              <a:rPr lang="en-US" dirty="0"/>
              <a:t>Sensitivity improvements are </a:t>
            </a:r>
            <a:r>
              <a:rPr lang="en-US" i="1" dirty="0"/>
              <a:t>very </a:t>
            </a:r>
            <a:r>
              <a:rPr lang="en-US" dirty="0"/>
              <a:t>well rewarded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BCFF88-24B4-474C-A2CC-D564F9A13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267" y="1355725"/>
            <a:ext cx="8419171" cy="4641850"/>
          </a:xfrm>
        </p:spPr>
        <p:txBody>
          <a:bodyPr/>
          <a:lstStyle/>
          <a:p>
            <a:r>
              <a:rPr lang="en-US" dirty="0"/>
              <a:t>LIGO ‘A+’ – Incremental changes to the </a:t>
            </a:r>
            <a:br>
              <a:rPr lang="en-US" dirty="0"/>
            </a:br>
            <a:r>
              <a:rPr lang="en-US" dirty="0"/>
              <a:t>Advanced LIGO design</a:t>
            </a:r>
          </a:p>
          <a:p>
            <a:pPr lvl="1"/>
            <a:r>
              <a:rPr lang="en-US" dirty="0"/>
              <a:t>Similar changes planned for Virgo</a:t>
            </a:r>
          </a:p>
          <a:p>
            <a:r>
              <a:rPr lang="en-US" b="1" dirty="0">
                <a:solidFill>
                  <a:schemeClr val="tx1"/>
                </a:solidFill>
              </a:rPr>
              <a:t>Rough doubling of reach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2</a:t>
            </a:r>
            <a:r>
              <a:rPr lang="en-US" b="1" baseline="30000" dirty="0">
                <a:solidFill>
                  <a:schemeClr val="tx1"/>
                </a:solidFill>
              </a:rPr>
              <a:t>3</a:t>
            </a:r>
            <a:r>
              <a:rPr lang="en-US" b="1" dirty="0">
                <a:solidFill>
                  <a:schemeClr val="tx1"/>
                </a:solidFill>
              </a:rPr>
              <a:t> = 8 greater volume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8x higher rate</a:t>
            </a:r>
            <a:endParaRPr lang="en-US" b="1" dirty="0">
              <a:solidFill>
                <a:schemeClr val="tx1"/>
              </a:solidFill>
              <a:sym typeface="Wingdings" pitchFamily="2" charset="2"/>
            </a:endParaRPr>
          </a:p>
          <a:p>
            <a:pPr lvl="1"/>
            <a:r>
              <a:rPr lang="en-US" dirty="0"/>
              <a:t>17-300 BBH/month</a:t>
            </a:r>
          </a:p>
          <a:p>
            <a:pPr lvl="1"/>
            <a:r>
              <a:rPr lang="en-US" dirty="0"/>
              <a:t>1-13 BNS/month</a:t>
            </a:r>
          </a:p>
          <a:p>
            <a:pPr lvl="1"/>
            <a:r>
              <a:rPr lang="en-US" dirty="0"/>
              <a:t>2-11 BNS x SGRB </a:t>
            </a:r>
            <a:br>
              <a:rPr lang="en-US" dirty="0"/>
            </a:br>
            <a:r>
              <a:rPr lang="en-US" dirty="0"/>
              <a:t>coincidences/year</a:t>
            </a:r>
          </a:p>
          <a:p>
            <a:r>
              <a:rPr lang="en-US" dirty="0"/>
              <a:t>Population studies</a:t>
            </a:r>
          </a:p>
          <a:p>
            <a:r>
              <a:rPr lang="en-US" dirty="0"/>
              <a:t>Hubble Constant</a:t>
            </a:r>
          </a:p>
          <a:p>
            <a:r>
              <a:rPr lang="en-US" dirty="0"/>
              <a:t>…higher SNR for e.g.,</a:t>
            </a:r>
            <a:br>
              <a:rPr lang="en-US" dirty="0"/>
            </a:br>
            <a:r>
              <a:rPr lang="en-US" dirty="0"/>
              <a:t>tests of GR</a:t>
            </a:r>
          </a:p>
          <a:p>
            <a:endParaRPr lang="en-US" dirty="0"/>
          </a:p>
          <a:p>
            <a:r>
              <a:rPr lang="en-US" dirty="0"/>
              <a:t>Plan to be observing </a:t>
            </a:r>
            <a:br>
              <a:rPr lang="en-US" dirty="0"/>
            </a:br>
            <a:r>
              <a:rPr lang="en-US" dirty="0"/>
              <a:t>~2024 (plus pandemic delay)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1F10D3-D124-904A-922C-AC5E10DF1A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8C9AA8-1023-A64F-911F-B98845C07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6622" y="189570"/>
            <a:ext cx="2516453" cy="269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7927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usible Observing Timeline"/>
          <p:cNvSpPr txBox="1">
            <a:spLocks noGrp="1"/>
          </p:cNvSpPr>
          <p:nvPr>
            <p:ph type="ctrTitle"/>
          </p:nvPr>
        </p:nvSpPr>
        <p:spPr>
          <a:xfrm>
            <a:off x="244695" y="171216"/>
            <a:ext cx="5835731" cy="907108"/>
          </a:xfrm>
          <a:prstGeom prst="rect">
            <a:avLst/>
          </a:prstGeom>
        </p:spPr>
        <p:txBody>
          <a:bodyPr/>
          <a:lstStyle>
            <a:lvl1pPr defTabSz="443991">
              <a:defRPr sz="6080"/>
            </a:lvl1pPr>
          </a:lstStyle>
          <a:p>
            <a:r>
              <a:rPr lang="en-US" sz="3500" dirty="0"/>
              <a:t>Planned</a:t>
            </a:r>
            <a:r>
              <a:rPr sz="3500" dirty="0"/>
              <a:t> Observing Timeline</a:t>
            </a:r>
          </a:p>
        </p:txBody>
      </p:sp>
      <p:sp>
        <p:nvSpPr>
          <p:cNvPr id="345" name="Binary Neutron Star Range"/>
          <p:cNvSpPr txBox="1"/>
          <p:nvPr/>
        </p:nvSpPr>
        <p:spPr>
          <a:xfrm>
            <a:off x="3447824" y="1078324"/>
            <a:ext cx="2426947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687"/>
              <a:t>Binary Neutron Star Range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A2D18F-D2BA-D641-9444-93BCF2F05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95" y="1410081"/>
            <a:ext cx="8530423" cy="5470393"/>
          </a:xfrm>
          <a:prstGeom prst="rect">
            <a:avLst/>
          </a:prstGeom>
        </p:spPr>
      </p:pic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4CB0DE7D-97B3-F847-8C46-373CA865333B}"/>
              </a:ext>
            </a:extLst>
          </p:cNvPr>
          <p:cNvSpPr/>
          <p:nvPr/>
        </p:nvSpPr>
        <p:spPr bwMode="auto">
          <a:xfrm>
            <a:off x="6881381" y="145159"/>
            <a:ext cx="2187799" cy="2135923"/>
          </a:xfrm>
          <a:prstGeom prst="wedgeRoundRectCallout">
            <a:avLst>
              <a:gd name="adj1" fmla="val -73711"/>
              <a:gd name="adj2" fmla="val 24402"/>
              <a:gd name="adj3" fmla="val 16667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O4 start no earlier than June 2022 – pandemic delays</a:t>
            </a:r>
          </a:p>
        </p:txBody>
      </p:sp>
    </p:spTree>
    <p:extLst>
      <p:ext uri="{BB962C8B-B14F-4D97-AF65-F5344CB8AC3E}">
        <p14:creationId xmlns:p14="http://schemas.microsoft.com/office/powerpoint/2010/main" val="1752621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usible Observing Timeline"/>
          <p:cNvSpPr txBox="1">
            <a:spLocks noGrp="1"/>
          </p:cNvSpPr>
          <p:nvPr>
            <p:ph type="ctrTitle"/>
          </p:nvPr>
        </p:nvSpPr>
        <p:spPr>
          <a:xfrm>
            <a:off x="244695" y="171216"/>
            <a:ext cx="5835731" cy="907108"/>
          </a:xfrm>
          <a:prstGeom prst="rect">
            <a:avLst/>
          </a:prstGeom>
        </p:spPr>
        <p:txBody>
          <a:bodyPr/>
          <a:lstStyle>
            <a:lvl1pPr defTabSz="443991">
              <a:defRPr sz="6080"/>
            </a:lvl1pPr>
          </a:lstStyle>
          <a:p>
            <a:r>
              <a:rPr lang="en-US" sz="3500" dirty="0"/>
              <a:t>Planned</a:t>
            </a:r>
            <a:r>
              <a:rPr sz="3500" dirty="0"/>
              <a:t> Observing Timeline</a:t>
            </a:r>
          </a:p>
        </p:txBody>
      </p:sp>
      <p:sp>
        <p:nvSpPr>
          <p:cNvPr id="345" name="Binary Neutron Star Range"/>
          <p:cNvSpPr txBox="1"/>
          <p:nvPr/>
        </p:nvSpPr>
        <p:spPr>
          <a:xfrm>
            <a:off x="3447824" y="1078324"/>
            <a:ext cx="2426947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687"/>
              <a:t>Binary Neutron Star Range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A2D18F-D2BA-D641-9444-93BCF2F05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95" y="1410081"/>
            <a:ext cx="8530423" cy="5470393"/>
          </a:xfrm>
          <a:prstGeom prst="rect">
            <a:avLst/>
          </a:prstGeom>
        </p:spPr>
      </p:pic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4CB0DE7D-97B3-F847-8C46-373CA865333B}"/>
              </a:ext>
            </a:extLst>
          </p:cNvPr>
          <p:cNvSpPr/>
          <p:nvPr/>
        </p:nvSpPr>
        <p:spPr bwMode="auto">
          <a:xfrm>
            <a:off x="4893820" y="2745953"/>
            <a:ext cx="2426947" cy="1203049"/>
          </a:xfrm>
          <a:prstGeom prst="wedgeRoundRectCallout">
            <a:avLst>
              <a:gd name="adj1" fmla="val 44100"/>
              <a:gd name="adj2" fmla="val -121549"/>
              <a:gd name="adj3" fmla="val 16667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O5 dates TBD; currently early 2025</a:t>
            </a:r>
          </a:p>
        </p:txBody>
      </p:sp>
    </p:spTree>
    <p:extLst>
      <p:ext uri="{BB962C8B-B14F-4D97-AF65-F5344CB8AC3E}">
        <p14:creationId xmlns:p14="http://schemas.microsoft.com/office/powerpoint/2010/main" val="8749795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EC4FB-05EB-B141-BBD0-0DC63ED88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2546" y="328670"/>
            <a:ext cx="5114925" cy="700087"/>
          </a:xfrm>
        </p:spPr>
        <p:txBody>
          <a:bodyPr/>
          <a:lstStyle/>
          <a:p>
            <a:r>
              <a:rPr lang="en-US" dirty="0"/>
              <a:t>Designing instruments for Astrophysical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6B820-3D0F-8A4A-B832-A646052441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Suppose we want to focus on the nuclear physics of Neutron Stars –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0EF947-3351-FD44-99D1-EC7178FCD5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028436-5577-6743-B92F-36FBE9AD8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88061"/>
            <a:ext cx="9144000" cy="43929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178FFF-2E67-EF4F-8B74-DB88FA222BC5}"/>
              </a:ext>
            </a:extLst>
          </p:cNvPr>
          <p:cNvSpPr txBox="1"/>
          <p:nvPr/>
        </p:nvSpPr>
        <p:spPr>
          <a:xfrm>
            <a:off x="7591258" y="6581001"/>
            <a:ext cx="12506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Denis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Martynov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2573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076" y="1432929"/>
            <a:ext cx="5902712" cy="44270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922128" y="4186950"/>
            <a:ext cx="1522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</a:t>
            </a:r>
          </a:p>
          <a:p>
            <a:r>
              <a:rPr lang="en-AU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</a:t>
            </a:r>
          </a:p>
          <a:p>
            <a:r>
              <a:rPr lang="en-AU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01877" y="2752079"/>
            <a:ext cx="6046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17622" y="4605013"/>
            <a:ext cx="957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BNS-BH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41245" y="3894563"/>
            <a:ext cx="8354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Post-</a:t>
            </a:r>
            <a:br>
              <a:rPr lang="en-A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Merger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87991" y="3151921"/>
            <a:ext cx="7906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aLIGO</a:t>
            </a:r>
            <a:endParaRPr lang="en-AU" sz="16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F3A055-045A-7C45-8B2B-56C24E85F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7785" y="384604"/>
            <a:ext cx="6436614" cy="700087"/>
          </a:xfrm>
        </p:spPr>
        <p:txBody>
          <a:bodyPr/>
          <a:lstStyle/>
          <a:p>
            <a:r>
              <a:rPr lang="en-US" dirty="0">
                <a:sym typeface="Wingdings" pitchFamily="2" charset="2"/>
              </a:rPr>
              <a:t>NEMO: A ‘Neutron Star Explorer’ – Possible evolution path for 3-4km</a:t>
            </a:r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5437031-6DCB-D840-99D2-439E3C54BAFA}"/>
              </a:ext>
            </a:extLst>
          </p:cNvPr>
          <p:cNvSpPr txBox="1">
            <a:spLocks/>
          </p:cNvSpPr>
          <p:nvPr/>
        </p:nvSpPr>
        <p:spPr bwMode="auto">
          <a:xfrm>
            <a:off x="167267" y="1717289"/>
            <a:ext cx="2564781" cy="42802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85000"/>
              <a:buFont typeface="Monotype Sorts" charset="0"/>
              <a:buChar char="l"/>
              <a:defRPr>
                <a:solidFill>
                  <a:schemeClr val="tx2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Font typeface="Times New Roman" charset="0"/>
              <a:buChar char="»"/>
              <a:defRPr>
                <a:solidFill>
                  <a:schemeClr val="tx2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–"/>
              <a:defRPr>
                <a:solidFill>
                  <a:schemeClr val="tx2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85000"/>
              <a:buFont typeface="Monotype Sorts" charset="0"/>
              <a:buChar char="l"/>
              <a:defRPr>
                <a:solidFill>
                  <a:schemeClr val="tx2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»"/>
              <a:defRPr>
                <a:solidFill>
                  <a:schemeClr val="tx2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»"/>
              <a:defRPr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»"/>
              <a:defRPr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»"/>
              <a:defRPr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»"/>
              <a:defRPr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sz="1800" kern="0" dirty="0"/>
              <a:t>Target the 1-5 kHz range</a:t>
            </a:r>
          </a:p>
          <a:p>
            <a:r>
              <a:rPr lang="en-US" sz="1800" kern="0" dirty="0"/>
              <a:t>Modest length requirements – </a:t>
            </a:r>
            <a:br>
              <a:rPr lang="en-US" sz="1800" kern="0" dirty="0"/>
            </a:br>
            <a:r>
              <a:rPr lang="en-US" sz="1800" kern="0" dirty="0"/>
              <a:t>3-4 km</a:t>
            </a:r>
          </a:p>
          <a:p>
            <a:r>
              <a:rPr lang="en-US" sz="1800" kern="0" dirty="0"/>
              <a:t>Stressful on the optical design (high circulating power)</a:t>
            </a:r>
          </a:p>
          <a:p>
            <a:r>
              <a:rPr lang="en-US" sz="1800" kern="0" dirty="0"/>
              <a:t>…easy on the 1/</a:t>
            </a:r>
            <a:r>
              <a:rPr lang="en-US" sz="1800" i="1" kern="0" dirty="0">
                <a:latin typeface="Times" pitchFamily="2" charset="0"/>
              </a:rPr>
              <a:t>f </a:t>
            </a:r>
            <a:r>
              <a:rPr lang="en-US" sz="1800" kern="0" baseline="30000" dirty="0">
                <a:latin typeface="Times" pitchFamily="2" charset="0"/>
              </a:rPr>
              <a:t>n</a:t>
            </a:r>
            <a:r>
              <a:rPr lang="en-US" sz="1800" kern="0" dirty="0"/>
              <a:t> noise sources</a:t>
            </a:r>
          </a:p>
          <a:p>
            <a:r>
              <a:rPr lang="en-US" sz="1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Australian </a:t>
            </a:r>
            <a:br>
              <a:rPr lang="en-US" sz="1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detector working group</a:t>
            </a:r>
          </a:p>
          <a:p>
            <a:endParaRPr lang="en-US" sz="1800" kern="0" dirty="0"/>
          </a:p>
          <a:p>
            <a:endParaRPr lang="en-US" sz="1800" kern="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2A840F1-0BD7-0342-A716-E830604D9DF1}"/>
              </a:ext>
            </a:extLst>
          </p:cNvPr>
          <p:cNvSpPr txBox="1">
            <a:spLocks/>
          </p:cNvSpPr>
          <p:nvPr/>
        </p:nvSpPr>
        <p:spPr bwMode="auto">
          <a:xfrm>
            <a:off x="981391" y="5861746"/>
            <a:ext cx="7245623" cy="63081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85000"/>
              <a:buFont typeface="Monotype Sorts" charset="0"/>
              <a:buChar char="l"/>
              <a:defRPr>
                <a:solidFill>
                  <a:schemeClr val="tx2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Font typeface="Times New Roman" charset="0"/>
              <a:buChar char="»"/>
              <a:defRPr>
                <a:solidFill>
                  <a:schemeClr val="tx2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–"/>
              <a:defRPr>
                <a:solidFill>
                  <a:schemeClr val="tx2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85000"/>
              <a:buFont typeface="Monotype Sorts" charset="0"/>
              <a:buChar char="l"/>
              <a:defRPr>
                <a:solidFill>
                  <a:schemeClr val="tx2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»"/>
              <a:defRPr>
                <a:solidFill>
                  <a:schemeClr val="tx2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»"/>
              <a:defRPr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»"/>
              <a:defRPr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»"/>
              <a:defRPr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»"/>
              <a:defRPr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sz="1800" kern="0" dirty="0"/>
              <a:t>‘Voyager’ another interesting path for the current infrastructures</a:t>
            </a:r>
          </a:p>
          <a:p>
            <a:pPr lvl="1"/>
            <a:r>
              <a:rPr lang="en-US" sz="1800" kern="0" dirty="0"/>
              <a:t>Mild cryogenics, high laser power, aggressive ‘squeezing’</a:t>
            </a:r>
          </a:p>
          <a:p>
            <a:endParaRPr lang="en-US" sz="1800" kern="0" dirty="0"/>
          </a:p>
          <a:p>
            <a:endParaRPr lang="en-US" sz="1800" kern="0" dirty="0"/>
          </a:p>
        </p:txBody>
      </p:sp>
    </p:spTree>
    <p:extLst>
      <p:ext uri="{BB962C8B-B14F-4D97-AF65-F5344CB8AC3E}">
        <p14:creationId xmlns:p14="http://schemas.microsoft.com/office/powerpoint/2010/main" val="9827025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D3525-FDC2-CA47-84FB-5447FD48D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0" y="81280"/>
            <a:ext cx="6904355" cy="953293"/>
          </a:xfrm>
        </p:spPr>
        <p:txBody>
          <a:bodyPr/>
          <a:lstStyle/>
          <a:p>
            <a:r>
              <a:rPr lang="en-US" dirty="0"/>
              <a:t>Next Generation Observatories: Einstein Telescope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EA7701-3EE0-944D-8908-B2447AAF0A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736B42-F2ED-9D40-8722-D8E20E0E47E3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171857-273A-C940-ADE7-831DBD18B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717041"/>
            <a:ext cx="9155033" cy="514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3425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D29282-9071-2D4C-AB7C-B03FAF302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450" y="1879600"/>
            <a:ext cx="5680550" cy="4978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81265C-79A6-D541-9750-9179F2702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2153" y="294426"/>
            <a:ext cx="5691187" cy="700087"/>
          </a:xfrm>
        </p:spPr>
        <p:txBody>
          <a:bodyPr/>
          <a:lstStyle/>
          <a:p>
            <a:r>
              <a:rPr lang="en-US" dirty="0"/>
              <a:t>Einstein Telescope: Underground multi-</a:t>
            </a:r>
            <a:r>
              <a:rPr lang="en-US" dirty="0" err="1"/>
              <a:t>ifo</a:t>
            </a:r>
            <a:r>
              <a:rPr lang="en-US" dirty="0"/>
              <a:t> Triangle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4AEA78-5611-7D42-AF12-2FCDC55F3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367" y="1223009"/>
            <a:ext cx="8016433" cy="4641850"/>
          </a:xfrm>
        </p:spPr>
        <p:txBody>
          <a:bodyPr/>
          <a:lstStyle/>
          <a:p>
            <a:r>
              <a:rPr lang="en-US" dirty="0"/>
              <a:t>10km arms – philosophy is to stretch technologies to reduce external and internal test-mass motions</a:t>
            </a:r>
          </a:p>
          <a:p>
            <a:r>
              <a:rPr lang="en-US" dirty="0"/>
              <a:t>Underground to reduce seismic and </a:t>
            </a:r>
            <a:br>
              <a:rPr lang="en-US" dirty="0"/>
            </a:br>
            <a:r>
              <a:rPr lang="en-US" dirty="0"/>
              <a:t>Newtonian noise</a:t>
            </a:r>
          </a:p>
          <a:p>
            <a:pPr lvl="1"/>
            <a:r>
              <a:rPr lang="en-US" dirty="0"/>
              <a:t>Also helps with site in Europe</a:t>
            </a:r>
          </a:p>
          <a:p>
            <a:r>
              <a:rPr lang="en-US" dirty="0"/>
              <a:t>Triangular to give 2 polarizations, </a:t>
            </a:r>
            <a:br>
              <a:rPr lang="en-US" dirty="0"/>
            </a:br>
            <a:r>
              <a:rPr lang="en-US" dirty="0"/>
              <a:t>‘null stream’</a:t>
            </a:r>
          </a:p>
          <a:p>
            <a:r>
              <a:rPr lang="en-US" dirty="0"/>
              <a:t>High- and low-frequency detectors</a:t>
            </a:r>
          </a:p>
          <a:p>
            <a:pPr lvl="1"/>
            <a:r>
              <a:rPr lang="en-US" dirty="0"/>
              <a:t>High-power for NSNS signals</a:t>
            </a:r>
          </a:p>
          <a:p>
            <a:pPr lvl="1"/>
            <a:r>
              <a:rPr lang="en-US" dirty="0"/>
              <a:t>Cryogenic low-frequency </a:t>
            </a:r>
            <a:br>
              <a:rPr lang="en-US" dirty="0"/>
            </a:br>
            <a:r>
              <a:rPr lang="en-US" dirty="0"/>
              <a:t>for BHBH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 Ed Porter’s talk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0505DA-16BE-9546-8255-1021620BC0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740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C5664-F2F5-A940-89E1-98C956E8C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461" y="315581"/>
            <a:ext cx="5945187" cy="700087"/>
          </a:xfrm>
        </p:spPr>
        <p:txBody>
          <a:bodyPr/>
          <a:lstStyle/>
          <a:p>
            <a:r>
              <a:rPr lang="en-US" dirty="0"/>
              <a:t>Next Generation Observatories: Cosmic Explorer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713868-6414-504B-8E2B-2679E5DDD4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736B42-F2ED-9D40-8722-D8E20E0E47E3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BA15DD-BB0B-2E47-9E50-206361F07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3246"/>
            <a:ext cx="9144000" cy="510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7796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696EE-7A19-7240-8482-ED8F67B20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262" y="394493"/>
            <a:ext cx="5114925" cy="700087"/>
          </a:xfrm>
        </p:spPr>
        <p:txBody>
          <a:bodyPr/>
          <a:lstStyle/>
          <a:p>
            <a:r>
              <a:rPr lang="en-US" dirty="0"/>
              <a:t>Cosmic Explorer:</a:t>
            </a:r>
            <a:br>
              <a:rPr lang="en-US" dirty="0"/>
            </a:br>
            <a:r>
              <a:rPr lang="en-US" dirty="0"/>
              <a:t>Make arms 10x longer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199B5C-F2CD-0341-B160-42B256E87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240" y="1355724"/>
            <a:ext cx="8605520" cy="5673037"/>
          </a:xfrm>
        </p:spPr>
        <p:txBody>
          <a:bodyPr/>
          <a:lstStyle/>
          <a:p>
            <a:r>
              <a:rPr lang="en-US" dirty="0"/>
              <a:t>Philosophy is the stretch the arms, and start with known technologies</a:t>
            </a:r>
          </a:p>
          <a:p>
            <a:r>
              <a:rPr lang="en-US" dirty="0"/>
              <a:t>Signal                         grows with length – </a:t>
            </a:r>
            <a:r>
              <a:rPr lang="en-US" i="1" dirty="0"/>
              <a:t>not</a:t>
            </a:r>
            <a:r>
              <a:rPr lang="en-US" dirty="0"/>
              <a:t> most noise sources</a:t>
            </a:r>
          </a:p>
          <a:p>
            <a:pPr lvl="1"/>
            <a:r>
              <a:rPr lang="en-US" dirty="0"/>
              <a:t>Thermal noise, radiation pressure, seismic, Newtonian unchanged</a:t>
            </a:r>
          </a:p>
          <a:p>
            <a:pPr lvl="1"/>
            <a:r>
              <a:rPr lang="en-US" dirty="0"/>
              <a:t>Coating thermal noise improves </a:t>
            </a:r>
            <a:r>
              <a:rPr lang="en-US" i="1" dirty="0"/>
              <a:t>faster</a:t>
            </a:r>
            <a:r>
              <a:rPr lang="en-US" dirty="0"/>
              <a:t> than linearly with length</a:t>
            </a:r>
          </a:p>
          <a:p>
            <a:r>
              <a:rPr lang="en-US" dirty="0"/>
              <a:t>Concept offers sensitivity without new measurement challenges; </a:t>
            </a:r>
            <a:br>
              <a:rPr lang="en-US" dirty="0"/>
            </a:br>
            <a:r>
              <a:rPr lang="en-US" dirty="0"/>
              <a:t>start at room temperature, modest laser power, etc.</a:t>
            </a:r>
          </a:p>
          <a:p>
            <a:pPr lvl="1"/>
            <a:r>
              <a:rPr lang="en-US" dirty="0"/>
              <a:t>Will install more challenging technologies </a:t>
            </a:r>
            <a:br>
              <a:rPr lang="en-US" dirty="0"/>
            </a:br>
            <a:r>
              <a:rPr lang="en-US" dirty="0"/>
              <a:t>when timely – Low initial risk is key</a:t>
            </a:r>
          </a:p>
          <a:p>
            <a:pPr lvl="1"/>
            <a:r>
              <a:rPr lang="en-US" dirty="0"/>
              <a:t>Transfers challenges to vacuum, earthmoving</a:t>
            </a:r>
          </a:p>
          <a:p>
            <a:r>
              <a:rPr lang="en-US" dirty="0"/>
              <a:t>Baseline of two detectors:</a:t>
            </a:r>
          </a:p>
          <a:p>
            <a:pPr lvl="1"/>
            <a:r>
              <a:rPr lang="en-US" dirty="0"/>
              <a:t>40km arms: maximize reach for cosmology</a:t>
            </a:r>
          </a:p>
          <a:p>
            <a:pPr lvl="1"/>
            <a:r>
              <a:rPr lang="en-US" dirty="0"/>
              <a:t>20km arms: focused on NSNS</a:t>
            </a:r>
          </a:p>
          <a:p>
            <a:r>
              <a:rPr lang="en-US" dirty="0"/>
              <a:t>Have identified many possible  sites</a:t>
            </a:r>
          </a:p>
          <a:p>
            <a:pPr lvl="1"/>
            <a:r>
              <a:rPr lang="en-US" dirty="0"/>
              <a:t>Sagitta is 31 meters…</a:t>
            </a:r>
          </a:p>
          <a:p>
            <a:pPr lvl="1"/>
            <a:r>
              <a:rPr lang="en-US" dirty="0"/>
              <a:t>Find ‘bowls’ which are in fact flat</a:t>
            </a:r>
          </a:p>
          <a:p>
            <a:pPr lvl="2"/>
            <a:r>
              <a:rPr lang="en-US" dirty="0"/>
              <a:t>US; elsewhere, e.g., Australia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B31C63-D52B-AA4A-B36F-AD5A379F4A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45A1E4-46C8-BE40-A943-A0D2C62BC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479" y="3318362"/>
            <a:ext cx="3250497" cy="35396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FE9B72-5AF2-D74F-9AE5-739FE6BCF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694" y="1682135"/>
            <a:ext cx="1416154" cy="34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4668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31926-82D5-9C4D-9100-E8CCAA04D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Cosmic Explorer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5B4C94-7A00-FA4C-93B6-31BCB3DF80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56" y="1155560"/>
            <a:ext cx="8551147" cy="5556739"/>
          </a:xfrm>
        </p:spPr>
        <p:txBody>
          <a:bodyPr/>
          <a:lstStyle/>
          <a:p>
            <a:r>
              <a:rPr lang="en-US" dirty="0"/>
              <a:t>Currently undertaking an initial ‘Horizon Study’ with NSF funding</a:t>
            </a:r>
          </a:p>
          <a:p>
            <a:pPr lvl="1"/>
            <a:r>
              <a:rPr lang="en-US" dirty="0"/>
              <a:t>What science is targeted?</a:t>
            </a:r>
          </a:p>
          <a:p>
            <a:pPr lvl="1"/>
            <a:r>
              <a:rPr lang="en-US" dirty="0"/>
              <a:t>What design does that dictate?</a:t>
            </a:r>
          </a:p>
          <a:p>
            <a:pPr lvl="2"/>
            <a:r>
              <a:rPr lang="en-US" dirty="0"/>
              <a:t>Looking at the possibility of a 40km for cosmology, </a:t>
            </a:r>
            <a:br>
              <a:rPr lang="en-US" dirty="0"/>
            </a:br>
            <a:r>
              <a:rPr lang="en-US" dirty="0"/>
              <a:t>and 20km for NS physics</a:t>
            </a:r>
          </a:p>
          <a:p>
            <a:pPr lvl="1"/>
            <a:r>
              <a:rPr lang="en-US" dirty="0"/>
              <a:t>What technologies to use?</a:t>
            </a:r>
          </a:p>
          <a:p>
            <a:pPr lvl="2"/>
            <a:r>
              <a:rPr lang="en-US" dirty="0"/>
              <a:t>Looking at an initial ‘A+ on steroids’ design, followed by more challenging technologies (cryogenics? Push fused silica to limits?)</a:t>
            </a:r>
          </a:p>
          <a:p>
            <a:pPr lvl="1"/>
            <a:r>
              <a:rPr lang="en-US" dirty="0"/>
              <a:t>How to make affordable?</a:t>
            </a:r>
          </a:p>
          <a:p>
            <a:pPr lvl="2"/>
            <a:r>
              <a:rPr lang="en-US" dirty="0"/>
              <a:t>Nobel-prize winning vacuum tube design…</a:t>
            </a:r>
          </a:p>
          <a:p>
            <a:pPr lvl="1"/>
            <a:r>
              <a:rPr lang="en-US" dirty="0"/>
              <a:t>How to raise consciousness of broad community? </a:t>
            </a:r>
          </a:p>
          <a:p>
            <a:pPr lvl="2"/>
            <a:r>
              <a:rPr lang="en-US" dirty="0"/>
              <a:t>Starting to plan a Dawn meeting in the Fall</a:t>
            </a:r>
          </a:p>
          <a:p>
            <a:r>
              <a:rPr lang="en-US" dirty="0"/>
              <a:t>Completion of report in 2021 – Will be shared with the community for feedback</a:t>
            </a:r>
          </a:p>
          <a:p>
            <a:r>
              <a:rPr lang="en-US" dirty="0"/>
              <a:t>Path forward in discussion with US National Science Foundation</a:t>
            </a:r>
          </a:p>
          <a:p>
            <a:r>
              <a:rPr lang="en-US" dirty="0"/>
              <a:t>Maybe a review ‘mid-decadal study’ ~2025 for a detailed engineering study</a:t>
            </a:r>
          </a:p>
          <a:p>
            <a:r>
              <a:rPr lang="en-US" dirty="0"/>
              <a:t>Timeline, governance, funding all fuzzy at present</a:t>
            </a:r>
          </a:p>
          <a:p>
            <a:pPr lvl="1"/>
            <a:r>
              <a:rPr lang="en-US" dirty="0"/>
              <a:t>hope to see a real start in the late 2020’s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78854D-128E-DA4A-B996-4FECE74A2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121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AF22A-BF67-014D-800D-E8D3F7E3E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Detection methods, Projects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086AD1-4471-7449-BFC0-8114C45D7A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A03227-ADFD-894E-91AD-6C40DA874D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38"/>
          <a:stretch/>
        </p:blipFill>
        <p:spPr>
          <a:xfrm>
            <a:off x="828986" y="1600200"/>
            <a:ext cx="7729855" cy="52308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1C3B59-800D-A84F-8EAC-A02E21796729}"/>
              </a:ext>
            </a:extLst>
          </p:cNvPr>
          <p:cNvSpPr txBox="1"/>
          <p:nvPr/>
        </p:nvSpPr>
        <p:spPr>
          <a:xfrm>
            <a:off x="7234709" y="6427233"/>
            <a:ext cx="11339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Nanograv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399768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7BFBF-628D-814B-AE13-4043D2521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262" y="313494"/>
            <a:ext cx="5114925" cy="700087"/>
          </a:xfrm>
        </p:spPr>
        <p:txBody>
          <a:bodyPr/>
          <a:lstStyle/>
          <a:p>
            <a:r>
              <a:rPr lang="en-US" dirty="0"/>
              <a:t>Sensitivity of ground-based detectors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F2567E-69AA-1A48-8B3F-0665D5B17A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E28C1B-BF28-CB49-9D9E-BB973E4704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3AE38C-7B55-AD4A-8F8A-EFDE256080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67"/>
          <a:stretch/>
        </p:blipFill>
        <p:spPr>
          <a:xfrm>
            <a:off x="1044484" y="2031206"/>
            <a:ext cx="6750231" cy="482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1516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748036"/>
            <a:ext cx="4214496" cy="2042682"/>
          </a:xfrm>
        </p:spPr>
        <p:txBody>
          <a:bodyPr/>
          <a:lstStyle/>
          <a:p>
            <a:r>
              <a:rPr lang="en-US" dirty="0"/>
              <a:t>Reach of Next Gen Observatories: </a:t>
            </a:r>
            <a:br>
              <a:rPr lang="en-US" dirty="0"/>
            </a:br>
            <a:r>
              <a:rPr lang="en-US" dirty="0"/>
              <a:t>All binaries in universe from 1-1000 M</a:t>
            </a:r>
            <a:r>
              <a:rPr lang="en-US" baseline="-25000" dirty="0"/>
              <a:t>⦿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wq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7" name="Picture 6" descr="A close up of a map&#13;&#10;&#13;&#10;Description automatically generated">
            <a:extLst>
              <a:ext uri="{FF2B5EF4-FFF2-40B4-BE49-F238E27FC236}">
                <a16:creationId xmlns:a16="http://schemas.microsoft.com/office/drawing/2014/main" id="{9EE67FC4-21EE-2C4B-9595-AB262773CA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-20000"/>
          <a:stretch/>
        </p:blipFill>
        <p:spPr>
          <a:xfrm>
            <a:off x="-881305" y="70339"/>
            <a:ext cx="5586881" cy="41901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CCE787-760D-5948-BCC9-46DDC1083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2099" y="1969474"/>
            <a:ext cx="5011995" cy="48985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6F474E-D7AB-AB40-B2E3-7B864FA5AB66}"/>
              </a:ext>
            </a:extLst>
          </p:cNvPr>
          <p:cNvSpPr txBox="1"/>
          <p:nvPr/>
        </p:nvSpPr>
        <p:spPr>
          <a:xfrm>
            <a:off x="3896930" y="6465168"/>
            <a:ext cx="12274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E. Hall, S. Vitale</a:t>
            </a:r>
          </a:p>
        </p:txBody>
      </p:sp>
    </p:spTree>
    <p:extLst>
      <p:ext uri="{BB962C8B-B14F-4D97-AF65-F5344CB8AC3E}">
        <p14:creationId xmlns:p14="http://schemas.microsoft.com/office/powerpoint/2010/main" val="39569039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7388" y="227013"/>
            <a:ext cx="6157732" cy="700087"/>
          </a:xfrm>
        </p:spPr>
        <p:txBody>
          <a:bodyPr/>
          <a:lstStyle/>
          <a:p>
            <a:r>
              <a:rPr lang="en-US" sz="3000" dirty="0"/>
              <a:t>Next Generation Observatories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0665" y="1355724"/>
            <a:ext cx="7772400" cy="5067109"/>
          </a:xfrm>
        </p:spPr>
        <p:txBody>
          <a:bodyPr/>
          <a:lstStyle/>
          <a:p>
            <a:r>
              <a:rPr lang="en-US" dirty="0"/>
              <a:t>When could this new wave of ground instruments come into play?</a:t>
            </a:r>
          </a:p>
          <a:p>
            <a:r>
              <a:rPr lang="en-US" dirty="0"/>
              <a:t>Appears 15 years from </a:t>
            </a:r>
            <a:r>
              <a:rPr lang="en-US" i="1" dirty="0"/>
              <a:t>t</a:t>
            </a:r>
            <a:r>
              <a:rPr lang="en-US" dirty="0"/>
              <a:t>=0 is a feasible baseline</a:t>
            </a:r>
          </a:p>
          <a:p>
            <a:pPr lvl="1"/>
            <a:r>
              <a:rPr lang="en-US" dirty="0"/>
              <a:t>Initial LIGO: 1989 proposal, and at design sensitivity 2005</a:t>
            </a:r>
          </a:p>
          <a:p>
            <a:pPr lvl="1"/>
            <a:r>
              <a:rPr lang="en-US" dirty="0"/>
              <a:t>Advanced LIGO: 1999 White Paper, GW150914 in 2015</a:t>
            </a:r>
          </a:p>
          <a:p>
            <a:r>
              <a:rPr lang="en-US" b="1" dirty="0">
                <a:solidFill>
                  <a:schemeClr val="tx1"/>
                </a:solidFill>
              </a:rPr>
              <a:t>Modulo funding, can envision 2030’s</a:t>
            </a:r>
          </a:p>
          <a:p>
            <a:r>
              <a:rPr lang="en-US" dirty="0"/>
              <a:t>Should hope – and strive and plan – to have great instruments ready to ‘catch’ the end phase of binaries seen in space-based LISA </a:t>
            </a:r>
          </a:p>
          <a:p>
            <a:r>
              <a:rPr lang="en-US" dirty="0"/>
              <a:t>Worldwide community working together on concepts and the best observatory configuration for the science targets, e.g., </a:t>
            </a:r>
          </a:p>
          <a:p>
            <a:pPr lvl="1"/>
            <a:r>
              <a:rPr lang="en-US" dirty="0"/>
              <a:t>GWIC </a:t>
            </a:r>
            <a:r>
              <a:rPr lang="en-US" dirty="0">
                <a:hlinkClick r:id="rId2"/>
              </a:rPr>
              <a:t>https://gwic.ligo.org/3Gsubcomm/documents.shtml</a:t>
            </a:r>
            <a:r>
              <a:rPr lang="en-US" dirty="0"/>
              <a:t> </a:t>
            </a:r>
          </a:p>
          <a:p>
            <a:r>
              <a:rPr lang="en-US" dirty="0"/>
              <a:t>Planning starting for a ‘Dawn’ meeting to discuss the path</a:t>
            </a:r>
          </a:p>
          <a:p>
            <a:pPr lvl="1"/>
            <a:r>
              <a:rPr lang="en-US" dirty="0"/>
              <a:t>likely with the focus on CE – less developed than ET at this time</a:t>
            </a:r>
          </a:p>
          <a:p>
            <a:pPr lvl="1"/>
            <a:r>
              <a:rPr lang="en-US" dirty="0"/>
              <a:t>Fall, and maybe even in person!</a:t>
            </a:r>
          </a:p>
          <a:p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9150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696EE-7A19-7240-8482-ED8F67B20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critical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199B5C-F2CD-0341-B160-42B256E87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355725"/>
            <a:ext cx="7977554" cy="5175704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Crucial for all these endeavors: to expand the scientific community planning on exploiting these instruments far beyond the GR/GW enclave</a:t>
            </a:r>
          </a:p>
          <a:p>
            <a:pPr lvl="1"/>
            <a:r>
              <a:rPr lang="en-US" dirty="0"/>
              <a:t>Costs are like TMT/GMT/ELT – needs a comparable audience</a:t>
            </a:r>
          </a:p>
          <a:p>
            <a:pPr lvl="1"/>
            <a:r>
              <a:rPr lang="en-US" dirty="0"/>
              <a:t>The initial detection by LIGO was seen as ‘cool science’</a:t>
            </a:r>
          </a:p>
          <a:p>
            <a:pPr lvl="1"/>
            <a:r>
              <a:rPr lang="en-US" dirty="0"/>
              <a:t>GW170817 was seen as key to realizing the science of thousands of researchers; </a:t>
            </a:r>
            <a:r>
              <a:rPr lang="en-US" b="1" dirty="0">
                <a:solidFill>
                  <a:schemeClr val="tx1"/>
                </a:solidFill>
              </a:rPr>
              <a:t>localization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The network is critical to serving a big enough community</a:t>
            </a:r>
          </a:p>
          <a:p>
            <a:r>
              <a:rPr lang="en-US" dirty="0"/>
              <a:t>First Collaborations, now meta-collaborations: ‘The LVK’ – KAGRA, Virgo, and LIGO Scientific Collaborations all sharing data</a:t>
            </a:r>
          </a:p>
          <a:p>
            <a:pPr lvl="1"/>
            <a:r>
              <a:rPr lang="en-US" dirty="0"/>
              <a:t>The science that is possible is qualitatively greater</a:t>
            </a:r>
          </a:p>
          <a:p>
            <a:pPr lvl="1"/>
            <a:r>
              <a:rPr lang="en-US" dirty="0"/>
              <a:t>The sociology of a (mostly) non-competitive environment nurturing</a:t>
            </a:r>
          </a:p>
          <a:p>
            <a:r>
              <a:rPr lang="en-US" dirty="0"/>
              <a:t>LISA and Pulsar Timing also in collaborations/consortia</a:t>
            </a:r>
          </a:p>
          <a:p>
            <a:r>
              <a:rPr lang="en-US" dirty="0"/>
              <a:t>Now perhaps 3000 persons worldwide – and still short of hands to keep up with the current technology, data, and observational science flow</a:t>
            </a:r>
          </a:p>
          <a:p>
            <a:r>
              <a:rPr lang="en-US" b="1" dirty="0">
                <a:solidFill>
                  <a:srgbClr val="FF0000"/>
                </a:solidFill>
              </a:rPr>
              <a:t>With a continuing globally collaborative effort, the field will succeed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B31C63-D52B-AA4A-B36F-AD5A379F4A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3166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4878D-BD92-814C-A2C1-0A6329DD9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404" y="293399"/>
            <a:ext cx="6280455" cy="700087"/>
          </a:xfrm>
        </p:spPr>
        <p:txBody>
          <a:bodyPr/>
          <a:lstStyle/>
          <a:p>
            <a:r>
              <a:rPr lang="en-US" dirty="0"/>
              <a:t>This meeting shows…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DE7EAE-56BA-8549-9281-F50F07602B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480" y="1108075"/>
            <a:ext cx="7582319" cy="4641850"/>
          </a:xfrm>
        </p:spPr>
        <p:txBody>
          <a:bodyPr/>
          <a:lstStyle/>
          <a:p>
            <a:r>
              <a:rPr lang="en-US" dirty="0"/>
              <a:t>Observational gravitational-wave detection is really a new messenger</a:t>
            </a:r>
          </a:p>
          <a:p>
            <a:r>
              <a:rPr lang="en-US" dirty="0"/>
              <a:t>The (incredibly short) 5-year history of observations already enough to launch a new field</a:t>
            </a:r>
          </a:p>
          <a:p>
            <a:r>
              <a:rPr lang="en-US" dirty="0"/>
              <a:t>Demonstrated by the richness of this meeting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Ever-growing network of detectors, with ever-growing sensitivity, promises to deliver new surprises in quantity and character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</a:rPr>
              <a:t>We are Experiencing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</a:rPr>
              <a:t>	– and you are responsible for –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</a:rPr>
              <a:t>				the birth of a new field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BF339-260B-ED42-8615-39D1DA2953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D6D837A-E109-BD43-A709-B3FF871471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1640261"/>
              </p:ext>
            </p:extLst>
          </p:nvPr>
        </p:nvGraphicFramePr>
        <p:xfrm>
          <a:off x="2274276" y="2400538"/>
          <a:ext cx="4595447" cy="1833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0216">
                  <a:extLst>
                    <a:ext uri="{9D8B030D-6E8A-4147-A177-3AD203B41FA5}">
                      <a16:colId xmlns:a16="http://schemas.microsoft.com/office/drawing/2014/main" val="4083617826"/>
                    </a:ext>
                  </a:extLst>
                </a:gridCol>
                <a:gridCol w="542611">
                  <a:extLst>
                    <a:ext uri="{9D8B030D-6E8A-4147-A177-3AD203B41FA5}">
                      <a16:colId xmlns:a16="http://schemas.microsoft.com/office/drawing/2014/main" val="1335211483"/>
                    </a:ext>
                  </a:extLst>
                </a:gridCol>
                <a:gridCol w="1055077">
                  <a:extLst>
                    <a:ext uri="{9D8B030D-6E8A-4147-A177-3AD203B41FA5}">
                      <a16:colId xmlns:a16="http://schemas.microsoft.com/office/drawing/2014/main" val="1628662532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355624190"/>
                    </a:ext>
                  </a:extLst>
                </a:gridCol>
                <a:gridCol w="783772">
                  <a:extLst>
                    <a:ext uri="{9D8B030D-6E8A-4147-A177-3AD203B41FA5}">
                      <a16:colId xmlns:a16="http://schemas.microsoft.com/office/drawing/2014/main" val="36236091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GR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Physics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Astro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MMA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3855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700" dirty="0"/>
                        <a:t>Theory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840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700" dirty="0"/>
                        <a:t>Modeling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10616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700" dirty="0"/>
                        <a:t>Observation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08187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700" dirty="0"/>
                        <a:t>Analysis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98935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35860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0" name="GW Observatories_0000_All.jpg" descr="GW Observatories_0000_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761" name="Text"/>
          <p:cNvSpPr txBox="1"/>
          <p:nvPr/>
        </p:nvSpPr>
        <p:spPr>
          <a:xfrm>
            <a:off x="4625197" y="3352418"/>
            <a:ext cx="72200" cy="331758"/>
          </a:xfrm>
          <a:prstGeom prst="rect">
            <a:avLst/>
          </a:prstGeom>
          <a:ln w="12700">
            <a:miter lim="400000"/>
          </a:ln>
        </p:spPr>
        <p:txBody>
          <a:bodyPr wrap="none" lIns="35719" tIns="35719" rIns="35719" bIns="35719" anchor="ctr">
            <a:spAutoFit/>
          </a:bodyPr>
          <a:lstStyle/>
          <a:p>
            <a:endParaRPr sz="1687"/>
          </a:p>
        </p:txBody>
      </p:sp>
      <p:sp>
        <p:nvSpPr>
          <p:cNvPr id="762" name="LIGO/Virgo"/>
          <p:cNvSpPr txBox="1"/>
          <p:nvPr/>
        </p:nvSpPr>
        <p:spPr>
          <a:xfrm>
            <a:off x="723645" y="2234621"/>
            <a:ext cx="1137812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687"/>
              <a:t>LIGO/Virgo</a:t>
            </a:r>
          </a:p>
        </p:txBody>
      </p:sp>
      <p:sp>
        <p:nvSpPr>
          <p:cNvPr id="763" name="LISA"/>
          <p:cNvSpPr txBox="1"/>
          <p:nvPr/>
        </p:nvSpPr>
        <p:spPr>
          <a:xfrm>
            <a:off x="3201191" y="2234621"/>
            <a:ext cx="527389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687"/>
              <a:t>LISA</a:t>
            </a:r>
          </a:p>
        </p:txBody>
      </p:sp>
      <p:sp>
        <p:nvSpPr>
          <p:cNvPr id="764" name="Pulsar Timing Array"/>
          <p:cNvSpPr txBox="1"/>
          <p:nvPr/>
        </p:nvSpPr>
        <p:spPr>
          <a:xfrm>
            <a:off x="4715203" y="2234621"/>
            <a:ext cx="1950855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687"/>
              <a:t>Pulsar Timing Array</a:t>
            </a:r>
          </a:p>
        </p:txBody>
      </p:sp>
      <p:sp>
        <p:nvSpPr>
          <p:cNvPr id="765" name="Cosmology Probes"/>
          <p:cNvSpPr txBox="1"/>
          <p:nvPr/>
        </p:nvSpPr>
        <p:spPr>
          <a:xfrm>
            <a:off x="6820514" y="2234621"/>
            <a:ext cx="1913987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687"/>
              <a:t>Cosmology Probes</a:t>
            </a:r>
          </a:p>
        </p:txBody>
      </p:sp>
      <p:sp>
        <p:nvSpPr>
          <p:cNvPr id="766" name="Text"/>
          <p:cNvSpPr txBox="1"/>
          <p:nvPr/>
        </p:nvSpPr>
        <p:spPr>
          <a:xfrm>
            <a:off x="4714494" y="3441715"/>
            <a:ext cx="72200" cy="331758"/>
          </a:xfrm>
          <a:prstGeom prst="rect">
            <a:avLst/>
          </a:prstGeom>
          <a:ln w="12700">
            <a:miter lim="400000"/>
          </a:ln>
        </p:spPr>
        <p:txBody>
          <a:bodyPr wrap="none" lIns="35719" tIns="35719" rIns="35719" bIns="35719" anchor="ctr">
            <a:spAutoFit/>
          </a:bodyPr>
          <a:lstStyle/>
          <a:p>
            <a:endParaRPr sz="1687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4F26CE6-36AC-0F44-B8F1-8E4B1DC7CEF6}"/>
              </a:ext>
            </a:extLst>
          </p:cNvPr>
          <p:cNvSpPr/>
          <p:nvPr/>
        </p:nvSpPr>
        <p:spPr bwMode="auto">
          <a:xfrm>
            <a:off x="0" y="0"/>
            <a:ext cx="9144000" cy="1213026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EA5F05-1C85-F44F-9ACF-063A1929F29D}"/>
              </a:ext>
            </a:extLst>
          </p:cNvPr>
          <p:cNvSpPr txBox="1"/>
          <p:nvPr/>
        </p:nvSpPr>
        <p:spPr>
          <a:xfrm>
            <a:off x="68330" y="178594"/>
            <a:ext cx="9045526" cy="1015663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instruments, New discoveries, New synergies</a:t>
            </a:r>
          </a:p>
          <a:p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453267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792BA9-448B-EE4C-81E9-98BC791D59F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075617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1772400" y="371187"/>
            <a:ext cx="5114925" cy="700087"/>
          </a:xfrm>
        </p:spPr>
        <p:txBody>
          <a:bodyPr/>
          <a:lstStyle/>
          <a:p>
            <a:r>
              <a:rPr lang="en-GB" b="1" dirty="0">
                <a:latin typeface="Helvetica" charset="0"/>
              </a:rPr>
              <a:t>Measuring Δ</a:t>
            </a:r>
            <a:r>
              <a:rPr lang="en-GB" b="1" i="1" dirty="0">
                <a:latin typeface="Helvetica" charset="0"/>
              </a:rPr>
              <a:t>L</a:t>
            </a:r>
            <a:r>
              <a:rPr lang="en-GB" b="1" dirty="0">
                <a:latin typeface="Helvetica" charset="0"/>
              </a:rPr>
              <a:t>= 4x10</a:t>
            </a:r>
            <a:r>
              <a:rPr lang="en-GB" b="1" baseline="30000" dirty="0">
                <a:latin typeface="Helvetica" charset="0"/>
              </a:rPr>
              <a:t>-18 </a:t>
            </a:r>
            <a:r>
              <a:rPr lang="en-GB" b="1" dirty="0">
                <a:latin typeface="Helvetica" charset="0"/>
              </a:rPr>
              <a:t>m</a:t>
            </a:r>
            <a:br>
              <a:rPr lang="en-GB" b="1" dirty="0">
                <a:latin typeface="Helvetica" charset="0"/>
              </a:rPr>
            </a:br>
            <a:r>
              <a:rPr lang="en-US" dirty="0">
                <a:latin typeface="Helvetica" charset="0"/>
              </a:rPr>
              <a:t>Forces on test mass</a:t>
            </a:r>
          </a:p>
        </p:txBody>
      </p:sp>
      <p:sp>
        <p:nvSpPr>
          <p:cNvPr id="38914" name="Content Placeholder 2"/>
          <p:cNvSpPr>
            <a:spLocks noGrp="1"/>
          </p:cNvSpPr>
          <p:nvPr>
            <p:ph idx="1"/>
          </p:nvPr>
        </p:nvSpPr>
        <p:spPr>
          <a:xfrm>
            <a:off x="0" y="1176337"/>
            <a:ext cx="6314820" cy="5789541"/>
          </a:xfrm>
        </p:spPr>
        <p:txBody>
          <a:bodyPr/>
          <a:lstStyle/>
          <a:p>
            <a:r>
              <a:rPr lang="en-US" sz="1700" dirty="0">
                <a:latin typeface="Helvetica" charset="0"/>
              </a:rPr>
              <a:t>Ultimate limit on the lowest frequency detectors </a:t>
            </a:r>
            <a:br>
              <a:rPr lang="en-US" sz="1700" dirty="0">
                <a:latin typeface="Helvetica" charset="0"/>
              </a:rPr>
            </a:br>
            <a:r>
              <a:rPr lang="en-US" sz="1700" dirty="0">
                <a:latin typeface="Helvetica" charset="0"/>
              </a:rPr>
              <a:t>on- or  under-ground: </a:t>
            </a:r>
          </a:p>
          <a:p>
            <a:r>
              <a:rPr lang="en-US" sz="1700" b="1" dirty="0" err="1">
                <a:latin typeface="Helvetica" charset="0"/>
              </a:rPr>
              <a:t>Newtownian</a:t>
            </a:r>
            <a:r>
              <a:rPr lang="en-US" sz="1700" b="1" dirty="0">
                <a:latin typeface="Helvetica" charset="0"/>
              </a:rPr>
              <a:t> background </a:t>
            </a:r>
            <a:r>
              <a:rPr lang="en-US" sz="1700" dirty="0">
                <a:latin typeface="Helvetica" charset="0"/>
              </a:rPr>
              <a:t>– wandering net gravity vector; </a:t>
            </a:r>
            <a:br>
              <a:rPr lang="en-US" sz="1700" dirty="0">
                <a:latin typeface="Helvetica" charset="0"/>
              </a:rPr>
            </a:br>
            <a:r>
              <a:rPr lang="en-US" sz="1700" dirty="0">
                <a:latin typeface="Helvetica" charset="0"/>
              </a:rPr>
              <a:t>Forbiddingly large for ~3Hz and lower</a:t>
            </a: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46B7CCA-824E-AA4C-937E-B064C7B10DC8}" type="slidenum">
              <a:rPr lang="en-US" sz="1200">
                <a:latin typeface="Helvetica" charset="0"/>
              </a:rPr>
              <a:pPr/>
              <a:t>37</a:t>
            </a:fld>
            <a:endParaRPr lang="en-US" sz="1200">
              <a:latin typeface="Helvetica" charset="0"/>
            </a:endParaRPr>
          </a:p>
        </p:txBody>
      </p:sp>
      <p:pic>
        <p:nvPicPr>
          <p:cNvPr id="9" name="Content Placeholder 4" descr="bsc structure as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">
            <a:off x="6929088" y="-44559"/>
            <a:ext cx="2226053" cy="229999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05" y="2419368"/>
            <a:ext cx="3729368" cy="17160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650" y="4248590"/>
            <a:ext cx="3242682" cy="24570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6492" y="2702312"/>
            <a:ext cx="4157508" cy="4003288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 bwMode="auto">
          <a:xfrm>
            <a:off x="3773973" y="3154090"/>
            <a:ext cx="1065658" cy="2473364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6300439" y="1304693"/>
            <a:ext cx="1741675" cy="2152185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7264306" y="1683834"/>
            <a:ext cx="828769" cy="3713356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V="1">
            <a:off x="8093075" y="1457094"/>
            <a:ext cx="101439" cy="3187576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V="1">
            <a:off x="6027419" y="1457094"/>
            <a:ext cx="2065656" cy="3615204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3430890" y="6579218"/>
            <a:ext cx="13901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charset="0"/>
                <a:ea typeface="Helvetica" charset="0"/>
                <a:cs typeface="Helvetica" charset="0"/>
              </a:rPr>
              <a:t>Images: J. Harms</a:t>
            </a:r>
          </a:p>
        </p:txBody>
      </p:sp>
    </p:spTree>
    <p:extLst>
      <p:ext uri="{BB962C8B-B14F-4D97-AF65-F5344CB8AC3E}">
        <p14:creationId xmlns:p14="http://schemas.microsoft.com/office/powerpoint/2010/main" val="14852266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1772400" y="371187"/>
            <a:ext cx="5114925" cy="700087"/>
          </a:xfrm>
        </p:spPr>
        <p:txBody>
          <a:bodyPr/>
          <a:lstStyle/>
          <a:p>
            <a:r>
              <a:rPr lang="en-GB" b="1" dirty="0">
                <a:latin typeface="Helvetica" charset="0"/>
              </a:rPr>
              <a:t>Measuring Δ</a:t>
            </a:r>
            <a:r>
              <a:rPr lang="en-GB" b="1" i="1" dirty="0">
                <a:latin typeface="Helvetica" charset="0"/>
              </a:rPr>
              <a:t>L</a:t>
            </a:r>
            <a:r>
              <a:rPr lang="en-GB" b="1" dirty="0">
                <a:latin typeface="Helvetica" charset="0"/>
              </a:rPr>
              <a:t>= 4x10</a:t>
            </a:r>
            <a:r>
              <a:rPr lang="en-GB" b="1" baseline="30000" dirty="0">
                <a:latin typeface="Helvetica" charset="0"/>
              </a:rPr>
              <a:t>-18 </a:t>
            </a:r>
            <a:r>
              <a:rPr lang="en-GB" b="1" dirty="0">
                <a:latin typeface="Helvetica" charset="0"/>
              </a:rPr>
              <a:t>m</a:t>
            </a:r>
            <a:br>
              <a:rPr lang="en-GB" b="1" dirty="0">
                <a:latin typeface="Helvetica" charset="0"/>
              </a:rPr>
            </a:br>
            <a:r>
              <a:rPr lang="en-US" dirty="0">
                <a:latin typeface="Helvetica" charset="0"/>
              </a:rPr>
              <a:t>Forces on test mass</a:t>
            </a:r>
          </a:p>
        </p:txBody>
      </p:sp>
      <p:sp>
        <p:nvSpPr>
          <p:cNvPr id="38914" name="Content Placeholder 2"/>
          <p:cNvSpPr>
            <a:spLocks noGrp="1"/>
          </p:cNvSpPr>
          <p:nvPr>
            <p:ph idx="1"/>
          </p:nvPr>
        </p:nvSpPr>
        <p:spPr>
          <a:xfrm>
            <a:off x="-1" y="1176337"/>
            <a:ext cx="3882683" cy="5789541"/>
          </a:xfrm>
        </p:spPr>
        <p:txBody>
          <a:bodyPr/>
          <a:lstStyle/>
          <a:p>
            <a:endParaRPr lang="en-US" sz="1700" dirty="0">
              <a:latin typeface="Helvetica" charset="0"/>
            </a:endParaRPr>
          </a:p>
          <a:p>
            <a:r>
              <a:rPr lang="en-US" sz="1700" dirty="0">
                <a:latin typeface="Helvetica" charset="0"/>
              </a:rPr>
              <a:t>Advanced LIGO (and Virgo) expect to be limited by this noise source – </a:t>
            </a:r>
          </a:p>
          <a:p>
            <a:pPr lvl="1"/>
            <a:r>
              <a:rPr lang="en-US" sz="1700" dirty="0">
                <a:latin typeface="Helvetica" charset="0"/>
              </a:rPr>
              <a:t>After all technical noise sources beaten down</a:t>
            </a:r>
          </a:p>
          <a:p>
            <a:pPr lvl="1"/>
            <a:r>
              <a:rPr lang="en-US" sz="1700" dirty="0">
                <a:latin typeface="Helvetica" charset="0"/>
              </a:rPr>
              <a:t>At low optical power (no radiation pressure noise)</a:t>
            </a:r>
          </a:p>
          <a:p>
            <a:pPr lvl="1"/>
            <a:r>
              <a:rPr lang="en-US" sz="1700" dirty="0">
                <a:latin typeface="Helvetica" charset="0"/>
              </a:rPr>
              <a:t>In the 10-30 Hz range</a:t>
            </a:r>
          </a:p>
          <a:p>
            <a:pPr lvl="1"/>
            <a:endParaRPr lang="en-US" sz="1700" dirty="0">
              <a:latin typeface="Helvetica" charset="0"/>
            </a:endParaRPr>
          </a:p>
          <a:p>
            <a:r>
              <a:rPr lang="en-US" sz="1700" b="1" dirty="0">
                <a:latin typeface="Helvetica" charset="0"/>
              </a:rPr>
              <a:t>We would </a:t>
            </a:r>
            <a:r>
              <a:rPr lang="en-US" sz="1700" b="1" i="1" dirty="0">
                <a:latin typeface="Helvetica" charset="0"/>
              </a:rPr>
              <a:t>love</a:t>
            </a:r>
            <a:r>
              <a:rPr lang="en-US" sz="1700" b="1" dirty="0">
                <a:latin typeface="Helvetica" charset="0"/>
              </a:rPr>
              <a:t> to be limited only by this noise source!</a:t>
            </a:r>
          </a:p>
          <a:p>
            <a:endParaRPr lang="en-US" sz="1700" dirty="0">
              <a:latin typeface="Helvetica" charset="0"/>
            </a:endParaRPr>
          </a:p>
          <a:p>
            <a:r>
              <a:rPr lang="en-US" sz="1700" dirty="0">
                <a:latin typeface="Helvetica" charset="0"/>
              </a:rPr>
              <a:t>Want to go a bit lower? </a:t>
            </a:r>
            <a:br>
              <a:rPr lang="en-US" sz="1700" dirty="0">
                <a:latin typeface="Helvetica" charset="0"/>
              </a:rPr>
            </a:br>
            <a:r>
              <a:rPr lang="en-US" sz="1700" dirty="0">
                <a:latin typeface="Helvetica" charset="0"/>
              </a:rPr>
              <a:t>Go underground.</a:t>
            </a:r>
          </a:p>
          <a:p>
            <a:r>
              <a:rPr lang="en-US" sz="1700" dirty="0">
                <a:latin typeface="Helvetica" charset="0"/>
              </a:rPr>
              <a:t>Want to go much lower? </a:t>
            </a:r>
            <a:br>
              <a:rPr lang="en-US" sz="1700" dirty="0">
                <a:latin typeface="Helvetica" charset="0"/>
              </a:rPr>
            </a:br>
            <a:r>
              <a:rPr lang="en-US" sz="1700" dirty="0">
                <a:latin typeface="Helvetica" charset="0"/>
              </a:rPr>
              <a:t>Go to space.</a:t>
            </a: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46B7CCA-824E-AA4C-937E-B064C7B10DC8}" type="slidenum">
              <a:rPr lang="en-US" sz="1200">
                <a:latin typeface="Helvetica" charset="0"/>
              </a:rPr>
              <a:pPr/>
              <a:t>38</a:t>
            </a:fld>
            <a:endParaRPr lang="en-US" sz="1200">
              <a:latin typeface="Helvetica" charset="0"/>
            </a:endParaRPr>
          </a:p>
        </p:txBody>
      </p:sp>
      <p:pic>
        <p:nvPicPr>
          <p:cNvPr id="9" name="Content Placeholder 4" descr="bsc structure as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">
            <a:off x="6929088" y="-44559"/>
            <a:ext cx="2226053" cy="229999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430890" y="6579218"/>
            <a:ext cx="13901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charset="0"/>
                <a:ea typeface="Helvetica" charset="0"/>
                <a:cs typeface="Helvetica" charset="0"/>
              </a:rPr>
              <a:t>Images: J. Harms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3288" y="2388508"/>
            <a:ext cx="5014607" cy="400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1412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2"/>
          <p:cNvSpPr>
            <a:spLocks noGrp="1"/>
          </p:cNvSpPr>
          <p:nvPr>
            <p:ph type="title"/>
          </p:nvPr>
        </p:nvSpPr>
        <p:spPr>
          <a:xfrm>
            <a:off x="774692" y="2062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Frequency </a:t>
            </a:r>
            <a:r>
              <a:rPr lang="en-US" dirty="0">
                <a:solidFill>
                  <a:srgbClr val="FF0000"/>
                </a:solidFill>
              </a:rPr>
              <a:t>Dependent</a:t>
            </a:r>
            <a:r>
              <a:rPr lang="en-US" dirty="0"/>
              <a:t> Squeezing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A3C3EB4-A8FD-004B-9052-3220D60D02A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27192" y="6356354"/>
            <a:ext cx="6324599" cy="3385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defTabSz="457200">
              <a:buFont typeface="Wingdings" charset="0"/>
              <a:buChar char="è"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High frequency improvement, + 25% BNS-BNS range (200 </a:t>
            </a:r>
            <a:r>
              <a:rPr lang="en-US" sz="1600" dirty="0">
                <a:solidFill>
                  <a:prstClr val="black"/>
                </a:solidFill>
                <a:latin typeface="Calibri"/>
                <a:sym typeface="Wingdings" pitchFamily="2" charset="2"/>
              </a:rPr>
              <a:t>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250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Mpc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)</a:t>
            </a:r>
          </a:p>
        </p:txBody>
      </p:sp>
      <p:pic>
        <p:nvPicPr>
          <p:cNvPr id="9" name="Picture 8" descr="FD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240876"/>
            <a:ext cx="6870700" cy="5080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M. Evans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M. Evans, Amaldi 11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DC4F0B-B20C-A243-BE99-5F4A7A5BF114}"/>
              </a:ext>
            </a:extLst>
          </p:cNvPr>
          <p:cNvSpPr txBox="1"/>
          <p:nvPr/>
        </p:nvSpPr>
        <p:spPr>
          <a:xfrm>
            <a:off x="7417662" y="4120101"/>
            <a:ext cx="1622687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800" b="1" dirty="0">
                <a:solidFill>
                  <a:srgbClr val="FFFFFF"/>
                </a:solidFill>
                <a:latin typeface="Calibri"/>
              </a:rPr>
              <a:t>SHOT NOISE </a:t>
            </a:r>
          </a:p>
          <a:p>
            <a:pPr algn="ctr" defTabSz="457200"/>
            <a:r>
              <a:rPr lang="en-US" sz="1800" b="1" dirty="0">
                <a:solidFill>
                  <a:srgbClr val="FFFFFF"/>
                </a:solidFill>
                <a:latin typeface="Calibri"/>
              </a:rPr>
              <a:t>gets better by a factor of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A77ED6-58D6-F845-B407-25B43DD401F1}"/>
              </a:ext>
            </a:extLst>
          </p:cNvPr>
          <p:cNvSpPr txBox="1"/>
          <p:nvPr/>
        </p:nvSpPr>
        <p:spPr>
          <a:xfrm>
            <a:off x="131607" y="1718534"/>
            <a:ext cx="1905019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800" b="1" dirty="0">
                <a:solidFill>
                  <a:srgbClr val="FFFFFF"/>
                </a:solidFill>
                <a:latin typeface="Calibri"/>
              </a:rPr>
              <a:t>RADIATION PRESSURE NOISE </a:t>
            </a:r>
          </a:p>
          <a:p>
            <a:pPr algn="ctr" defTabSz="457200"/>
            <a:r>
              <a:rPr lang="en-US" sz="1800" b="1" dirty="0">
                <a:solidFill>
                  <a:srgbClr val="FFFFFF"/>
                </a:solidFill>
                <a:latin typeface="Calibri"/>
              </a:rPr>
              <a:t>gets better</a:t>
            </a:r>
          </a:p>
        </p:txBody>
      </p:sp>
      <p:sp>
        <p:nvSpPr>
          <p:cNvPr id="11" name="Up Arrow 10">
            <a:extLst>
              <a:ext uri="{FF2B5EF4-FFF2-40B4-BE49-F238E27FC236}">
                <a16:creationId xmlns:a16="http://schemas.microsoft.com/office/drawing/2014/main" id="{EEC02EFB-270C-D248-ABEB-9EEBF8E4CA83}"/>
              </a:ext>
            </a:extLst>
          </p:cNvPr>
          <p:cNvSpPr/>
          <p:nvPr/>
        </p:nvSpPr>
        <p:spPr>
          <a:xfrm rot="10800000">
            <a:off x="2248548" y="1994674"/>
            <a:ext cx="212926" cy="433980"/>
          </a:xfrm>
          <a:prstGeom prst="upArrow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Up Arrow 11">
            <a:extLst>
              <a:ext uri="{FF2B5EF4-FFF2-40B4-BE49-F238E27FC236}">
                <a16:creationId xmlns:a16="http://schemas.microsoft.com/office/drawing/2014/main" id="{AE4E603E-8443-F840-94D3-B1FAA9DE7F8C}"/>
              </a:ext>
            </a:extLst>
          </p:cNvPr>
          <p:cNvSpPr/>
          <p:nvPr/>
        </p:nvSpPr>
        <p:spPr>
          <a:xfrm rot="10800000">
            <a:off x="7802419" y="3417412"/>
            <a:ext cx="178724" cy="390408"/>
          </a:xfrm>
          <a:prstGeom prst="upArrow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B8DDBFE8-3166-CB45-947D-FB6934F39B5B}"/>
              </a:ext>
            </a:extLst>
          </p:cNvPr>
          <p:cNvSpPr/>
          <p:nvPr/>
        </p:nvSpPr>
        <p:spPr bwMode="auto">
          <a:xfrm>
            <a:off x="1318872" y="5323199"/>
            <a:ext cx="2810676" cy="923330"/>
          </a:xfrm>
          <a:prstGeom prst="wedgeRoundRectCallout">
            <a:avLst>
              <a:gd name="adj1" fmla="val 62074"/>
              <a:gd name="adj2" fmla="val -136631"/>
              <a:gd name="adj3" fmla="val 16667"/>
            </a:avLst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Thermal noise in optical coatings</a:t>
            </a:r>
          </a:p>
        </p:txBody>
      </p:sp>
    </p:spTree>
    <p:extLst>
      <p:ext uri="{BB962C8B-B14F-4D97-AF65-F5344CB8AC3E}">
        <p14:creationId xmlns:p14="http://schemas.microsoft.com/office/powerpoint/2010/main" val="3608979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AF22A-BF67-014D-800D-E8D3F7E3E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Detection methods, Projects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086AD1-4471-7449-BFC0-8114C45D7A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A03227-ADFD-894E-91AD-6C40DA874D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38"/>
          <a:stretch/>
        </p:blipFill>
        <p:spPr>
          <a:xfrm>
            <a:off x="828986" y="1600200"/>
            <a:ext cx="7729855" cy="5230826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93EA845-E3DF-A34C-8CF0-055E45E2708A}"/>
              </a:ext>
            </a:extLst>
          </p:cNvPr>
          <p:cNvSpPr/>
          <p:nvPr/>
        </p:nvSpPr>
        <p:spPr bwMode="auto">
          <a:xfrm>
            <a:off x="1714918" y="2011680"/>
            <a:ext cx="1832150" cy="1977516"/>
          </a:xfrm>
          <a:prstGeom prst="roundRect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6307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>
          <a:xfrm>
            <a:off x="1899921" y="384119"/>
            <a:ext cx="4856480" cy="700087"/>
          </a:xfrm>
        </p:spPr>
        <p:txBody>
          <a:bodyPr/>
          <a:lstStyle/>
          <a:p>
            <a:r>
              <a:rPr lang="en-GB" b="1" dirty="0">
                <a:latin typeface="Helvetica" charset="0"/>
              </a:rPr>
              <a:t>Measuring Δ</a:t>
            </a:r>
            <a:r>
              <a:rPr lang="en-GB" b="1" i="1" dirty="0">
                <a:latin typeface="Helvetica" charset="0"/>
              </a:rPr>
              <a:t>L</a:t>
            </a:r>
            <a:r>
              <a:rPr lang="en-GB" b="1" dirty="0">
                <a:latin typeface="Helvetica" charset="0"/>
              </a:rPr>
              <a:t>= 4x10</a:t>
            </a:r>
            <a:r>
              <a:rPr lang="en-GB" b="1" baseline="30000" dirty="0">
                <a:latin typeface="Helvetica" charset="0"/>
              </a:rPr>
              <a:t>-18 </a:t>
            </a:r>
            <a:r>
              <a:rPr lang="en-GB" b="1" dirty="0">
                <a:latin typeface="Helvetica" charset="0"/>
              </a:rPr>
              <a:t>m</a:t>
            </a:r>
            <a:br>
              <a:rPr lang="en-GB" b="1" dirty="0">
                <a:latin typeface="Helvetica" charset="0"/>
              </a:rPr>
            </a:br>
            <a:r>
              <a:rPr lang="en-US" dirty="0">
                <a:latin typeface="Helvetica" charset="0"/>
              </a:rPr>
              <a:t>Internal motion</a:t>
            </a:r>
          </a:p>
        </p:txBody>
      </p:sp>
      <p:sp>
        <p:nvSpPr>
          <p:cNvPr id="37890" name="Content Placeholder 2"/>
          <p:cNvSpPr>
            <a:spLocks noGrp="1"/>
          </p:cNvSpPr>
          <p:nvPr>
            <p:ph idx="1"/>
          </p:nvPr>
        </p:nvSpPr>
        <p:spPr>
          <a:xfrm>
            <a:off x="0" y="1187784"/>
            <a:ext cx="4082658" cy="5670215"/>
          </a:xfrm>
        </p:spPr>
        <p:txBody>
          <a:bodyPr/>
          <a:lstStyle/>
          <a:p>
            <a:r>
              <a:rPr lang="en-US" sz="1700" b="1" dirty="0">
                <a:solidFill>
                  <a:schemeClr val="tx1"/>
                </a:solidFill>
                <a:latin typeface="Helvetica" charset="0"/>
              </a:rPr>
              <a:t>Thermal noise</a:t>
            </a:r>
            <a:r>
              <a:rPr lang="en-US" sz="1700" dirty="0">
                <a:latin typeface="Helvetica" charset="0"/>
              </a:rPr>
              <a:t> – </a:t>
            </a:r>
            <a:r>
              <a:rPr lang="en-US" sz="2000" dirty="0" err="1">
                <a:latin typeface="Times" charset="0"/>
                <a:cs typeface="Times" charset="0"/>
              </a:rPr>
              <a:t>kT</a:t>
            </a:r>
            <a:r>
              <a:rPr lang="en-US" sz="1700" dirty="0">
                <a:latin typeface="Times" charset="0"/>
                <a:cs typeface="Times" charset="0"/>
              </a:rPr>
              <a:t> </a:t>
            </a:r>
            <a:r>
              <a:rPr lang="en-US" sz="1700" dirty="0">
                <a:latin typeface="Helvetica" charset="0"/>
              </a:rPr>
              <a:t>of energy </a:t>
            </a:r>
            <a:br>
              <a:rPr lang="en-US" sz="1700" dirty="0">
                <a:latin typeface="Helvetica" charset="0"/>
              </a:rPr>
            </a:br>
            <a:r>
              <a:rPr lang="en-US" sz="1700" dirty="0">
                <a:latin typeface="Helvetica" charset="0"/>
              </a:rPr>
              <a:t>per mechanical mode</a:t>
            </a:r>
          </a:p>
          <a:p>
            <a:r>
              <a:rPr lang="de-DE" sz="1700" i="1" dirty="0"/>
              <a:t>Über die von der molekularkinetischen Theorie </a:t>
            </a:r>
            <a:br>
              <a:rPr lang="de-DE" sz="1700" i="1" dirty="0"/>
            </a:br>
            <a:r>
              <a:rPr lang="de-DE" sz="1700" i="1" dirty="0"/>
              <a:t>der Wärmegeforderte Bewegung </a:t>
            </a:r>
            <a:br>
              <a:rPr lang="de-DE" sz="1700" i="1" dirty="0"/>
            </a:br>
            <a:r>
              <a:rPr lang="de-DE" sz="1700" i="1" dirty="0"/>
              <a:t>von in ruhenden Flüssigkeiten suspendierten Teilchen</a:t>
            </a:r>
            <a:r>
              <a:rPr lang="en-US" sz="1700" dirty="0"/>
              <a:t>, </a:t>
            </a:r>
            <a:br>
              <a:rPr lang="en-US" sz="1700" dirty="0"/>
            </a:br>
            <a:r>
              <a:rPr lang="en-US" sz="1700" dirty="0"/>
              <a:t>A. Einstein, 1905</a:t>
            </a:r>
          </a:p>
          <a:p>
            <a:r>
              <a:rPr lang="en-US" sz="1700" dirty="0">
                <a:latin typeface="Helvetica" charset="0"/>
              </a:rPr>
              <a:t>Simple Harmonic Oscillator:</a:t>
            </a:r>
          </a:p>
          <a:p>
            <a:endParaRPr lang="en-US" sz="1700" dirty="0">
              <a:latin typeface="Helvetica" charset="0"/>
            </a:endParaRPr>
          </a:p>
          <a:p>
            <a:endParaRPr lang="en-US" sz="1700" dirty="0">
              <a:latin typeface="Helvetica" charset="0"/>
            </a:endParaRPr>
          </a:p>
          <a:p>
            <a:endParaRPr lang="en-US" sz="1700" dirty="0">
              <a:latin typeface="Helvetica" charset="0"/>
            </a:endParaRPr>
          </a:p>
          <a:p>
            <a:r>
              <a:rPr lang="en-US" sz="1700" dirty="0">
                <a:latin typeface="Helvetica" charset="0"/>
              </a:rPr>
              <a:t>Distributed in frequency according to real part of impedance </a:t>
            </a:r>
          </a:p>
          <a:p>
            <a:endParaRPr lang="en-US" sz="1700" dirty="0">
              <a:latin typeface="Helvetica" charset="0"/>
            </a:endParaRPr>
          </a:p>
          <a:p>
            <a:endParaRPr lang="en-US" sz="1700" dirty="0">
              <a:latin typeface="Helvetica" charset="0"/>
            </a:endParaRP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164B4A8-3FF3-6A4A-A5FF-B429BCD8B52F}" type="slidenum">
              <a:rPr lang="en-US" sz="1200">
                <a:latin typeface="Helvetica" charset="0"/>
              </a:rPr>
              <a:pPr/>
              <a:t>40</a:t>
            </a:fld>
            <a:endParaRPr lang="en-US" sz="1200">
              <a:latin typeface="Helvetica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547840" y="2287704"/>
            <a:ext cx="5508625" cy="4354512"/>
            <a:chOff x="3479800" y="1830388"/>
            <a:chExt cx="5508625" cy="4354512"/>
          </a:xfrm>
        </p:grpSpPr>
        <p:pic>
          <p:nvPicPr>
            <p:cNvPr id="37892" name="Picture 4" descr="Sens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9" t="9740" r="10306" b="4039"/>
            <a:stretch>
              <a:fillRect/>
            </a:stretch>
          </p:blipFill>
          <p:spPr bwMode="auto">
            <a:xfrm>
              <a:off x="3479800" y="1830388"/>
              <a:ext cx="5508625" cy="4354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7894" name="Straight Arrow Connector 9"/>
            <p:cNvCxnSpPr>
              <a:cxnSpLocks noChangeShapeType="1"/>
            </p:cNvCxnSpPr>
            <p:nvPr/>
          </p:nvCxnSpPr>
          <p:spPr bwMode="auto">
            <a:xfrm flipH="1">
              <a:off x="4667250" y="3562350"/>
              <a:ext cx="781050" cy="487363"/>
            </a:xfrm>
            <a:prstGeom prst="straightConnector1">
              <a:avLst/>
            </a:prstGeom>
            <a:noFill/>
            <a:ln w="127000">
              <a:solidFill>
                <a:schemeClr val="tx1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895" name="Straight Arrow Connector 10"/>
            <p:cNvCxnSpPr>
              <a:cxnSpLocks noChangeShapeType="1"/>
            </p:cNvCxnSpPr>
            <p:nvPr/>
          </p:nvCxnSpPr>
          <p:spPr bwMode="auto">
            <a:xfrm flipH="1">
              <a:off x="5057775" y="4157663"/>
              <a:ext cx="782638" cy="487362"/>
            </a:xfrm>
            <a:prstGeom prst="straightConnector1">
              <a:avLst/>
            </a:prstGeom>
            <a:noFill/>
            <a:ln w="127000">
              <a:solidFill>
                <a:schemeClr val="tx1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000" y="0"/>
            <a:ext cx="2032000" cy="17293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669" y="3906336"/>
            <a:ext cx="3629906" cy="7444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204" y="5486045"/>
            <a:ext cx="2940980" cy="9421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4597" y="4967758"/>
            <a:ext cx="926696" cy="286361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D611DCF-DC9F-E74D-9F08-F0A1B1C67BB3}"/>
              </a:ext>
            </a:extLst>
          </p:cNvPr>
          <p:cNvSpPr txBox="1">
            <a:spLocks/>
          </p:cNvSpPr>
          <p:nvPr/>
        </p:nvSpPr>
        <p:spPr bwMode="auto">
          <a:xfrm>
            <a:off x="4082659" y="1224719"/>
            <a:ext cx="3029342" cy="10629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85000"/>
              <a:buFont typeface="Monotype Sorts" charset="0"/>
              <a:buChar char="l"/>
              <a:defRPr>
                <a:solidFill>
                  <a:schemeClr val="tx2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Font typeface="Times New Roman" charset="0"/>
              <a:buChar char="»"/>
              <a:defRPr>
                <a:solidFill>
                  <a:schemeClr val="tx2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–"/>
              <a:defRPr>
                <a:solidFill>
                  <a:schemeClr val="tx2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85000"/>
              <a:buFont typeface="Monotype Sorts" charset="0"/>
              <a:buChar char="l"/>
              <a:defRPr>
                <a:solidFill>
                  <a:schemeClr val="tx2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»"/>
              <a:defRPr>
                <a:solidFill>
                  <a:schemeClr val="tx2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»"/>
              <a:defRPr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»"/>
              <a:defRPr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»"/>
              <a:defRPr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»"/>
              <a:defRPr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sz="1700" b="1" kern="0" dirty="0">
                <a:solidFill>
                  <a:schemeClr val="tx1"/>
                </a:solidFill>
                <a:latin typeface="Helvetica" charset="0"/>
              </a:rPr>
              <a:t>Low-loss materials, monolithic construction</a:t>
            </a:r>
            <a:endParaRPr lang="en-US" sz="1700" kern="0" dirty="0">
              <a:latin typeface="Helvetica" charset="0"/>
            </a:endParaRPr>
          </a:p>
          <a:p>
            <a:endParaRPr lang="en-US" sz="1700" kern="0" dirty="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1156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>
          <a:xfrm>
            <a:off x="1427664" y="298932"/>
            <a:ext cx="4856480" cy="700087"/>
          </a:xfrm>
        </p:spPr>
        <p:txBody>
          <a:bodyPr/>
          <a:lstStyle/>
          <a:p>
            <a:r>
              <a:rPr lang="en-GB" b="1" dirty="0">
                <a:latin typeface="Helvetica" charset="0"/>
              </a:rPr>
              <a:t>Measuring Δ</a:t>
            </a:r>
            <a:r>
              <a:rPr lang="en-GB" b="1" i="1" dirty="0">
                <a:latin typeface="Helvetica" charset="0"/>
              </a:rPr>
              <a:t>L</a:t>
            </a:r>
            <a:r>
              <a:rPr lang="en-GB" b="1" dirty="0">
                <a:latin typeface="Helvetica" charset="0"/>
              </a:rPr>
              <a:t>= 4x10</a:t>
            </a:r>
            <a:r>
              <a:rPr lang="en-GB" b="1" baseline="30000" dirty="0">
                <a:latin typeface="Helvetica" charset="0"/>
              </a:rPr>
              <a:t>-18 </a:t>
            </a:r>
            <a:r>
              <a:rPr lang="en-GB" b="1" dirty="0">
                <a:latin typeface="Helvetica" charset="0"/>
              </a:rPr>
              <a:t>m</a:t>
            </a:r>
            <a:br>
              <a:rPr lang="en-GB" b="1" dirty="0">
                <a:latin typeface="Helvetica" charset="0"/>
              </a:rPr>
            </a:br>
            <a:r>
              <a:rPr lang="en-US" dirty="0">
                <a:latin typeface="Helvetica" charset="0"/>
              </a:rPr>
              <a:t>Internal motion</a:t>
            </a:r>
          </a:p>
        </p:txBody>
      </p:sp>
      <p:sp>
        <p:nvSpPr>
          <p:cNvPr id="37890" name="Content Placeholder 2"/>
          <p:cNvSpPr>
            <a:spLocks noGrp="1"/>
          </p:cNvSpPr>
          <p:nvPr>
            <p:ph idx="1"/>
          </p:nvPr>
        </p:nvSpPr>
        <p:spPr>
          <a:xfrm>
            <a:off x="0" y="1187784"/>
            <a:ext cx="3855904" cy="5670215"/>
          </a:xfrm>
        </p:spPr>
        <p:txBody>
          <a:bodyPr/>
          <a:lstStyle/>
          <a:p>
            <a:pPr marL="0" indent="0">
              <a:buNone/>
            </a:pPr>
            <a:endParaRPr lang="en-US" sz="1700" dirty="0">
              <a:latin typeface="Helvetica" charset="0"/>
            </a:endParaRPr>
          </a:p>
          <a:p>
            <a:endParaRPr lang="en-US" sz="1700" dirty="0">
              <a:latin typeface="Helvetica" charset="0"/>
            </a:endParaRPr>
          </a:p>
          <a:p>
            <a:r>
              <a:rPr lang="en-US" sz="1700" dirty="0">
                <a:latin typeface="Helvetica" charset="0"/>
              </a:rPr>
              <a:t>In Advanced LIGO, the dielectric optical coating has a rather large loss tangent</a:t>
            </a:r>
          </a:p>
          <a:p>
            <a:pPr lvl="1"/>
            <a:r>
              <a:rPr lang="en-US" sz="1700" dirty="0">
                <a:latin typeface="Helvetica" charset="0"/>
              </a:rPr>
              <a:t>Some 10</a:t>
            </a:r>
            <a:r>
              <a:rPr lang="en-US" sz="1700" baseline="30000" dirty="0">
                <a:latin typeface="Helvetica" charset="0"/>
              </a:rPr>
              <a:t>-4</a:t>
            </a:r>
            <a:r>
              <a:rPr lang="en-US" sz="1700" dirty="0">
                <a:latin typeface="Helvetica" charset="0"/>
              </a:rPr>
              <a:t> , compared to </a:t>
            </a:r>
            <a:br>
              <a:rPr lang="en-US" sz="1700" dirty="0">
                <a:latin typeface="Helvetica" charset="0"/>
              </a:rPr>
            </a:br>
            <a:r>
              <a:rPr lang="en-US" sz="1700" dirty="0">
                <a:latin typeface="Helvetica" charset="0"/>
              </a:rPr>
              <a:t>10</a:t>
            </a:r>
            <a:r>
              <a:rPr lang="en-US" sz="1700" baseline="30000" dirty="0">
                <a:latin typeface="Helvetica" charset="0"/>
              </a:rPr>
              <a:t>-8</a:t>
            </a:r>
            <a:r>
              <a:rPr lang="en-US" sz="1700" dirty="0">
                <a:latin typeface="Helvetica" charset="0"/>
              </a:rPr>
              <a:t> for fused silica</a:t>
            </a:r>
          </a:p>
          <a:p>
            <a:r>
              <a:rPr lang="en-US" sz="1700" dirty="0">
                <a:latin typeface="Helvetica" charset="0"/>
              </a:rPr>
              <a:t>The Fluctuation-Dissipation theorem says this is where the greatest motion is found</a:t>
            </a:r>
          </a:p>
          <a:p>
            <a:r>
              <a:rPr lang="en-US" sz="1700" dirty="0">
                <a:latin typeface="Helvetica" charset="0"/>
              </a:rPr>
              <a:t>And: the coating is the surface that is sensed by the laser</a:t>
            </a:r>
          </a:p>
          <a:p>
            <a:endParaRPr lang="en-US" sz="1700" b="1" dirty="0">
              <a:solidFill>
                <a:srgbClr val="FF0000"/>
              </a:solidFill>
              <a:latin typeface="Helvetica" charset="0"/>
            </a:endParaRPr>
          </a:p>
          <a:p>
            <a:pPr marL="0" indent="0">
              <a:buNone/>
            </a:pPr>
            <a:endParaRPr lang="en-US" sz="1700" b="1" dirty="0">
              <a:solidFill>
                <a:srgbClr val="FF0000"/>
              </a:solidFill>
              <a:latin typeface="Helvetica" charset="0"/>
            </a:endParaRPr>
          </a:p>
          <a:p>
            <a:r>
              <a:rPr lang="en-US" sz="1700" b="1" dirty="0">
                <a:solidFill>
                  <a:srgbClr val="FF0000"/>
                </a:solidFill>
                <a:latin typeface="Helvetica" charset="0"/>
              </a:rPr>
              <a:t>This is the dominant limit in the critical 50-200 Hz band</a:t>
            </a:r>
          </a:p>
          <a:p>
            <a:endParaRPr lang="en-US" sz="1700" b="1" dirty="0">
              <a:solidFill>
                <a:srgbClr val="FF0000"/>
              </a:solidFill>
              <a:latin typeface="Helvetica" charset="0"/>
            </a:endParaRPr>
          </a:p>
          <a:p>
            <a:endParaRPr lang="en-US" sz="1700" b="1" dirty="0">
              <a:solidFill>
                <a:srgbClr val="00B050"/>
              </a:solidFill>
              <a:latin typeface="Helvetica" charset="0"/>
            </a:endParaRP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164B4A8-3FF3-6A4A-A5FF-B429BCD8B52F}" type="slidenum">
              <a:rPr lang="en-US" sz="1200">
                <a:latin typeface="Helvetica" charset="0"/>
              </a:rPr>
              <a:pPr/>
              <a:t>41</a:t>
            </a:fld>
            <a:endParaRPr lang="en-US" sz="1200">
              <a:latin typeface="Helvetica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547839" y="2265402"/>
            <a:ext cx="5508625" cy="4354512"/>
            <a:chOff x="3479800" y="1841539"/>
            <a:chExt cx="5508625" cy="4354512"/>
          </a:xfrm>
        </p:grpSpPr>
        <p:pic>
          <p:nvPicPr>
            <p:cNvPr id="37892" name="Picture 4" descr="Sens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9" t="9740" r="10306" b="4039"/>
            <a:stretch>
              <a:fillRect/>
            </a:stretch>
          </p:blipFill>
          <p:spPr bwMode="auto">
            <a:xfrm>
              <a:off x="3479800" y="1841539"/>
              <a:ext cx="5508625" cy="4354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7893" name="Straight Arrow Connector 8"/>
            <p:cNvCxnSpPr>
              <a:cxnSpLocks noChangeShapeType="1"/>
            </p:cNvCxnSpPr>
            <p:nvPr/>
          </p:nvCxnSpPr>
          <p:spPr bwMode="auto">
            <a:xfrm flipH="1">
              <a:off x="5643099" y="4215044"/>
              <a:ext cx="277067" cy="772301"/>
            </a:xfrm>
            <a:prstGeom prst="straightConnector1">
              <a:avLst/>
            </a:prstGeom>
            <a:noFill/>
            <a:ln w="127000">
              <a:solidFill>
                <a:schemeClr val="tx1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E4BD3BA-8B4F-CD4D-B277-A85017141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0331" y="0"/>
            <a:ext cx="2803669" cy="226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4432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DB34B-487D-6F40-9FFD-A21B89C36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361361"/>
            <a:ext cx="7846142" cy="607219"/>
          </a:xfrm>
        </p:spPr>
        <p:txBody>
          <a:bodyPr/>
          <a:lstStyle/>
          <a:p>
            <a:r>
              <a:rPr lang="en-US" dirty="0"/>
              <a:t>Civil Construction: </a:t>
            </a:r>
            <a:br>
              <a:rPr lang="en-US" dirty="0"/>
            </a:br>
            <a:r>
              <a:rPr lang="en-US" dirty="0"/>
              <a:t>Beam Tube cover, foundation, earthmoving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15CBC-3B41-BB4C-B072-D87B05B13F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F137E5-9138-7846-8010-28794597FB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96"/>
          <a:stretch/>
        </p:blipFill>
        <p:spPr>
          <a:xfrm>
            <a:off x="0" y="1160206"/>
            <a:ext cx="9144000" cy="5700219"/>
          </a:xfrm>
          <a:prstGeom prst="rect">
            <a:avLst/>
          </a:prstGeo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C30818B5-9DFD-5845-8247-6CF8955CBC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831"/>
          <a:stretch/>
        </p:blipFill>
        <p:spPr>
          <a:xfrm>
            <a:off x="0" y="1160206"/>
            <a:ext cx="3472703" cy="2509866"/>
          </a:xfrm>
        </p:spPr>
      </p:pic>
    </p:spTree>
    <p:extLst>
      <p:ext uri="{BB962C8B-B14F-4D97-AF65-F5344CB8AC3E}">
        <p14:creationId xmlns:p14="http://schemas.microsoft.com/office/powerpoint/2010/main" val="2326450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F27B36-BAC1-1248-9976-ED66A4942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3444" y="3205424"/>
            <a:ext cx="2510556" cy="36525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E7F198-1791-9546-8C9C-AEB34D3AE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7592" y="394493"/>
            <a:ext cx="6260123" cy="700087"/>
          </a:xfrm>
        </p:spPr>
        <p:txBody>
          <a:bodyPr/>
          <a:lstStyle/>
          <a:p>
            <a:r>
              <a:rPr lang="en-US" dirty="0"/>
              <a:t>Primordial Stochastic Background search in the CMB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5B0FD-E48E-8941-BE62-AAEB35930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063" y="1355725"/>
            <a:ext cx="8611437" cy="4641850"/>
          </a:xfrm>
        </p:spPr>
        <p:txBody>
          <a:bodyPr/>
          <a:lstStyle/>
          <a:p>
            <a:r>
              <a:rPr lang="en-US" dirty="0"/>
              <a:t>Primordial gravitational waves are a prediction of cosmological inflation</a:t>
            </a:r>
          </a:p>
          <a:p>
            <a:r>
              <a:rPr lang="en-US" dirty="0"/>
              <a:t>Leads to so-called B-mode polarization – a unique imprint on the CMB</a:t>
            </a:r>
          </a:p>
          <a:p>
            <a:r>
              <a:rPr lang="en-US" dirty="0"/>
              <a:t>For the foreseeable future, precise measurements of CMB B-modes are our most likely way to detect these primordial gravitational waves</a:t>
            </a:r>
          </a:p>
          <a:p>
            <a:r>
              <a:rPr lang="en-US" dirty="0"/>
              <a:t>In analogy to the Hulse-Taylor demonstration of GW emission, this search does not give the time series of </a:t>
            </a:r>
            <a:r>
              <a:rPr lang="en-US" sz="2200" i="1" dirty="0">
                <a:latin typeface="Times" pitchFamily="2" charset="0"/>
              </a:rPr>
              <a:t>h(t) </a:t>
            </a:r>
            <a:r>
              <a:rPr lang="en-US" dirty="0"/>
              <a:t>but rather an indirect indication</a:t>
            </a:r>
          </a:p>
          <a:p>
            <a:r>
              <a:rPr lang="en-US" dirty="0"/>
              <a:t>CMB-S4 is the next-generation ground-based </a:t>
            </a:r>
            <a:br>
              <a:rPr lang="en-US" dirty="0"/>
            </a:br>
            <a:r>
              <a:rPr lang="en-US" dirty="0"/>
              <a:t>cosmic microwave background experiment; </a:t>
            </a:r>
            <a:br>
              <a:rPr lang="en-US" dirty="0"/>
            </a:br>
            <a:r>
              <a:rPr lang="en-US" dirty="0"/>
              <a:t>could make a factor 100 improvement in the </a:t>
            </a:r>
            <a:br>
              <a:rPr lang="en-US" dirty="0"/>
            </a:br>
            <a:r>
              <a:rPr lang="en-US" dirty="0"/>
              <a:t>measurement of the amplitude of tensor perturbations </a:t>
            </a:r>
          </a:p>
          <a:p>
            <a:r>
              <a:rPr lang="en-US" dirty="0"/>
              <a:t>A total of 18 small aperture telescopes will measure </a:t>
            </a:r>
            <a:br>
              <a:rPr lang="en-US" dirty="0"/>
            </a:br>
            <a:r>
              <a:rPr lang="en-US" dirty="0"/>
              <a:t>odd-parity B-mode polarization fluctuations at degree scales</a:t>
            </a:r>
          </a:p>
          <a:p>
            <a:r>
              <a:rPr lang="en-US" dirty="0"/>
              <a:t>Results from CMB-S4 anticipated in the late 2020’s</a:t>
            </a:r>
          </a:p>
          <a:p>
            <a:pPr lvl="1"/>
            <a:r>
              <a:rPr lang="en-US" dirty="0"/>
              <a:t>No guarantee of positive detections</a:t>
            </a:r>
          </a:p>
          <a:p>
            <a:pPr lvl="1"/>
            <a:r>
              <a:rPr lang="en-US" dirty="0"/>
              <a:t>Very interesting target!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4D6C8-02D4-BC4A-8887-75210EFE8B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65AF5E-9B8B-4F4F-A014-089B450FD388}"/>
              </a:ext>
            </a:extLst>
          </p:cNvPr>
          <p:cNvSpPr txBox="1"/>
          <p:nvPr/>
        </p:nvSpPr>
        <p:spPr>
          <a:xfrm>
            <a:off x="3976884" y="6581001"/>
            <a:ext cx="3386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3"/>
              </a:rPr>
              <a:t>https://arxiv.org/abs/2008.12619</a:t>
            </a:r>
            <a:r>
              <a:rPr lang="en-US" sz="1200" dirty="0"/>
              <a:t>, https://cmb-s4.org</a:t>
            </a:r>
          </a:p>
        </p:txBody>
      </p:sp>
    </p:spTree>
    <p:extLst>
      <p:ext uri="{BB962C8B-B14F-4D97-AF65-F5344CB8AC3E}">
        <p14:creationId xmlns:p14="http://schemas.microsoft.com/office/powerpoint/2010/main" val="1180402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9952" y="227013"/>
            <a:ext cx="5560974" cy="700087"/>
          </a:xfrm>
        </p:spPr>
        <p:txBody>
          <a:bodyPr/>
          <a:lstStyle/>
          <a:p>
            <a:r>
              <a:rPr lang="en-US" dirty="0"/>
              <a:t>Broad spectrum of GW 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0038"/>
          <a:stretch/>
        </p:blipFill>
        <p:spPr>
          <a:xfrm>
            <a:off x="828986" y="1600200"/>
            <a:ext cx="7729855" cy="5230826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B3E0DB9-3EA5-A945-91BA-06F3BE67FA8B}"/>
              </a:ext>
            </a:extLst>
          </p:cNvPr>
          <p:cNvSpPr/>
          <p:nvPr/>
        </p:nvSpPr>
        <p:spPr bwMode="auto">
          <a:xfrm>
            <a:off x="3352800" y="2540000"/>
            <a:ext cx="1544320" cy="2834640"/>
          </a:xfrm>
          <a:prstGeom prst="roundRect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2243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058CB-DF47-CC40-B973-BD2160BA5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Pulsar Timing Arrays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677127-AAA3-AE42-82B8-8494350B6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" y="1253154"/>
            <a:ext cx="8957535" cy="5351640"/>
          </a:xfrm>
        </p:spPr>
        <p:txBody>
          <a:bodyPr/>
          <a:lstStyle/>
          <a:p>
            <a:r>
              <a:rPr lang="en-US" dirty="0"/>
              <a:t>Pulsars: spinning Neutron Stars; magnetic fields lead to beamed EM emission</a:t>
            </a:r>
          </a:p>
          <a:p>
            <a:pPr lvl="1"/>
            <a:r>
              <a:rPr lang="en-US" dirty="0"/>
              <a:t>Pulsars are extremely stable clocks, and are ‘free test masses’</a:t>
            </a:r>
          </a:p>
          <a:p>
            <a:r>
              <a:rPr lang="en-US" dirty="0"/>
              <a:t>Significant number have their ‘beacons’ pointing at Earth, received by an international array of radio telescopes – and team of researchers</a:t>
            </a:r>
          </a:p>
          <a:p>
            <a:r>
              <a:rPr lang="en-US" dirty="0"/>
              <a:t>If a GW passes between us and </a:t>
            </a:r>
            <a:br>
              <a:rPr lang="en-US" dirty="0"/>
            </a:br>
            <a:r>
              <a:rPr lang="en-US" dirty="0"/>
              <a:t>the pulsar, the time-of-arrival </a:t>
            </a:r>
            <a:br>
              <a:rPr lang="en-US" dirty="0"/>
            </a:br>
            <a:r>
              <a:rPr lang="en-US" dirty="0"/>
              <a:t>of the clock pulse will be shifted</a:t>
            </a:r>
          </a:p>
          <a:p>
            <a:r>
              <a:rPr lang="en-US" dirty="0"/>
              <a:t>Looking at a collection of </a:t>
            </a:r>
            <a:br>
              <a:rPr lang="en-US" dirty="0"/>
            </a:br>
            <a:r>
              <a:rPr lang="en-US" dirty="0"/>
              <a:t>pulsars scattered in space, </a:t>
            </a:r>
            <a:br>
              <a:rPr lang="en-US" dirty="0"/>
            </a:br>
            <a:r>
              <a:rPr lang="en-US" dirty="0"/>
              <a:t>unique signal corresponding </a:t>
            </a:r>
            <a:br>
              <a:rPr lang="en-US" dirty="0"/>
            </a:br>
            <a:r>
              <a:rPr lang="en-US" dirty="0"/>
              <a:t>to GWs can be inferred</a:t>
            </a:r>
          </a:p>
          <a:p>
            <a:r>
              <a:rPr lang="en-US" dirty="0"/>
              <a:t>Sensitive to </a:t>
            </a:r>
            <a:r>
              <a:rPr lang="en-US" i="1" dirty="0"/>
              <a:t>very</a:t>
            </a:r>
            <a:r>
              <a:rPr lang="en-US" dirty="0"/>
              <a:t> massive BH</a:t>
            </a:r>
          </a:p>
          <a:p>
            <a:pPr lvl="1"/>
            <a:r>
              <a:rPr lang="en-US" dirty="0"/>
              <a:t>~10</a:t>
            </a:r>
            <a:r>
              <a:rPr lang="en-US" baseline="30000" dirty="0"/>
              <a:t>7</a:t>
            </a:r>
            <a:r>
              <a:rPr lang="en-US" dirty="0"/>
              <a:t> - 10</a:t>
            </a:r>
            <a:r>
              <a:rPr lang="en-US" baseline="30000" dirty="0"/>
              <a:t>10 </a:t>
            </a:r>
            <a:r>
              <a:rPr lang="en-US" dirty="0"/>
              <a:t>M</a:t>
            </a:r>
            <a:r>
              <a:rPr lang="en-US" baseline="-25000" dirty="0"/>
              <a:t>⦿</a:t>
            </a:r>
          </a:p>
          <a:p>
            <a:r>
              <a:rPr lang="en-US" dirty="0"/>
              <a:t>Astrophysical stochastic</a:t>
            </a:r>
            <a:br>
              <a:rPr lang="en-US" dirty="0"/>
            </a:br>
            <a:r>
              <a:rPr lang="en-US" dirty="0"/>
              <a:t>background best candidate</a:t>
            </a:r>
          </a:p>
          <a:p>
            <a:r>
              <a:rPr lang="en-US" dirty="0"/>
              <a:t>Some indication of a signal!</a:t>
            </a:r>
          </a:p>
          <a:p>
            <a:pPr lvl="1"/>
            <a:r>
              <a:rPr lang="en-US" dirty="0"/>
              <a:t> </a:t>
            </a:r>
            <a:r>
              <a:rPr lang="en-US" dirty="0">
                <a:hlinkClick r:id="rId2"/>
              </a:rPr>
              <a:t>arXiv:2005.06490</a:t>
            </a:r>
            <a:endParaRPr lang="en-US" dirty="0"/>
          </a:p>
          <a:p>
            <a:pPr lvl="1"/>
            <a:r>
              <a:rPr lang="en-US" dirty="0"/>
              <a:t>Measurements continuing…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C4B172-7994-8443-9129-674A20F2A9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D42FDD53-0CEF-314A-96EB-278CB281E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1280" y="2862750"/>
            <a:ext cx="5252720" cy="393954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David J Champion">
            <a:extLst>
              <a:ext uri="{FF2B5EF4-FFF2-40B4-BE49-F238E27FC236}">
                <a16:creationId xmlns:a16="http://schemas.microsoft.com/office/drawing/2014/main" id="{9658A8DB-B0B7-A64C-BF48-73CF871BBF74}"/>
              </a:ext>
            </a:extLst>
          </p:cNvPr>
          <p:cNvSpPr txBox="1"/>
          <p:nvPr/>
        </p:nvSpPr>
        <p:spPr>
          <a:xfrm>
            <a:off x="7489253" y="6397151"/>
            <a:ext cx="1559722" cy="310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200"/>
            </a:lvl1pPr>
          </a:lstStyle>
          <a:p>
            <a:r>
              <a:rPr sz="1547" dirty="0"/>
              <a:t>David J Champion</a:t>
            </a:r>
          </a:p>
        </p:txBody>
      </p:sp>
    </p:spTree>
    <p:extLst>
      <p:ext uri="{BB962C8B-B14F-4D97-AF65-F5344CB8AC3E}">
        <p14:creationId xmlns:p14="http://schemas.microsoft.com/office/powerpoint/2010/main" val="891817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9952" y="227013"/>
            <a:ext cx="5560974" cy="700087"/>
          </a:xfrm>
        </p:spPr>
        <p:txBody>
          <a:bodyPr/>
          <a:lstStyle/>
          <a:p>
            <a:r>
              <a:rPr lang="en-US" dirty="0"/>
              <a:t>Broad spectrum of GW 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0038"/>
          <a:stretch/>
        </p:blipFill>
        <p:spPr>
          <a:xfrm>
            <a:off x="828986" y="1600200"/>
            <a:ext cx="7729855" cy="5230826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B3E0DB9-3EA5-A945-91BA-06F3BE67FA8B}"/>
              </a:ext>
            </a:extLst>
          </p:cNvPr>
          <p:cNvSpPr/>
          <p:nvPr/>
        </p:nvSpPr>
        <p:spPr bwMode="auto">
          <a:xfrm>
            <a:off x="4714240" y="3332480"/>
            <a:ext cx="1869440" cy="2661920"/>
          </a:xfrm>
          <a:prstGeom prst="roundRect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811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2831" y="348631"/>
            <a:ext cx="5114925" cy="700087"/>
          </a:xfrm>
        </p:spPr>
        <p:txBody>
          <a:bodyPr/>
          <a:lstStyle/>
          <a:p>
            <a:r>
              <a:rPr lang="en-US" dirty="0"/>
              <a:t>LISA, targeting </a:t>
            </a:r>
            <a:br>
              <a:rPr lang="en-US" dirty="0"/>
            </a:br>
            <a:r>
              <a:rPr lang="en-US" dirty="0"/>
              <a:t>super-massive Black Holes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26" t="1" b="49762"/>
          <a:stretch/>
        </p:blipFill>
        <p:spPr>
          <a:xfrm>
            <a:off x="0" y="3994285"/>
            <a:ext cx="5800830" cy="28637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27822" y="6639403"/>
            <a:ext cx="23915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LISA L3 Mission Concept Proposal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525" y="935213"/>
            <a:ext cx="2226629" cy="19285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8135" y="5161050"/>
            <a:ext cx="2898511" cy="136913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0FFBE3E-20A1-B343-875C-0EDF0AFC5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5765" y="1315085"/>
            <a:ext cx="5743609" cy="4641850"/>
          </a:xfrm>
        </p:spPr>
        <p:txBody>
          <a:bodyPr/>
          <a:lstStyle/>
          <a:p>
            <a:r>
              <a:rPr lang="en-US" dirty="0"/>
              <a:t>Place free masses in space; use interferometry to sense path length changes due to passing GW</a:t>
            </a:r>
          </a:p>
          <a:p>
            <a:r>
              <a:rPr lang="en-US" dirty="0"/>
              <a:t>2.5x10</a:t>
            </a:r>
            <a:r>
              <a:rPr lang="en-US" baseline="30000" dirty="0"/>
              <a:t>6</a:t>
            </a:r>
            <a:r>
              <a:rPr lang="en-US" dirty="0"/>
              <a:t> km arms: best sensitivity  0.01 Hz, </a:t>
            </a:r>
            <a:br>
              <a:rPr lang="en-US" dirty="0"/>
            </a:br>
            <a:r>
              <a:rPr lang="en-US" dirty="0"/>
              <a:t>target masses to 10</a:t>
            </a:r>
            <a:r>
              <a:rPr lang="en-US" baseline="30000" dirty="0"/>
              <a:t>6</a:t>
            </a:r>
            <a:r>
              <a:rPr lang="en-US" dirty="0"/>
              <a:t> solar masses</a:t>
            </a:r>
          </a:p>
          <a:p>
            <a:r>
              <a:rPr lang="en-US" dirty="0"/>
              <a:t>‘Servo’ the shield satellites to follow the test masses, protecting against solar wind etc. </a:t>
            </a:r>
          </a:p>
          <a:p>
            <a:r>
              <a:rPr lang="en-US" dirty="0"/>
              <a:t>Orbit scans sky; sources last years, viewed from 2AU baseline</a:t>
            </a:r>
          </a:p>
        </p:txBody>
      </p:sp>
    </p:spTree>
    <p:extLst>
      <p:ext uri="{BB962C8B-B14F-4D97-AF65-F5344CB8AC3E}">
        <p14:creationId xmlns:p14="http://schemas.microsoft.com/office/powerpoint/2010/main" val="4094417612"/>
      </p:ext>
    </p:extLst>
  </p:cSld>
  <p:clrMapOvr>
    <a:masterClrMapping/>
  </p:clrMapOvr>
</p:sld>
</file>

<file path=ppt/theme/theme1.xml><?xml version="1.0" encoding="utf-8"?>
<a:theme xmlns:a="http://schemas.openxmlformats.org/drawingml/2006/main" name="LIGO_lab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LIGO_lab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LIGO_lab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lab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O_lab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lab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lab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lab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lab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Settings\ljones\My Documents\Power Point\LIGO_lab.pot</Template>
  <TotalTime>170751</TotalTime>
  <Words>2337</Words>
  <Application>Microsoft Macintosh PowerPoint</Application>
  <PresentationFormat>On-screen Show (4:3)</PresentationFormat>
  <Paragraphs>358</Paragraphs>
  <Slides>42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Arial</vt:lpstr>
      <vt:lpstr>Calibri</vt:lpstr>
      <vt:lpstr>Helvetica</vt:lpstr>
      <vt:lpstr>Helvetica Neue</vt:lpstr>
      <vt:lpstr>Monotype Sorts</vt:lpstr>
      <vt:lpstr>Times</vt:lpstr>
      <vt:lpstr>Times New Roman</vt:lpstr>
      <vt:lpstr>Wingdings</vt:lpstr>
      <vt:lpstr>LIGO_lab</vt:lpstr>
      <vt:lpstr>Prospects for the future of  gravitational-wave observation</vt:lpstr>
      <vt:lpstr>Thanks to…</vt:lpstr>
      <vt:lpstr>Detection methods, Projects</vt:lpstr>
      <vt:lpstr>Detection methods, Projects</vt:lpstr>
      <vt:lpstr>Primordial Stochastic Background search in the CMB</vt:lpstr>
      <vt:lpstr>Broad spectrum of GW sources</vt:lpstr>
      <vt:lpstr>Pulsar Timing Arrays</vt:lpstr>
      <vt:lpstr>Broad spectrum of GW sources</vt:lpstr>
      <vt:lpstr>LISA, targeting  super-massive Black Holes</vt:lpstr>
      <vt:lpstr>The measurement concept</vt:lpstr>
      <vt:lpstr>LISA PathFinder </vt:lpstr>
      <vt:lpstr>LISA Sensitivity curve</vt:lpstr>
      <vt:lpstr>LISA Astrophysics</vt:lpstr>
      <vt:lpstr>LISA Status</vt:lpstr>
      <vt:lpstr>Detection methods, Projects</vt:lpstr>
      <vt:lpstr>Ground-based Detector evolution</vt:lpstr>
      <vt:lpstr>PowerPoint Presentation</vt:lpstr>
      <vt:lpstr>PowerPoint Presentation</vt:lpstr>
      <vt:lpstr>PowerPoint Presentation</vt:lpstr>
      <vt:lpstr>Sensitivity improvements are very well rewarded</vt:lpstr>
      <vt:lpstr>Planned Observing Timeline</vt:lpstr>
      <vt:lpstr>Planned Observing Timeline</vt:lpstr>
      <vt:lpstr>Designing instruments for Astrophysical goals</vt:lpstr>
      <vt:lpstr>NEMO: A ‘Neutron Star Explorer’ – Possible evolution path for 3-4km</vt:lpstr>
      <vt:lpstr>Next Generation Observatories: Einstein Telescope</vt:lpstr>
      <vt:lpstr>Einstein Telescope: Underground multi-ifo Triangle</vt:lpstr>
      <vt:lpstr>Next Generation Observatories: Cosmic Explorer</vt:lpstr>
      <vt:lpstr>Cosmic Explorer: Make arms 10x longer</vt:lpstr>
      <vt:lpstr>Cosmic Explorer</vt:lpstr>
      <vt:lpstr>Sensitivity of ground-based detectors</vt:lpstr>
      <vt:lpstr>Reach of Next Gen Observatories:  All binaries in universe from 1-1000 M⦿ </vt:lpstr>
      <vt:lpstr>Next Generation Observatories</vt:lpstr>
      <vt:lpstr>Two critical points</vt:lpstr>
      <vt:lpstr>This meeting shows…</vt:lpstr>
      <vt:lpstr>PowerPoint Presentation</vt:lpstr>
      <vt:lpstr>PowerPoint Presentation</vt:lpstr>
      <vt:lpstr>Measuring ΔL= 4x10-18 m Forces on test mass</vt:lpstr>
      <vt:lpstr>Measuring ΔL= 4x10-18 m Forces on test mass</vt:lpstr>
      <vt:lpstr>Frequency Dependent Squeezing</vt:lpstr>
      <vt:lpstr>Measuring ΔL= 4x10-18 m Internal motion</vt:lpstr>
      <vt:lpstr>Measuring ΔL= 4x10-18 m Internal motion</vt:lpstr>
      <vt:lpstr>Civil Construction:  Beam Tube cover, foundation, earthmoving</vt:lpstr>
    </vt:vector>
  </TitlesOfParts>
  <Company>CALTECH.EDU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SEI Structure Development</dc:title>
  <dc:creator>LIGO</dc:creator>
  <cp:lastModifiedBy>David H Shoemaker</cp:lastModifiedBy>
  <cp:revision>1484</cp:revision>
  <cp:lastPrinted>2021-04-01T16:43:56Z</cp:lastPrinted>
  <dcterms:created xsi:type="dcterms:W3CDTF">2003-06-05T14:38:00Z</dcterms:created>
  <dcterms:modified xsi:type="dcterms:W3CDTF">2021-04-01T16:43:58Z</dcterms:modified>
</cp:coreProperties>
</file>