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E4F3"/>
    <a:srgbClr val="89D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0"/>
    <p:restoredTop sz="94728"/>
  </p:normalViewPr>
  <p:slideViewPr>
    <p:cSldViewPr snapToGrid="0" snapToObjects="1">
      <p:cViewPr varScale="1">
        <p:scale>
          <a:sx n="123" d="100"/>
          <a:sy n="123" d="100"/>
        </p:scale>
        <p:origin x="224" y="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262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8C8496-C257-6B49-8741-A4B13DAAA7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3537E-67FF-0F4B-8136-5F3B2A796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B582E-9FC1-BA43-A08A-1E0CACA4EFCA}" type="datetimeFigureOut">
              <a:rPr lang="en-US" smtClean="0"/>
              <a:t>6/24/21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7EC512-866D-2646-BA4A-50F404DBF6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8428E-BACF-D841-8372-45B876D3C0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0410D-6661-4E44-B312-474106440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2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3FF38-120B-6D4C-8DF2-BDE159F6DFF3}" type="datetimeFigureOut">
              <a:rPr lang="en-US" smtClean="0"/>
              <a:t>6/24/21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0DF5B-E854-F443-A09C-BF40AB456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1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1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3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0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5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4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2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7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8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0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G2101334-v1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17AB-09A4-2F40-9D51-36CDD4C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3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lmap.org/assets/maps/indigenous_peoples_NorthPacific/indigenous_peoples_NPaci.jp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cgi-bin/private/DocDB/DisplayMeeting?conferenceid=1108" TargetMode="External"/><Relationship Id="rId7" Type="http://schemas.openxmlformats.org/officeDocument/2006/relationships/image" Target="../media/image9.jpg"/><Relationship Id="rId2" Type="http://schemas.openxmlformats.org/officeDocument/2006/relationships/hyperlink" Target="https://sites.uw.edu/joeykey/gwanw2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ashington.zoom.us/j/405670079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allen tree in a forest&#10;&#10;Description automatically generated with medium confidence">
            <a:extLst>
              <a:ext uri="{FF2B5EF4-FFF2-40B4-BE49-F238E27FC236}">
                <a16:creationId xmlns:a16="http://schemas.microsoft.com/office/drawing/2014/main" id="{8C5B2354-AAA4-404E-8384-F31FB5AF8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B7C71D-1741-C54F-822E-05A1F3D3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BE252-FFA7-3D4A-BB37-A96A98C0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1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4509CE3-5764-DB40-9C6D-63B273F7B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04341"/>
            <a:ext cx="12191999" cy="2582887"/>
          </a:xfrm>
          <a:effectLst>
            <a:outerShdw blurRad="228600" dist="63500" dir="2760000" algn="l" rotWithShape="0">
              <a:schemeClr val="bg1"/>
            </a:outerShdw>
          </a:effectLst>
        </p:spPr>
        <p:txBody>
          <a:bodyPr anchor="ctr">
            <a:normAutofit fontScale="90000"/>
          </a:bodyPr>
          <a:lstStyle/>
          <a:p>
            <a:pPr algn="r"/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Gravitational Wave Astronomy </a:t>
            </a:r>
            <a:b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North-West </a:t>
            </a:r>
            <a:b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48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en-US" sz="4800" b="1" i="1" baseline="300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th</a:t>
            </a:r>
            <a:r>
              <a:rPr lang="en-US" sz="48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 Annual </a:t>
            </a:r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GWANW</a:t>
            </a:r>
            <a:b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Day 2: Jun 29 2021</a:t>
            </a:r>
          </a:p>
        </p:txBody>
      </p:sp>
    </p:spTree>
    <p:extLst>
      <p:ext uri="{BB962C8B-B14F-4D97-AF65-F5344CB8AC3E}">
        <p14:creationId xmlns:p14="http://schemas.microsoft.com/office/powerpoint/2010/main" val="97306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1E0C-D496-944A-BD3B-B7239A62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This meeting in context…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1C303-6881-1F47-80E3-2479AEB1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E1433-9BC3-CA46-B54F-3E2FF854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E17A4C52-E1C1-264D-9BA1-925AC3726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330" y="3112304"/>
            <a:ext cx="5022826" cy="3423576"/>
          </a:xfrm>
          <a:prstGeom prst="rect">
            <a:avLst/>
          </a:prstGeom>
        </p:spPr>
      </p:pic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C541829D-558A-3846-B8C1-7758B0088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16" y="671617"/>
            <a:ext cx="4277584" cy="589416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A19A23A-1490-D54A-A0E7-F5DEC94AE9F4}"/>
              </a:ext>
            </a:extLst>
          </p:cNvPr>
          <p:cNvGrpSpPr/>
          <p:nvPr/>
        </p:nvGrpSpPr>
        <p:grpSpPr>
          <a:xfrm>
            <a:off x="9100878" y="174334"/>
            <a:ext cx="3039168" cy="2142837"/>
            <a:chOff x="5954751" y="4714544"/>
            <a:chExt cx="2706659" cy="1784162"/>
          </a:xfrm>
        </p:grpSpPr>
        <p:pic>
          <p:nvPicPr>
            <p:cNvPr id="21" name="Picture 2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539A9F8-9C84-BD4F-A28D-CA553548C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4751" y="4714544"/>
              <a:ext cx="2631687" cy="177551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8E80DD-9C75-D047-A9E9-07C51FAEE25C}"/>
                </a:ext>
              </a:extLst>
            </p:cNvPr>
            <p:cNvSpPr/>
            <p:nvPr/>
          </p:nvSpPr>
          <p:spPr>
            <a:xfrm>
              <a:off x="7776231" y="6221707"/>
              <a:ext cx="8851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</a:rPr>
                <a:t>vote.org</a:t>
              </a:r>
              <a:r>
                <a:rPr lang="en-US" sz="1200" dirty="0">
                  <a:solidFill>
                    <a:schemeClr val="bg1"/>
                  </a:solidFill>
                </a:rPr>
                <a:t>/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4BA47-3E3F-1E4E-B04D-AC40A24A7A8A}"/>
              </a:ext>
            </a:extLst>
          </p:cNvPr>
          <p:cNvSpPr/>
          <p:nvPr/>
        </p:nvSpPr>
        <p:spPr>
          <a:xfrm>
            <a:off x="1333297" y="1127228"/>
            <a:ext cx="225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covid.cdc.gov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23A00F-AF00-244B-BF00-4395367E698E}"/>
              </a:ext>
            </a:extLst>
          </p:cNvPr>
          <p:cNvSpPr txBox="1"/>
          <p:nvPr/>
        </p:nvSpPr>
        <p:spPr>
          <a:xfrm>
            <a:off x="526968" y="708891"/>
            <a:ext cx="1698863" cy="307777"/>
          </a:xfrm>
          <a:prstGeom prst="rect">
            <a:avLst/>
          </a:prstGeom>
          <a:solidFill>
            <a:srgbClr val="A9E4F3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US Pacific Northwest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BF31E3-9442-984D-A16B-211F118E9AF1}"/>
              </a:ext>
            </a:extLst>
          </p:cNvPr>
          <p:cNvSpPr txBox="1"/>
          <p:nvPr/>
        </p:nvSpPr>
        <p:spPr>
          <a:xfrm>
            <a:off x="842864" y="4031758"/>
            <a:ext cx="36471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Please: get vaccinated,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if you can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haven’t already.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9B8FC5-CEB6-B74F-B242-0AC70A39B8A7}"/>
              </a:ext>
            </a:extLst>
          </p:cNvPr>
          <p:cNvSpPr/>
          <p:nvPr/>
        </p:nvSpPr>
        <p:spPr>
          <a:xfrm>
            <a:off x="4662055" y="765463"/>
            <a:ext cx="1887680" cy="18253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C6BFFF-9653-A64D-A5DA-459D3008712C}"/>
              </a:ext>
            </a:extLst>
          </p:cNvPr>
          <p:cNvSpPr/>
          <p:nvPr/>
        </p:nvSpPr>
        <p:spPr>
          <a:xfrm>
            <a:off x="5808519" y="0"/>
            <a:ext cx="1887680" cy="18253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1C941D5-93F5-EB43-8F2B-BFD52050DBD4}"/>
              </a:ext>
            </a:extLst>
          </p:cNvPr>
          <p:cNvSpPr/>
          <p:nvPr/>
        </p:nvSpPr>
        <p:spPr>
          <a:xfrm>
            <a:off x="6906491" y="786245"/>
            <a:ext cx="1887680" cy="18253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54F835-E712-474C-A772-6F85AD64B0EA}"/>
              </a:ext>
            </a:extLst>
          </p:cNvPr>
          <p:cNvSpPr/>
          <p:nvPr/>
        </p:nvSpPr>
        <p:spPr>
          <a:xfrm>
            <a:off x="6539347" y="2081645"/>
            <a:ext cx="1887680" cy="182533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FF0637D-AC6B-2D4C-8853-5B19ACA5CFE7}"/>
              </a:ext>
            </a:extLst>
          </p:cNvPr>
          <p:cNvSpPr/>
          <p:nvPr/>
        </p:nvSpPr>
        <p:spPr>
          <a:xfrm>
            <a:off x="5081156" y="2098962"/>
            <a:ext cx="1887680" cy="1825337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FFFC3E-3E8B-6540-A002-48FEAD5EE392}"/>
              </a:ext>
            </a:extLst>
          </p:cNvPr>
          <p:cNvSpPr txBox="1"/>
          <p:nvPr/>
        </p:nvSpPr>
        <p:spPr>
          <a:xfrm>
            <a:off x="6213763" y="228601"/>
            <a:ext cx="1013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Structural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9EA456-6048-EA4F-BB57-247A9516A447}"/>
              </a:ext>
            </a:extLst>
          </p:cNvPr>
          <p:cNvSpPr txBox="1"/>
          <p:nvPr/>
        </p:nvSpPr>
        <p:spPr>
          <a:xfrm>
            <a:off x="7477993" y="1253837"/>
            <a:ext cx="120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Institutional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621257-C793-5D43-9B42-F11293CBDC37}"/>
              </a:ext>
            </a:extLst>
          </p:cNvPr>
          <p:cNvSpPr txBox="1"/>
          <p:nvPr/>
        </p:nvSpPr>
        <p:spPr>
          <a:xfrm>
            <a:off x="7297881" y="3058391"/>
            <a:ext cx="844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Cultural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6F6158-CB27-B341-A298-0F775CEC8C19}"/>
              </a:ext>
            </a:extLst>
          </p:cNvPr>
          <p:cNvSpPr txBox="1"/>
          <p:nvPr/>
        </p:nvSpPr>
        <p:spPr>
          <a:xfrm>
            <a:off x="5216237" y="3075710"/>
            <a:ext cx="1323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Interpersonal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CEB120-C9EE-9D45-AEF6-B21FC90A6E6E}"/>
              </a:ext>
            </a:extLst>
          </p:cNvPr>
          <p:cNvSpPr txBox="1"/>
          <p:nvPr/>
        </p:nvSpPr>
        <p:spPr>
          <a:xfrm>
            <a:off x="4693228" y="1503219"/>
            <a:ext cx="1187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Internalized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96CDC10-83AE-F242-9E8A-75B6912C1EBD}"/>
              </a:ext>
            </a:extLst>
          </p:cNvPr>
          <p:cNvSpPr/>
          <p:nvPr/>
        </p:nvSpPr>
        <p:spPr>
          <a:xfrm>
            <a:off x="5756566" y="1080656"/>
            <a:ext cx="1943098" cy="19742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6B1423-3D5C-FF4E-95A3-00B00B14B702}"/>
              </a:ext>
            </a:extLst>
          </p:cNvPr>
          <p:cNvSpPr txBox="1"/>
          <p:nvPr/>
        </p:nvSpPr>
        <p:spPr>
          <a:xfrm>
            <a:off x="5991819" y="1319646"/>
            <a:ext cx="1520809" cy="139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Combat</a:t>
            </a:r>
          </a:p>
          <a:p>
            <a:pPr algn="ctr"/>
            <a:r>
              <a:rPr lang="en-US" sz="2000" b="1" u="sng" dirty="0"/>
              <a:t>Racism</a:t>
            </a:r>
            <a:endParaRPr lang="en-US" b="1" u="sng" dirty="0"/>
          </a:p>
          <a:p>
            <a:pPr algn="ctr"/>
            <a:r>
              <a:rPr lang="en-US" sz="1600" b="1" dirty="0"/>
              <a:t>in as many</a:t>
            </a:r>
          </a:p>
          <a:p>
            <a:pPr algn="ctr"/>
            <a:r>
              <a:rPr lang="en-US" sz="1600" b="1" dirty="0"/>
              <a:t>ways as you </a:t>
            </a:r>
          </a:p>
          <a:p>
            <a:pPr algn="ctr"/>
            <a:r>
              <a:rPr lang="en-US" sz="1600" b="1" dirty="0"/>
              <a:t>have influence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982B61-5AEB-3649-91AF-3502AA365AF7}"/>
              </a:ext>
            </a:extLst>
          </p:cNvPr>
          <p:cNvSpPr txBox="1"/>
          <p:nvPr/>
        </p:nvSpPr>
        <p:spPr>
          <a:xfrm>
            <a:off x="10453257" y="3344050"/>
            <a:ext cx="1641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C00000"/>
                </a:solidFill>
              </a:rPr>
              <a:t>Support </a:t>
            </a:r>
          </a:p>
          <a:p>
            <a:pPr algn="r"/>
            <a:r>
              <a:rPr lang="en-US" sz="2000" b="1" dirty="0">
                <a:solidFill>
                  <a:srgbClr val="C00000"/>
                </a:solidFill>
              </a:rPr>
              <a:t>the </a:t>
            </a:r>
          </a:p>
          <a:p>
            <a:pPr algn="r"/>
            <a:r>
              <a:rPr lang="en-US" sz="2000" b="1" dirty="0">
                <a:solidFill>
                  <a:srgbClr val="C00000"/>
                </a:solidFill>
              </a:rPr>
              <a:t>diversity </a:t>
            </a:r>
          </a:p>
          <a:p>
            <a:pPr algn="r"/>
            <a:r>
              <a:rPr lang="en-US" sz="2000" b="1" dirty="0">
                <a:solidFill>
                  <a:srgbClr val="C00000"/>
                </a:solidFill>
              </a:rPr>
              <a:t>of </a:t>
            </a:r>
          </a:p>
          <a:p>
            <a:pPr algn="r"/>
            <a:r>
              <a:rPr lang="en-US" sz="2000" b="1" dirty="0">
                <a:solidFill>
                  <a:srgbClr val="C00000"/>
                </a:solidFill>
              </a:rPr>
              <a:t>your </a:t>
            </a:r>
          </a:p>
          <a:p>
            <a:pPr algn="r"/>
            <a:r>
              <a:rPr lang="en-US" sz="2000" b="1" dirty="0">
                <a:solidFill>
                  <a:srgbClr val="C00000"/>
                </a:solidFill>
              </a:rPr>
              <a:t>local</a:t>
            </a:r>
          </a:p>
          <a:p>
            <a:pPr algn="r"/>
            <a:r>
              <a:rPr lang="en-US" sz="2000" b="1" dirty="0">
                <a:solidFill>
                  <a:srgbClr val="C00000"/>
                </a:solidFill>
              </a:rPr>
              <a:t> indigenous</a:t>
            </a:r>
          </a:p>
          <a:p>
            <a:pPr algn="r"/>
            <a:r>
              <a:rPr lang="en-US" sz="2000" b="1" dirty="0">
                <a:solidFill>
                  <a:srgbClr val="C00000"/>
                </a:solidFill>
              </a:rPr>
              <a:t>community</a:t>
            </a:r>
          </a:p>
        </p:txBody>
      </p:sp>
      <p:pic>
        <p:nvPicPr>
          <p:cNvPr id="35" name="Picture 34" descr="A close up of a flag&#10;&#10;Description automatically generated">
            <a:extLst>
              <a:ext uri="{FF2B5EF4-FFF2-40B4-BE49-F238E27FC236}">
                <a16:creationId xmlns:a16="http://schemas.microsoft.com/office/drawing/2014/main" id="{24E06CA1-4BE6-0847-BE28-216A9ABF5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009" y="4634345"/>
            <a:ext cx="3292015" cy="219248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72FE3E7-16E2-F34D-AE2B-52868AF3D90F}"/>
              </a:ext>
            </a:extLst>
          </p:cNvPr>
          <p:cNvSpPr txBox="1"/>
          <p:nvPr/>
        </p:nvSpPr>
        <p:spPr>
          <a:xfrm>
            <a:off x="5082715" y="4680158"/>
            <a:ext cx="24515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Love is Love,</a:t>
            </a:r>
          </a:p>
          <a:p>
            <a:pPr algn="ctr"/>
            <a:endParaRPr lang="en-US" sz="3200" b="1" dirty="0">
              <a:solidFill>
                <a:srgbClr val="92D050"/>
              </a:solidFill>
            </a:endParaRPr>
          </a:p>
          <a:p>
            <a:pPr algn="ctr"/>
            <a:endParaRPr lang="en-US" sz="3200" b="1" dirty="0">
              <a:solidFill>
                <a:srgbClr val="92D050"/>
              </a:solidFill>
            </a:endParaRPr>
          </a:p>
          <a:p>
            <a:pPr algn="ctr"/>
            <a:r>
              <a:rPr lang="en-US" sz="3200" b="1" i="1" dirty="0">
                <a:solidFill>
                  <a:srgbClr val="92D050"/>
                </a:solidFill>
              </a:rPr>
              <a:t>every</a:t>
            </a:r>
            <a:r>
              <a:rPr lang="en-US" sz="3200" b="1" dirty="0">
                <a:solidFill>
                  <a:srgbClr val="92D050"/>
                </a:solidFill>
              </a:rPr>
              <a:t> month.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7C9F02-7E65-BF48-85E0-CE3EF4D9E2CE}"/>
              </a:ext>
            </a:extLst>
          </p:cNvPr>
          <p:cNvSpPr/>
          <p:nvPr/>
        </p:nvSpPr>
        <p:spPr>
          <a:xfrm>
            <a:off x="5308780" y="469960"/>
            <a:ext cx="2986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www.instituteforhealingandjustice.org</a:t>
            </a: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CA7CAE-5B9C-D04D-8A8B-A68FBA63CFD3}"/>
              </a:ext>
            </a:extLst>
          </p:cNvPr>
          <p:cNvSpPr txBox="1"/>
          <p:nvPr/>
        </p:nvSpPr>
        <p:spPr>
          <a:xfrm>
            <a:off x="11072242" y="6239284"/>
            <a:ext cx="110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6"/>
              </a:rPr>
              <a:t>llmap.org/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278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AD422-F200-1342-9C8F-1A3D40C03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304" y="1439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This is a safe space.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AEF6-D1E3-0747-984D-61AE66547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15" y="1425504"/>
            <a:ext cx="11436263" cy="48609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dirty="0"/>
              <a:t>Take your time. </a:t>
            </a:r>
          </a:p>
          <a:p>
            <a:pPr marL="0" indent="0" algn="ctr">
              <a:buNone/>
            </a:pPr>
            <a:r>
              <a:rPr lang="en-US" sz="3200" dirty="0"/>
              <a:t>Be patient.</a:t>
            </a:r>
          </a:p>
          <a:p>
            <a:pPr marL="0" indent="0" algn="ctr">
              <a:buNone/>
            </a:pPr>
            <a:r>
              <a:rPr lang="en-US" sz="3200" dirty="0"/>
              <a:t>Listen.</a:t>
            </a:r>
          </a:p>
          <a:p>
            <a:pPr marL="0" indent="0" algn="ctr">
              <a:buNone/>
            </a:pPr>
            <a:r>
              <a:rPr lang="en-US" sz="3200" dirty="0"/>
              <a:t>Take a break. </a:t>
            </a:r>
          </a:p>
          <a:p>
            <a:pPr marL="0" indent="0" algn="ctr">
              <a:buNone/>
            </a:pPr>
            <a:r>
              <a:rPr lang="en-US" sz="3200" dirty="0"/>
              <a:t>Do whatever you need to do.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Today, we set aside the world for a moment to look (and “listen”) up.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 </a:t>
            </a:r>
          </a:p>
          <a:p>
            <a:pPr marL="0" indent="0" algn="ctr">
              <a:buNone/>
            </a:pPr>
            <a:r>
              <a:rPr lang="en-US" sz="4700" b="1" dirty="0"/>
              <a:t>Welcome.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04D25-BA8B-0448-BA4F-5018452B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7353-0332-FA47-9152-44FEA01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4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60073-9A59-C747-8F0B-96196218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C4307-CFAB-6F4A-92D1-9644C728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A picture containing photo, different, showing, colorful&#10;&#10;Description automatically generated">
            <a:extLst>
              <a:ext uri="{FF2B5EF4-FFF2-40B4-BE49-F238E27FC236}">
                <a16:creationId xmlns:a16="http://schemas.microsoft.com/office/drawing/2014/main" id="{95FFFF9F-08C9-3043-8EF6-8FA9FC5EF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29" y="0"/>
            <a:ext cx="915934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7A3845-0774-584A-B394-6F1A1060F268}"/>
              </a:ext>
            </a:extLst>
          </p:cNvPr>
          <p:cNvSpPr/>
          <p:nvPr/>
        </p:nvSpPr>
        <p:spPr>
          <a:xfrm>
            <a:off x="6033722" y="4034042"/>
            <a:ext cx="626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😢</a:t>
            </a:r>
          </a:p>
        </p:txBody>
      </p:sp>
    </p:spTree>
    <p:extLst>
      <p:ext uri="{BB962C8B-B14F-4D97-AF65-F5344CB8AC3E}">
        <p14:creationId xmlns:p14="http://schemas.microsoft.com/office/powerpoint/2010/main" val="215985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FF31A-604A-4E42-9C07-E02535B9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986" y="0"/>
            <a:ext cx="8232921" cy="9434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GWANW 2021: Essential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C03F-7B78-AE4E-8E9B-8E9F00625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03199"/>
            <a:ext cx="12338136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https://sites.uw.edu/joeykey/gwanw21/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https://dcc.ligo.org/cgi-bin/private/DocDB/DisplayMeeting?conferenceid=1108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https://washington.zoom.us/j/4056700799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E4CB9-0873-B745-8553-D7BDCA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1F1F8-1524-7246-BD34-83484B97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4EFDB6-CC4E-5A46-AABA-7A25F1B76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510" y="3602822"/>
            <a:ext cx="3541539" cy="2726541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C8E652C-EFE3-2348-AECA-A9D347148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28" y="3648249"/>
            <a:ext cx="1590672" cy="2695305"/>
          </a:xfrm>
          <a:prstGeom prst="rect">
            <a:avLst/>
          </a:prstGeom>
        </p:spPr>
      </p:pic>
      <p:pic>
        <p:nvPicPr>
          <p:cNvPr id="11" name="Picture 10" descr="A picture containing drawing, propeller, pan&#10;&#10;Description automatically generated">
            <a:extLst>
              <a:ext uri="{FF2B5EF4-FFF2-40B4-BE49-F238E27FC236}">
                <a16:creationId xmlns:a16="http://schemas.microsoft.com/office/drawing/2014/main" id="{996807CB-4C89-BB40-B5BF-4295E5AA5D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8" y="3856137"/>
            <a:ext cx="4129087" cy="22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9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400E4-26AE-BA47-AB01-F1C808F9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G2001006-v1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44D93-E83B-664B-B02D-836FFDAD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17AB-09A4-2F40-9D51-36CDD4C8D445}" type="slidenum">
              <a:rPr lang="en-US" smtClean="0"/>
              <a:t>6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C17689A-BE2D-E24D-A12F-2AF21D88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215" y="904013"/>
            <a:ext cx="6248540" cy="4675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Yesterday: GWA, LIGO, LISA, and PTA Workshops</a:t>
            </a:r>
          </a:p>
          <a:p>
            <a:pPr marL="0" indent="0">
              <a:buNone/>
            </a:pPr>
            <a:r>
              <a:rPr lang="en-US" sz="2400" dirty="0"/>
              <a:t>Today </a:t>
            </a:r>
          </a:p>
          <a:p>
            <a:pPr marL="0" indent="0">
              <a:buNone/>
            </a:pPr>
            <a:r>
              <a:rPr lang="en-US" sz="2400" b="1" dirty="0"/>
              <a:t>9:10</a:t>
            </a:r>
            <a:r>
              <a:rPr lang="en-US" sz="2400" dirty="0"/>
              <a:t> GW Observatory Status Talks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	10:10 Quick bio break</a:t>
            </a:r>
          </a:p>
          <a:p>
            <a:pPr marL="0" indent="0">
              <a:buNone/>
            </a:pPr>
            <a:r>
              <a:rPr lang="en-US" sz="2400" b="1" dirty="0"/>
              <a:t>10:15</a:t>
            </a:r>
            <a:r>
              <a:rPr lang="en-US" sz="2400" dirty="0"/>
              <a:t> GWANW Group Projects and Challenges</a:t>
            </a:r>
          </a:p>
          <a:p>
            <a:pPr marL="0" indent="0">
              <a:buNone/>
            </a:pPr>
            <a:r>
              <a:rPr lang="en-US" sz="2400" i="1" dirty="0"/>
              <a:t>	12:30 Lunch Break</a:t>
            </a:r>
          </a:p>
          <a:p>
            <a:pPr marL="0" indent="0">
              <a:buNone/>
            </a:pPr>
            <a:r>
              <a:rPr lang="en-US" sz="2400" b="1" dirty="0"/>
              <a:t>13:30</a:t>
            </a:r>
            <a:r>
              <a:rPr lang="en-US" sz="2400" dirty="0"/>
              <a:t> LHO Virtual Tour</a:t>
            </a:r>
          </a:p>
          <a:p>
            <a:pPr marL="0" indent="0">
              <a:buNone/>
            </a:pPr>
            <a:r>
              <a:rPr lang="en-US" sz="2400" b="1" dirty="0"/>
              <a:t>14:15</a:t>
            </a:r>
            <a:r>
              <a:rPr lang="en-US" sz="2400" dirty="0"/>
              <a:t> LSC Students and Fellows Talks</a:t>
            </a:r>
          </a:p>
          <a:p>
            <a:pPr marL="0" indent="0">
              <a:buNone/>
            </a:pPr>
            <a:r>
              <a:rPr lang="en-US" sz="2400" i="1" dirty="0"/>
              <a:t>	15:30 Coffee Break</a:t>
            </a:r>
          </a:p>
          <a:p>
            <a:pPr marL="0" indent="0">
              <a:buNone/>
            </a:pPr>
            <a:r>
              <a:rPr lang="en-US" sz="2400" b="1" dirty="0"/>
              <a:t>16:30</a:t>
            </a:r>
            <a:r>
              <a:rPr lang="en-US" sz="2400" dirty="0"/>
              <a:t> Outreach Topics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344227-3A93-0548-8BB4-6EB53A849118}"/>
              </a:ext>
            </a:extLst>
          </p:cNvPr>
          <p:cNvSpPr/>
          <p:nvPr/>
        </p:nvSpPr>
        <p:spPr>
          <a:xfrm>
            <a:off x="3945903" y="5720453"/>
            <a:ext cx="40934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/>
              <a:t>Let’s get started!</a:t>
            </a:r>
          </a:p>
        </p:txBody>
      </p:sp>
      <p:pic>
        <p:nvPicPr>
          <p:cNvPr id="3" name="Picture 2" descr="A sign in the desert&#10;&#10;Description automatically generated with medium confidence">
            <a:extLst>
              <a:ext uri="{FF2B5EF4-FFF2-40B4-BE49-F238E27FC236}">
                <a16:creationId xmlns:a16="http://schemas.microsoft.com/office/drawing/2014/main" id="{737EFDD6-4D4B-CE4C-8FFB-3DE375B44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573"/>
            <a:ext cx="5860474" cy="43953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33462E-631F-5149-BE92-39E2A07DD175}"/>
              </a:ext>
            </a:extLst>
          </p:cNvPr>
          <p:cNvSpPr/>
          <p:nvPr/>
        </p:nvSpPr>
        <p:spPr>
          <a:xfrm>
            <a:off x="3386633" y="0"/>
            <a:ext cx="51103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GWANW 2021: Day 2</a:t>
            </a:r>
          </a:p>
        </p:txBody>
      </p:sp>
    </p:spTree>
    <p:extLst>
      <p:ext uri="{BB962C8B-B14F-4D97-AF65-F5344CB8AC3E}">
        <p14:creationId xmlns:p14="http://schemas.microsoft.com/office/powerpoint/2010/main" val="2354121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254</Words>
  <Application>Microsoft Macintosh PowerPoint</Application>
  <PresentationFormat>Widescreen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Gravitational Wave Astronomy  North-West  4th Annual GWANW Day 2: Jun 29 2021</vt:lpstr>
      <vt:lpstr>This meeting in context…</vt:lpstr>
      <vt:lpstr>This is a safe space.</vt:lpstr>
      <vt:lpstr>PowerPoint Presentation</vt:lpstr>
      <vt:lpstr>GWANW 2021: Essential Links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Kissel, Jeffrey S. (Jeff)</dc:creator>
  <cp:lastModifiedBy>Kissel, Jeffrey S. (Jeff)</cp:lastModifiedBy>
  <cp:revision>18</cp:revision>
  <dcterms:created xsi:type="dcterms:W3CDTF">2020-06-29T14:43:38Z</dcterms:created>
  <dcterms:modified xsi:type="dcterms:W3CDTF">2021-06-24T22:31:27Z</dcterms:modified>
</cp:coreProperties>
</file>