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9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AC20D-00E5-4D7B-8212-1A7614A92C21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FAF2-BB25-4D69-B6F9-EF12FF76031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7862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AC20D-00E5-4D7B-8212-1A7614A92C21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FAF2-BB25-4D69-B6F9-EF12FF760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766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AC20D-00E5-4D7B-8212-1A7614A92C21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FAF2-BB25-4D69-B6F9-EF12FF760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867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AC20D-00E5-4D7B-8212-1A7614A92C21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FAF2-BB25-4D69-B6F9-EF12FF760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558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AC20D-00E5-4D7B-8212-1A7614A92C21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FAF2-BB25-4D69-B6F9-EF12FF760319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2891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77871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242874"/>
            <a:ext cx="4937760" cy="462622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242874"/>
            <a:ext cx="4937760" cy="46262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AC20D-00E5-4D7B-8212-1A7614A92C21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FAF2-BB25-4D69-B6F9-EF12FF760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224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73628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53996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021388"/>
            <a:ext cx="4937760" cy="39391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153996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021388"/>
            <a:ext cx="4937760" cy="39391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AC20D-00E5-4D7B-8212-1A7614A92C21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FAF2-BB25-4D69-B6F9-EF12FF760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678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AC20D-00E5-4D7B-8212-1A7614A92C21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FAF2-BB25-4D69-B6F9-EF12FF760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345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AC20D-00E5-4D7B-8212-1A7614A92C21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FAF2-BB25-4D69-B6F9-EF12FF760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679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15AC20D-00E5-4D7B-8212-1A7614A92C21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2DFAF2-BB25-4D69-B6F9-EF12FF760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984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AC20D-00E5-4D7B-8212-1A7614A92C21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2DFAF2-BB25-4D69-B6F9-EF12FF7603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091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70230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63469"/>
            <a:ext cx="10058400" cy="480562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15AC20D-00E5-4D7B-8212-1A7614A92C21}" type="datetimeFigureOut">
              <a:rPr lang="en-US" smtClean="0"/>
              <a:t>6/28/2021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C2DFAF2-BB25-4D69-B6F9-EF12FF760319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245523" y="1004483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6503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hyperlink" Target="https://arxiv.org/abs/2002.1176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dcc.ligo.org/LIGO-P1900244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arxiv.org/abs/2002.0204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35E5F-0A25-4263-9CB7-C2DD530208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/>
              <a:t>University of Washington Seattle </a:t>
            </a:r>
            <a:br>
              <a:rPr lang="en-US" sz="6000" dirty="0"/>
            </a:br>
            <a:r>
              <a:rPr lang="en-US" sz="6000" dirty="0"/>
              <a:t>Eöt-Wash Group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1E481F-79DE-45E7-8187-8C03197D4F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643428"/>
          </a:xfrm>
        </p:spPr>
        <p:txBody>
          <a:bodyPr>
            <a:normAutofit/>
          </a:bodyPr>
          <a:lstStyle/>
          <a:p>
            <a:r>
              <a:rPr lang="en-US" cap="none" dirty="0"/>
              <a:t>GWANW 2021</a:t>
            </a:r>
          </a:p>
          <a:p>
            <a:r>
              <a:rPr lang="en-US" cap="none" dirty="0"/>
              <a:t>Michael Ross</a:t>
            </a:r>
          </a:p>
        </p:txBody>
      </p:sp>
    </p:spTree>
    <p:extLst>
      <p:ext uri="{BB962C8B-B14F-4D97-AF65-F5344CB8AC3E}">
        <p14:creationId xmlns:p14="http://schemas.microsoft.com/office/powerpoint/2010/main" val="3738083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13A14-8C88-4717-901A-4B70BDED3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CENPA – </a:t>
            </a:r>
            <a:r>
              <a:rPr lang="en-US" sz="3100" dirty="0"/>
              <a:t>Center for Experimental Nuclear Physics and Astrophysics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2BC19A-5FD6-49B3-A9BC-619B0D96433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301300" y="1086559"/>
            <a:ext cx="7650360" cy="50911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BC4F53D-D47F-4C43-9EF6-45620EEACA84}"/>
              </a:ext>
            </a:extLst>
          </p:cNvPr>
          <p:cNvCxnSpPr>
            <a:cxnSpLocks/>
          </p:cNvCxnSpPr>
          <p:nvPr/>
        </p:nvCxnSpPr>
        <p:spPr>
          <a:xfrm flipH="1">
            <a:off x="6700521" y="2104008"/>
            <a:ext cx="1051460" cy="6261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035A37C9-ADE5-4875-BBC2-DCAD28753F9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7751981" y="1384088"/>
            <a:ext cx="3108959" cy="1149120"/>
          </a:xfrm>
          <a:prstGeom prst="rect">
            <a:avLst/>
          </a:prstGeom>
          <a:noFill/>
          <a:ln w="38100">
            <a:solidFill>
              <a:schemeClr val="accent1"/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3466167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FCCBE-62BB-4EE4-B8DC-335D828A2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Eöt-Wash Group </a:t>
            </a:r>
          </a:p>
        </p:txBody>
      </p:sp>
      <p:pic>
        <p:nvPicPr>
          <p:cNvPr id="1028" name="Picture 4" descr="headshots">
            <a:extLst>
              <a:ext uri="{FF2B5EF4-FFF2-40B4-BE49-F238E27FC236}">
                <a16:creationId xmlns:a16="http://schemas.microsoft.com/office/drawing/2014/main" id="{95F0F718-E42E-4F3D-9CFD-6C67761748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6"/>
          <a:stretch/>
        </p:blipFill>
        <p:spPr bwMode="auto">
          <a:xfrm>
            <a:off x="8509007" y="1419057"/>
            <a:ext cx="2676998" cy="217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1185CA-6250-4B7E-999A-FC55343674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b="33412"/>
          <a:stretch/>
        </p:blipFill>
        <p:spPr>
          <a:xfrm>
            <a:off x="976090" y="3733502"/>
            <a:ext cx="1890550" cy="1678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B7942691-4D3C-471E-A383-3517B94E0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484" y="1140391"/>
            <a:ext cx="1558192" cy="1593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erson standing next to a machine&#10;&#10;Description automatically generated with low confidence">
            <a:extLst>
              <a:ext uri="{FF2B5EF4-FFF2-40B4-BE49-F238E27FC236}">
                <a16:creationId xmlns:a16="http://schemas.microsoft.com/office/drawing/2014/main" id="{CDE620A7-51FA-40F0-8D34-53239BD7CF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16"/>
          <a:stretch/>
        </p:blipFill>
        <p:spPr>
          <a:xfrm>
            <a:off x="3245293" y="1140391"/>
            <a:ext cx="1525875" cy="18602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AD5EE58-2270-4AC2-BE75-A7ECF538AB35}"/>
              </a:ext>
            </a:extLst>
          </p:cNvPr>
          <p:cNvSpPr txBox="1"/>
          <p:nvPr/>
        </p:nvSpPr>
        <p:spPr>
          <a:xfrm>
            <a:off x="9241653" y="962108"/>
            <a:ext cx="1464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Professors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3ED5F3-8851-4E65-8088-FF8789BBDC08}"/>
              </a:ext>
            </a:extLst>
          </p:cNvPr>
          <p:cNvSpPr txBox="1"/>
          <p:nvPr/>
        </p:nvSpPr>
        <p:spPr>
          <a:xfrm>
            <a:off x="3146079" y="3075057"/>
            <a:ext cx="1818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Erik Shaw (Grad. Student)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F0212E-667B-464E-B229-90312527168F}"/>
              </a:ext>
            </a:extLst>
          </p:cNvPr>
          <p:cNvSpPr txBox="1"/>
          <p:nvPr/>
        </p:nvSpPr>
        <p:spPr>
          <a:xfrm>
            <a:off x="894585" y="5416542"/>
            <a:ext cx="2015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Colin Weller</a:t>
            </a:r>
          </a:p>
          <a:p>
            <a:r>
              <a:rPr lang="en-US" sz="2000" dirty="0"/>
              <a:t>(Undergrad. RA)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A0A40A-C6C1-49C1-9823-8DD53C58BB5E}"/>
              </a:ext>
            </a:extLst>
          </p:cNvPr>
          <p:cNvSpPr txBox="1"/>
          <p:nvPr/>
        </p:nvSpPr>
        <p:spPr>
          <a:xfrm>
            <a:off x="1005995" y="2734322"/>
            <a:ext cx="15762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Michael Ross</a:t>
            </a:r>
          </a:p>
          <a:p>
            <a:r>
              <a:rPr lang="en-US" sz="2000" dirty="0"/>
              <a:t>(Postdoc)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1FC630-9468-41D3-BFC4-9B59CAE04697}"/>
              </a:ext>
            </a:extLst>
          </p:cNvPr>
          <p:cNvSpPr txBox="1"/>
          <p:nvPr/>
        </p:nvSpPr>
        <p:spPr>
          <a:xfrm>
            <a:off x="5478081" y="3000652"/>
            <a:ext cx="2015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Conner </a:t>
            </a:r>
            <a:r>
              <a:rPr lang="en-US" sz="2000" dirty="0" err="1"/>
              <a:t>Gettings</a:t>
            </a:r>
            <a:endParaRPr lang="en-US" sz="2000" dirty="0"/>
          </a:p>
          <a:p>
            <a:r>
              <a:rPr lang="en-US" sz="2000" dirty="0"/>
              <a:t>(Postdoc)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4EFFCA-359B-457A-A3D0-28E0A60190A9}"/>
              </a:ext>
            </a:extLst>
          </p:cNvPr>
          <p:cNvSpPr txBox="1"/>
          <p:nvPr/>
        </p:nvSpPr>
        <p:spPr>
          <a:xfrm>
            <a:off x="5470501" y="5513796"/>
            <a:ext cx="2015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Jade Cox</a:t>
            </a:r>
          </a:p>
          <a:p>
            <a:r>
              <a:rPr lang="en-US" sz="2000" dirty="0"/>
              <a:t>(Undergrad. RA)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65AD2A-BE86-474E-80DA-5DA5DDEC0FE7}"/>
              </a:ext>
            </a:extLst>
          </p:cNvPr>
          <p:cNvSpPr txBox="1"/>
          <p:nvPr/>
        </p:nvSpPr>
        <p:spPr>
          <a:xfrm>
            <a:off x="7815525" y="4027926"/>
            <a:ext cx="1788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Eric </a:t>
            </a:r>
            <a:r>
              <a:rPr lang="en-US" sz="2000" dirty="0" err="1"/>
              <a:t>Adelberger</a:t>
            </a:r>
            <a:endParaRPr lang="en-US" sz="2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2B5AFCE-0DB9-47E6-AB1E-78ECE6F55ED7}"/>
              </a:ext>
            </a:extLst>
          </p:cNvPr>
          <p:cNvSpPr txBox="1"/>
          <p:nvPr/>
        </p:nvSpPr>
        <p:spPr>
          <a:xfrm>
            <a:off x="8623180" y="4434662"/>
            <a:ext cx="2083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Jens Gundlach (PI)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3C93B1-C2F9-4919-8972-A01686A28E4A}"/>
              </a:ext>
            </a:extLst>
          </p:cNvPr>
          <p:cNvSpPr txBox="1"/>
          <p:nvPr/>
        </p:nvSpPr>
        <p:spPr>
          <a:xfrm>
            <a:off x="10040643" y="4878385"/>
            <a:ext cx="2015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Blayne</a:t>
            </a:r>
            <a:r>
              <a:rPr lang="en-US" sz="2000" dirty="0"/>
              <a:t> </a:t>
            </a:r>
            <a:r>
              <a:rPr lang="en-US" sz="2000" dirty="0" err="1"/>
              <a:t>Heckel</a:t>
            </a:r>
            <a:endParaRPr lang="en-US" sz="2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CDA8D5-E116-4912-853C-051463DA5916}"/>
              </a:ext>
            </a:extLst>
          </p:cNvPr>
          <p:cNvSpPr txBox="1"/>
          <p:nvPr/>
        </p:nvSpPr>
        <p:spPr>
          <a:xfrm>
            <a:off x="3146079" y="5478835"/>
            <a:ext cx="2015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John </a:t>
            </a:r>
            <a:r>
              <a:rPr lang="en-US" sz="2000" dirty="0" err="1"/>
              <a:t>Waldroup</a:t>
            </a:r>
            <a:endParaRPr lang="en-US" sz="2000" dirty="0"/>
          </a:p>
          <a:p>
            <a:r>
              <a:rPr lang="en-US" sz="2000" dirty="0"/>
              <a:t>(Postgrad RA)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89054F8-0521-4FEA-9A89-45FBB451BC97}"/>
              </a:ext>
            </a:extLst>
          </p:cNvPr>
          <p:cNvCxnSpPr>
            <a:cxnSpLocks/>
            <a:stCxn id="18" idx="0"/>
          </p:cNvCxnSpPr>
          <p:nvPr/>
        </p:nvCxnSpPr>
        <p:spPr>
          <a:xfrm flipV="1">
            <a:off x="8709978" y="3606480"/>
            <a:ext cx="0" cy="42144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6860B93-6900-4C0C-84BA-08A9558A2ACE}"/>
              </a:ext>
            </a:extLst>
          </p:cNvPr>
          <p:cNvCxnSpPr>
            <a:cxnSpLocks/>
          </p:cNvCxnSpPr>
          <p:nvPr/>
        </p:nvCxnSpPr>
        <p:spPr>
          <a:xfrm flipV="1">
            <a:off x="9678582" y="3623689"/>
            <a:ext cx="1" cy="81399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380EB0D-C2A3-42C7-A9B9-06E994FCBD01}"/>
              </a:ext>
            </a:extLst>
          </p:cNvPr>
          <p:cNvCxnSpPr>
            <a:cxnSpLocks/>
          </p:cNvCxnSpPr>
          <p:nvPr/>
        </p:nvCxnSpPr>
        <p:spPr>
          <a:xfrm flipV="1">
            <a:off x="10787750" y="3623689"/>
            <a:ext cx="0" cy="131007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6" name="Picture 12" descr="Marie Curie">
            <a:extLst>
              <a:ext uri="{FF2B5EF4-FFF2-40B4-BE49-F238E27FC236}">
                <a16:creationId xmlns:a16="http://schemas.microsoft.com/office/drawing/2014/main" id="{B22D35B3-44DA-45C8-AFBA-3C7D753216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6" t="5955" r="13421" b="49807"/>
          <a:stretch/>
        </p:blipFill>
        <p:spPr bwMode="auto">
          <a:xfrm>
            <a:off x="5470501" y="3847629"/>
            <a:ext cx="1638111" cy="169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saac Newton - Wikipedia">
            <a:extLst>
              <a:ext uri="{FF2B5EF4-FFF2-40B4-BE49-F238E27FC236}">
                <a16:creationId xmlns:a16="http://schemas.microsoft.com/office/drawing/2014/main" id="{8EE9BDAF-149D-40AA-87FA-11A0634D68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84"/>
          <a:stretch/>
        </p:blipFill>
        <p:spPr bwMode="auto">
          <a:xfrm>
            <a:off x="5436094" y="1140391"/>
            <a:ext cx="1960661" cy="1785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Albert Einstein - Wikipedia">
            <a:extLst>
              <a:ext uri="{FF2B5EF4-FFF2-40B4-BE49-F238E27FC236}">
                <a16:creationId xmlns:a16="http://schemas.microsoft.com/office/drawing/2014/main" id="{983CCCAD-5C81-4BED-A03E-A04814FC69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7" t="4179" r="9291" b="45924"/>
          <a:stretch/>
        </p:blipFill>
        <p:spPr bwMode="auto">
          <a:xfrm>
            <a:off x="3253024" y="3935922"/>
            <a:ext cx="1604446" cy="152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BFBFD87-F61B-4D4E-94FE-A67EFE46ECCA}"/>
              </a:ext>
            </a:extLst>
          </p:cNvPr>
          <p:cNvSpPr txBox="1"/>
          <p:nvPr/>
        </p:nvSpPr>
        <p:spPr>
          <a:xfrm>
            <a:off x="8116412" y="5695837"/>
            <a:ext cx="34621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Hopefully more students soon!</a:t>
            </a:r>
          </a:p>
        </p:txBody>
      </p:sp>
    </p:spTree>
    <p:extLst>
      <p:ext uri="{BB962C8B-B14F-4D97-AF65-F5344CB8AC3E}">
        <p14:creationId xmlns:p14="http://schemas.microsoft.com/office/powerpoint/2010/main" val="12919058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9D8C6-7817-41BB-9016-1D09099E0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Torsion Balance Experiments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24E8FB-0490-4681-A402-337A638112F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97280" y="1063469"/>
                <a:ext cx="4406875" cy="4805625"/>
              </a:xfrm>
            </p:spPr>
            <p:txBody>
              <a:bodyPr/>
              <a:lstStyle/>
              <a:p>
                <a:r>
                  <a:rPr lang="en-US" dirty="0"/>
                  <a:t>Testing gravity since the 1980s</a:t>
                </a:r>
              </a:p>
              <a:p>
                <a:r>
                  <a:rPr lang="en-US" dirty="0"/>
                  <a:t>We use torsion balances to:</a:t>
                </a:r>
              </a:p>
              <a:p>
                <a:pPr lvl="1"/>
                <a:r>
                  <a:rPr lang="en-US" dirty="0"/>
                  <a:t>Test gravity’s short-range behavior</a:t>
                </a:r>
              </a:p>
              <a:p>
                <a:pPr lvl="1"/>
                <a:r>
                  <a:rPr lang="en-US" dirty="0"/>
                  <a:t>Verify the equivalence principle (EP)</a:t>
                </a:r>
              </a:p>
              <a:p>
                <a:pPr lvl="1"/>
                <a:r>
                  <a:rPr lang="en-US" dirty="0"/>
                  <a:t>Search for ultra-light dark matter</a:t>
                </a:r>
              </a:p>
              <a:p>
                <a:pPr lvl="1"/>
                <a:r>
                  <a:rPr lang="en-US" dirty="0"/>
                  <a:t>Measure gravitational constant, G</a:t>
                </a:r>
              </a:p>
              <a:p>
                <a:r>
                  <a:rPr lang="en-US" dirty="0"/>
                  <a:t>Recent short-range results reached separations of 52 </a:t>
                </a:r>
                <a:r>
                  <a:rPr lang="el-GR" dirty="0"/>
                  <a:t>μ</a:t>
                </a:r>
                <a:r>
                  <a:rPr lang="en-US" dirty="0"/>
                  <a:t>m: </a:t>
                </a:r>
                <a:r>
                  <a:rPr lang="en-US" dirty="0">
                    <a:hlinkClick r:id="rId2"/>
                  </a:rPr>
                  <a:t>arxiv.org/abs/2002.11761</a:t>
                </a:r>
                <a:endParaRPr lang="en-US" dirty="0"/>
              </a:p>
              <a:p>
                <a:r>
                  <a:rPr lang="en-US" dirty="0"/>
                  <a:t>On-going experiments:</a:t>
                </a:r>
              </a:p>
              <a:p>
                <a:pPr lvl="1"/>
                <a:r>
                  <a:rPr lang="en-US" dirty="0"/>
                  <a:t>Search for atto-eV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−18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mass dark matter</a:t>
                </a:r>
              </a:p>
              <a:p>
                <a:pPr lvl="1"/>
                <a:r>
                  <a:rPr lang="en-US" dirty="0"/>
                  <a:t>Upgraded EP test</a:t>
                </a:r>
              </a:p>
              <a:p>
                <a:pPr lvl="1"/>
                <a:r>
                  <a:rPr lang="en-US" dirty="0"/>
                  <a:t>Test of EP for superconductors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524E8FB-0490-4681-A402-337A638112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97280" y="1063469"/>
                <a:ext cx="4406875" cy="4805625"/>
              </a:xfrm>
              <a:blipFill>
                <a:blip r:embed="rId3"/>
                <a:stretch>
                  <a:fillRect l="-1383" t="-1267" b="-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943C7F5D-B1FA-4E66-A92C-67CBE0FCCB0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851272" y="1944182"/>
            <a:ext cx="2560319" cy="2047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BFFDA8-6BC8-4ABA-85F2-5EE89C26BEEA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9044120" y="4426945"/>
            <a:ext cx="2111560" cy="1658122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1BCC405-B9CF-47B9-B22A-8C579C421473}"/>
                  </a:ext>
                </a:extLst>
              </p:cNvPr>
              <p:cNvSpPr txBox="1"/>
              <p:nvPr/>
            </p:nvSpPr>
            <p:spPr>
              <a:xfrm>
                <a:off x="6406319" y="1068333"/>
                <a:ext cx="4536490" cy="5761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1BCC405-B9CF-47B9-B22A-8C579C4214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6319" y="1068333"/>
                <a:ext cx="4536490" cy="57618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7E5CAEBA-02E3-47A9-986D-BC5E60785D0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4855" t="26400" r="10261" b="19444"/>
          <a:stretch/>
        </p:blipFill>
        <p:spPr>
          <a:xfrm>
            <a:off x="8674564" y="1694888"/>
            <a:ext cx="3128676" cy="27320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EEB039-FEA0-4199-98EB-67AC9B98F11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6553" t="24767" r="36214" b="28085"/>
          <a:stretch/>
        </p:blipFill>
        <p:spPr>
          <a:xfrm>
            <a:off x="6126480" y="4092605"/>
            <a:ext cx="2206100" cy="214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12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2A6C0-3963-4223-8B20-EBBD6288E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Rotation Sensors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0B86082-B29E-4196-8138-7035C7497A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6" t="13686" r="37736" b="-1057"/>
          <a:stretch/>
        </p:blipFill>
        <p:spPr>
          <a:xfrm>
            <a:off x="9308268" y="3533312"/>
            <a:ext cx="2702095" cy="2544657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50271C-BDF3-4330-877E-BC9419ADC0B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372633" y="1098443"/>
            <a:ext cx="4197362" cy="1907833"/>
          </a:xfrm>
          <a:prstGeom prst="rect">
            <a:avLst/>
          </a:prstGeom>
          <a:noFill/>
          <a:ln w="29160">
            <a:noFill/>
            <a:prstDash val="solid"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6F3B4C-2E69-4C42-8DAC-7F9F646477B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15627" r="7568"/>
          <a:stretch>
            <a:fillRect/>
          </a:stretch>
        </p:blipFill>
        <p:spPr>
          <a:xfrm>
            <a:off x="5950106" y="3626933"/>
            <a:ext cx="2409599" cy="2544658"/>
          </a:xfrm>
          <a:prstGeom prst="rect">
            <a:avLst/>
          </a:prstGeom>
          <a:noFill/>
          <a:ln w="29160">
            <a:noFill/>
            <a:prstDash val="solid"/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ABAD6C0-63FA-48D0-9EEE-97A6246F7299}"/>
              </a:ext>
            </a:extLst>
          </p:cNvPr>
          <p:cNvSpPr txBox="1">
            <a:spLocks/>
          </p:cNvSpPr>
          <p:nvPr/>
        </p:nvSpPr>
        <p:spPr>
          <a:xfrm>
            <a:off x="1097280" y="1063469"/>
            <a:ext cx="4406875" cy="480562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Developed beam-balance based rotation sensors (rotational seismometers)</a:t>
            </a:r>
          </a:p>
          <a:p>
            <a:r>
              <a:rPr lang="en-US" dirty="0"/>
              <a:t>Proof-mass suspended from 10-15 </a:t>
            </a:r>
            <a:r>
              <a:rPr lang="el-GR" dirty="0"/>
              <a:t>μ</a:t>
            </a:r>
            <a:r>
              <a:rPr lang="en-US" dirty="0"/>
              <a:t>m thick Be-Cu flexures forms rotational spring-mass system</a:t>
            </a:r>
          </a:p>
          <a:p>
            <a:r>
              <a:rPr lang="en-US" dirty="0"/>
              <a:t>Three versions:</a:t>
            </a:r>
          </a:p>
          <a:p>
            <a:pPr lvl="1"/>
            <a:r>
              <a:rPr lang="en-US" dirty="0"/>
              <a:t>Beam Rotation Sensors (BRS): 1-m long beam, used to sense ground rotation for seismic isolation systems, 6 deployed at LIGO (LHO: 2, LLO: 4)</a:t>
            </a:r>
          </a:p>
          <a:p>
            <a:pPr lvl="1"/>
            <a:r>
              <a:rPr lang="en-US" dirty="0"/>
              <a:t>compact Beam Rotation Sensor (cBRS): </a:t>
            </a:r>
            <a:br>
              <a:rPr lang="en-US" dirty="0"/>
            </a:br>
            <a:r>
              <a:rPr lang="en-US" dirty="0"/>
              <a:t>30-cm wide cross, deployed for Newtonian noise test at LHO</a:t>
            </a:r>
          </a:p>
          <a:p>
            <a:pPr lvl="1"/>
            <a:r>
              <a:rPr lang="en-US" dirty="0"/>
              <a:t>Cylindrical Rotation Sensor (CRS): In development, 30-cm diam. cylinder, </a:t>
            </a:r>
            <a:r>
              <a:rPr lang="en-US" dirty="0" err="1"/>
              <a:t>HoQI</a:t>
            </a:r>
            <a:r>
              <a:rPr lang="en-US" dirty="0"/>
              <a:t> readouts, to be installed on ISI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4BE320-B837-4959-8F0E-33B390CC5E74}"/>
              </a:ext>
            </a:extLst>
          </p:cNvPr>
          <p:cNvSpPr txBox="1"/>
          <p:nvPr/>
        </p:nvSpPr>
        <p:spPr>
          <a:xfrm>
            <a:off x="6356609" y="1343813"/>
            <a:ext cx="541538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BRS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5FF421A-4036-40FF-9D30-5687F3D195B2}"/>
              </a:ext>
            </a:extLst>
          </p:cNvPr>
          <p:cNvSpPr txBox="1"/>
          <p:nvPr/>
        </p:nvSpPr>
        <p:spPr>
          <a:xfrm>
            <a:off x="6025372" y="3703805"/>
            <a:ext cx="662475" cy="369332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cBRS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4F631B-1B24-4768-8791-73147CE6908B}"/>
              </a:ext>
            </a:extLst>
          </p:cNvPr>
          <p:cNvSpPr txBox="1"/>
          <p:nvPr/>
        </p:nvSpPr>
        <p:spPr>
          <a:xfrm>
            <a:off x="9569995" y="3626933"/>
            <a:ext cx="548181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CRS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403DB4F-6A9A-4E6D-A7A2-0CFF0A3E7CA3}"/>
              </a:ext>
            </a:extLst>
          </p:cNvPr>
          <p:cNvCxnSpPr>
            <a:cxnSpLocks/>
          </p:cNvCxnSpPr>
          <p:nvPr/>
        </p:nvCxnSpPr>
        <p:spPr>
          <a:xfrm>
            <a:off x="7528264" y="3016882"/>
            <a:ext cx="1" cy="5164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5121733-7A23-4E90-8D05-053A01298CE9}"/>
              </a:ext>
            </a:extLst>
          </p:cNvPr>
          <p:cNvCxnSpPr>
            <a:cxnSpLocks/>
          </p:cNvCxnSpPr>
          <p:nvPr/>
        </p:nvCxnSpPr>
        <p:spPr>
          <a:xfrm>
            <a:off x="8446278" y="4805640"/>
            <a:ext cx="688844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B46C4197-5014-43DC-BF51-A651E0DED76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/>
            <a:alphaModFix/>
          </a:blip>
          <a:srcRect l="10301" t="9995" r="12313" b="6674"/>
          <a:stretch/>
        </p:blipFill>
        <p:spPr>
          <a:xfrm>
            <a:off x="10060471" y="1195410"/>
            <a:ext cx="2068497" cy="1731051"/>
          </a:xfrm>
          <a:prstGeom prst="rect">
            <a:avLst/>
          </a:prstGeom>
          <a:noFill/>
          <a:ln w="29160">
            <a:solidFill>
              <a:schemeClr val="tx1"/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325544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14EF0-D1EF-4C5D-8088-6E71B584D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Newtonian Calibrator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39C8D-667B-4A9C-915F-A074A4FCC7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313895"/>
            <a:ext cx="4824126" cy="4555199"/>
          </a:xfrm>
        </p:spPr>
        <p:txBody>
          <a:bodyPr/>
          <a:lstStyle/>
          <a:p>
            <a:r>
              <a:rPr lang="en-US" dirty="0"/>
              <a:t>“New” way to calibrate LIGO</a:t>
            </a:r>
          </a:p>
          <a:p>
            <a:r>
              <a:rPr lang="en-US" dirty="0"/>
              <a:t>Injects forces on the test mass with gravity instead of photon pressure</a:t>
            </a:r>
          </a:p>
          <a:p>
            <a:r>
              <a:rPr lang="en-US" dirty="0"/>
              <a:t>Aluminum rotor with tungsten slugs inserted into it injects at two times and three times the rotation rate</a:t>
            </a:r>
          </a:p>
          <a:p>
            <a:r>
              <a:rPr lang="en-US" dirty="0"/>
              <a:t>Successfully injected forces during LIGO’s third observing run</a:t>
            </a:r>
          </a:p>
          <a:p>
            <a:r>
              <a:rPr lang="en-US" dirty="0"/>
              <a:t>Initial Results Paper (to be submitted tomorrow): </a:t>
            </a:r>
            <a:r>
              <a:rPr lang="en-US" dirty="0">
                <a:hlinkClick r:id="rId2"/>
              </a:rPr>
              <a:t>P1900244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D05FF51-213F-46FD-A076-91F03DEC54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38" t="15507" r="32344" b="5556"/>
          <a:stretch/>
        </p:blipFill>
        <p:spPr>
          <a:xfrm>
            <a:off x="9216317" y="3957793"/>
            <a:ext cx="2722410" cy="23372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F79278-BCC3-487B-83C1-B9A32DB8FE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34" t="14420" r="31172" b="5972"/>
          <a:stretch/>
        </p:blipFill>
        <p:spPr>
          <a:xfrm>
            <a:off x="7933465" y="1151098"/>
            <a:ext cx="3028090" cy="2530078"/>
          </a:xfrm>
          <a:prstGeom prst="rect">
            <a:avLst/>
          </a:prstGeom>
        </p:spPr>
      </p:pic>
      <p:pic>
        <p:nvPicPr>
          <p:cNvPr id="11" name="Picture 10" descr="A picture containing toilet&#10;&#10;Description automatically generated">
            <a:extLst>
              <a:ext uri="{FF2B5EF4-FFF2-40B4-BE49-F238E27FC236}">
                <a16:creationId xmlns:a16="http://schemas.microsoft.com/office/drawing/2014/main" id="{B7526453-616E-40BD-94BB-8B11C67E87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112432"/>
            <a:ext cx="2694401" cy="297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93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0931C-7B01-470B-ABAB-68B44C1D1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GW Detection with GRACE Follow-On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2747D-F542-462B-9C02-31ECAFFE90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258836"/>
            <a:ext cx="4841881" cy="4610258"/>
          </a:xfrm>
        </p:spPr>
        <p:txBody>
          <a:bodyPr/>
          <a:lstStyle/>
          <a:p>
            <a:r>
              <a:rPr lang="en-US" dirty="0"/>
              <a:t>Even though GRACE Follow-On only has one arm, it can still detect GWs</a:t>
            </a:r>
          </a:p>
          <a:p>
            <a:r>
              <a:rPr lang="en-US" dirty="0"/>
              <a:t>Should be able to detect IMBH mergers within the Milky Way</a:t>
            </a:r>
          </a:p>
          <a:p>
            <a:r>
              <a:rPr lang="en-US" dirty="0"/>
              <a:t>Set limits on stochastic GWs comparable with limits due to seismology</a:t>
            </a:r>
          </a:p>
          <a:p>
            <a:r>
              <a:rPr lang="en-US" dirty="0"/>
              <a:t>Feasibility Paper: </a:t>
            </a:r>
            <a:r>
              <a:rPr lang="en-US" dirty="0">
                <a:hlinkClick r:id="rId2"/>
              </a:rPr>
              <a:t>arxiv.org/abs/2002.02044</a:t>
            </a:r>
            <a:endParaRPr lang="en-US" dirty="0"/>
          </a:p>
          <a:p>
            <a:r>
              <a:rPr lang="en-US" dirty="0"/>
              <a:t>Although unlikely, it’s worth searching for events since GRACE-FO is already operational</a:t>
            </a:r>
          </a:p>
          <a:p>
            <a:r>
              <a:rPr lang="en-US" b="1" dirty="0"/>
              <a:t>Very</a:t>
            </a:r>
            <a:r>
              <a:rPr lang="en-US" dirty="0"/>
              <a:t> early stage of data analysis pipeline in progress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767506-D330-44B3-8A01-1FFBB5E14D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00" t="27361" r="35312" b="19560"/>
          <a:stretch/>
        </p:blipFill>
        <p:spPr>
          <a:xfrm>
            <a:off x="7132247" y="3857347"/>
            <a:ext cx="3435731" cy="24315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426B26-4DE2-4ADD-B4AF-8709A08E49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253" t="22265" r="11675" b="25178"/>
          <a:stretch/>
        </p:blipFill>
        <p:spPr>
          <a:xfrm>
            <a:off x="5939161" y="1123871"/>
            <a:ext cx="5770486" cy="283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4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35E5F-0A25-4263-9CB7-C2DD53020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2312722"/>
          </a:xfrm>
        </p:spPr>
        <p:txBody>
          <a:bodyPr>
            <a:normAutofit/>
          </a:bodyPr>
          <a:lstStyle/>
          <a:p>
            <a:pPr algn="ctr"/>
            <a:r>
              <a:rPr lang="en-US" sz="6000" dirty="0"/>
              <a:t>Thanks</a:t>
            </a:r>
          </a:p>
        </p:txBody>
      </p:sp>
    </p:spTree>
    <p:extLst>
      <p:ext uri="{BB962C8B-B14F-4D97-AF65-F5344CB8AC3E}">
        <p14:creationId xmlns:p14="http://schemas.microsoft.com/office/powerpoint/2010/main" val="385919363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2044</TotalTime>
  <Words>388</Words>
  <Application>Microsoft Office PowerPoint</Application>
  <PresentationFormat>Widescreen</PresentationFormat>
  <Paragraphs>58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Calibri</vt:lpstr>
      <vt:lpstr>Calibri Light</vt:lpstr>
      <vt:lpstr>Cambria Math</vt:lpstr>
      <vt:lpstr>Retrospect</vt:lpstr>
      <vt:lpstr>University of Washington Seattle  Eöt-Wash Group Overview</vt:lpstr>
      <vt:lpstr>CENPA – Center for Experimental Nuclear Physics and Astrophysics</vt:lpstr>
      <vt:lpstr>Eöt-Wash Group </vt:lpstr>
      <vt:lpstr>Torsion Balance Experiments</vt:lpstr>
      <vt:lpstr>Rotation Sensors</vt:lpstr>
      <vt:lpstr>Newtonian Calibrator</vt:lpstr>
      <vt:lpstr>GW Detection with GRACE Follow-On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GWANW_UW_2021</dc:title>
  <dc:creator>Michael Ross</dc:creator>
  <cp:lastModifiedBy>Michael Ross</cp:lastModifiedBy>
  <cp:revision>44</cp:revision>
  <dcterms:created xsi:type="dcterms:W3CDTF">2021-01-15T23:34:13Z</dcterms:created>
  <dcterms:modified xsi:type="dcterms:W3CDTF">2021-06-28T22:02:48Z</dcterms:modified>
</cp:coreProperties>
</file>