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76" y="-3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498016" y="5994241"/>
            <a:ext cx="4560467" cy="41257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498016" y="4598736"/>
            <a:ext cx="4560467" cy="126347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000"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sz="half" idx="21"/>
          </p:nvPr>
        </p:nvSpPr>
        <p:spPr>
          <a:xfrm>
            <a:off x="590351" y="3221434"/>
            <a:ext cx="6637999" cy="44276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quarter" idx="21"/>
          </p:nvPr>
        </p:nvSpPr>
        <p:spPr>
          <a:xfrm>
            <a:off x="1644682" y="3498161"/>
            <a:ext cx="4261601" cy="28425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498016" y="6149209"/>
            <a:ext cx="4560467" cy="6198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498016" y="6791216"/>
            <a:ext cx="4560467" cy="49257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19892" y="7250583"/>
            <a:ext cx="311181" cy="3236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498016" y="4627209"/>
            <a:ext cx="4560467" cy="1438982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21"/>
          </p:nvPr>
        </p:nvSpPr>
        <p:spPr>
          <a:xfrm>
            <a:off x="2128955" y="3498161"/>
            <a:ext cx="5385114" cy="35900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359653" y="3498161"/>
            <a:ext cx="2324510" cy="1737849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59653" y="5296889"/>
            <a:ext cx="2324510" cy="178765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59653" y="3415143"/>
            <a:ext cx="4837194" cy="940874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59653" y="246728"/>
            <a:ext cx="4837194" cy="940874"/>
          </a:xfrm>
          <a:prstGeom prst="rect">
            <a:avLst/>
          </a:prstGeom>
        </p:spPr>
        <p:txBody>
          <a:bodyPr anchor="ctr"/>
          <a:lstStyle>
            <a:lvl1pPr>
              <a:defRPr cap="all" spc="2064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59653" y="4356016"/>
            <a:ext cx="4837194" cy="2739601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600"/>
              </a:spcBef>
              <a:buSzPct val="75000"/>
              <a:buChar char="•"/>
              <a:defRPr sz="3800">
                <a:latin typeface="Avenir Book"/>
                <a:ea typeface="Avenir Book"/>
                <a:cs typeface="Avenir Book"/>
                <a:sym typeface="Avenir Book"/>
              </a:defRPr>
            </a:lvl1pPr>
            <a:lvl2pPr marL="913694" indent="-469194" algn="l">
              <a:spcBef>
                <a:spcPts val="4600"/>
              </a:spcBef>
              <a:buSzPct val="75000"/>
              <a:buChar char="•"/>
              <a:defRPr sz="3800">
                <a:latin typeface="Avenir Book"/>
                <a:ea typeface="Avenir Book"/>
                <a:cs typeface="Avenir Book"/>
                <a:sym typeface="Avenir Book"/>
              </a:defRPr>
            </a:lvl2pPr>
            <a:lvl3pPr marL="1358194" indent="-469194" algn="l">
              <a:spcBef>
                <a:spcPts val="4600"/>
              </a:spcBef>
              <a:buSzPct val="75000"/>
              <a:buChar char="•"/>
              <a:defRPr sz="3800">
                <a:latin typeface="Avenir Book"/>
                <a:ea typeface="Avenir Book"/>
                <a:cs typeface="Avenir Book"/>
                <a:sym typeface="Avenir Book"/>
              </a:defRPr>
            </a:lvl3pPr>
            <a:lvl4pPr marL="1802694" indent="-469194" algn="l">
              <a:spcBef>
                <a:spcPts val="4600"/>
              </a:spcBef>
              <a:buSzPct val="75000"/>
              <a:buChar char="•"/>
              <a:defRPr sz="3800">
                <a:latin typeface="Avenir Book"/>
                <a:ea typeface="Avenir Book"/>
                <a:cs typeface="Avenir Book"/>
                <a:sym typeface="Avenir Book"/>
              </a:defRPr>
            </a:lvl4pPr>
            <a:lvl5pPr marL="2247194" indent="-469194" algn="l">
              <a:spcBef>
                <a:spcPts val="4600"/>
              </a:spcBef>
              <a:buSzPct val="75000"/>
              <a:buChar char="•"/>
              <a:defRPr sz="38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21"/>
          </p:nvPr>
        </p:nvSpPr>
        <p:spPr>
          <a:xfrm>
            <a:off x="2920395" y="4356016"/>
            <a:ext cx="4109401" cy="27396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59653" y="3415143"/>
            <a:ext cx="4837194" cy="94087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59653" y="4356016"/>
            <a:ext cx="2324510" cy="2739601"/>
          </a:xfrm>
          <a:prstGeom prst="rect">
            <a:avLst/>
          </a:prstGeom>
        </p:spPr>
        <p:txBody>
          <a:bodyPr anchor="ctr"/>
          <a:lstStyle>
            <a:lvl1pPr marL="342900" indent="-342900" algn="l">
              <a:spcBef>
                <a:spcPts val="3500"/>
              </a:spcBef>
              <a:buSzPct val="75000"/>
              <a:buChar char="•"/>
              <a:defRPr sz="2800"/>
            </a:lvl1pPr>
            <a:lvl2pPr marL="685800" indent="-342900" algn="l">
              <a:spcBef>
                <a:spcPts val="3500"/>
              </a:spcBef>
              <a:buSzPct val="75000"/>
              <a:buChar char="•"/>
              <a:defRPr sz="2800"/>
            </a:lvl2pPr>
            <a:lvl3pPr marL="1028700" indent="-342900" algn="l">
              <a:spcBef>
                <a:spcPts val="3500"/>
              </a:spcBef>
              <a:buSzPct val="75000"/>
              <a:buChar char="•"/>
              <a:defRPr sz="2800"/>
            </a:lvl3pPr>
            <a:lvl4pPr marL="1371600" indent="-342900" algn="l">
              <a:spcBef>
                <a:spcPts val="3500"/>
              </a:spcBef>
              <a:buSzPct val="75000"/>
              <a:buChar char="•"/>
              <a:defRPr sz="2800"/>
            </a:lvl4pPr>
            <a:lvl5pPr marL="1714500" indent="-342900" algn="l">
              <a:spcBef>
                <a:spcPts val="3500"/>
              </a:spcBef>
              <a:buSzPct val="75000"/>
              <a:buChar char="•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59653" y="3774888"/>
            <a:ext cx="4837194" cy="3143624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600"/>
              </a:spcBef>
              <a:buSzPct val="75000"/>
              <a:buChar char="•"/>
              <a:defRPr sz="3800">
                <a:latin typeface="Avenir Book"/>
                <a:ea typeface="Avenir Book"/>
                <a:cs typeface="Avenir Book"/>
                <a:sym typeface="Avenir Book"/>
              </a:defRPr>
            </a:lvl1pPr>
            <a:lvl2pPr marL="913694" indent="-469194" algn="l">
              <a:spcBef>
                <a:spcPts val="4600"/>
              </a:spcBef>
              <a:buSzPct val="75000"/>
              <a:buChar char="•"/>
              <a:defRPr sz="3800">
                <a:latin typeface="Avenir Book"/>
                <a:ea typeface="Avenir Book"/>
                <a:cs typeface="Avenir Book"/>
                <a:sym typeface="Avenir Book"/>
              </a:defRPr>
            </a:lvl2pPr>
            <a:lvl3pPr marL="1358194" indent="-469194" algn="l">
              <a:spcBef>
                <a:spcPts val="4600"/>
              </a:spcBef>
              <a:buSzPct val="75000"/>
              <a:buChar char="•"/>
              <a:defRPr sz="3800">
                <a:latin typeface="Avenir Book"/>
                <a:ea typeface="Avenir Book"/>
                <a:cs typeface="Avenir Book"/>
                <a:sym typeface="Avenir Book"/>
              </a:defRPr>
            </a:lvl3pPr>
            <a:lvl4pPr marL="1802694" indent="-469194" algn="l">
              <a:spcBef>
                <a:spcPts val="4600"/>
              </a:spcBef>
              <a:buSzPct val="75000"/>
              <a:buChar char="•"/>
              <a:defRPr sz="3800">
                <a:latin typeface="Avenir Book"/>
                <a:ea typeface="Avenir Book"/>
                <a:cs typeface="Avenir Book"/>
                <a:sym typeface="Avenir Book"/>
              </a:defRPr>
            </a:lvl4pPr>
            <a:lvl5pPr marL="2247194" indent="-469194" algn="l">
              <a:spcBef>
                <a:spcPts val="4600"/>
              </a:spcBef>
              <a:buSzPct val="75000"/>
              <a:buChar char="•"/>
              <a:defRPr sz="38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3855733" y="5412132"/>
            <a:ext cx="2639980" cy="17609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3778250" y="3607870"/>
            <a:ext cx="2556961" cy="17046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23"/>
          </p:nvPr>
        </p:nvSpPr>
        <p:spPr>
          <a:xfrm>
            <a:off x="-90398" y="3608852"/>
            <a:ext cx="5219078" cy="34793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498016" y="3935390"/>
            <a:ext cx="4560467" cy="14389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138" tIns="22138" rIns="22138" bIns="22138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498016" y="5413114"/>
            <a:ext cx="4560467" cy="4925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138" tIns="22138" rIns="22138" bIns="2213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19892" y="7253351"/>
            <a:ext cx="311181" cy="323677"/>
          </a:xfrm>
          <a:prstGeom prst="rect">
            <a:avLst/>
          </a:prstGeom>
          <a:ln w="3175">
            <a:miter lim="400000"/>
          </a:ln>
        </p:spPr>
        <p:txBody>
          <a:bodyPr wrap="none" lIns="22138" tIns="22138" rIns="22138" bIns="22138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e"/>
          <p:cNvGraphicFramePr/>
          <p:nvPr>
            <p:extLst>
              <p:ext uri="{D42A27DB-BD31-4B8C-83A1-F6EECF244321}">
                <p14:modId xmlns:p14="http://schemas.microsoft.com/office/powerpoint/2010/main" val="4132826175"/>
              </p:ext>
            </p:extLst>
          </p:nvPr>
        </p:nvGraphicFramePr>
        <p:xfrm>
          <a:off x="150492" y="1785040"/>
          <a:ext cx="7249161" cy="4735993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2071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8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055">
                <a:tc>
                  <a:txBody>
                    <a:bodyPr/>
                    <a:lstStyle/>
                    <a:p>
                      <a:pPr defTabSz="914400">
                        <a:defRPr sz="2200" spc="352">
                          <a:latin typeface="Avenir Heavy"/>
                          <a:ea typeface="Avenir Heavy"/>
                          <a:cs typeface="Avenir Heavy"/>
                          <a:sym typeface="Avenir Heavy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200" spc="352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GW200105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200" spc="307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GW200115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22"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observed by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LIGO Livingston and Virgo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LIGO Livingston &amp; Hanford and Virgo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463">
                <a:tc>
                  <a:txBody>
                    <a:bodyPr/>
                    <a:lstStyle/>
                    <a:p>
                      <a:pPr defTabSz="914400">
                        <a:tabLst>
                          <a:tab pos="1282700" algn="l"/>
                        </a:tabLst>
                      </a:pP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date, time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82700" algn="l"/>
                        </a:tabLst>
                      </a:pPr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5 Jan 2020, 16:24:26 UTC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82700" algn="l"/>
                        </a:tabLst>
                      </a:pP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15 Jan 2020, 04:23:</a:t>
                      </a:r>
                      <a:r>
                        <a:rPr lang="en-GB"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10</a:t>
                      </a: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UTC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974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likely distance</a:t>
                      </a:r>
                      <a:endParaRPr lang="en-GB" sz="1300"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>
                        <a:defRPr sz="2800"/>
                      </a:pPr>
                      <a:endParaRPr lang="en-GB" sz="600"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>
                        <a:defRPr sz="2800"/>
                      </a:pPr>
                      <a:r>
                        <a:rPr sz="1300">
                          <a:latin typeface="Avenir Heavy"/>
                        </a:rPr>
                        <a:t>source redshift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D55E00"/>
                          </a:solidFill>
                        </a:defRPr>
                      </a:pP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170 </a:t>
                      </a:r>
                      <a:r>
                        <a:rPr lang="en-GB"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 </a:t>
                      </a: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390 Mpc</a:t>
                      </a:r>
                      <a:endParaRPr lang="en-GB" sz="1300"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>
                        <a:defRPr sz="2800">
                          <a:solidFill>
                            <a:srgbClr val="D55E00"/>
                          </a:solidFill>
                        </a:defRPr>
                      </a:pPr>
                      <a:endParaRPr lang="en-GB" sz="600"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>
                        <a:defRPr sz="2800">
                          <a:solidFill>
                            <a:srgbClr val="D55E00"/>
                          </a:solidFill>
                        </a:defRPr>
                      </a:pP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0.04 </a:t>
                      </a:r>
                      <a:r>
                        <a:rPr lang="en-GB"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 </a:t>
                      </a: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0.08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0073B2"/>
                          </a:solidFill>
                        </a:defRPr>
                      </a:pP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200 </a:t>
                      </a:r>
                      <a:r>
                        <a:rPr lang="en-GB"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  </a:t>
                      </a: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450 Mpc</a:t>
                      </a:r>
                      <a:endParaRPr lang="en-GB" sz="1300"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>
                        <a:defRPr sz="2800">
                          <a:solidFill>
                            <a:srgbClr val="0073B2"/>
                          </a:solidFill>
                        </a:defRPr>
                      </a:pPr>
                      <a:endParaRPr sz="600"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>
                        <a:defRPr sz="2800">
                          <a:solidFill>
                            <a:srgbClr val="0073B2"/>
                          </a:solidFill>
                        </a:defRPr>
                      </a:pP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0.05 </a:t>
                      </a:r>
                      <a:r>
                        <a:rPr lang="en-GB"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 </a:t>
                      </a: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0.10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7"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signal-to-noise ratio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13.9</a:t>
                      </a: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0">
                      <a:noFill/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11.6</a:t>
                      </a:r>
                    </a:p>
                  </a:txBody>
                  <a:tcPr marL="50800" marR="50800" marT="50800" marB="5080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741"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false alarm rate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&lt; 1 in 2.8 yr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&lt; 1 in 100,000 yr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4770">
                <a:tc>
                  <a:txBody>
                    <a:bodyPr/>
                    <a:lstStyle/>
                    <a:p>
                      <a:pPr defTabSz="914400"/>
                      <a:r>
                        <a:rPr lang="en-GB"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Source masses (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200" baseline="-5999">
                          <a:solidFill>
                            <a:schemeClr val="tx1"/>
                          </a:solidFill>
                          <a:latin typeface="AppleGothic 일반체"/>
                          <a:ea typeface="AppleGothic 일반체"/>
                          <a:cs typeface="AppleGothic 일반체"/>
                          <a:sym typeface="AppleGothic 일반체"/>
                        </a:rPr>
                        <a:t>⊙</a:t>
                      </a:r>
                      <a:r>
                        <a:rPr lang="en-GB"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)</a:t>
                      </a:r>
                    </a:p>
                    <a:p>
                      <a:pPr defTabSz="914400"/>
                      <a:endParaRPr lang="en-GB" sz="400">
                        <a:solidFill>
                          <a:schemeClr val="tx1"/>
                        </a:solidFill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/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total mass</a:t>
                      </a:r>
                      <a:endParaRPr lang="en-GB" sz="1300"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/>
                      <a:endParaRPr sz="400"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/>
                      <a:r>
                        <a:rPr sz="1300">
                          <a:latin typeface="Avenir Heavy"/>
                          <a:sym typeface="Avenir Heavy"/>
                        </a:rPr>
                        <a:t>primary (BH)</a:t>
                      </a:r>
                      <a:endParaRPr lang="en-GB" sz="1300">
                        <a:latin typeface="Avenir Heavy"/>
                        <a:sym typeface="Avenir Heavy"/>
                      </a:endParaRPr>
                    </a:p>
                    <a:p>
                      <a:pPr defTabSz="914400"/>
                      <a:endParaRPr sz="400">
                        <a:latin typeface="Avenir Heavy"/>
                        <a:sym typeface="Avenir Heavy"/>
                      </a:endParaRPr>
                    </a:p>
                    <a:p>
                      <a:pPr defTabSz="914400"/>
                      <a:r>
                        <a:rPr sz="1300">
                          <a:latin typeface="Avenir Heavy"/>
                          <a:sym typeface="Avenir Heavy"/>
                        </a:rPr>
                        <a:t>secondary (NS)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endParaRPr lang="en-GB" sz="1600">
                        <a:solidFill>
                          <a:srgbClr val="D55E00"/>
                        </a:solidFill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/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9.7 </a:t>
                      </a:r>
                      <a:r>
                        <a:rPr lang="en-GB"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to</a:t>
                      </a:r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12.0</a:t>
                      </a:r>
                      <a:endParaRPr lang="en-GB" sz="1300">
                        <a:solidFill>
                          <a:srgbClr val="D55E00"/>
                        </a:solidFill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/>
                      <a:endParaRPr sz="400">
                        <a:solidFill>
                          <a:srgbClr val="D55E00"/>
                        </a:solidFill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/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sym typeface="Avenir Heavy"/>
                        </a:rPr>
                        <a:t>7.4 </a:t>
                      </a:r>
                      <a:r>
                        <a:rPr lang="en-GB" sz="1300">
                          <a:solidFill>
                            <a:srgbClr val="D55E00"/>
                          </a:solidFill>
                          <a:latin typeface="Avenir Heavy"/>
                          <a:sym typeface="Avenir Heavy"/>
                        </a:rPr>
                        <a:t>to</a:t>
                      </a:r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sym typeface="Avenir Heavy"/>
                        </a:rPr>
                        <a:t> 10.1</a:t>
                      </a:r>
                      <a:endParaRPr lang="en-GB" sz="1300">
                        <a:solidFill>
                          <a:srgbClr val="D55E00"/>
                        </a:solidFill>
                        <a:latin typeface="Avenir Heavy"/>
                        <a:sym typeface="Avenir Heavy"/>
                      </a:endParaRPr>
                    </a:p>
                    <a:p>
                      <a:pPr defTabSz="914400"/>
                      <a:endParaRPr sz="400">
                        <a:solidFill>
                          <a:srgbClr val="D55E00"/>
                        </a:solidFill>
                        <a:latin typeface="Avenir Heavy"/>
                        <a:sym typeface="Avenir Heavy"/>
                      </a:endParaRPr>
                    </a:p>
                    <a:p>
                      <a:pPr defTabSz="914400"/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sym typeface="Avenir Heavy"/>
                        </a:rPr>
                        <a:t>1.7 </a:t>
                      </a:r>
                      <a:r>
                        <a:rPr lang="en-GB" sz="1300">
                          <a:solidFill>
                            <a:srgbClr val="D55E00"/>
                          </a:solidFill>
                          <a:latin typeface="Avenir Heavy"/>
                          <a:sym typeface="Avenir Heavy"/>
                        </a:rPr>
                        <a:t> to </a:t>
                      </a:r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sym typeface="Avenir Heavy"/>
                        </a:rPr>
                        <a:t> 2.2</a:t>
                      </a: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0">
                      <a:noFill/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endParaRPr lang="en-GB" sz="400">
                        <a:solidFill>
                          <a:srgbClr val="0073B2"/>
                        </a:solidFill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/>
                      <a:endParaRPr lang="en-GB" sz="1200">
                        <a:solidFill>
                          <a:srgbClr val="0073B2"/>
                        </a:solidFill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/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5.7 </a:t>
                      </a:r>
                      <a:r>
                        <a:rPr lang="en-GB"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 </a:t>
                      </a: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8.6</a:t>
                      </a:r>
                      <a:endParaRPr lang="en-GB" sz="1300">
                        <a:solidFill>
                          <a:srgbClr val="0073B2"/>
                        </a:solidFill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/>
                      <a:endParaRPr sz="400">
                        <a:solidFill>
                          <a:srgbClr val="0073B2"/>
                        </a:solidFill>
                        <a:latin typeface="Avenir Heavy"/>
                        <a:ea typeface="Avenir Heavy"/>
                        <a:cs typeface="Avenir Heavy"/>
                        <a:sym typeface="Avenir Heavy"/>
                      </a:endParaRPr>
                    </a:p>
                    <a:p>
                      <a:pPr defTabSz="914400"/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sym typeface="Avenir Heavy"/>
                        </a:rPr>
                        <a:t>3.6 </a:t>
                      </a:r>
                      <a:r>
                        <a:rPr lang="en-GB" sz="1300">
                          <a:solidFill>
                            <a:srgbClr val="0073B2"/>
                          </a:solidFill>
                          <a:latin typeface="Avenir Heavy"/>
                          <a:sym typeface="Avenir Heavy"/>
                        </a:rPr>
                        <a:t> to </a:t>
                      </a: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sym typeface="Avenir Heavy"/>
                        </a:rPr>
                        <a:t> 7.5</a:t>
                      </a:r>
                      <a:endParaRPr lang="en-GB" sz="1300">
                        <a:solidFill>
                          <a:srgbClr val="0073B2"/>
                        </a:solidFill>
                        <a:latin typeface="Avenir Heavy"/>
                        <a:sym typeface="Avenir Heavy"/>
                      </a:endParaRPr>
                    </a:p>
                    <a:p>
                      <a:pPr defTabSz="914400"/>
                      <a:endParaRPr sz="400">
                        <a:solidFill>
                          <a:srgbClr val="0073B2"/>
                        </a:solidFill>
                        <a:latin typeface="Avenir Heavy"/>
                        <a:sym typeface="Avenir Heavy"/>
                      </a:endParaRPr>
                    </a:p>
                    <a:p>
                      <a:pPr defTabSz="914400"/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sym typeface="Avenir Heavy"/>
                        </a:rPr>
                        <a:t>1.2 </a:t>
                      </a:r>
                      <a:r>
                        <a:rPr lang="en-GB" sz="1300">
                          <a:solidFill>
                            <a:srgbClr val="0073B2"/>
                          </a:solidFill>
                          <a:latin typeface="Avenir Heavy"/>
                          <a:sym typeface="Avenir Heavy"/>
                        </a:rPr>
                        <a:t> to </a:t>
                      </a: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sym typeface="Avenir Heavy"/>
                        </a:rPr>
                        <a:t> 2.2</a:t>
                      </a:r>
                    </a:p>
                  </a:txBody>
                  <a:tcPr marL="50800" marR="50800" marT="50800" marB="5080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066"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mass ratio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0.18 </a:t>
                      </a:r>
                      <a:r>
                        <a:rPr lang="en-GB"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 </a:t>
                      </a:r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0.30</a:t>
                      </a:r>
                    </a:p>
                  </a:txBody>
                  <a:tcPr marL="50800" marR="50800" marT="50800" marB="50800"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0">
                      <a:noFill/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0.16 </a:t>
                      </a:r>
                      <a:r>
                        <a:rPr lang="en-GB"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</a:t>
                      </a: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</a:t>
                      </a:r>
                      <a:r>
                        <a:rPr lang="en-GB"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</a:t>
                      </a: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0.61</a:t>
                      </a:r>
                    </a:p>
                  </a:txBody>
                  <a:tcPr marL="50800" marR="50800" marT="50800" marB="5080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835"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BH spin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0.00 </a:t>
                      </a:r>
                      <a:r>
                        <a:rPr lang="en-GB"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 </a:t>
                      </a:r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0.30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0.04 </a:t>
                      </a:r>
                      <a:r>
                        <a:rPr lang="en-GB"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</a:t>
                      </a: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</a:t>
                      </a:r>
                      <a:r>
                        <a:rPr lang="en-GB"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</a:t>
                      </a: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0.81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401">
                <a:tc>
                  <a:txBody>
                    <a:bodyPr/>
                    <a:lstStyle/>
                    <a:p>
                      <a:pPr defTabSz="914400">
                        <a:lnSpc>
                          <a:spcPct val="80000"/>
                        </a:lnSpc>
                      </a:pP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effective inspiral spin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defRPr>
                      </a:pPr>
                      <a:r>
                        <a:t>−0.1</a:t>
                      </a:r>
                      <a:r>
                        <a:rPr lang="en-GB"/>
                        <a:t>6</a:t>
                      </a:r>
                      <a:r>
                        <a:t> </a:t>
                      </a:r>
                      <a:r>
                        <a:rPr lang="en-GB"/>
                        <a:t> to </a:t>
                      </a:r>
                      <a:r>
                        <a:t> 0.1</a:t>
                      </a:r>
                      <a:r>
                        <a:rPr lang="en-GB"/>
                        <a:t>0</a:t>
                      </a:r>
                      <a:r>
                        <a:t> </a:t>
                      </a:r>
                      <a:r>
                        <a:rPr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defRPr>
                      </a:pPr>
                      <a:r>
                        <a:t>−0.</a:t>
                      </a:r>
                      <a:r>
                        <a:rPr lang="en-GB"/>
                        <a:t>54</a:t>
                      </a:r>
                      <a:r>
                        <a:t> </a:t>
                      </a:r>
                      <a:r>
                        <a:rPr lang="en-GB"/>
                        <a:t> to  </a:t>
                      </a:r>
                      <a:r>
                        <a:t>0.</a:t>
                      </a:r>
                      <a:r>
                        <a:rPr lang="en-GB"/>
                        <a:t>04</a:t>
                      </a:r>
                      <a:r>
                        <a:t> </a:t>
                      </a:r>
                      <a:r>
                        <a:rPr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defTabSz="914400">
                        <a:lnSpc>
                          <a:spcPct val="80000"/>
                        </a:lnSpc>
                      </a:pPr>
                      <a:r>
                        <a:rPr sz="1300"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effective precession spin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0.02 </a:t>
                      </a:r>
                      <a:r>
                        <a:rPr lang="en-GB"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 </a:t>
                      </a:r>
                      <a:r>
                        <a:rPr sz="1300">
                          <a:solidFill>
                            <a:srgbClr val="D55E00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0.23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0.04 </a:t>
                      </a:r>
                      <a:r>
                        <a:rPr lang="en-GB"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to</a:t>
                      </a: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</a:t>
                      </a:r>
                      <a:r>
                        <a:rPr lang="en-GB"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 </a:t>
                      </a:r>
                      <a:r>
                        <a:rPr sz="1300">
                          <a:solidFill>
                            <a:srgbClr val="0073B2"/>
                          </a:solidFill>
                          <a:latin typeface="Avenir Heavy"/>
                          <a:ea typeface="Avenir Heavy"/>
                          <a:cs typeface="Avenir Heavy"/>
                          <a:sym typeface="Avenir Heavy"/>
                        </a:rPr>
                        <a:t>0.51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20" name="Images: companion masses (left), distance vs inclination (right), both with low (&lt;0.05) and high (&lt;0.99) spin priors of neutron stars"/>
          <p:cNvSpPr txBox="1"/>
          <p:nvPr/>
        </p:nvSpPr>
        <p:spPr>
          <a:xfrm>
            <a:off x="0" y="7004928"/>
            <a:ext cx="7412046" cy="4768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138" tIns="22138" rIns="22138" bIns="22138" anchor="ctr">
            <a:normAutofit/>
          </a:bodyPr>
          <a:lstStyle>
            <a:lvl1pPr>
              <a:defRPr sz="1000" spc="-9">
                <a:solidFill>
                  <a:srgbClr val="424242"/>
                </a:solidFill>
                <a:latin typeface="Avenir Medium"/>
                <a:ea typeface="Avenir Medium"/>
                <a:cs typeface="Avenir Medium"/>
                <a:sym typeface="Avenir Medium"/>
              </a:defRPr>
            </a:lvl1pPr>
          </a:lstStyle>
          <a:p>
            <a:r>
              <a:rPr b="1"/>
              <a:t>Images:</a:t>
            </a:r>
            <a:r>
              <a:t> companion masses (left), distance vs inclination (right), both with low (&lt;0.05) and high (&lt;0.99) spin priors</a:t>
            </a:r>
            <a:r>
              <a:rPr lang="en-GB"/>
              <a:t> for the neutron stars</a:t>
            </a:r>
            <a:endParaRPr/>
          </a:p>
        </p:txBody>
      </p:sp>
      <p:sp>
        <p:nvSpPr>
          <p:cNvPr id="121" name="Fact Sheet…"/>
          <p:cNvSpPr txBox="1">
            <a:spLocks noGrp="1"/>
          </p:cNvSpPr>
          <p:nvPr>
            <p:ph type="title"/>
          </p:nvPr>
        </p:nvSpPr>
        <p:spPr>
          <a:xfrm>
            <a:off x="402868" y="30675"/>
            <a:ext cx="7265334" cy="1022111"/>
          </a:xfrm>
          <a:prstGeom prst="rect">
            <a:avLst/>
          </a:prstGeom>
        </p:spPr>
        <p:txBody>
          <a:bodyPr/>
          <a:lstStyle/>
          <a:p>
            <a:pPr defTabSz="602060">
              <a:defRPr sz="2820" spc="423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</a:rPr>
              <a:t>Fact Sheet</a:t>
            </a:r>
            <a:r>
              <a:t> </a:t>
            </a:r>
          </a:p>
          <a:p>
            <a:pPr defTabSz="602060">
              <a:defRPr sz="2820" spc="423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>
                <a:solidFill>
                  <a:srgbClr val="D55E00"/>
                </a:solidFill>
              </a:rPr>
              <a:t>GW200105</a:t>
            </a:r>
            <a:r>
              <a:t>   </a:t>
            </a:r>
            <a:r>
              <a:rPr>
                <a:solidFill>
                  <a:srgbClr val="0073B2"/>
                </a:solidFill>
              </a:rPr>
              <a:t>GW200115</a:t>
            </a:r>
          </a:p>
        </p:txBody>
      </p:sp>
      <p:sp>
        <p:nvSpPr>
          <p:cNvPr id="122" name="first observation of neutron star-black hole (NSBH) binaries"/>
          <p:cNvSpPr txBox="1"/>
          <p:nvPr/>
        </p:nvSpPr>
        <p:spPr>
          <a:xfrm>
            <a:off x="437613" y="968204"/>
            <a:ext cx="7265334" cy="2601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138" tIns="22138" rIns="22138" bIns="22138" anchor="ctr">
            <a:spAutoFit/>
          </a:bodyPr>
          <a:lstStyle>
            <a:lvl1pPr>
              <a:defRPr sz="1400" b="1" spc="56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rPr lang="en-GB"/>
              <a:t>F</a:t>
            </a:r>
            <a:r>
              <a:t>irst observation of neutron star-black hole (NSBH) binaries</a:t>
            </a:r>
          </a:p>
        </p:txBody>
      </p:sp>
      <p:sp>
        <p:nvSpPr>
          <p:cNvPr id="123" name="Line"/>
          <p:cNvSpPr/>
          <p:nvPr/>
        </p:nvSpPr>
        <p:spPr>
          <a:xfrm flipH="1" flipV="1">
            <a:off x="1930551" y="1329528"/>
            <a:ext cx="4045918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2138" tIns="22138" rIns="22138" bIns="22138" anchor="ctr"/>
          <a:lstStyle/>
          <a:p>
            <a:pPr>
              <a:defRPr sz="2400"/>
            </a:pPr>
            <a:endParaRPr/>
          </a:p>
        </p:txBody>
      </p:sp>
      <p:sp>
        <p:nvSpPr>
          <p:cNvPr id="124" name="Line"/>
          <p:cNvSpPr/>
          <p:nvPr/>
        </p:nvSpPr>
        <p:spPr>
          <a:xfrm flipH="1" flipV="1">
            <a:off x="2616826" y="1361753"/>
            <a:ext cx="2571628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2138" tIns="22138" rIns="22138" bIns="22138" anchor="ctr"/>
          <a:lstStyle/>
          <a:p>
            <a:pPr>
              <a:defRPr sz="2400"/>
            </a:pPr>
            <a:endParaRPr/>
          </a:p>
        </p:txBody>
      </p:sp>
      <p:sp>
        <p:nvSpPr>
          <p:cNvPr id="125" name="Line"/>
          <p:cNvSpPr/>
          <p:nvPr/>
        </p:nvSpPr>
        <p:spPr>
          <a:xfrm flipH="1" flipV="1">
            <a:off x="40322" y="6551737"/>
            <a:ext cx="7475856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2138" tIns="22138" rIns="22138" bIns="22138" anchor="ctr"/>
          <a:lstStyle/>
          <a:p>
            <a:pPr>
              <a:defRPr sz="2400"/>
            </a:pPr>
            <a:endParaRPr/>
          </a:p>
        </p:txBody>
      </p:sp>
      <p:pic>
        <p:nvPicPr>
          <p:cNvPr id="12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181" y="7426386"/>
            <a:ext cx="3211234" cy="2964368"/>
          </a:xfrm>
          <a:prstGeom prst="rect">
            <a:avLst/>
          </a:prstGeom>
          <a:ln w="3175">
            <a:miter lim="400000"/>
          </a:ln>
        </p:spPr>
      </p:pic>
      <p:pic>
        <p:nvPicPr>
          <p:cNvPr id="12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2949" y="7442620"/>
            <a:ext cx="3222834" cy="2975076"/>
          </a:xfrm>
          <a:prstGeom prst="rect">
            <a:avLst/>
          </a:prstGeom>
          <a:ln w="3175">
            <a:miter lim="400000"/>
          </a:ln>
        </p:spPr>
      </p:pic>
      <p:sp>
        <p:nvSpPr>
          <p:cNvPr id="128" name="✻ranges correspond to 90% credible bounds, quoted values are for high spin (&lt;0.99)  priors of neutron stars"/>
          <p:cNvSpPr txBox="1"/>
          <p:nvPr/>
        </p:nvSpPr>
        <p:spPr>
          <a:xfrm>
            <a:off x="201982" y="1517974"/>
            <a:ext cx="7146180" cy="1985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138" tIns="22138" rIns="22138" bIns="22138" anchor="ctr">
            <a:spAutoFit/>
          </a:bodyPr>
          <a:lstStyle/>
          <a:p>
            <a:pPr>
              <a:defRPr sz="1000" spc="39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r>
              <a:rPr lang="en-GB" i="1"/>
              <a:t>All parameter ra</a:t>
            </a:r>
            <a:r>
              <a:rPr i="1"/>
              <a:t>nges correspond to 90% credible bounds</a:t>
            </a:r>
            <a:r>
              <a:rPr lang="en-GB" i="1"/>
              <a:t>. Q</a:t>
            </a:r>
            <a:r>
              <a:rPr i="1"/>
              <a:t>uoted values are for high spin (&lt;0.99) neutron</a:t>
            </a:r>
            <a:r>
              <a:rPr lang="en-GB" i="1"/>
              <a:t>-</a:t>
            </a:r>
            <a:r>
              <a:rPr i="1"/>
              <a:t>star</a:t>
            </a:r>
            <a:r>
              <a:rPr lang="en-GB" i="1"/>
              <a:t> priors</a:t>
            </a:r>
            <a:endParaRPr i="1"/>
          </a:p>
        </p:txBody>
      </p:sp>
      <p:sp>
        <p:nvSpPr>
          <p:cNvPr id="129" name="Credits: B.S. Sathyaprakash, Penn State and Cardiff University"/>
          <p:cNvSpPr txBox="1"/>
          <p:nvPr/>
        </p:nvSpPr>
        <p:spPr>
          <a:xfrm>
            <a:off x="4374037" y="10446254"/>
            <a:ext cx="3081236" cy="1960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138" tIns="22138" rIns="22138" bIns="22138" anchor="b">
            <a:noAutofit/>
          </a:bodyPr>
          <a:lstStyle>
            <a:lvl1pPr algn="r">
              <a:defRPr sz="700" spc="-7">
                <a:solidFill>
                  <a:srgbClr val="A6AAA9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sz="900"/>
              <a:t>Credits: B.S. Sathyaprakash, Penn State and Cardiff University</a:t>
            </a:r>
          </a:p>
        </p:txBody>
      </p:sp>
      <p:sp>
        <p:nvSpPr>
          <p:cNvPr id="130" name="Inferred merger rate density of NSBH systems: 12 – 120 yr−1 Gpc−3"/>
          <p:cNvSpPr txBox="1"/>
          <p:nvPr/>
        </p:nvSpPr>
        <p:spPr>
          <a:xfrm>
            <a:off x="205160" y="6593945"/>
            <a:ext cx="7146180" cy="3904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138" tIns="22138" rIns="22138" bIns="22138">
            <a:normAutofit/>
          </a:bodyPr>
          <a:lstStyle/>
          <a:p>
            <a:pPr>
              <a:defRPr sz="1200" spc="-12">
                <a:solidFill>
                  <a:srgbClr val="424242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1200"/>
              <a:t>Inferred merger rate density of NSBH systems</a:t>
            </a:r>
            <a:r>
              <a:rPr lang="en-GB" sz="1200"/>
              <a:t>*</a:t>
            </a:r>
            <a:r>
              <a:rPr sz="1200"/>
              <a:t>: 12 </a:t>
            </a:r>
            <a:r>
              <a:rPr lang="en-GB" sz="1200"/>
              <a:t> to  </a:t>
            </a:r>
            <a:r>
              <a:rPr sz="1200"/>
              <a:t>120 yr</a:t>
            </a:r>
            <a:r>
              <a:rPr sz="1200" baseline="31999"/>
              <a:t>−1</a:t>
            </a:r>
            <a:r>
              <a:rPr sz="1200"/>
              <a:t> Gpc</a:t>
            </a:r>
            <a:r>
              <a:rPr sz="1200" baseline="31999"/>
              <a:t>−3</a:t>
            </a:r>
          </a:p>
        </p:txBody>
      </p:sp>
      <p:sp>
        <p:nvSpPr>
          <p:cNvPr id="131" name="Line"/>
          <p:cNvSpPr/>
          <p:nvPr/>
        </p:nvSpPr>
        <p:spPr>
          <a:xfrm flipH="1" flipV="1">
            <a:off x="49805" y="6976333"/>
            <a:ext cx="7475855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2138" tIns="22138" rIns="22138" bIns="22138" anchor="ctr"/>
          <a:lstStyle/>
          <a:p>
            <a:pPr>
              <a:defRPr sz="2400"/>
            </a:pPr>
            <a:endParaRPr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1CF7A7AA-7D8E-4252-8774-F61D8C63B5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3" y="-21585"/>
            <a:ext cx="1337045" cy="12188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E1CE37-4BFD-46C1-9327-42D99E1677D2}"/>
              </a:ext>
            </a:extLst>
          </p:cNvPr>
          <p:cNvSpPr txBox="1"/>
          <p:nvPr/>
        </p:nvSpPr>
        <p:spPr>
          <a:xfrm>
            <a:off x="1174093" y="6808433"/>
            <a:ext cx="5063860" cy="15243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138" tIns="22138" rIns="22138" bIns="22138" numCol="1" spcCol="38100" rtlCol="0" anchor="ctr">
            <a:spAutoFit/>
          </a:bodyPr>
          <a:lstStyle/>
          <a:p>
            <a:pPr marL="0" marR="0" indent="0" algn="ctr" defTabSz="64049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Heavy"/>
                <a:sym typeface="Helvetica Light"/>
              </a:rPr>
              <a:t>* Assuming GW200105 and GW200115 are representative of the NSBH population</a:t>
            </a:r>
            <a:endParaRPr kumimoji="0" lang="en-U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venir Heavy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2138" tIns="22138" rIns="22138" bIns="22138" numCol="1" spcCol="38100" rtlCol="0" anchor="ctr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138" tIns="22138" rIns="22138" bIns="22138" numCol="1" spcCol="38100" rtlCol="0" anchor="ctr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2138" tIns="22138" rIns="22138" bIns="22138" numCol="1" spcCol="38100" rtlCol="0" anchor="ctr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138" tIns="22138" rIns="22138" bIns="22138" numCol="1" spcCol="38100" rtlCol="0" anchor="ctr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255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AppleGothic 일반체</vt:lpstr>
      <vt:lpstr>Avenir Book</vt:lpstr>
      <vt:lpstr>Avenir Heavy</vt:lpstr>
      <vt:lpstr>Avenir Medium</vt:lpstr>
      <vt:lpstr>Helvetica</vt:lpstr>
      <vt:lpstr>Helvetica Light</vt:lpstr>
      <vt:lpstr>Helvetica Neue</vt:lpstr>
      <vt:lpstr>Lucida Grande</vt:lpstr>
      <vt:lpstr>White</vt:lpstr>
      <vt:lpstr>Fact Sheet  GW200105   GW200115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Sheet  GW200105   GW200115</dc:title>
  <cp:lastModifiedBy>Martin Hendry</cp:lastModifiedBy>
  <cp:revision>9</cp:revision>
  <dcterms:modified xsi:type="dcterms:W3CDTF">2021-06-25T07:17:18Z</dcterms:modified>
</cp:coreProperties>
</file>