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9" r:id="rId1"/>
  </p:sldMasterIdLst>
  <p:notesMasterIdLst>
    <p:notesMasterId r:id="rId24"/>
  </p:notesMasterIdLst>
  <p:handoutMasterIdLst>
    <p:handoutMasterId r:id="rId25"/>
  </p:handoutMasterIdLst>
  <p:sldIdLst>
    <p:sldId id="261" r:id="rId2"/>
    <p:sldId id="730" r:id="rId3"/>
    <p:sldId id="740" r:id="rId4"/>
    <p:sldId id="731" r:id="rId5"/>
    <p:sldId id="798" r:id="rId6"/>
    <p:sldId id="735" r:id="rId7"/>
    <p:sldId id="736" r:id="rId8"/>
    <p:sldId id="799" r:id="rId9"/>
    <p:sldId id="750" r:id="rId10"/>
    <p:sldId id="751" r:id="rId11"/>
    <p:sldId id="760" r:id="rId12"/>
    <p:sldId id="752" r:id="rId13"/>
    <p:sldId id="753" r:id="rId14"/>
    <p:sldId id="689" r:id="rId15"/>
    <p:sldId id="800" r:id="rId16"/>
    <p:sldId id="707" r:id="rId17"/>
    <p:sldId id="632" r:id="rId18"/>
    <p:sldId id="802" r:id="rId19"/>
    <p:sldId id="803" r:id="rId20"/>
    <p:sldId id="801" r:id="rId21"/>
    <p:sldId id="776" r:id="rId22"/>
    <p:sldId id="795" r:id="rId23"/>
  </p:sldIdLst>
  <p:sldSz cx="9144000" cy="6858000" type="screen4x3"/>
  <p:notesSz cx="7315200" cy="96012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CC0099"/>
    <a:srgbClr val="FD150F"/>
    <a:srgbClr val="A1FDFD"/>
    <a:srgbClr val="7C7D80"/>
    <a:srgbClr val="6969FD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97" autoAdjust="0"/>
    <p:restoredTop sz="93681" autoAdjust="0"/>
  </p:normalViewPr>
  <p:slideViewPr>
    <p:cSldViewPr snapToGrid="0">
      <p:cViewPr>
        <p:scale>
          <a:sx n="131" d="100"/>
          <a:sy n="131" d="100"/>
        </p:scale>
        <p:origin x="149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5" d="100"/>
        <a:sy n="15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150" d="100"/>
          <a:sy n="150" d="100"/>
        </p:scale>
        <p:origin x="-1824" y="92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400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01" tIns="48050" rIns="96101" bIns="48050" numCol="1" anchor="t" anchorCtr="0" compatLnSpc="1">
            <a:prstTxWarp prst="textNoShape">
              <a:avLst/>
            </a:prstTxWarp>
          </a:bodyPr>
          <a:lstStyle>
            <a:lvl1pPr algn="l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59250" y="0"/>
            <a:ext cx="31384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01" tIns="48050" rIns="96101" bIns="48050" numCol="1" anchor="t" anchorCtr="0" compatLnSpc="1">
            <a:prstTxWarp prst="textNoShape">
              <a:avLst/>
            </a:prstTxWarp>
          </a:bodyPr>
          <a:lstStyle>
            <a:lvl1pPr algn="r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2250"/>
            <a:ext cx="31400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01" tIns="48050" rIns="96101" bIns="48050" numCol="1" anchor="b" anchorCtr="0" compatLnSpc="1">
            <a:prstTxWarp prst="textNoShape">
              <a:avLst/>
            </a:prstTxWarp>
          </a:bodyPr>
          <a:lstStyle>
            <a:lvl1pPr algn="l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59250" y="9112250"/>
            <a:ext cx="31384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01" tIns="48050" rIns="96101" bIns="48050" numCol="1" anchor="b" anchorCtr="0" compatLnSpc="1">
            <a:prstTxWarp prst="textNoShape">
              <a:avLst/>
            </a:prstTxWarp>
          </a:bodyPr>
          <a:lstStyle>
            <a:lvl1pPr algn="r" defTabSz="960438">
              <a:defRPr sz="1300">
                <a:cs typeface="+mn-cs"/>
              </a:defRPr>
            </a:lvl1pPr>
          </a:lstStyle>
          <a:p>
            <a:pPr>
              <a:defRPr/>
            </a:pPr>
            <a:fld id="{25AC5A06-04BD-9C42-B787-F8B7143AB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365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101" tIns="48050" rIns="96101" bIns="48050" numCol="1" anchor="t" anchorCtr="0" compatLnSpc="1">
            <a:prstTxWarp prst="textNoShape">
              <a:avLst/>
            </a:prstTxWarp>
          </a:bodyPr>
          <a:lstStyle>
            <a:lvl1pPr algn="l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101" tIns="48050" rIns="96101" bIns="48050" numCol="1" anchor="t" anchorCtr="0" compatLnSpc="1">
            <a:prstTxWarp prst="textNoShape">
              <a:avLst/>
            </a:prstTxWarp>
          </a:bodyPr>
          <a:lstStyle>
            <a:lvl1pPr algn="r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60888"/>
            <a:ext cx="5362575" cy="43195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101" tIns="48050" rIns="96101" bIns="480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101" tIns="48050" rIns="96101" bIns="48050" numCol="1" anchor="b" anchorCtr="0" compatLnSpc="1">
            <a:prstTxWarp prst="textNoShape">
              <a:avLst/>
            </a:prstTxWarp>
          </a:bodyPr>
          <a:lstStyle>
            <a:lvl1pPr algn="l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101" tIns="48050" rIns="96101" bIns="48050" numCol="1" anchor="b" anchorCtr="0" compatLnSpc="1">
            <a:prstTxWarp prst="textNoShape">
              <a:avLst/>
            </a:prstTxWarp>
          </a:bodyPr>
          <a:lstStyle>
            <a:lvl1pPr algn="r" defTabSz="960438">
              <a:defRPr sz="1300">
                <a:cs typeface="+mn-cs"/>
              </a:defRPr>
            </a:lvl1pPr>
          </a:lstStyle>
          <a:p>
            <a:pPr>
              <a:defRPr/>
            </a:pPr>
            <a:fld id="{40182915-C490-8F4A-9779-401B4DFC6B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8056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cc.ligo.org/cgi-bin/private/DocDB/ShowDocument?docid=6183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04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04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04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04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04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AF2206-89F4-CA4A-877F-895F8EF93458}" type="slidenum">
              <a:rPr lang="en-US" sz="1300"/>
              <a:pPr/>
              <a:t>1</a:t>
            </a:fld>
            <a:endParaRPr lang="en-US" sz="130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46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B603BF-89BA-D549-A67B-6C63722EE493}" type="slidenum">
              <a:rPr lang="en-US">
                <a:latin typeface="Times" charset="0"/>
              </a:rPr>
              <a:pPr/>
              <a:t>16</a:t>
            </a:fld>
            <a:endParaRPr lang="en-US">
              <a:latin typeface="Times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>
                <a:hlinkClick r:id="rId3" tooltip="LIGO-P0900125-v8"/>
              </a:rPr>
              <a:t>P0900125-v8</a:t>
            </a:r>
            <a:endParaRPr lang="en-US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709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BF9CC3-8215-E240-8863-5A0F523DFB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831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D4E1E-4976-2341-A45D-30A92355EA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540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62700" y="227013"/>
            <a:ext cx="1943100" cy="5770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227013"/>
            <a:ext cx="5676900" cy="5770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4F0CE3-0C48-F84C-A92D-C9314B4CFF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740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4481513" y="3189288"/>
            <a:ext cx="352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4481513" y="3108325"/>
            <a:ext cx="522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0" y="1090613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0" name="Object 19"/>
          <p:cNvGraphicFramePr>
            <a:graphicFrameLocks noChangeAspect="1"/>
          </p:cNvGraphicFramePr>
          <p:nvPr userDrawn="1"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15" name="Photo Editor Photo" r:id="rId3" imgW="4409524" imgH="3219899" progId="MSPhotoEd.3">
                  <p:embed/>
                </p:oleObj>
              </mc:Choice>
              <mc:Fallback>
                <p:oleObj name="Photo Editor Photo" r:id="rId3" imgW="4409524" imgH="3219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150" y="0"/>
            <a:ext cx="7239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3BEF3-B106-5C44-93C6-65E2CBBA7F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5092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4481513" y="3189288"/>
            <a:ext cx="352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4481513" y="3108325"/>
            <a:ext cx="522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0" y="1090613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8" name="Object 19"/>
          <p:cNvGraphicFramePr>
            <a:graphicFrameLocks noChangeAspect="1"/>
          </p:cNvGraphicFramePr>
          <p:nvPr userDrawn="1"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540" name="Photo Editor Photo" r:id="rId3" imgW="4409524" imgH="3219899" progId="MSPhotoEd.3">
                  <p:embed/>
                </p:oleObj>
              </mc:Choice>
              <mc:Fallback>
                <p:oleObj name="Photo Editor Photo" r:id="rId3" imgW="4409524" imgH="3219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0161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F6A23E-AE89-A345-B002-CD5B78E017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8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5BC413-54EA-0F43-9975-8CA7132FFE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373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355725"/>
            <a:ext cx="3810000" cy="464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355725"/>
            <a:ext cx="3810000" cy="464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52C352-2D72-4D43-BF4A-F4A7265071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704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E52642-D332-0F4B-A49B-7DB589D0C1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59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736B42-F2ED-9D40-8722-D8E20E0E47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589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12057-8469-D04B-8D80-865FCDDA28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604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F2971-47A8-1240-B9C1-68AFD16120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286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F4901-AC0A-9D47-B2D8-30C37C4485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829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93075" y="6608763"/>
            <a:ext cx="1050925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200" b="1">
                <a:latin typeface="Helvetica" charset="0"/>
                <a:cs typeface="+mn-cs"/>
              </a:defRPr>
            </a:lvl1pPr>
          </a:lstStyle>
          <a:p>
            <a:pPr>
              <a:defRPr/>
            </a:pPr>
            <a:fld id="{C68EFE43-8690-F241-AFF6-444D3D83EB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355725"/>
            <a:ext cx="7772400" cy="4641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286000" y="227013"/>
            <a:ext cx="5114925" cy="70008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1" name="Rectangle 9"/>
          <p:cNvSpPr>
            <a:spLocks noChangeArrowheads="1"/>
          </p:cNvSpPr>
          <p:nvPr/>
        </p:nvSpPr>
        <p:spPr bwMode="auto">
          <a:xfrm>
            <a:off x="4481513" y="3189288"/>
            <a:ext cx="352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2" name="Rectangle 10"/>
          <p:cNvSpPr>
            <a:spLocks noChangeArrowheads="1"/>
          </p:cNvSpPr>
          <p:nvPr/>
        </p:nvSpPr>
        <p:spPr bwMode="auto">
          <a:xfrm>
            <a:off x="4481513" y="3108325"/>
            <a:ext cx="522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3" name="Rectangle 11"/>
          <p:cNvSpPr>
            <a:spLocks noChangeArrowheads="1"/>
          </p:cNvSpPr>
          <p:nvPr/>
        </p:nvSpPr>
        <p:spPr bwMode="auto">
          <a:xfrm>
            <a:off x="0" y="1090613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8" r:id="rId12"/>
    <p:sldLayoutId id="2147483749" r:id="rId13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SzPct val="85000"/>
        <a:buFont typeface="Monotype Sorts" charset="0"/>
        <a:buChar char="l"/>
        <a:defRPr>
          <a:solidFill>
            <a:schemeClr val="tx2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Font typeface="Times New Roman" charset="0"/>
        <a:buChar char="»"/>
        <a:defRPr>
          <a:solidFill>
            <a:schemeClr val="tx2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–"/>
        <a:defRPr>
          <a:solidFill>
            <a:schemeClr val="tx2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SzPct val="85000"/>
        <a:buFont typeface="Monotype Sorts" charset="0"/>
        <a:buChar char="l"/>
        <a:defRPr>
          <a:solidFill>
            <a:schemeClr val="tx2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»"/>
        <a:defRPr>
          <a:solidFill>
            <a:schemeClr val="tx2"/>
          </a:solidFill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»"/>
        <a:defRPr>
          <a:solidFill>
            <a:schemeClr val="tx2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»"/>
        <a:defRPr>
          <a:solidFill>
            <a:schemeClr val="tx2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»"/>
        <a:defRPr>
          <a:solidFill>
            <a:schemeClr val="tx2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»"/>
        <a:defRPr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lisamission.org/articles/lisa-mission/lisa-mission-proposal-l3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gwic.ligo.org/3Gsubcomm/docs/ET-0007B-20_ETDesignReportUpdate2020.pdf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cc.cosmicexplorer.org/CE-P2100003/public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ature.com/articles/s42254-021-00303-8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arxiv.org/abs/2110.00483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009.04496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08013" y="2085975"/>
            <a:ext cx="7772400" cy="1143000"/>
          </a:xfrm>
        </p:spPr>
        <p:txBody>
          <a:bodyPr/>
          <a:lstStyle/>
          <a:p>
            <a:r>
              <a:rPr lang="en-US" b="1" dirty="0"/>
              <a:t>The Path Forward for Gravitational-wave Astrophysics</a:t>
            </a:r>
          </a:p>
        </p:txBody>
      </p:sp>
      <p:sp>
        <p:nvSpPr>
          <p:cNvPr id="17410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282700" y="3629025"/>
            <a:ext cx="6400800" cy="684213"/>
          </a:xfrm>
        </p:spPr>
        <p:txBody>
          <a:bodyPr/>
          <a:lstStyle/>
          <a:p>
            <a:r>
              <a:rPr lang="en-US" sz="1600" dirty="0" err="1"/>
              <a:t>Damour</a:t>
            </a:r>
            <a:r>
              <a:rPr lang="en-US" sz="1600" dirty="0"/>
              <a:t> Fest</a:t>
            </a:r>
          </a:p>
          <a:p>
            <a:r>
              <a:rPr lang="en-US" sz="1600" dirty="0">
                <a:latin typeface="Helvetica" charset="0"/>
              </a:rPr>
              <a:t>13 October 2021</a:t>
            </a:r>
          </a:p>
        </p:txBody>
      </p:sp>
      <p:sp>
        <p:nvSpPr>
          <p:cNvPr id="17411" name="Text Box 6"/>
          <p:cNvSpPr txBox="1">
            <a:spLocks noChangeArrowheads="1"/>
          </p:cNvSpPr>
          <p:nvPr/>
        </p:nvSpPr>
        <p:spPr bwMode="auto">
          <a:xfrm>
            <a:off x="1951494" y="4713288"/>
            <a:ext cx="5085437" cy="67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10000"/>
              </a:spcBef>
            </a:pPr>
            <a:r>
              <a:rPr lang="en-US" sz="1800" dirty="0">
                <a:solidFill>
                  <a:schemeClr val="tx2"/>
                </a:solidFill>
                <a:latin typeface="Arial" charset="0"/>
              </a:rPr>
              <a:t>David Shoemaker</a:t>
            </a:r>
          </a:p>
          <a:p>
            <a:pPr>
              <a:spcBef>
                <a:spcPct val="10000"/>
              </a:spcBef>
            </a:pPr>
            <a:r>
              <a:rPr lang="en-US" sz="1800" dirty="0">
                <a:solidFill>
                  <a:schemeClr val="tx2"/>
                </a:solidFill>
                <a:latin typeface="Arial" charset="0"/>
              </a:rPr>
              <a:t>MIT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B4A979-AA4C-F749-92FC-C22E9E5C1013}"/>
              </a:ext>
            </a:extLst>
          </p:cNvPr>
          <p:cNvSpPr txBox="1"/>
          <p:nvPr/>
        </p:nvSpPr>
        <p:spPr>
          <a:xfrm>
            <a:off x="0" y="6642556"/>
            <a:ext cx="66877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latin typeface="arial" panose="020B0604020202020204" pitchFamily="34" charset="0"/>
              </a:rPr>
              <a:t>G2102164</a:t>
            </a:r>
            <a:endParaRPr lang="en-US" sz="800" dirty="0">
              <a:solidFill>
                <a:schemeClr val="tx2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5495" y="127861"/>
            <a:ext cx="1085160" cy="700087"/>
          </a:xfrm>
        </p:spPr>
        <p:txBody>
          <a:bodyPr/>
          <a:lstStyle/>
          <a:p>
            <a:r>
              <a:rPr lang="en-US" sz="3000" dirty="0"/>
              <a:t>LISA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651" y="1212504"/>
            <a:ext cx="8865705" cy="4641850"/>
          </a:xfrm>
        </p:spPr>
        <p:txBody>
          <a:bodyPr/>
          <a:lstStyle/>
          <a:p>
            <a:r>
              <a:rPr lang="en-US" dirty="0"/>
              <a:t>Notion of a space-based interferometric </a:t>
            </a:r>
            <a:br>
              <a:rPr lang="en-US" dirty="0"/>
            </a:br>
            <a:r>
              <a:rPr lang="en-US" dirty="0"/>
              <a:t>detector dates from 1974</a:t>
            </a:r>
          </a:p>
          <a:p>
            <a:pPr lvl="1"/>
            <a:r>
              <a:rPr lang="en-US" dirty="0"/>
              <a:t>Rai Weiss and Peter Bender; napkin</a:t>
            </a:r>
          </a:p>
          <a:p>
            <a:r>
              <a:rPr lang="en-US" dirty="0"/>
              <a:t>Basically a timing measurement </a:t>
            </a:r>
            <a:br>
              <a:rPr lang="en-US" dirty="0"/>
            </a:br>
            <a:r>
              <a:rPr lang="en-US" dirty="0"/>
              <a:t>between test masses in space</a:t>
            </a:r>
          </a:p>
          <a:p>
            <a:r>
              <a:rPr lang="en-US" dirty="0"/>
              <a:t>Take advantage of vacuum in space: make very long arms</a:t>
            </a:r>
          </a:p>
          <a:p>
            <a:pPr lvl="1"/>
            <a:r>
              <a:rPr lang="en-US" i="1" dirty="0">
                <a:latin typeface="Times" pitchFamily="2" charset="0"/>
              </a:rPr>
              <a:t>ΔL = h · L</a:t>
            </a:r>
            <a:r>
              <a:rPr lang="en-US" dirty="0">
                <a:latin typeface="Times" pitchFamily="2" charset="0"/>
              </a:rPr>
              <a:t>; </a:t>
            </a:r>
            <a:r>
              <a:rPr lang="en-US" i="1" dirty="0">
                <a:latin typeface="Times" pitchFamily="2" charset="0"/>
              </a:rPr>
              <a:t>L</a:t>
            </a:r>
            <a:r>
              <a:rPr lang="en-US" dirty="0">
                <a:latin typeface="Times" pitchFamily="2" charset="0"/>
              </a:rPr>
              <a:t> </a:t>
            </a:r>
            <a:r>
              <a:rPr lang="en-US" dirty="0"/>
              <a:t>can be ~10</a:t>
            </a:r>
            <a:r>
              <a:rPr lang="en-US" baseline="30000" dirty="0"/>
              <a:t>9</a:t>
            </a:r>
            <a:r>
              <a:rPr lang="en-US" dirty="0"/>
              <a:t> m, making </a:t>
            </a:r>
            <a:r>
              <a:rPr lang="en-US" i="1" dirty="0">
                <a:latin typeface="Times" pitchFamily="2" charset="0"/>
              </a:rPr>
              <a:t>ΔL</a:t>
            </a:r>
            <a:r>
              <a:rPr lang="en-US" i="1" dirty="0"/>
              <a:t> </a:t>
            </a:r>
            <a:r>
              <a:rPr lang="en-US" dirty="0"/>
              <a:t>~10</a:t>
            </a:r>
            <a:r>
              <a:rPr lang="en-US" baseline="30000" dirty="0"/>
              <a:t>-11</a:t>
            </a:r>
            <a:r>
              <a:rPr lang="en-US" dirty="0"/>
              <a:t> m workable (not LIGO’s 10</a:t>
            </a:r>
            <a:r>
              <a:rPr lang="en-US" baseline="30000" dirty="0"/>
              <a:t>-19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Best sensitivity to </a:t>
            </a:r>
            <a:r>
              <a:rPr lang="en-US" dirty="0" err="1"/>
              <a:t>milliHz</a:t>
            </a:r>
            <a:r>
              <a:rPr lang="en-US" dirty="0"/>
              <a:t> sources</a:t>
            </a:r>
            <a:br>
              <a:rPr lang="en-US" dirty="0"/>
            </a:br>
            <a:r>
              <a:rPr lang="en-US" dirty="0"/>
              <a:t>– targets 10</a:t>
            </a:r>
            <a:r>
              <a:rPr lang="en-US" baseline="30000" dirty="0"/>
              <a:t>3</a:t>
            </a:r>
            <a:r>
              <a:rPr lang="en-US" dirty="0"/>
              <a:t> – 10</a:t>
            </a:r>
            <a:r>
              <a:rPr lang="en-US" baseline="30000" dirty="0"/>
              <a:t>9</a:t>
            </a:r>
            <a:r>
              <a:rPr lang="en-US" dirty="0"/>
              <a:t> M</a:t>
            </a:r>
            <a:r>
              <a:rPr lang="en-US" baseline="-25000" dirty="0"/>
              <a:t>⦿</a:t>
            </a:r>
            <a:endParaRPr lang="en-US" dirty="0"/>
          </a:p>
          <a:p>
            <a:r>
              <a:rPr lang="en-US" dirty="0"/>
              <a:t>Triangular configuration</a:t>
            </a:r>
          </a:p>
          <a:p>
            <a:r>
              <a:rPr lang="en-US" dirty="0"/>
              <a:t>Sums and differences around the triangle</a:t>
            </a:r>
          </a:p>
          <a:p>
            <a:pPr lvl="1"/>
            <a:r>
              <a:rPr lang="en-US" dirty="0"/>
              <a:t>Allows both polarizations of the </a:t>
            </a:r>
            <a:br>
              <a:rPr lang="en-US" dirty="0"/>
            </a:br>
            <a:r>
              <a:rPr lang="en-US" dirty="0"/>
              <a:t>gravitational waves to be measured</a:t>
            </a:r>
          </a:p>
          <a:p>
            <a:pPr lvl="1"/>
            <a:r>
              <a:rPr lang="en-US" dirty="0"/>
              <a:t>Provides signals to remove laser </a:t>
            </a:r>
            <a:br>
              <a:rPr lang="en-US" dirty="0"/>
            </a:br>
            <a:r>
              <a:rPr lang="en-US" dirty="0"/>
              <a:t>frequency noise</a:t>
            </a:r>
          </a:p>
          <a:p>
            <a:r>
              <a:rPr lang="en-US" dirty="0"/>
              <a:t>Earth-trailing orbit provides scan of the sky, </a:t>
            </a:r>
            <a:br>
              <a:rPr lang="en-US" dirty="0"/>
            </a:br>
            <a:r>
              <a:rPr lang="en-US" dirty="0"/>
              <a:t>provides sky localization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5" name="Picture 5" descr="Space-3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7" t="10373" r="659" b="15864"/>
          <a:stretch/>
        </p:blipFill>
        <p:spPr bwMode="auto">
          <a:xfrm>
            <a:off x="4946575" y="0"/>
            <a:ext cx="4197425" cy="250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4875" y="3662016"/>
            <a:ext cx="4079811" cy="319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64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27013"/>
            <a:ext cx="3927513" cy="700087"/>
          </a:xfrm>
        </p:spPr>
        <p:txBody>
          <a:bodyPr/>
          <a:lstStyle/>
          <a:p>
            <a:r>
              <a:rPr lang="en-US" sz="3000" dirty="0"/>
              <a:t>LISA Status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915" y="1355725"/>
            <a:ext cx="8861898" cy="4641850"/>
          </a:xfrm>
        </p:spPr>
        <p:txBody>
          <a:bodyPr/>
          <a:lstStyle/>
          <a:p>
            <a:r>
              <a:rPr lang="en-US" dirty="0">
                <a:hlinkClick r:id="rId2"/>
              </a:rPr>
              <a:t>LISA</a:t>
            </a:r>
            <a:r>
              <a:rPr lang="en-US" dirty="0"/>
              <a:t>’s Projected science capabilities are breathtaking – mapping of SMBH by IMBH test particles, understanding galaxy formation, unprecedented tests of GR via Thibault’s waveforms…</a:t>
            </a:r>
          </a:p>
          <a:p>
            <a:r>
              <a:rPr lang="en-US" dirty="0"/>
              <a:t>Key ‘free-fall’ technology beautifully demonstrated by LISA Pathfinder</a:t>
            </a:r>
          </a:p>
          <a:p>
            <a:pPr lvl="1"/>
            <a:r>
              <a:rPr lang="en-US" dirty="0"/>
              <a:t>Telescope is the principal untested instrument element</a:t>
            </a:r>
          </a:p>
          <a:p>
            <a:pPr lvl="1"/>
            <a:r>
              <a:rPr lang="en-US" dirty="0"/>
              <a:t>Systems challenges – alignment, cross-couplings</a:t>
            </a:r>
          </a:p>
          <a:p>
            <a:pPr lvl="1"/>
            <a:r>
              <a:rPr lang="en-US" dirty="0"/>
              <a:t>Mostly just making it robust, redundant, and making 3 satellites, 6 transponders, in time for launch</a:t>
            </a:r>
          </a:p>
          <a:p>
            <a:r>
              <a:rPr lang="en-US" dirty="0"/>
              <a:t>ESA ‘L’ mission, broad European </a:t>
            </a:r>
            <a:br>
              <a:rPr lang="en-US" dirty="0"/>
            </a:br>
            <a:r>
              <a:rPr lang="en-US" dirty="0"/>
              <a:t>member-state participation, </a:t>
            </a:r>
            <a:br>
              <a:rPr lang="en-US" dirty="0"/>
            </a:br>
            <a:r>
              <a:rPr lang="en-US" dirty="0"/>
              <a:t>NASA a junior partner</a:t>
            </a:r>
          </a:p>
          <a:p>
            <a:r>
              <a:rPr lang="en-US" dirty="0"/>
              <a:t>Mission Formulation Review </a:t>
            </a:r>
            <a:br>
              <a:rPr lang="en-US" dirty="0"/>
            </a:br>
            <a:r>
              <a:rPr lang="en-US" dirty="0"/>
              <a:t>underway; on track for</a:t>
            </a:r>
          </a:p>
          <a:p>
            <a:pPr lvl="1"/>
            <a:r>
              <a:rPr lang="en-US" dirty="0"/>
              <a:t>2025 adoption</a:t>
            </a:r>
          </a:p>
          <a:p>
            <a:pPr lvl="1"/>
            <a:r>
              <a:rPr lang="en-US" dirty="0"/>
              <a:t>Mid-2030’s launch</a:t>
            </a:r>
          </a:p>
          <a:p>
            <a:r>
              <a:rPr lang="en-US" dirty="0"/>
              <a:t>4 year mission, 10-year consumables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0207F2-838B-6D49-98B0-E98F98CD6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626117"/>
            <a:ext cx="4435813" cy="323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37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5023" y="269875"/>
            <a:ext cx="6714664" cy="700087"/>
          </a:xfrm>
        </p:spPr>
        <p:txBody>
          <a:bodyPr/>
          <a:lstStyle/>
          <a:p>
            <a:r>
              <a:rPr lang="en-US" sz="2800" dirty="0"/>
              <a:t>A spectrum of GW Sources and Sensors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1155455"/>
            <a:ext cx="9144000" cy="55779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22571" y="6456382"/>
            <a:ext cx="1874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charset="0"/>
                <a:ea typeface="Arial" charset="0"/>
                <a:cs typeface="Arial" charset="0"/>
              </a:rPr>
              <a:t>CQG, </a:t>
            </a:r>
            <a:r>
              <a:rPr lang="is-IS" sz="1200" dirty="0">
                <a:latin typeface="Arial" charset="0"/>
                <a:ea typeface="Arial" charset="0"/>
                <a:cs typeface="Arial" charset="0"/>
              </a:rPr>
              <a:t>32 (2015) 015014 </a:t>
            </a:r>
          </a:p>
        </p:txBody>
      </p:sp>
    </p:spTree>
    <p:extLst>
      <p:ext uri="{BB962C8B-B14F-4D97-AF65-F5344CB8AC3E}">
        <p14:creationId xmlns:p14="http://schemas.microsoft.com/office/powerpoint/2010/main" val="535877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Ground-based instruments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 Epochs relevant for this ‘future’ discussion:</a:t>
            </a:r>
          </a:p>
          <a:p>
            <a:pPr lvl="1"/>
            <a:r>
              <a:rPr lang="en-US" dirty="0"/>
              <a:t>Building out the network of current ‘Advanced Detectors’</a:t>
            </a:r>
          </a:p>
          <a:p>
            <a:pPr lvl="1"/>
            <a:r>
              <a:rPr lang="en-US" dirty="0"/>
              <a:t>Full exploitation of the present observatories</a:t>
            </a:r>
          </a:p>
          <a:p>
            <a:pPr lvl="1"/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generation instruments in New Observatories</a:t>
            </a:r>
          </a:p>
          <a:p>
            <a:r>
              <a:rPr lang="en-US" dirty="0"/>
              <a:t>I’ll just use binaries to indicate sensitivities</a:t>
            </a:r>
          </a:p>
          <a:p>
            <a:pPr lvl="1"/>
            <a:r>
              <a:rPr lang="en-US" dirty="0"/>
              <a:t>Obviously a wide range of GR, astrophysics, and cosmology can be explored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is-IS" dirty="0"/>
              <a:t>…Building out the network: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2375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618FFD"/>
              </a:solidFill>
            </a:endParaRPr>
          </a:p>
        </p:txBody>
      </p:sp>
      <p:sp>
        <p:nvSpPr>
          <p:cNvPr id="83970" name="Text Placeholder 2"/>
          <p:cNvSpPr>
            <a:spLocks noGrp="1"/>
          </p:cNvSpPr>
          <p:nvPr>
            <p:ph type="body" sz="half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18FFD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83971" name="Content Placeholder 3"/>
          <p:cNvSpPr>
            <a:spLocks noGrp="1"/>
          </p:cNvSpPr>
          <p:nvPr>
            <p:ph sz="half" idx="2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18FFD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C7896A3-A501-6540-AB3E-F27447F32A80}" type="slidenum">
              <a:rPr lang="en-US" smtClean="0">
                <a:solidFill>
                  <a:srgbClr val="618FFD"/>
                </a:solidFill>
              </a:rPr>
              <a:pPr>
                <a:defRPr/>
              </a:pPr>
              <a:t>14</a:t>
            </a:fld>
            <a:endParaRPr lang="en-US">
              <a:solidFill>
                <a:srgbClr val="618FFD"/>
              </a:solidFill>
            </a:endParaRP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defRPr/>
            </a:pPr>
            <a:fld id="{CDF3D73F-9B3A-F34C-BA29-D0629D59E2E4}" type="slidenum">
              <a:rPr lang="en-US" smtClean="0">
                <a:solidFill>
                  <a:srgbClr val="618FFD"/>
                </a:solidFill>
              </a:rPr>
              <a:pPr>
                <a:defRPr/>
              </a:pPr>
              <a:t>14</a:t>
            </a:fld>
            <a:endParaRPr lang="en-US">
              <a:solidFill>
                <a:srgbClr val="618FFD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618FFD"/>
              </a:solidFill>
              <a:cs typeface="+mn-cs"/>
            </a:endParaRPr>
          </a:p>
        </p:txBody>
      </p:sp>
      <p:pic>
        <p:nvPicPr>
          <p:cNvPr id="83975" name="Picture 6" descr="WorldMapXpar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650" y="1293813"/>
            <a:ext cx="8648700" cy="520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1359" y="2641600"/>
            <a:ext cx="1020763" cy="646238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4808" y="2579160"/>
            <a:ext cx="941388" cy="78581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8999" y="2174169"/>
            <a:ext cx="984250" cy="66992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" name="Slide Number Placeholder 4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defRPr/>
            </a:pPr>
            <a:fld id="{3064FF2D-1599-5A45-98B6-1AE5E888D3A2}" type="slidenum">
              <a:rPr lang="en-US" smtClean="0">
                <a:solidFill>
                  <a:srgbClr val="618FFD"/>
                </a:solidFill>
              </a:rPr>
              <a:pPr>
                <a:defRPr/>
              </a:pPr>
              <a:t>14</a:t>
            </a:fld>
            <a:endParaRPr lang="en-US">
              <a:solidFill>
                <a:srgbClr val="618FFD"/>
              </a:solidFill>
            </a:endParaRPr>
          </a:p>
        </p:txBody>
      </p:sp>
      <p:pic>
        <p:nvPicPr>
          <p:cNvPr id="83981" name="図 10" descr="LCGTPosterSimpleEn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6964" y="2552700"/>
            <a:ext cx="1088570" cy="735138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693863" y="455613"/>
            <a:ext cx="6840537" cy="5857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0" dirty="0">
                <a:solidFill>
                  <a:srgbClr val="618FFD"/>
                </a:solidFill>
                <a:latin typeface="+mn-lt"/>
              </a:rPr>
              <a:t>The advanced GW detector network</a:t>
            </a:r>
          </a:p>
        </p:txBody>
      </p:sp>
      <p:sp>
        <p:nvSpPr>
          <p:cNvPr id="83986" name="TextBox 20"/>
          <p:cNvSpPr txBox="1">
            <a:spLocks noChangeArrowheads="1"/>
          </p:cNvSpPr>
          <p:nvPr/>
        </p:nvSpPr>
        <p:spPr bwMode="auto">
          <a:xfrm>
            <a:off x="738557" y="2916572"/>
            <a:ext cx="126046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618FFD"/>
                </a:solidFill>
              </a:rPr>
              <a:t>Advanced </a:t>
            </a:r>
          </a:p>
          <a:p>
            <a:r>
              <a:rPr lang="en-US" dirty="0">
                <a:solidFill>
                  <a:srgbClr val="618FFD"/>
                </a:solidFill>
              </a:rPr>
              <a:t>LIGO </a:t>
            </a:r>
          </a:p>
          <a:p>
            <a:r>
              <a:rPr lang="en-US" dirty="0">
                <a:solidFill>
                  <a:srgbClr val="618FFD"/>
                </a:solidFill>
              </a:rPr>
              <a:t>Hanford,</a:t>
            </a:r>
          </a:p>
          <a:p>
            <a:r>
              <a:rPr lang="en-US" dirty="0">
                <a:solidFill>
                  <a:srgbClr val="618FFD"/>
                </a:solidFill>
              </a:rPr>
              <a:t>Livingston </a:t>
            </a:r>
          </a:p>
          <a:p>
            <a:r>
              <a:rPr lang="en-US" dirty="0">
                <a:solidFill>
                  <a:srgbClr val="618FFD"/>
                </a:solidFill>
              </a:rPr>
              <a:t>2015 </a:t>
            </a:r>
          </a:p>
        </p:txBody>
      </p:sp>
      <p:sp>
        <p:nvSpPr>
          <p:cNvPr id="83988" name="TextBox 22"/>
          <p:cNvSpPr txBox="1">
            <a:spLocks noChangeArrowheads="1"/>
          </p:cNvSpPr>
          <p:nvPr/>
        </p:nvSpPr>
        <p:spPr bwMode="auto">
          <a:xfrm>
            <a:off x="3472066" y="2351285"/>
            <a:ext cx="1041400" cy="73818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618FFD"/>
                </a:solidFill>
              </a:rPr>
              <a:t>Advanced </a:t>
            </a:r>
          </a:p>
          <a:p>
            <a:r>
              <a:rPr lang="en-US" dirty="0">
                <a:solidFill>
                  <a:srgbClr val="618FFD"/>
                </a:solidFill>
              </a:rPr>
              <a:t>Virgo</a:t>
            </a:r>
          </a:p>
          <a:p>
            <a:r>
              <a:rPr lang="en-US" dirty="0">
                <a:solidFill>
                  <a:srgbClr val="618FFD"/>
                </a:solidFill>
              </a:rPr>
              <a:t>2016</a:t>
            </a:r>
          </a:p>
        </p:txBody>
      </p:sp>
      <p:sp>
        <p:nvSpPr>
          <p:cNvPr id="83989" name="TextBox 23"/>
          <p:cNvSpPr txBox="1">
            <a:spLocks noChangeArrowheads="1"/>
          </p:cNvSpPr>
          <p:nvPr/>
        </p:nvSpPr>
        <p:spPr bwMode="auto">
          <a:xfrm>
            <a:off x="5813425" y="3988934"/>
            <a:ext cx="1107996" cy="523220"/>
          </a:xfrm>
          <a:prstGeom prst="rect">
            <a:avLst/>
          </a:prstGeom>
          <a:noFill/>
          <a:ln w="3810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618FFD"/>
                </a:solidFill>
              </a:rPr>
              <a:t>LIGO-India</a:t>
            </a:r>
          </a:p>
          <a:p>
            <a:r>
              <a:rPr lang="en-US" dirty="0">
                <a:solidFill>
                  <a:srgbClr val="618FFD"/>
                </a:solidFill>
              </a:rPr>
              <a:t>2025</a:t>
            </a:r>
          </a:p>
        </p:txBody>
      </p:sp>
      <p:sp>
        <p:nvSpPr>
          <p:cNvPr id="83990" name="TextBox 24"/>
          <p:cNvSpPr txBox="1">
            <a:spLocks noChangeArrowheads="1"/>
          </p:cNvSpPr>
          <p:nvPr/>
        </p:nvSpPr>
        <p:spPr bwMode="auto">
          <a:xfrm>
            <a:off x="7763356" y="3417888"/>
            <a:ext cx="8366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618FFD"/>
                </a:solidFill>
              </a:rPr>
              <a:t>KAGRA</a:t>
            </a:r>
          </a:p>
          <a:p>
            <a:r>
              <a:rPr lang="en-US" dirty="0">
                <a:solidFill>
                  <a:srgbClr val="618FFD"/>
                </a:solidFill>
              </a:rPr>
              <a:t>2018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3F903A-4E6D-CB40-9630-F052BE07F7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5963" y="3205620"/>
            <a:ext cx="1014569" cy="736143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5937240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A6ED7-0F2A-CF48-99B0-E9161AB87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259" y="319088"/>
            <a:ext cx="6904816" cy="700087"/>
          </a:xfrm>
        </p:spPr>
        <p:txBody>
          <a:bodyPr/>
          <a:lstStyle/>
          <a:p>
            <a:r>
              <a:rPr lang="en-US" sz="2800" dirty="0"/>
              <a:t>What can we do in a 4km infrastructure?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DB906-F1CE-A849-93C0-1C13A18D64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LIGO, Virgo, and KAGRA will continue to interleave observing and improving sensitivity until the next generation of detectors is in place</a:t>
            </a:r>
          </a:p>
          <a:p>
            <a:pPr lvl="1"/>
            <a:r>
              <a:rPr lang="en-US" dirty="0"/>
              <a:t>…or beyond if there is a good scientific reason</a:t>
            </a:r>
          </a:p>
          <a:p>
            <a:r>
              <a:rPr lang="en-US" dirty="0"/>
              <a:t>LIGO as example….Near term (to ~2028): well-defined program, leading to ~20x greater event rate, ~2.75x better SNR for given event</a:t>
            </a:r>
          </a:p>
          <a:p>
            <a:r>
              <a:rPr lang="en-US" dirty="0"/>
              <a:t>Longer term, in 4km infrastructure: Just starting to think about what’s possible, with improvements of another factor 2 in sensitivity, 8 in 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E62628-B514-3246-8C41-D5D9D6F52D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25A31F-6DEF-BC4B-88B4-4FD51C51C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8" y="4024206"/>
            <a:ext cx="3504387" cy="28337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DC4D72-19A9-6A4A-B8DA-31422B5E54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976" y="4465637"/>
            <a:ext cx="3504386" cy="20732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5CCAE0-0873-E540-B698-9CFC9717EA03}"/>
              </a:ext>
            </a:extLst>
          </p:cNvPr>
          <p:cNvSpPr txBox="1"/>
          <p:nvPr/>
        </p:nvSpPr>
        <p:spPr>
          <a:xfrm>
            <a:off x="7524583" y="6538912"/>
            <a:ext cx="9236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Kevin </a:t>
            </a:r>
            <a:r>
              <a:rPr lang="en-US" sz="1200" dirty="0" err="1"/>
              <a:t>Kuns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12457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918117" y="138284"/>
            <a:ext cx="7772400" cy="134032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defRPr/>
            </a:pPr>
            <a:r>
              <a:rPr lang="en-US" sz="3100" dirty="0">
                <a:solidFill>
                  <a:srgbClr val="000000"/>
                </a:solidFill>
              </a:rPr>
              <a:t>Ability to localize sources </a:t>
            </a:r>
          </a:p>
          <a:p>
            <a:pPr>
              <a:defRPr/>
            </a:pPr>
            <a:r>
              <a:rPr lang="en-US" sz="3100" dirty="0">
                <a:solidFill>
                  <a:srgbClr val="000000"/>
                </a:solidFill>
              </a:rPr>
              <a:t>with 5 detectors</a:t>
            </a:r>
            <a:br>
              <a:rPr lang="en-US" sz="3100" dirty="0">
                <a:solidFill>
                  <a:srgbClr val="000000"/>
                </a:solidFill>
              </a:rPr>
            </a:br>
            <a:endParaRPr lang="en-US" sz="2000" dirty="0">
              <a:solidFill>
                <a:srgbClr val="000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31366" y="1704451"/>
            <a:ext cx="8081267" cy="4583017"/>
            <a:chOff x="568105" y="1955248"/>
            <a:chExt cx="8081267" cy="436604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8105" y="1955252"/>
              <a:ext cx="8081267" cy="436604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99489" y="1955248"/>
              <a:ext cx="3062689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 dirty="0">
                  <a:solidFill>
                    <a:srgbClr val="000000"/>
                  </a:solidFill>
                  <a:latin typeface="Arial"/>
                  <a:cs typeface="Arial"/>
                </a:rPr>
                <a:t>~60% in 10 </a:t>
              </a:r>
              <a:r>
                <a:rPr lang="en-US" sz="2700" dirty="0" err="1">
                  <a:solidFill>
                    <a:srgbClr val="000000"/>
                  </a:solidFill>
                  <a:latin typeface="Arial"/>
                  <a:cs typeface="Arial"/>
                </a:rPr>
                <a:t>sq</a:t>
              </a:r>
              <a:r>
                <a:rPr lang="en-US" sz="2700" dirty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  <a:r>
                <a:rPr lang="en-US" sz="2700" dirty="0" err="1">
                  <a:solidFill>
                    <a:srgbClr val="000000"/>
                  </a:solidFill>
                  <a:latin typeface="Arial"/>
                  <a:cs typeface="Arial"/>
                </a:rPr>
                <a:t>deg</a:t>
              </a:r>
              <a:endParaRPr lang="en-US" sz="27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40874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2867" y="238990"/>
            <a:ext cx="5140775" cy="700087"/>
          </a:xfrm>
        </p:spPr>
        <p:txBody>
          <a:bodyPr/>
          <a:lstStyle/>
          <a:p>
            <a:r>
              <a:rPr lang="en-US" sz="2800" dirty="0"/>
              <a:t>Further Future Improvements: Next Generation Observatories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55724"/>
            <a:ext cx="9144000" cy="5502275"/>
          </a:xfrm>
        </p:spPr>
        <p:txBody>
          <a:bodyPr/>
          <a:lstStyle/>
          <a:p>
            <a:r>
              <a:rPr lang="en-US" sz="2200" dirty="0"/>
              <a:t>European Concept: </a:t>
            </a:r>
            <a:r>
              <a:rPr lang="en-US" sz="2200" dirty="0">
                <a:hlinkClick r:id="rId2"/>
              </a:rPr>
              <a:t>Einstein Telescope</a:t>
            </a:r>
            <a:endParaRPr lang="en-US" sz="2200" dirty="0"/>
          </a:p>
          <a:p>
            <a:r>
              <a:rPr lang="en-US" dirty="0"/>
              <a:t>Significant design study undertaken for both Facility and Instruments</a:t>
            </a:r>
          </a:p>
          <a:p>
            <a:r>
              <a:rPr lang="en-US" dirty="0"/>
              <a:t>Underground construction proposed to reduce Newtonian Background</a:t>
            </a:r>
          </a:p>
          <a:p>
            <a:pPr lvl="1"/>
            <a:r>
              <a:rPr lang="en-US" dirty="0"/>
              <a:t>(and be compatible with densely-populated Europe)</a:t>
            </a:r>
          </a:p>
          <a:p>
            <a:r>
              <a:rPr lang="en-US" dirty="0"/>
              <a:t>Triangle – LISA-like – with 10km arms; one-site polarization measurement</a:t>
            </a:r>
          </a:p>
          <a:p>
            <a:r>
              <a:rPr lang="en-US" dirty="0"/>
              <a:t>Multiple instruments in a ‘Xylophone’ configuration</a:t>
            </a:r>
          </a:p>
          <a:p>
            <a:pPr lvl="1"/>
            <a:r>
              <a:rPr lang="en-US" dirty="0"/>
              <a:t>Allows technical challenges</a:t>
            </a:r>
            <a:br>
              <a:rPr lang="en-US" dirty="0"/>
            </a:br>
            <a:r>
              <a:rPr lang="en-US" dirty="0"/>
              <a:t>for low- and high-frequency</a:t>
            </a:r>
            <a:br>
              <a:rPr lang="en-US" dirty="0"/>
            </a:br>
            <a:r>
              <a:rPr lang="en-US" dirty="0"/>
              <a:t>to be separated</a:t>
            </a:r>
          </a:p>
          <a:p>
            <a:r>
              <a:rPr lang="en-US" dirty="0"/>
              <a:t>Designed to accommodate a</a:t>
            </a:r>
            <a:br>
              <a:rPr lang="en-US" dirty="0"/>
            </a:br>
            <a:r>
              <a:rPr lang="en-US" dirty="0"/>
              <a:t>range of detector topologies </a:t>
            </a:r>
            <a:br>
              <a:rPr lang="en-US" dirty="0"/>
            </a:br>
            <a:r>
              <a:rPr lang="en-US" dirty="0"/>
              <a:t>and mechanical realizations</a:t>
            </a:r>
          </a:p>
          <a:p>
            <a:pPr lvl="1"/>
            <a:r>
              <a:rPr lang="en-US" dirty="0"/>
              <a:t>Including squeezing and</a:t>
            </a:r>
            <a:br>
              <a:rPr lang="en-US" dirty="0"/>
            </a:br>
            <a:r>
              <a:rPr lang="en-US" dirty="0"/>
              <a:t>cryogenics</a:t>
            </a:r>
          </a:p>
          <a:p>
            <a:r>
              <a:rPr lang="en-US" b="1" dirty="0">
                <a:solidFill>
                  <a:schemeClr val="tx1"/>
                </a:solidFill>
              </a:rPr>
              <a:t>News: placed on the ESFRI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Roadmap; Significant step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forward!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48F134-27A6-604E-BDF0-02769EC1D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652" y="3855519"/>
            <a:ext cx="5424348" cy="300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731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C53F3-3028-3F4F-8C7B-486B8D377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975CE-302B-9B41-B98D-4AC97E6295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C08521-5BBA-D34D-88E8-19716FB312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E5F2A2-5ED5-874B-88FB-63234734C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2909" y="0"/>
            <a:ext cx="123898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2507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9C7FBAD-FB0E-274E-A220-8CEE4C7064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6"/>
          <a:stretch/>
        </p:blipFill>
        <p:spPr>
          <a:xfrm>
            <a:off x="0" y="0"/>
            <a:ext cx="3180945" cy="36627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563" y="112810"/>
            <a:ext cx="9105089" cy="700087"/>
          </a:xfrm>
        </p:spPr>
        <p:txBody>
          <a:bodyPr/>
          <a:lstStyle/>
          <a:p>
            <a:r>
              <a:rPr lang="en-US" sz="3200" dirty="0"/>
              <a:t>US Concept: Cosmic Explorer</a:t>
            </a:r>
            <a:endParaRPr lang="en-US" sz="3200" dirty="0">
              <a:solidFill>
                <a:srgbClr val="32646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662703"/>
            <a:ext cx="8208523" cy="4018743"/>
          </a:xfrm>
        </p:spPr>
        <p:txBody>
          <a:bodyPr/>
          <a:lstStyle/>
          <a:p>
            <a:r>
              <a:rPr lang="en-US" dirty="0"/>
              <a:t>Two sites, 40km and 20km; on earth’s surface (needs some earthmoving)</a:t>
            </a:r>
          </a:p>
          <a:p>
            <a:r>
              <a:rPr lang="en-US" dirty="0"/>
              <a:t>40km ideal for BH-BH horizon</a:t>
            </a:r>
          </a:p>
          <a:p>
            <a:r>
              <a:rPr lang="en-US" dirty="0"/>
              <a:t>Concept offers sensitivity without </a:t>
            </a:r>
            <a:br>
              <a:rPr lang="en-US" dirty="0"/>
            </a:br>
            <a:r>
              <a:rPr lang="en-US" dirty="0"/>
              <a:t>new measurement challenges; </a:t>
            </a:r>
            <a:br>
              <a:rPr lang="en-US" dirty="0"/>
            </a:br>
            <a:r>
              <a:rPr lang="en-US" dirty="0"/>
              <a:t>could start at room temperature, </a:t>
            </a:r>
            <a:br>
              <a:rPr lang="en-US" dirty="0"/>
            </a:br>
            <a:r>
              <a:rPr lang="en-US" dirty="0"/>
              <a:t>modest laser power, 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/>
              <a:t>Recently completed </a:t>
            </a:r>
            <a:br>
              <a:rPr lang="en-US" dirty="0"/>
            </a:br>
            <a:r>
              <a:rPr lang="en-US" dirty="0"/>
              <a:t>‘</a:t>
            </a:r>
            <a:r>
              <a:rPr lang="en-US" dirty="0">
                <a:hlinkClick r:id="rId3"/>
              </a:rPr>
              <a:t>Cosmic Explorer Horizon Study</a:t>
            </a:r>
            <a:r>
              <a:rPr lang="en-US" dirty="0"/>
              <a:t>’</a:t>
            </a:r>
          </a:p>
          <a:p>
            <a:r>
              <a:rPr lang="en-US" dirty="0"/>
              <a:t>Eager to catch up with </a:t>
            </a:r>
            <a:br>
              <a:rPr lang="en-US" dirty="0"/>
            </a:br>
            <a:r>
              <a:rPr lang="en-US" dirty="0"/>
              <a:t>Einstein Telescope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C256D84-C5F1-0A4D-81A7-6D5C21DF90EF}"/>
              </a:ext>
            </a:extLst>
          </p:cNvPr>
          <p:cNvSpPr txBox="1">
            <a:spLocks/>
          </p:cNvSpPr>
          <p:nvPr/>
        </p:nvSpPr>
        <p:spPr bwMode="auto">
          <a:xfrm>
            <a:off x="3720716" y="1136992"/>
            <a:ext cx="4941594" cy="241360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85000"/>
              <a:buFont typeface="Monotype Sorts" charset="0"/>
              <a:buChar char="l"/>
              <a:defRPr>
                <a:solidFill>
                  <a:schemeClr val="tx2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Font typeface="Times New Roman" charset="0"/>
              <a:buChar char="»"/>
              <a:defRPr>
                <a:solidFill>
                  <a:schemeClr val="tx2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–"/>
              <a:defRPr>
                <a:solidFill>
                  <a:schemeClr val="tx2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85000"/>
              <a:buFont typeface="Monotype Sorts" charset="0"/>
              <a:buChar char="l"/>
              <a:defRPr>
                <a:solidFill>
                  <a:schemeClr val="tx2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»"/>
              <a:defRPr>
                <a:solidFill>
                  <a:schemeClr val="tx2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»"/>
              <a:defRPr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»"/>
              <a:defRPr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»"/>
              <a:defRPr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»"/>
              <a:defRPr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sz="1800" kern="0" dirty="0"/>
              <a:t>Make Advanced LIGO 10x longer,</a:t>
            </a:r>
            <a:br>
              <a:rPr lang="en-US" sz="1800" kern="0" dirty="0"/>
            </a:br>
            <a:r>
              <a:rPr lang="en-US" sz="1800" kern="0" dirty="0">
                <a:solidFill>
                  <a:schemeClr val="tx1"/>
                </a:solidFill>
              </a:rPr>
              <a:t>10x more sensitive </a:t>
            </a:r>
          </a:p>
          <a:p>
            <a:r>
              <a:rPr lang="en-US" sz="1800" kern="0" dirty="0"/>
              <a:t>Thermal noise, radiation pressure, </a:t>
            </a:r>
            <a:br>
              <a:rPr lang="en-US" sz="1800" kern="0" dirty="0"/>
            </a:br>
            <a:r>
              <a:rPr lang="en-US" sz="1800" kern="0" dirty="0"/>
              <a:t>seismic, Newtonian unchanged</a:t>
            </a:r>
          </a:p>
          <a:p>
            <a:r>
              <a:rPr lang="en-US" sz="1800" kern="0" dirty="0"/>
              <a:t>Signal grows with length – </a:t>
            </a:r>
            <a:br>
              <a:rPr lang="en-US" sz="1800" kern="0" dirty="0"/>
            </a:br>
            <a:r>
              <a:rPr lang="en-US" sz="1800" kern="0" dirty="0"/>
              <a:t>         </a:t>
            </a:r>
            <a:r>
              <a:rPr lang="en-US" sz="1800" i="1" dirty="0">
                <a:latin typeface="Times" pitchFamily="2" charset="0"/>
              </a:rPr>
              <a:t>ΔL = h · L </a:t>
            </a:r>
            <a:br>
              <a:rPr lang="en-US" sz="1800" i="1" dirty="0">
                <a:latin typeface="Times" pitchFamily="2" charset="0"/>
              </a:rPr>
            </a:br>
            <a:r>
              <a:rPr lang="en-US" sz="1800" i="1" kern="0" dirty="0">
                <a:latin typeface="Times" pitchFamily="2" charset="0"/>
              </a:rPr>
              <a:t>– </a:t>
            </a:r>
            <a:r>
              <a:rPr lang="en-US" sz="1800" kern="0" dirty="0"/>
              <a:t>For wavelengths shorter than the arms; 20km ideal for NS-NS tidal signal detection</a:t>
            </a:r>
            <a:endParaRPr lang="en-US" sz="1800" i="1" dirty="0">
              <a:latin typeface="Times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90C660-64C9-CD4F-9519-C4D2C90C75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254" y="4040018"/>
            <a:ext cx="5009745" cy="28179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67199-42DB-F948-9048-5F9B058090DE}"/>
              </a:ext>
            </a:extLst>
          </p:cNvPr>
          <p:cNvSpPr txBox="1"/>
          <p:nvPr/>
        </p:nvSpPr>
        <p:spPr>
          <a:xfrm>
            <a:off x="5969733" y="6513327"/>
            <a:ext cx="3174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Eddie Anaya, Cal State Fullerton Undergraduate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3AF56D2-561E-A743-8E80-A0740BC5A5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253" y="4040018"/>
            <a:ext cx="738037" cy="74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9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Plans and dreams for the future of detecting/exploiting</a:t>
            </a:r>
          </a:p>
          <a:p>
            <a:pPr lvl="1"/>
            <a:r>
              <a:rPr lang="en-US" dirty="0" err="1"/>
              <a:t>FemtoHz</a:t>
            </a:r>
            <a:r>
              <a:rPr lang="en-US" dirty="0"/>
              <a:t>: CMB B-mode primordial stochastic background</a:t>
            </a:r>
          </a:p>
          <a:p>
            <a:pPr lvl="1"/>
            <a:r>
              <a:rPr lang="en-US" dirty="0" err="1"/>
              <a:t>NanoHz</a:t>
            </a:r>
            <a:r>
              <a:rPr lang="en-US" dirty="0"/>
              <a:t>: signals via Pulsar test masses</a:t>
            </a:r>
          </a:p>
          <a:p>
            <a:pPr lvl="1"/>
            <a:r>
              <a:rPr lang="en-US" dirty="0" err="1"/>
              <a:t>MilliHz</a:t>
            </a:r>
            <a:r>
              <a:rPr lang="en-US" dirty="0"/>
              <a:t>: signals via inter-satellite timing</a:t>
            </a:r>
          </a:p>
          <a:p>
            <a:pPr lvl="1"/>
            <a:r>
              <a:rPr lang="en-US" dirty="0" err="1"/>
              <a:t>HectoHz</a:t>
            </a:r>
            <a:r>
              <a:rPr lang="en-US" dirty="0"/>
              <a:t>: signals via ground interferometry</a:t>
            </a:r>
          </a:p>
          <a:p>
            <a:pPr lvl="1"/>
            <a:endParaRPr lang="en-US" dirty="0"/>
          </a:p>
          <a:p>
            <a:r>
              <a:rPr lang="en-US" dirty="0">
                <a:hlinkClick r:id="rId2"/>
              </a:rPr>
              <a:t>GWIC Roadmap </a:t>
            </a:r>
            <a:r>
              <a:rPr lang="en-US" dirty="0"/>
              <a:t>in Nature for more detail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052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0BB39E-E3BD-9940-94BC-5626BEFF7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98" y="1186773"/>
            <a:ext cx="4673458" cy="55912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C50A82-8723-6B4B-B9AA-A8A965028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Reach of ET and CE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E12811D-C4B8-7049-B371-BD01577E6B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5" t="3005" r="2719"/>
          <a:stretch/>
        </p:blipFill>
        <p:spPr>
          <a:xfrm>
            <a:off x="4572001" y="1504772"/>
            <a:ext cx="4488802" cy="481492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FA5772-86B6-1B43-BD51-76FE0588C6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7910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430" y="227013"/>
            <a:ext cx="5963055" cy="700087"/>
          </a:xfrm>
        </p:spPr>
        <p:txBody>
          <a:bodyPr/>
          <a:lstStyle/>
          <a:p>
            <a:r>
              <a:rPr lang="en-US" sz="3000" dirty="0"/>
              <a:t>Next Generation Observatories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55724"/>
            <a:ext cx="7772400" cy="5067109"/>
          </a:xfrm>
        </p:spPr>
        <p:txBody>
          <a:bodyPr/>
          <a:lstStyle/>
          <a:p>
            <a:r>
              <a:rPr lang="en-US" dirty="0"/>
              <a:t>When could this new wave of ground instruments come into play?</a:t>
            </a:r>
          </a:p>
          <a:p>
            <a:r>
              <a:rPr lang="en-US" dirty="0"/>
              <a:t>Appears 15 years from </a:t>
            </a:r>
            <a:r>
              <a:rPr lang="en-US" i="1" dirty="0"/>
              <a:t>t</a:t>
            </a:r>
            <a:r>
              <a:rPr lang="en-US" dirty="0"/>
              <a:t>=0 is a feasible baseline</a:t>
            </a:r>
          </a:p>
          <a:p>
            <a:pPr lvl="1"/>
            <a:r>
              <a:rPr lang="en-US" dirty="0"/>
              <a:t>Initial LIGO: 1989 proposal, and at design sensitivity 2005</a:t>
            </a:r>
          </a:p>
          <a:p>
            <a:pPr lvl="1"/>
            <a:r>
              <a:rPr lang="en-US" dirty="0"/>
              <a:t>Advanced LIGO: 1999 White Paper, GW150914 in 2015</a:t>
            </a:r>
          </a:p>
          <a:p>
            <a:r>
              <a:rPr lang="en-US" dirty="0"/>
              <a:t>Modulo funding, could envision</a:t>
            </a:r>
            <a:r>
              <a:rPr lang="is-IS" dirty="0"/>
              <a:t>…</a:t>
            </a:r>
            <a:endParaRPr lang="en-US" dirty="0"/>
          </a:p>
          <a:p>
            <a:pPr lvl="1"/>
            <a:r>
              <a:rPr lang="en-US" dirty="0"/>
              <a:t>Einstein Telescope in the early 2030’s</a:t>
            </a:r>
          </a:p>
          <a:p>
            <a:pPr lvl="1"/>
            <a:r>
              <a:rPr lang="en-US" dirty="0"/>
              <a:t>Cosmic Explorer in the mid-2030s</a:t>
            </a:r>
          </a:p>
          <a:p>
            <a:r>
              <a:rPr lang="en-US" dirty="0"/>
              <a:t>Should hope – and strive and plan – to have great instruments ready to ‘catch’ the end phase of binaries seen in LISA (ref. </a:t>
            </a:r>
            <a:r>
              <a:rPr lang="en-US" dirty="0" err="1"/>
              <a:t>Sesana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Crucial for all these endeavors: to grow the scientific community planning on exploiting these instruments far beyond the GR/GW enclave</a:t>
            </a:r>
          </a:p>
          <a:p>
            <a:pPr lvl="1"/>
            <a:r>
              <a:rPr lang="en-US" dirty="0"/>
              <a:t>Costs are like TMT – needs a comparable audience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0560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27013"/>
            <a:ext cx="4654627" cy="700087"/>
          </a:xfrm>
        </p:spPr>
        <p:txBody>
          <a:bodyPr/>
          <a:lstStyle/>
          <a:p>
            <a:r>
              <a:rPr lang="en-US" sz="3000" dirty="0"/>
              <a:t>Onward!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282" y="1355725"/>
            <a:ext cx="5213350" cy="4641850"/>
          </a:xfrm>
        </p:spPr>
        <p:txBody>
          <a:bodyPr/>
          <a:lstStyle/>
          <a:p>
            <a:r>
              <a:rPr lang="en-US" dirty="0"/>
              <a:t>Wonderful GW science opportunities within the reach of technology</a:t>
            </a:r>
          </a:p>
          <a:p>
            <a:r>
              <a:rPr lang="en-US" dirty="0"/>
              <a:t>Let’s hope – and conspire – to cause our funding agencies to support these initiatives</a:t>
            </a:r>
          </a:p>
          <a:p>
            <a:r>
              <a:rPr lang="en-US" dirty="0"/>
              <a:t>…and thanks to Thibault for contributing in so many ways!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717" y="3748948"/>
            <a:ext cx="3610494" cy="27158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21109" y="6456382"/>
            <a:ext cx="7922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Nanograv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20FFD8-9E29-3045-92F5-9E9E5D093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4908" y="1050445"/>
            <a:ext cx="3636523" cy="593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583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" y="0"/>
            <a:ext cx="9117106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46666" y="6417011"/>
            <a:ext cx="6928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Nanograv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948298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CMB B-mode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1355725"/>
            <a:ext cx="8075579" cy="5364564"/>
          </a:xfrm>
        </p:spPr>
        <p:txBody>
          <a:bodyPr/>
          <a:lstStyle/>
          <a:p>
            <a:r>
              <a:rPr lang="en-US" dirty="0"/>
              <a:t>The signal of gravitational waves from inflation is the holy grail of cosmology</a:t>
            </a:r>
          </a:p>
          <a:p>
            <a:r>
              <a:rPr lang="en-US" dirty="0">
                <a:solidFill>
                  <a:srgbClr val="1F497D"/>
                </a:solidFill>
              </a:rPr>
              <a:t>Measuring </a:t>
            </a:r>
            <a:r>
              <a:rPr lang="en-US" i="1" dirty="0">
                <a:solidFill>
                  <a:srgbClr val="1F497D"/>
                </a:solidFill>
              </a:rPr>
              <a:t>primordial</a:t>
            </a:r>
            <a:r>
              <a:rPr lang="en-US" dirty="0">
                <a:solidFill>
                  <a:srgbClr val="1F497D"/>
                </a:solidFill>
              </a:rPr>
              <a:t> CMB B-modes  is likely our best opportunity for indirectly observing gravity operating on a quantum scale</a:t>
            </a:r>
          </a:p>
          <a:p>
            <a:r>
              <a:rPr lang="en-US" dirty="0"/>
              <a:t>Current  limit:  tensor to scalar ratio </a:t>
            </a:r>
            <a:r>
              <a:rPr lang="en-US" sz="2000" i="1" dirty="0">
                <a:latin typeface="Times" pitchFamily="2" charset="0"/>
              </a:rPr>
              <a:t>r </a:t>
            </a:r>
            <a:r>
              <a:rPr lang="en-US" dirty="0"/>
              <a:t>&lt; 0.036 (BICEP/</a:t>
            </a:r>
            <a:r>
              <a:rPr lang="en-US" dirty="0" err="1"/>
              <a:t>Keck+WMAP</a:t>
            </a:r>
            <a:r>
              <a:rPr lang="en-US" dirty="0"/>
              <a:t>/Planck, </a:t>
            </a:r>
            <a:r>
              <a:rPr lang="en-US" dirty="0">
                <a:hlinkClick r:id="rId2"/>
              </a:rPr>
              <a:t>PRL </a:t>
            </a:r>
            <a:r>
              <a:rPr lang="en-US" b="1" dirty="0">
                <a:hlinkClick r:id="rId2"/>
              </a:rPr>
              <a:t>127</a:t>
            </a:r>
            <a:r>
              <a:rPr lang="en-US" dirty="0">
                <a:hlinkClick r:id="rId2"/>
              </a:rPr>
              <a:t>, 151301</a:t>
            </a:r>
            <a:r>
              <a:rPr lang="en-US" dirty="0"/>
              <a:t>)</a:t>
            </a:r>
          </a:p>
          <a:p>
            <a:r>
              <a:rPr lang="en-US" dirty="0"/>
              <a:t>…no detection to date – foreground of galactic dust is challenging</a:t>
            </a:r>
          </a:p>
          <a:p>
            <a:endParaRPr lang="en-US" dirty="0"/>
          </a:p>
          <a:p>
            <a:pPr marL="457200" lvl="1" indent="0">
              <a:buNone/>
            </a:pPr>
            <a:r>
              <a:rPr lang="en-US" i="1" dirty="0">
                <a:latin typeface="Times" pitchFamily="2" charset="0"/>
              </a:rPr>
              <a:t>						</a:t>
            </a:r>
            <a:r>
              <a:rPr lang="en-US" sz="2000" i="1" dirty="0">
                <a:latin typeface="Times" pitchFamily="2" charset="0"/>
              </a:rPr>
              <a:t>r</a:t>
            </a:r>
            <a:r>
              <a:rPr lang="en-US" dirty="0"/>
              <a:t> = (E/3.3*10</a:t>
            </a:r>
            <a:r>
              <a:rPr lang="en-US" baseline="30000" dirty="0"/>
              <a:t>16</a:t>
            </a:r>
            <a:r>
              <a:rPr lang="en-US" dirty="0"/>
              <a:t> GeV)</a:t>
            </a:r>
            <a:r>
              <a:rPr lang="en-US" sz="3600" baseline="30000" dirty="0">
                <a:solidFill>
                  <a:srgbClr val="C00000"/>
                </a:solidFill>
              </a:rPr>
              <a:t>4</a:t>
            </a:r>
            <a:r>
              <a:rPr lang="en-US" dirty="0"/>
              <a:t>  						     where E is the </a:t>
            </a:r>
            <a:br>
              <a:rPr lang="en-US" dirty="0"/>
            </a:br>
            <a:r>
              <a:rPr lang="en-US" dirty="0"/>
              <a:t>energy s					    scale of inflation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219360" y="6456382"/>
            <a:ext cx="15055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Helvetica" charset="0"/>
                <a:ea typeface="Helvetica" charset="0"/>
                <a:cs typeface="Helvetica" charset="0"/>
              </a:rPr>
              <a:t>Hazumi&amp;Lee</a:t>
            </a:r>
            <a:r>
              <a:rPr lang="en-US" sz="1200">
                <a:latin typeface="Helvetica" charset="0"/>
                <a:ea typeface="Helvetica" charset="0"/>
                <a:cs typeface="Helvetica" charset="0"/>
              </a:rPr>
              <a:t>; Page</a:t>
            </a:r>
            <a:endParaRPr lang="en-US" sz="1200" dirty="0">
              <a:latin typeface="Helvetica" charset="0"/>
              <a:ea typeface="Helvetica" charset="0"/>
              <a:cs typeface="Helvetica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4935617"/>
              </p:ext>
            </p:extLst>
          </p:nvPr>
        </p:nvGraphicFramePr>
        <p:xfrm>
          <a:off x="6142293" y="4901912"/>
          <a:ext cx="2298854" cy="147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25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6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2469">
                <a:tc>
                  <a:txBody>
                    <a:bodyPr/>
                    <a:lstStyle/>
                    <a:p>
                      <a:r>
                        <a:rPr lang="en-US" dirty="0"/>
                        <a:t>E,</a:t>
                      </a:r>
                      <a:r>
                        <a:rPr lang="en-US" baseline="0" dirty="0"/>
                        <a:t> 10</a:t>
                      </a:r>
                      <a:r>
                        <a:rPr lang="en-US" baseline="30000" dirty="0"/>
                        <a:t>16</a:t>
                      </a:r>
                      <a:r>
                        <a:rPr lang="en-US" baseline="0" dirty="0"/>
                        <a:t> GeV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DC496CF4-5931-FF40-994F-B13604AC3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059" y="3708673"/>
            <a:ext cx="5221862" cy="314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08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42308-8991-6249-9ACC-D78089119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The Future: CMB-S4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58D4F-D395-3746-991E-A4AAFED32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066" y="1355725"/>
            <a:ext cx="4772768" cy="5275262"/>
          </a:xfrm>
        </p:spPr>
        <p:txBody>
          <a:bodyPr/>
          <a:lstStyle/>
          <a:p>
            <a:r>
              <a:rPr lang="en-US" dirty="0"/>
              <a:t>CMB-S4 is the next-generation ground-based cosmic microwave background experiment.</a:t>
            </a:r>
          </a:p>
          <a:p>
            <a:r>
              <a:rPr lang="en-US" dirty="0"/>
              <a:t>21 telescopes at the South Pole and in the Chilean Atacama desert</a:t>
            </a:r>
          </a:p>
          <a:p>
            <a:r>
              <a:rPr lang="en-US" dirty="0"/>
              <a:t>Multi-band detectors to be able to remove contamination from galactic foregrounds 	</a:t>
            </a:r>
          </a:p>
          <a:p>
            <a:r>
              <a:rPr lang="en-US" dirty="0"/>
              <a:t>DOE + NSF joint construction project</a:t>
            </a:r>
          </a:p>
          <a:p>
            <a:r>
              <a:rPr lang="en-US" dirty="0"/>
              <a:t>Commissioning in the late 2020s</a:t>
            </a:r>
          </a:p>
          <a:p>
            <a:r>
              <a:rPr lang="en-US" dirty="0"/>
              <a:t>7 years of operations through 2030s</a:t>
            </a:r>
          </a:p>
          <a:p>
            <a:r>
              <a:rPr lang="en-US" dirty="0"/>
              <a:t>&gt;10x improvement in sensitivity</a:t>
            </a:r>
          </a:p>
          <a:p>
            <a:endParaRPr lang="en-US" dirty="0"/>
          </a:p>
          <a:p>
            <a:r>
              <a:rPr lang="en-US" dirty="0"/>
              <a:t>CMB-S4 sensitivity ensures that a non-detection of </a:t>
            </a:r>
            <a:r>
              <a:rPr lang="en-US" sz="2000" i="1" dirty="0">
                <a:latin typeface="Times" pitchFamily="2" charset="0"/>
              </a:rPr>
              <a:t>r</a:t>
            </a:r>
            <a:r>
              <a:rPr lang="en-US" dirty="0"/>
              <a:t> would rule out the leading inflationary models, and motivate alternate models for the origin of the universe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66B5D5-0DB0-3D4A-A9FE-0CBA905011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A9D588-91FE-2A46-8FA6-97D583B07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7930" y="1260036"/>
            <a:ext cx="4196070" cy="302381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BA0B784-4CC7-B64D-8183-446EE127E4ED}"/>
              </a:ext>
            </a:extLst>
          </p:cNvPr>
          <p:cNvSpPr txBox="1">
            <a:spLocks/>
          </p:cNvSpPr>
          <p:nvPr/>
        </p:nvSpPr>
        <p:spPr bwMode="auto">
          <a:xfrm>
            <a:off x="4970835" y="4533089"/>
            <a:ext cx="4173166" cy="207567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85000"/>
              <a:buFont typeface="Monotype Sorts" charset="0"/>
              <a:buChar char="l"/>
              <a:defRPr>
                <a:solidFill>
                  <a:schemeClr val="tx2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Font typeface="Times New Roman" charset="0"/>
              <a:buChar char="»"/>
              <a:defRPr>
                <a:solidFill>
                  <a:schemeClr val="tx2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–"/>
              <a:defRPr>
                <a:solidFill>
                  <a:schemeClr val="tx2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85000"/>
              <a:buFont typeface="Monotype Sorts" charset="0"/>
              <a:buChar char="l"/>
              <a:defRPr>
                <a:solidFill>
                  <a:schemeClr val="tx2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»"/>
              <a:defRPr>
                <a:solidFill>
                  <a:schemeClr val="tx2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»"/>
              <a:defRPr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»"/>
              <a:defRPr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»"/>
              <a:defRPr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Char char="»"/>
              <a:defRPr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000" dirty="0"/>
              <a:t>CMB-S4 Science Requirement 1.0:</a:t>
            </a:r>
          </a:p>
          <a:p>
            <a:r>
              <a:rPr lang="en-US" sz="2000" dirty="0"/>
              <a:t>If r &gt; 0.003: measure at 5𝝈</a:t>
            </a:r>
          </a:p>
          <a:p>
            <a:r>
              <a:rPr lang="en-US" sz="2000" dirty="0"/>
              <a:t>If r = 0: set r ≤ 0.001 at 2𝝈</a:t>
            </a:r>
          </a:p>
          <a:p>
            <a:endParaRPr lang="en-US" sz="2000" dirty="0"/>
          </a:p>
          <a:p>
            <a:endParaRPr lang="en-US" sz="1800" kern="0" dirty="0"/>
          </a:p>
        </p:txBody>
      </p:sp>
    </p:spTree>
    <p:extLst>
      <p:ext uri="{BB962C8B-B14F-4D97-AF65-F5344CB8AC3E}">
        <p14:creationId xmlns:p14="http://schemas.microsoft.com/office/powerpoint/2010/main" val="2385119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753" y="227013"/>
            <a:ext cx="7548663" cy="700087"/>
          </a:xfrm>
        </p:spPr>
        <p:txBody>
          <a:bodyPr/>
          <a:lstStyle/>
          <a:p>
            <a:r>
              <a:rPr lang="en-US" sz="3000" dirty="0"/>
              <a:t>A spectrum of GW Sources and Sensors</a:t>
            </a:r>
            <a:br>
              <a:rPr lang="en-US" sz="3000" dirty="0"/>
            </a:br>
            <a:r>
              <a:rPr lang="en-US" sz="3000" dirty="0"/>
              <a:t>(trimming off CMB B-modes)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1155455"/>
            <a:ext cx="9144000" cy="55779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22571" y="6456382"/>
            <a:ext cx="1874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charset="0"/>
                <a:ea typeface="Arial" charset="0"/>
                <a:cs typeface="Arial" charset="0"/>
              </a:rPr>
              <a:t>CQG, </a:t>
            </a:r>
            <a:r>
              <a:rPr lang="is-IS" sz="1200" dirty="0">
                <a:latin typeface="Arial" charset="0"/>
                <a:ea typeface="Arial" charset="0"/>
                <a:cs typeface="Arial" charset="0"/>
              </a:rPr>
              <a:t>32 (2015) 015014 </a:t>
            </a:r>
          </a:p>
        </p:txBody>
      </p:sp>
    </p:spTree>
    <p:extLst>
      <p:ext uri="{BB962C8B-B14F-4D97-AF65-F5344CB8AC3E}">
        <p14:creationId xmlns:p14="http://schemas.microsoft.com/office/powerpoint/2010/main" val="1887660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5609" y="215996"/>
            <a:ext cx="5696539" cy="700087"/>
          </a:xfrm>
        </p:spPr>
        <p:txBody>
          <a:bodyPr/>
          <a:lstStyle/>
          <a:p>
            <a:r>
              <a:rPr lang="en-US" sz="2800" dirty="0"/>
              <a:t>Pulsar Timing Array GW Detectors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55725"/>
            <a:ext cx="8231221" cy="4641850"/>
          </a:xfrm>
        </p:spPr>
        <p:txBody>
          <a:bodyPr/>
          <a:lstStyle/>
          <a:p>
            <a:r>
              <a:rPr lang="en-US" dirty="0"/>
              <a:t>Prime target: the stochastic background signal from the cosmological population of gravitationally bound supermassive black hole binaries</a:t>
            </a:r>
          </a:p>
          <a:p>
            <a:pPr lvl="1"/>
            <a:r>
              <a:rPr lang="en-US" dirty="0"/>
              <a:t>May also be able to see some SMBHB </a:t>
            </a:r>
            <a:r>
              <a:rPr lang="en-US" dirty="0" err="1"/>
              <a:t>inspirals</a:t>
            </a:r>
            <a:r>
              <a:rPr lang="en-US" dirty="0"/>
              <a:t> as individual sources</a:t>
            </a:r>
          </a:p>
          <a:p>
            <a:r>
              <a:rPr lang="en-US" dirty="0"/>
              <a:t>Technique: observe well-characterized msec pulsars, infer distortions of space-time from coherent shifts in timing</a:t>
            </a:r>
          </a:p>
          <a:p>
            <a:r>
              <a:rPr lang="en-US" dirty="0"/>
              <a:t>Uses an array of ground-based Radio Antennas</a:t>
            </a:r>
          </a:p>
          <a:p>
            <a:r>
              <a:rPr lang="en-US" dirty="0"/>
              <a:t>Requires search for, and deep understanding of, very stable pulsars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B9DCA0-C561-BE48-9244-8691A4C5F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539" y="3677055"/>
            <a:ext cx="7047536" cy="318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476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92B4596-2959-8646-9DBB-70585C95C9FE}"/>
              </a:ext>
            </a:extLst>
          </p:cNvPr>
          <p:cNvGrpSpPr/>
          <p:nvPr/>
        </p:nvGrpSpPr>
        <p:grpSpPr>
          <a:xfrm>
            <a:off x="4776281" y="2062263"/>
            <a:ext cx="4493803" cy="4870535"/>
            <a:chOff x="4415821" y="2091447"/>
            <a:chExt cx="4426622" cy="479271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179B008-F455-A648-BBFD-6DBA2B13B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5821" y="2117607"/>
              <a:ext cx="4282876" cy="476655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F5B577D-0BD6-8F48-AE7D-DFA0583A6738}"/>
                </a:ext>
              </a:extLst>
            </p:cNvPr>
            <p:cNvSpPr/>
            <p:nvPr/>
          </p:nvSpPr>
          <p:spPr bwMode="auto">
            <a:xfrm>
              <a:off x="8093075" y="2091447"/>
              <a:ext cx="749368" cy="301557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B55D39D-E6CF-6148-9C7B-F6E1D9642441}"/>
                </a:ext>
              </a:extLst>
            </p:cNvPr>
            <p:cNvSpPr/>
            <p:nvPr/>
          </p:nvSpPr>
          <p:spPr bwMode="auto">
            <a:xfrm>
              <a:off x="7587574" y="3677055"/>
              <a:ext cx="1254869" cy="3082402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D7EA299-1B48-BB4E-9854-744B3D5AB896}"/>
                </a:ext>
              </a:extLst>
            </p:cNvPr>
            <p:cNvSpPr/>
            <p:nvPr/>
          </p:nvSpPr>
          <p:spPr bwMode="auto">
            <a:xfrm>
              <a:off x="7126794" y="4500883"/>
              <a:ext cx="749368" cy="372674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9D89727-FA93-9B4B-877D-3104D9E15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966" y="227013"/>
            <a:ext cx="5970959" cy="700087"/>
          </a:xfrm>
        </p:spPr>
        <p:txBody>
          <a:bodyPr/>
          <a:lstStyle/>
          <a:p>
            <a:r>
              <a:rPr lang="en-US" sz="3000" dirty="0"/>
              <a:t>PTA: Projection going forward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02E37-B8E6-D24E-B8A0-47F84F45E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009" y="1355725"/>
            <a:ext cx="8091791" cy="4641850"/>
          </a:xfrm>
        </p:spPr>
        <p:txBody>
          <a:bodyPr/>
          <a:lstStyle/>
          <a:p>
            <a:r>
              <a:rPr lang="en-US" dirty="0"/>
              <a:t>The most recent PTA results are from </a:t>
            </a:r>
            <a:r>
              <a:rPr lang="en-US" dirty="0" err="1"/>
              <a:t>NANOGrav’s</a:t>
            </a:r>
            <a:r>
              <a:rPr lang="en-US" dirty="0"/>
              <a:t> analysis of </a:t>
            </a:r>
            <a:r>
              <a:rPr lang="en-US" dirty="0">
                <a:hlinkClick r:id="rId3"/>
              </a:rPr>
              <a:t>12.5 years of precision timing data from 47 pulsars</a:t>
            </a:r>
            <a:endParaRPr lang="en-US" dirty="0"/>
          </a:p>
          <a:p>
            <a:r>
              <a:rPr lang="en-US" dirty="0"/>
              <a:t>Strong evidence for </a:t>
            </a:r>
            <a:r>
              <a:rPr lang="en-US" i="1" dirty="0"/>
              <a:t>uncorrelated</a:t>
            </a:r>
            <a:r>
              <a:rPr lang="en-US" dirty="0"/>
              <a:t> common red noise process</a:t>
            </a:r>
          </a:p>
          <a:p>
            <a:r>
              <a:rPr lang="en-US" dirty="0"/>
              <a:t>(GW would show a spatial correlation)</a:t>
            </a:r>
          </a:p>
          <a:p>
            <a:r>
              <a:rPr lang="en-US" dirty="0"/>
              <a:t>Already constraining Galaxy Formation</a:t>
            </a:r>
          </a:p>
          <a:p>
            <a:r>
              <a:rPr lang="en-US" dirty="0"/>
              <a:t>Loss of Arecibo…gain of </a:t>
            </a:r>
            <a:r>
              <a:rPr lang="en-US" dirty="0" err="1"/>
              <a:t>Tianyan</a:t>
            </a:r>
            <a:r>
              <a:rPr lang="en-US" dirty="0"/>
              <a:t>, Chime</a:t>
            </a:r>
          </a:p>
          <a:p>
            <a:r>
              <a:rPr lang="en-US" dirty="0"/>
              <a:t>Foresee ~factor 10 improvement in ~10 years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99AE3F-B217-544E-8E52-5BF42926C5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6F227A-043A-B649-8368-1380D6675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27" y="3656873"/>
            <a:ext cx="5274013" cy="30765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9895BE5-16B3-8544-96CA-605F9CB9AE3A}"/>
              </a:ext>
            </a:extLst>
          </p:cNvPr>
          <p:cNvSpPr txBox="1"/>
          <p:nvPr/>
        </p:nvSpPr>
        <p:spPr>
          <a:xfrm>
            <a:off x="6085276" y="6608763"/>
            <a:ext cx="16477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S. Taylor, C. </a:t>
            </a:r>
            <a:r>
              <a:rPr lang="en-US" sz="1200" dirty="0" err="1"/>
              <a:t>Mingarelli</a:t>
            </a:r>
            <a:endParaRPr lang="en-US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D11E36-F107-3941-A767-1FCA68470317}"/>
              </a:ext>
            </a:extLst>
          </p:cNvPr>
          <p:cNvSpPr txBox="1"/>
          <p:nvPr/>
        </p:nvSpPr>
        <p:spPr>
          <a:xfrm>
            <a:off x="214009" y="6557003"/>
            <a:ext cx="20656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Nihan</a:t>
            </a:r>
            <a:r>
              <a:rPr lang="en-US" sz="1200" dirty="0"/>
              <a:t> Pol (arXiv:2010.11950)</a:t>
            </a:r>
          </a:p>
        </p:txBody>
      </p:sp>
    </p:spTree>
    <p:extLst>
      <p:ext uri="{BB962C8B-B14F-4D97-AF65-F5344CB8AC3E}">
        <p14:creationId xmlns:p14="http://schemas.microsoft.com/office/powerpoint/2010/main" val="466829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643" y="196831"/>
            <a:ext cx="6605432" cy="700087"/>
          </a:xfrm>
        </p:spPr>
        <p:txBody>
          <a:bodyPr/>
          <a:lstStyle/>
          <a:p>
            <a:r>
              <a:rPr lang="en-US" sz="2800" dirty="0"/>
              <a:t>A spectrum of GW Sources and Sensors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1155455"/>
            <a:ext cx="9144000" cy="55779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22571" y="6456382"/>
            <a:ext cx="1874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charset="0"/>
                <a:ea typeface="Arial" charset="0"/>
                <a:cs typeface="Arial" charset="0"/>
              </a:rPr>
              <a:t>CQG, </a:t>
            </a:r>
            <a:r>
              <a:rPr lang="is-IS" sz="1200" dirty="0">
                <a:latin typeface="Arial" charset="0"/>
                <a:ea typeface="Arial" charset="0"/>
                <a:cs typeface="Arial" charset="0"/>
              </a:rPr>
              <a:t>32 (2015) 015014 </a:t>
            </a:r>
          </a:p>
        </p:txBody>
      </p:sp>
    </p:spTree>
    <p:extLst>
      <p:ext uri="{BB962C8B-B14F-4D97-AF65-F5344CB8AC3E}">
        <p14:creationId xmlns:p14="http://schemas.microsoft.com/office/powerpoint/2010/main" val="860785476"/>
      </p:ext>
    </p:extLst>
  </p:cSld>
  <p:clrMapOvr>
    <a:masterClrMapping/>
  </p:clrMapOvr>
</p:sld>
</file>

<file path=ppt/theme/theme1.xml><?xml version="1.0" encoding="utf-8"?>
<a:theme xmlns:a="http://schemas.openxmlformats.org/drawingml/2006/main" name="LIGO_lab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LIGO_lab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LIGO_lab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lab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O_lab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lab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lab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lab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lab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Settings\ljones\My Documents\Power Point\LIGO_lab.pot</Template>
  <TotalTime>148298</TotalTime>
  <Words>1321</Words>
  <Application>Microsoft Macintosh PowerPoint</Application>
  <PresentationFormat>On-screen Show (4:3)</PresentationFormat>
  <Paragraphs>187</Paragraphs>
  <Slides>22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Arial</vt:lpstr>
      <vt:lpstr>Helvetica</vt:lpstr>
      <vt:lpstr>Monotype Sorts</vt:lpstr>
      <vt:lpstr>Times</vt:lpstr>
      <vt:lpstr>Times New Roman</vt:lpstr>
      <vt:lpstr>LIGO_lab</vt:lpstr>
      <vt:lpstr>Photo Editor Photo</vt:lpstr>
      <vt:lpstr>The Path Forward for Gravitational-wave Astrophysics</vt:lpstr>
      <vt:lpstr>PowerPoint Presentation</vt:lpstr>
      <vt:lpstr>PowerPoint Presentation</vt:lpstr>
      <vt:lpstr>CMB B-mode</vt:lpstr>
      <vt:lpstr>The Future: CMB-S4</vt:lpstr>
      <vt:lpstr>A spectrum of GW Sources and Sensors (trimming off CMB B-modes)</vt:lpstr>
      <vt:lpstr>Pulsar Timing Array GW Detectors</vt:lpstr>
      <vt:lpstr>PTA: Projection going forward</vt:lpstr>
      <vt:lpstr>A spectrum of GW Sources and Sensors</vt:lpstr>
      <vt:lpstr>LISA</vt:lpstr>
      <vt:lpstr>LISA Status</vt:lpstr>
      <vt:lpstr>A spectrum of GW Sources and Sensors</vt:lpstr>
      <vt:lpstr>Ground-based instruments</vt:lpstr>
      <vt:lpstr>PowerPoint Presentation</vt:lpstr>
      <vt:lpstr>What can we do in a 4km infrastructure?</vt:lpstr>
      <vt:lpstr>PowerPoint Presentation</vt:lpstr>
      <vt:lpstr>Further Future Improvements: Next Generation Observatories</vt:lpstr>
      <vt:lpstr>PowerPoint Presentation</vt:lpstr>
      <vt:lpstr>US Concept: Cosmic Explorer</vt:lpstr>
      <vt:lpstr>Reach of ET and CE</vt:lpstr>
      <vt:lpstr>Next Generation Observatories</vt:lpstr>
      <vt:lpstr>Onward!</vt:lpstr>
    </vt:vector>
  </TitlesOfParts>
  <Company>CALTECH.EDU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SEI Structure Development</dc:title>
  <dc:creator>LIGO</dc:creator>
  <cp:lastModifiedBy>David H Shoemaker</cp:lastModifiedBy>
  <cp:revision>1183</cp:revision>
  <cp:lastPrinted>2021-10-12T12:33:55Z</cp:lastPrinted>
  <dcterms:created xsi:type="dcterms:W3CDTF">2003-06-05T14:38:00Z</dcterms:created>
  <dcterms:modified xsi:type="dcterms:W3CDTF">2021-10-12T14:42:46Z</dcterms:modified>
</cp:coreProperties>
</file>