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30" autoAdjust="0"/>
  </p:normalViewPr>
  <p:slideViewPr>
    <p:cSldViewPr snapToGrid="0">
      <p:cViewPr varScale="1">
        <p:scale>
          <a:sx n="104" d="100"/>
          <a:sy n="104" d="100"/>
        </p:scale>
        <p:origin x="84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281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9F13E3-A9D3-4D79-9936-49E002BC1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57590-FEF1-4EB1-8D47-1DEB80139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A927F-3673-4CE0-B41A-BDABBA4E4F2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AEA4-6055-4DD6-BC48-62FCBB0657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AC11B-F843-4A24-B3C2-417C71215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5373-D268-49C4-9937-1AE204C99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7BD5-4F44-4705-899B-55A45BEBAA5E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1E58-EB60-4B88-956D-D54073D2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1E58-EB60-4B88-956D-D54073D29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5690-C73E-4A11-9CB6-31412A3E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7286D-25D9-4763-A9B6-674339878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8AE7-E580-4A24-B2A6-8EBF448E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9765-76D4-4702-B6AA-1A60B97BAD99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B211-D826-41F1-90F9-ADBA9FB1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1D88-71F5-4B27-BDE1-D7A74C9E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32E5-9DA8-49AA-B022-A94F95C9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F6A37-3F9E-4D59-91E3-F8C04B90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B5A6-B950-468A-83E7-0A89E55F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B21D-174D-4000-A328-54396781DB1E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B62DF-8E51-4340-94BD-F596E9A2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6FBB-90B0-4A30-B97B-EAEE91D7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13375-05C8-4353-AC9C-C61C8E73D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14EB2-0474-4B69-8251-0BDA0761A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A7F3-9056-4CA7-BCFA-B7FDD881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36D8-E7F6-4562-A633-A69F1FAE6C97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85E3-D97E-4932-A688-ED9B021F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9E856-39EE-4864-A709-11C7E0E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BCD8-603D-46CA-B01C-EBBE654C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BC2A-D313-4A7B-BEF1-A658B69D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9119-A6B9-4482-A956-985163FE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DDAA-A9C1-4AC3-92D5-D64139340DF7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7A857-9773-4C2C-9DAC-7B5EFDA3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EA43F-B313-4CCE-B467-EC846639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B0D8-5863-4140-ABA9-CD4A65BB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EDA-E44C-45B4-A0FE-CF836F51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B0B5-B314-41C9-BADB-02BAF50F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1CA-7C35-494E-A858-2A64A222B646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7953-9E7D-4708-A337-755650C7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1449-DE16-417B-86EC-07F0E656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CD9A-FEF1-4074-B0B9-3BEE3840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1DAF-DB55-43C5-AFB4-36C4228AD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50A9-9CCB-49D0-9860-3B684480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D89BB-7289-4DDD-AB21-7F3A9BDC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3B8A-921F-4080-B598-1663D753A919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C5AE6-2DA8-4906-BF4A-B1938FF4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BD16A-FFFC-4168-B311-3F07FF80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A437-5241-4617-BF4F-C55194DC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953F-1494-4474-BFB2-3CD80222C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A670A-3751-4E7F-A4F8-630B0BECA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3075E-F025-4B7C-A789-C73C4123C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C6B72-2A36-470C-B407-6C822B725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C4F74-9349-4F2A-A2B9-9D520289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06B-2032-4EFC-971D-5F48D8A3F821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E1E80-3F88-4D1A-B53E-405F2B0F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FC9E5-ABBE-44DA-ABCF-A96EB63B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D607-8ABC-4B1C-9FBF-FA2D3D4B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B2588-CEAF-440C-B262-07FD7BD6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0C5-7453-41E1-B9A4-FE5F2B292425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48B8C-B9D5-4B5A-B880-42EBE273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42829-4FF0-4A1C-B0C2-2E45D826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92081-1606-461A-ACCE-7864C4A8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C664-12E0-4FBD-830A-52DAAA10A726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D7ECF-EA2E-48AB-BD99-CCE7C61B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65B0-5157-47D3-A16D-330F2932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5A13-A12E-4053-B8DB-E343E437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123C-D202-4663-832C-BFFD489B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490F-FECC-4FAA-995F-AA608EB47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7DC87-A11D-4CE7-88F2-6222DD0D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8AA-0695-46C6-AA94-A302DB317FDF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BE250-2353-4643-A1D4-0BC49097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8BB86-3D4C-4D52-A495-A9879BCC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8DA0-A012-424D-9E01-46BCB288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B114C-724B-492C-A018-47C9DAEFD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87FEB-BEBC-412F-B1B6-8FDD2B07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D0461-3B62-460D-B9AF-D504AF66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B2C-F711-41E6-8CF3-FC2601734FE0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36F6-E5DD-4B25-AB3C-76B27524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F4BE2-2293-40BB-80B7-F6B7B4CD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9561C-50AE-4814-8C09-5AFFE8E2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27290-1E23-41B2-AFB4-362C4E60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6B7F2-40E2-4210-B02B-7C9D9CF3D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6E34-AE27-4E42-BE34-1E50E1A220C6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694F-5007-4990-994D-18CB46BF4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G2200297-v1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4BA4-B679-4183-A8F3-E2F92D2B1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DEBB-85E3-48B6-B78C-16C7849C67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700324" TargetMode="External"/><Relationship Id="rId2" Type="http://schemas.openxmlformats.org/officeDocument/2006/relationships/hyperlink" Target="https://dcc.ligo.org/LIGO-T17002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cc.ligo.org/LIGO-G1800719" TargetMode="External"/><Relationship Id="rId4" Type="http://schemas.openxmlformats.org/officeDocument/2006/relationships/hyperlink" Target="https://dcc.ligo.org/LIGO-G17006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48F2-04A0-4522-BDAF-3A13C324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AS Port Wavefront Sensing</a:t>
            </a:r>
            <a:br>
              <a:rPr lang="en-US" dirty="0"/>
            </a:br>
            <a:r>
              <a:rPr lang="en-US" dirty="0"/>
              <a:t>SRM/BS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3A15D-3A82-4D7D-9756-965312097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Daniel Sigg</a:t>
            </a:r>
          </a:p>
          <a:p>
            <a:r>
              <a:rPr lang="en-US" dirty="0"/>
              <a:t>Work by: Hang Yu</a:t>
            </a:r>
          </a:p>
          <a:p>
            <a:r>
              <a:rPr lang="en-US" dirty="0"/>
              <a:t>Simulations supported by: Dan Brown and A </a:t>
            </a:r>
            <a:r>
              <a:rPr lang="en-US" dirty="0" err="1"/>
              <a:t>Freise</a:t>
            </a:r>
            <a:endParaRPr lang="en-US" dirty="0"/>
          </a:p>
          <a:p>
            <a:r>
              <a:rPr lang="en-US" dirty="0"/>
              <a:t>3/4/2022</a:t>
            </a:r>
          </a:p>
          <a:p>
            <a:r>
              <a:rPr lang="en-US" dirty="0"/>
              <a:t>G2200297-v1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8BFAE74-421F-4164-A8BD-A52A15B9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B99-AF66-42D9-8A79-D9508AB72456}" type="datetime1">
              <a:rPr lang="en-US" smtClean="0"/>
              <a:t>3/3/2022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BCD66F-5251-46FB-BBCB-E591A3D6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319159-48FA-49D4-A1FB-C47A51AE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3AF8-0B39-4D38-96AB-0F813461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4251-5E2C-4FEE-8500-E4213F7D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9478"/>
          </a:xfrm>
        </p:spPr>
        <p:txBody>
          <a:bodyPr>
            <a:normAutofit/>
          </a:bodyPr>
          <a:lstStyle/>
          <a:p>
            <a:r>
              <a:rPr lang="en-US" dirty="0"/>
              <a:t>WFS36 at the AS port is not a good wavefront sensor</a:t>
            </a:r>
          </a:p>
          <a:p>
            <a:pPr lvl="1"/>
            <a:r>
              <a:rPr lang="en-US" dirty="0"/>
              <a:t>Signal for SRM is basically an RF optical lever</a:t>
            </a:r>
          </a:p>
          <a:p>
            <a:pPr lvl="1"/>
            <a:r>
              <a:rPr lang="en-US" dirty="0"/>
              <a:t>SRM signal changes significantly with thermal heating/</a:t>
            </a:r>
            <a:r>
              <a:rPr lang="en-US" dirty="0" err="1"/>
              <a:t>ifo</a:t>
            </a:r>
            <a:r>
              <a:rPr lang="en-US" dirty="0"/>
              <a:t> power </a:t>
            </a:r>
          </a:p>
          <a:p>
            <a:pPr lvl="1"/>
            <a:r>
              <a:rPr lang="en-US" dirty="0"/>
              <a:t>Signal is dominated by BS (different RF phase but still very large)</a:t>
            </a:r>
          </a:p>
          <a:p>
            <a:r>
              <a:rPr lang="en-US" dirty="0"/>
              <a:t>First idea: centering is affected by carrier junk light</a:t>
            </a:r>
          </a:p>
          <a:p>
            <a:r>
              <a:rPr lang="en-US" dirty="0"/>
              <a:t>Second idea: 9MHz RF sidebands are very small and susceptible to thermal heating</a:t>
            </a:r>
          </a:p>
          <a:p>
            <a:pPr lvl="1"/>
            <a:r>
              <a:rPr lang="en-US" dirty="0"/>
              <a:t>Near dark fringe and non resonant in SRM</a:t>
            </a:r>
          </a:p>
          <a:p>
            <a:pPr lvl="1"/>
            <a:r>
              <a:rPr lang="en-US" dirty="0"/>
              <a:t>45 MHz RF sidebands are “stabilized” by SRM because they are resonant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DC97EE-907F-4C53-8AC3-50C64807F88C}"/>
              </a:ext>
            </a:extLst>
          </p:cNvPr>
          <p:cNvCxnSpPr>
            <a:cxnSpLocks/>
          </p:cNvCxnSpPr>
          <p:nvPr/>
        </p:nvCxnSpPr>
        <p:spPr>
          <a:xfrm>
            <a:off x="1153740" y="3498040"/>
            <a:ext cx="7284515" cy="459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B494F2-431E-4905-A697-594C53B9E5A8}"/>
              </a:ext>
            </a:extLst>
          </p:cNvPr>
          <p:cNvCxnSpPr>
            <a:cxnSpLocks/>
          </p:cNvCxnSpPr>
          <p:nvPr/>
        </p:nvCxnSpPr>
        <p:spPr>
          <a:xfrm flipV="1">
            <a:off x="1153740" y="3540999"/>
            <a:ext cx="7284515" cy="41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D1150E5-AEC5-4D5C-9272-8A0E91F7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3AD-4C19-412C-8B86-1449379B9EF7}" type="datetime1">
              <a:rPr lang="en-US" smtClean="0"/>
              <a:t>3/3/2022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790029-C7AD-4B58-A06F-7838ABD7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2001B6-158C-416F-93CF-B44DD83C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5.png">
            <a:extLst>
              <a:ext uri="{FF2B5EF4-FFF2-40B4-BE49-F238E27FC236}">
                <a16:creationId xmlns:a16="http://schemas.microsoft.com/office/drawing/2014/main" id="{95B596F8-4B81-4D27-A22B-2BD9C832E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26849" r="9160" b="5498"/>
          <a:stretch/>
        </p:blipFill>
        <p:spPr>
          <a:xfrm>
            <a:off x="8638608" y="1085608"/>
            <a:ext cx="3090220" cy="5877817"/>
          </a:xfr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17E815-D4CF-4C4A-B3E3-F1823D84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229" y="6356350"/>
            <a:ext cx="2133600" cy="365125"/>
          </a:xfrm>
        </p:spPr>
        <p:txBody>
          <a:bodyPr/>
          <a:lstStyle/>
          <a:p>
            <a:fld id="{989D88C5-82EE-4440-B995-6349D3046B0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0.png">
            <a:extLst>
              <a:ext uri="{FF2B5EF4-FFF2-40B4-BE49-F238E27FC236}">
                <a16:creationId xmlns:a16="http://schemas.microsoft.com/office/drawing/2014/main" id="{41287E7A-3A06-4D62-8CEF-629A19E61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2" t="26968" r="8224" b="5289"/>
          <a:stretch/>
        </p:blipFill>
        <p:spPr>
          <a:xfrm>
            <a:off x="3635280" y="1108012"/>
            <a:ext cx="3175847" cy="5833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3F97C-FE55-4FF7-A88D-A5FB096D29DE}"/>
              </a:ext>
            </a:extLst>
          </p:cNvPr>
          <p:cNvSpPr txBox="1"/>
          <p:nvPr/>
        </p:nvSpPr>
        <p:spPr>
          <a:xfrm>
            <a:off x="4481362" y="716276"/>
            <a:ext cx="97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E8C33-EAEE-4481-9386-8E17BA2220D9}"/>
              </a:ext>
            </a:extLst>
          </p:cNvPr>
          <p:cNvSpPr txBox="1"/>
          <p:nvPr/>
        </p:nvSpPr>
        <p:spPr>
          <a:xfrm>
            <a:off x="8742917" y="690223"/>
            <a:ext cx="23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 100 km ITMX lens</a:t>
            </a:r>
          </a:p>
        </p:txBody>
      </p:sp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E60A4269-7A4A-442A-A1AB-C0B209281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34" y="1367368"/>
            <a:ext cx="2095500" cy="228600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3AEC9102-0558-4BD6-8596-98A4C68AC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46" y="2058810"/>
            <a:ext cx="2095500" cy="228600"/>
          </a:xfrm>
          <a:prstGeom prst="rect">
            <a:avLst/>
          </a:prstGeom>
        </p:spPr>
      </p:pic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E6D34121-A801-4883-9C55-E4855D8A3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46" y="2679701"/>
            <a:ext cx="2095500" cy="228600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52F6387E-8E8A-4D00-B75D-D127C262C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13" y="3286479"/>
            <a:ext cx="2095500" cy="228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8115B6-95BB-4820-84D0-4D145D8B09B8}"/>
              </a:ext>
            </a:extLst>
          </p:cNvPr>
          <p:cNvCxnSpPr/>
          <p:nvPr/>
        </p:nvCxnSpPr>
        <p:spPr>
          <a:xfrm flipH="1">
            <a:off x="5934807" y="1467556"/>
            <a:ext cx="546806" cy="128412"/>
          </a:xfrm>
          <a:prstGeom prst="straightConnector1">
            <a:avLst/>
          </a:prstGeom>
          <a:ln w="31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79C615-4F87-4295-94F7-DD595AED6F15}"/>
              </a:ext>
            </a:extLst>
          </p:cNvPr>
          <p:cNvCxnSpPr/>
          <p:nvPr/>
        </p:nvCxnSpPr>
        <p:spPr>
          <a:xfrm>
            <a:off x="8638608" y="1467556"/>
            <a:ext cx="471199" cy="239888"/>
          </a:xfrm>
          <a:prstGeom prst="straightConnector1">
            <a:avLst/>
          </a:prstGeom>
          <a:ln w="31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17CFBD-1F96-4B67-B935-A498B5B356EF}"/>
              </a:ext>
            </a:extLst>
          </p:cNvPr>
          <p:cNvCxnSpPr/>
          <p:nvPr/>
        </p:nvCxnSpPr>
        <p:spPr>
          <a:xfrm flipH="1" flipV="1">
            <a:off x="5934807" y="1889478"/>
            <a:ext cx="546806" cy="228600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4CD97A-E163-4760-8819-28A0FF0CB650}"/>
              </a:ext>
            </a:extLst>
          </p:cNvPr>
          <p:cNvCxnSpPr/>
          <p:nvPr/>
        </p:nvCxnSpPr>
        <p:spPr>
          <a:xfrm flipV="1">
            <a:off x="8638608" y="1509889"/>
            <a:ext cx="829621" cy="650522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203F2B-C959-43E9-A143-FE4B582E1B44}"/>
              </a:ext>
            </a:extLst>
          </p:cNvPr>
          <p:cNvCxnSpPr>
            <a:stCxn id="11" idx="1"/>
          </p:cNvCxnSpPr>
          <p:nvPr/>
        </p:nvCxnSpPr>
        <p:spPr>
          <a:xfrm flipH="1">
            <a:off x="5934807" y="2794001"/>
            <a:ext cx="589139" cy="114300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1676DE-0830-4A38-B4F1-44841777E71E}"/>
              </a:ext>
            </a:extLst>
          </p:cNvPr>
          <p:cNvCxnSpPr>
            <a:stCxn id="11" idx="3"/>
          </p:cNvCxnSpPr>
          <p:nvPr/>
        </p:nvCxnSpPr>
        <p:spPr>
          <a:xfrm flipV="1">
            <a:off x="8619446" y="1367368"/>
            <a:ext cx="1351139" cy="1426633"/>
          </a:xfrm>
          <a:prstGeom prst="straightConnector1">
            <a:avLst/>
          </a:prstGeom>
          <a:ln w="31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365EC9-6546-4C88-BB44-F911DD4C2AD0}"/>
              </a:ext>
            </a:extLst>
          </p:cNvPr>
          <p:cNvCxnSpPr/>
          <p:nvPr/>
        </p:nvCxnSpPr>
        <p:spPr>
          <a:xfrm flipH="1">
            <a:off x="6005363" y="3386667"/>
            <a:ext cx="448028" cy="128412"/>
          </a:xfrm>
          <a:prstGeom prst="straightConnector1">
            <a:avLst/>
          </a:prstGeom>
          <a:ln w="31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0E5733-A677-411B-BAD3-AE1885280EF1}"/>
              </a:ext>
            </a:extLst>
          </p:cNvPr>
          <p:cNvCxnSpPr/>
          <p:nvPr/>
        </p:nvCxnSpPr>
        <p:spPr>
          <a:xfrm flipV="1">
            <a:off x="8619446" y="2287410"/>
            <a:ext cx="1506361" cy="1099257"/>
          </a:xfrm>
          <a:prstGeom prst="straightConnector1">
            <a:avLst/>
          </a:prstGeom>
          <a:ln w="31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95C2729-8523-44C1-A0EC-9C1C9D31D4FC}"/>
              </a:ext>
            </a:extLst>
          </p:cNvPr>
          <p:cNvSpPr txBox="1"/>
          <p:nvPr/>
        </p:nvSpPr>
        <p:spPr>
          <a:xfrm>
            <a:off x="5340090" y="68112"/>
            <a:ext cx="4926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Different fields’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F8CEC-7830-4CCE-9A45-9D41CF1EE59E}"/>
              </a:ext>
            </a:extLst>
          </p:cNvPr>
          <p:cNvSpPr txBox="1"/>
          <p:nvPr/>
        </p:nvSpPr>
        <p:spPr>
          <a:xfrm>
            <a:off x="10335685" y="3176002"/>
            <a:ext cx="139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D1282E"/>
                </a:solidFill>
              </a:rPr>
              <a:t>amplitude</a:t>
            </a:r>
            <a:endParaRPr lang="en-US" b="1" i="1" dirty="0">
              <a:solidFill>
                <a:srgbClr val="D1282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3EF0B4-CE50-4B1B-BCA5-9BE312234F03}"/>
              </a:ext>
            </a:extLst>
          </p:cNvPr>
          <p:cNvSpPr txBox="1"/>
          <p:nvPr/>
        </p:nvSpPr>
        <p:spPr>
          <a:xfrm>
            <a:off x="10425243" y="5840400"/>
            <a:ext cx="132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D1282E"/>
                </a:solidFill>
              </a:rPr>
              <a:t>RF phase</a:t>
            </a:r>
            <a:endParaRPr lang="en-US" b="1" i="1" dirty="0">
              <a:solidFill>
                <a:srgbClr val="D1282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B2651C-26B2-413B-8F61-9DACEAAB2A65}"/>
              </a:ext>
            </a:extLst>
          </p:cNvPr>
          <p:cNvSpPr txBox="1"/>
          <p:nvPr/>
        </p:nvSpPr>
        <p:spPr>
          <a:xfrm>
            <a:off x="8366048" y="4919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8AC0A2-2A21-45B1-8558-FFD7F8D3C117}"/>
              </a:ext>
            </a:extLst>
          </p:cNvPr>
          <p:cNvSpPr txBox="1"/>
          <p:nvPr/>
        </p:nvSpPr>
        <p:spPr>
          <a:xfrm>
            <a:off x="8064959" y="585578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-150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986EDD-8C76-4321-A24C-4E6D3320EE6D}"/>
              </a:ext>
            </a:extLst>
          </p:cNvPr>
          <p:cNvSpPr txBox="1"/>
          <p:nvPr/>
        </p:nvSpPr>
        <p:spPr>
          <a:xfrm>
            <a:off x="8020075" y="398410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+150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38860C-FC72-46B5-A2C8-8688206E05A1}"/>
              </a:ext>
            </a:extLst>
          </p:cNvPr>
          <p:cNvSpPr txBox="1">
            <a:spLocks/>
          </p:cNvSpPr>
          <p:nvPr/>
        </p:nvSpPr>
        <p:spPr>
          <a:xfrm>
            <a:off x="574186" y="1172150"/>
            <a:ext cx="2905872" cy="5062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ITM lensing generates </a:t>
            </a:r>
            <a:br>
              <a:rPr lang="en-US" dirty="0"/>
            </a:br>
            <a:r>
              <a:rPr lang="en-US" dirty="0"/>
              <a:t>large signals contributing to the 36MHz beat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Point absorbers will generate additional HOM contributions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F1C30A15-ECE9-4978-8FA1-083C7A19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FC0D-43C1-433C-BC96-181F13A1CBCB}" type="datetime1">
              <a:rPr lang="en-US" smtClean="0"/>
              <a:t>3/3/2022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113488F0-28FA-4D23-A798-5DB97FCD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BAE6-D9B8-42F0-8A8D-3C28AA2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7B12-839E-47C9-B427-BDD28FFC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higher frequency RF sideband </a:t>
            </a:r>
          </a:p>
          <a:p>
            <a:pPr lvl="1"/>
            <a:r>
              <a:rPr lang="en-US" dirty="0"/>
              <a:t>Further away from the dark fringe</a:t>
            </a:r>
          </a:p>
          <a:p>
            <a:pPr lvl="1"/>
            <a:r>
              <a:rPr lang="en-US" dirty="0"/>
              <a:t>More power transferred to the AS port</a:t>
            </a:r>
          </a:p>
          <a:p>
            <a:pPr lvl="1"/>
            <a:r>
              <a:rPr lang="en-US" dirty="0"/>
              <a:t>Less susceptible to heating (because there is more TEM00)</a:t>
            </a:r>
          </a:p>
          <a:p>
            <a:r>
              <a:rPr lang="en-US" dirty="0"/>
              <a:t>We chose 13</a:t>
            </a:r>
            <a:r>
              <a:rPr lang="en-US" baseline="30000" dirty="0"/>
              <a:t>th</a:t>
            </a:r>
            <a:r>
              <a:rPr lang="en-US" dirty="0"/>
              <a:t> harmonics at 117 MHz (more like 118.3 MHz)</a:t>
            </a:r>
          </a:p>
          <a:p>
            <a:r>
              <a:rPr lang="en-US" dirty="0"/>
              <a:t>Demodulate between 5</a:t>
            </a:r>
            <a:r>
              <a:rPr lang="en-US" baseline="30000" dirty="0"/>
              <a:t>th</a:t>
            </a:r>
            <a:r>
              <a:rPr lang="en-US" dirty="0"/>
              <a:t> and 13</a:t>
            </a:r>
            <a:r>
              <a:rPr lang="en-US" baseline="30000" dirty="0"/>
              <a:t>th</a:t>
            </a:r>
            <a:r>
              <a:rPr lang="en-US" dirty="0"/>
              <a:t>: 8</a:t>
            </a:r>
            <a:r>
              <a:rPr lang="en-US" baseline="30000" dirty="0"/>
              <a:t>th</a:t>
            </a:r>
            <a:r>
              <a:rPr lang="en-US" dirty="0"/>
              <a:t> order at 72 MHz</a:t>
            </a:r>
          </a:p>
          <a:p>
            <a:r>
              <a:rPr lang="en-US" dirty="0"/>
              <a:t>Make sure SRC </a:t>
            </a:r>
            <a:r>
              <a:rPr lang="en-US" dirty="0" err="1"/>
              <a:t>gouy</a:t>
            </a:r>
            <a:r>
              <a:rPr lang="en-US" dirty="0"/>
              <a:t> phase is at least 20°.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F5C4-7542-4344-9FF2-15B8C2E4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1E6-7656-40D4-BB91-37B0D9C7FAC7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BD32-A8E8-49CF-8B01-DF374A49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E3C9-BFAB-4D82-AE75-2E37BE2D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3A6B3-59EF-465B-B985-E63475A1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87" y="0"/>
            <a:ext cx="9601981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294640-1781-4C4A-B025-E5FE66A8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9CBE-350C-4101-AA2D-8BD559559073}" type="datetime1">
              <a:rPr lang="en-US" smtClean="0"/>
              <a:t>3/3/2022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D7E14F-B13B-44A9-813C-B45A9CC4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3CFE58-FEB8-4E7E-ADA3-63E63C28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11BA7-46DB-40F8-918A-2AE01A1D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60" y="110750"/>
            <a:ext cx="8918686" cy="674724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E4B114-8317-4398-8159-5B6D10C4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8D08-1F07-4D44-A200-AEDE364C9EAC}" type="datetime1">
              <a:rPr lang="en-US" smtClean="0"/>
              <a:t>3/3/2022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1848B8-C346-415B-89DA-C35D395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2EA16A-A665-411C-BF5F-79ADF330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2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DC0A-FA54-46AB-B613-29F4F5A8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0F5D-53AA-4E2A-A687-1695EC6AD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T1700215-v3: Alignment sensing in the signal recycling cavity using a new 118.3 MHz sideband scheme</a:t>
            </a:r>
            <a:br>
              <a:rPr lang="en-US" b="1" dirty="0"/>
            </a:br>
            <a:r>
              <a:rPr lang="en-US" b="1" dirty="0">
                <a:hlinkClick r:id="rId2"/>
              </a:rPr>
              <a:t>https://dcc.ligo.org/LIGO-T1700215</a:t>
            </a:r>
            <a:endParaRPr lang="en-US" b="1" dirty="0"/>
          </a:p>
          <a:p>
            <a:r>
              <a:rPr lang="en-US" b="1" dirty="0"/>
              <a:t>T1700324-v2: Implementing the 118 MHz wave front sensors</a:t>
            </a:r>
            <a:br>
              <a:rPr lang="en-US" b="1" dirty="0"/>
            </a:br>
            <a:r>
              <a:rPr lang="en-US" b="1" dirty="0">
                <a:hlinkClick r:id="rId3"/>
              </a:rPr>
              <a:t>https://dcc.ligo.org/LIGO-T1700324</a:t>
            </a:r>
            <a:endParaRPr lang="en-US" b="1" dirty="0"/>
          </a:p>
          <a:p>
            <a:r>
              <a:rPr lang="en-US" b="1" dirty="0"/>
              <a:t>G1700603-v5: Differential Lensing vs. SRM Sensing</a:t>
            </a:r>
            <a:br>
              <a:rPr lang="en-US" b="1" dirty="0"/>
            </a:br>
            <a:r>
              <a:rPr lang="en-US" b="1" dirty="0">
                <a:hlinkClick r:id="rId4"/>
              </a:rPr>
              <a:t>https://dcc.ligo.org/LIGO-G1700603</a:t>
            </a:r>
            <a:endParaRPr lang="en-US" b="1" dirty="0"/>
          </a:p>
          <a:p>
            <a:r>
              <a:rPr lang="en-US" b="1" dirty="0"/>
              <a:t>G1800719-v1: AS72 for SRM/BS alignment sensing</a:t>
            </a:r>
            <a:br>
              <a:rPr lang="en-US" b="1" dirty="0"/>
            </a:br>
            <a:r>
              <a:rPr lang="en-US" b="1" dirty="0">
                <a:hlinkClick r:id="rId5"/>
              </a:rPr>
              <a:t>https://dcc.ligo.org/LIGO-G1800719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4BC44-9AC8-4CA8-8DA4-8FF2DBE2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15CA-7713-4A43-865E-B6624A4F850D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A01C-384B-4267-8300-31A78B6B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G2200297-v1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0261-A359-4990-B8EE-B9A812C5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DEBB-85E3-48B6-B78C-16C7849C67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328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AS Port Wavefront Sensing SRM/BS Signals</vt:lpstr>
      <vt:lpstr>What’s the Issue?</vt:lpstr>
      <vt:lpstr>PowerPoint Presentation</vt:lpstr>
      <vt:lpstr>Solution</vt:lpstr>
      <vt:lpstr>PowerPoint Presentation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Sigg</dc:creator>
  <cp:lastModifiedBy>Daniel Sigg</cp:lastModifiedBy>
  <cp:revision>19</cp:revision>
  <dcterms:created xsi:type="dcterms:W3CDTF">2022-03-03T19:24:54Z</dcterms:created>
  <dcterms:modified xsi:type="dcterms:W3CDTF">2022-03-03T20:12:43Z</dcterms:modified>
</cp:coreProperties>
</file>