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88" r:id="rId3"/>
    <p:sldId id="257" r:id="rId4"/>
    <p:sldId id="261" r:id="rId5"/>
    <p:sldId id="282" r:id="rId6"/>
    <p:sldId id="289" r:id="rId7"/>
    <p:sldId id="290" r:id="rId8"/>
    <p:sldId id="291" r:id="rId9"/>
    <p:sldId id="260" r:id="rId10"/>
    <p:sldId id="287" r:id="rId11"/>
    <p:sldId id="292" r:id="rId12"/>
    <p:sldId id="271" r:id="rId13"/>
    <p:sldId id="286" r:id="rId14"/>
    <p:sldId id="265" r:id="rId15"/>
    <p:sldId id="284" r:id="rId16"/>
    <p:sldId id="273" r:id="rId17"/>
    <p:sldId id="277" r:id="rId18"/>
    <p:sldId id="278" r:id="rId1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766"/>
    <p:restoredTop sz="94695"/>
  </p:normalViewPr>
  <p:slideViewPr>
    <p:cSldViewPr snapToGrid="0">
      <p:cViewPr varScale="1">
        <p:scale>
          <a:sx n="197" d="100"/>
          <a:sy n="197" d="100"/>
        </p:scale>
        <p:origin x="592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68E7C905-B4B6-4C96-8955-37E20EEB70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2C3BADF9-8316-4141-8128-A31D304B3D14}" type="slidenum">
              <a:rPr lang="en-US" altLang="en-US" sz="1200"/>
              <a:pPr/>
              <a:t>17</a:t>
            </a:fld>
            <a:endParaRPr lang="en-US" altLang="en-US" sz="1200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503C3F3F-DB5E-4773-8C1A-B4A80BDD40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060495C1-381A-4435-9F09-874F78E2BB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CA8FB991-9EDB-4034-9C1C-2F652C07EC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8F2F78B5-070F-4643-8AA7-C03991FE966A}" type="slidenum">
              <a:rPr lang="en-US" altLang="en-US" sz="1200"/>
              <a:pPr/>
              <a:t>18</a:t>
            </a:fld>
            <a:endParaRPr lang="en-US" altLang="en-US" sz="1200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C78758F3-A494-4B47-9217-1162180B6A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6665E6B7-CABE-47D9-A978-BF9C6C067D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2dc1638c1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2dc1638c14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115d17db22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115d17db22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120 mm = 24 days</a:t>
            </a:r>
          </a:p>
          <a:p>
            <a:r>
              <a:rPr lang="en-US" dirty="0"/>
              <a:t>160 mm = 44 days</a:t>
            </a:r>
          </a:p>
        </p:txBody>
      </p:sp>
    </p:spTree>
    <p:extLst>
      <p:ext uri="{BB962C8B-B14F-4D97-AF65-F5344CB8AC3E}">
        <p14:creationId xmlns:p14="http://schemas.microsoft.com/office/powerpoint/2010/main" val="2105749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574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2dc1638c14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2dc1638c14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2dc1638c14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2dc1638c14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115d17db2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115d17db2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115d17db22_0_3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115d17db22_0_3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" name="Google Shape;16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028700" cy="75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24850" y="0"/>
            <a:ext cx="819150" cy="81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2" name="Google Shape;52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60310D5-316B-44EA-9A58-F774293106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4B5F282-F9B8-465E-A1F6-6474388F43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LIGO Laboratory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C586560-48B1-4F0F-9667-A7203D3B4F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196360-9F8A-40FE-8D5B-9A9458B8F5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0034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1028700" y="89888"/>
            <a:ext cx="7296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1028700" y="89888"/>
            <a:ext cx="7296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1028700" y="89888"/>
            <a:ext cx="7296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28700" y="89888"/>
            <a:ext cx="729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324850" y="0"/>
            <a:ext cx="819150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0" y="0"/>
            <a:ext cx="1028700" cy="7524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Google Shape;11;p1"/>
          <p:cNvCxnSpPr/>
          <p:nvPr/>
        </p:nvCxnSpPr>
        <p:spPr>
          <a:xfrm>
            <a:off x="26225" y="822600"/>
            <a:ext cx="9084300" cy="9000"/>
          </a:xfrm>
          <a:prstGeom prst="straightConnector1">
            <a:avLst/>
          </a:prstGeom>
          <a:noFill/>
          <a:ln w="38100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25;p4">
            <a:extLst>
              <a:ext uri="{FF2B5EF4-FFF2-40B4-BE49-F238E27FC236}">
                <a16:creationId xmlns:a16="http://schemas.microsoft.com/office/drawing/2014/main" id="{3B946A0D-93D6-0285-B2FE-3CA1276ABA27}"/>
              </a:ext>
            </a:extLst>
          </p:cNvPr>
          <p:cNvSpPr txBox="1"/>
          <p:nvPr userDrawn="1"/>
        </p:nvSpPr>
        <p:spPr>
          <a:xfrm>
            <a:off x="0" y="4663217"/>
            <a:ext cx="2432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LIGO-G2200853</a:t>
            </a:r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alog.ligo-la.caltech.edu/aLOG/index.php?callRep=53875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cc.ligo.org/LIGO-E1500139/public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dcc.ligo.org/LIGO-E1500142/public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cc.ligo.org/LIGO-T2000526/public" TargetMode="External"/><Relationship Id="rId2" Type="http://schemas.openxmlformats.org/officeDocument/2006/relationships/hyperlink" Target="https://dcc.ligo.org/LIGO-T2100351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dcc.ligo.org/public/0111/E1400010/002/ITM03_halo_absorption_021318_1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cc.ligo.org/LIGO-T2000055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cc.ligo.org/T2000733" TargetMode="External"/><Relationship Id="rId5" Type="http://schemas.openxmlformats.org/officeDocument/2006/relationships/hyperlink" Target="https://dcc.ligo.org/G2200064-v2" TargetMode="External"/><Relationship Id="rId4" Type="http://schemas.openxmlformats.org/officeDocument/2006/relationships/hyperlink" Target="https://dcc.ligo.org/LIGO-E2000079/public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dcc.ligo.org/LIGO-G2001747/public" TargetMode="External"/><Relationship Id="rId3" Type="http://schemas.openxmlformats.org/officeDocument/2006/relationships/hyperlink" Target="https://dcc.ligo.org/G2001414" TargetMode="External"/><Relationship Id="rId7" Type="http://schemas.openxmlformats.org/officeDocument/2006/relationships/hyperlink" Target="https://dcc.ligo.org/LIGO-G2001920/public" TargetMode="External"/><Relationship Id="rId2" Type="http://schemas.openxmlformats.org/officeDocument/2006/relationships/hyperlink" Target="https://dcc.ligo.org/T2100351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cc.ligo.org/public/0178/E2100395/001/sn1009_laser_ablation_annealing_3a.pdf" TargetMode="External"/><Relationship Id="rId5" Type="http://schemas.openxmlformats.org/officeDocument/2006/relationships/hyperlink" Target="https://dcc.ligo.org/E2000107-v1/public" TargetMode="External"/><Relationship Id="rId4" Type="http://schemas.openxmlformats.org/officeDocument/2006/relationships/hyperlink" Target="https://dcc.ligo.org/LIGO-T2100216/public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cc.ligo.org/T2000055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dcc.ligo.org/LIGO-T210035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>
            <a:spLocks noGrp="1"/>
          </p:cNvSpPr>
          <p:nvPr>
            <p:ph type="ctrTitle"/>
          </p:nvPr>
        </p:nvSpPr>
        <p:spPr>
          <a:xfrm>
            <a:off x="311700" y="51915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Point Absorber Update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NSF Review June 2022</a:t>
            </a:r>
            <a:endParaRPr dirty="0"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1"/>
          </p:nvPr>
        </p:nvSpPr>
        <p:spPr>
          <a:xfrm>
            <a:off x="1937101" y="3017003"/>
            <a:ext cx="5269798" cy="16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7973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lphaUcPeriod"/>
            </a:pPr>
            <a:r>
              <a:rPr lang="en" dirty="0" err="1">
                <a:solidFill>
                  <a:schemeClr val="dk1"/>
                </a:solidFill>
              </a:rPr>
              <a:t>Ananyeva</a:t>
            </a:r>
            <a:r>
              <a:rPr lang="en" dirty="0">
                <a:solidFill>
                  <a:schemeClr val="dk1"/>
                </a:solidFill>
              </a:rPr>
              <a:t>, S. </a:t>
            </a:r>
            <a:r>
              <a:rPr lang="en" dirty="0" err="1">
                <a:solidFill>
                  <a:schemeClr val="dk1"/>
                </a:solidFill>
              </a:rPr>
              <a:t>Appert</a:t>
            </a:r>
            <a:r>
              <a:rPr lang="en" dirty="0">
                <a:solidFill>
                  <a:schemeClr val="dk1"/>
                </a:solidFill>
              </a:rPr>
              <a:t>, </a:t>
            </a:r>
            <a:br>
              <a:rPr lang="en" dirty="0">
                <a:solidFill>
                  <a:schemeClr val="dk1"/>
                </a:solidFill>
              </a:rPr>
            </a:br>
            <a:r>
              <a:rPr lang="en" b="1" dirty="0">
                <a:solidFill>
                  <a:schemeClr val="dk1"/>
                </a:solidFill>
              </a:rPr>
              <a:t>G. Billingsley</a:t>
            </a:r>
            <a:r>
              <a:rPr lang="en" dirty="0">
                <a:solidFill>
                  <a:schemeClr val="dk1"/>
                </a:solidFill>
              </a:rPr>
              <a:t>, </a:t>
            </a:r>
            <a:br>
              <a:rPr lang="en" dirty="0">
                <a:solidFill>
                  <a:schemeClr val="dk1"/>
                </a:solidFill>
              </a:rPr>
            </a:br>
            <a:r>
              <a:rPr lang="en" dirty="0">
                <a:solidFill>
                  <a:schemeClr val="dk1"/>
                </a:solidFill>
              </a:rPr>
              <a:t>A. Brooks, P. </a:t>
            </a:r>
            <a:r>
              <a:rPr lang="en" dirty="0" err="1">
                <a:solidFill>
                  <a:schemeClr val="dk1"/>
                </a:solidFill>
              </a:rPr>
              <a:t>Fritschel</a:t>
            </a:r>
            <a:r>
              <a:rPr lang="en" dirty="0">
                <a:solidFill>
                  <a:schemeClr val="dk1"/>
                </a:solidFill>
              </a:rPr>
              <a:t>, S. Gras, M. </a:t>
            </a:r>
            <a:r>
              <a:rPr lang="en" dirty="0" err="1">
                <a:solidFill>
                  <a:schemeClr val="dk1"/>
                </a:solidFill>
              </a:rPr>
              <a:t>Kasprzack</a:t>
            </a:r>
            <a:r>
              <a:rPr lang="en" dirty="0">
                <a:solidFill>
                  <a:schemeClr val="dk1"/>
                </a:solidFill>
              </a:rPr>
              <a:t>, K. </a:t>
            </a:r>
            <a:r>
              <a:rPr lang="en" dirty="0" err="1">
                <a:solidFill>
                  <a:schemeClr val="dk1"/>
                </a:solidFill>
              </a:rPr>
              <a:t>Kuns</a:t>
            </a:r>
            <a:r>
              <a:rPr lang="en" dirty="0">
                <a:solidFill>
                  <a:schemeClr val="dk1"/>
                </a:solidFill>
              </a:rPr>
              <a:t>, L. Zhang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62" name="Google Shape;62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60BB2-D251-C287-DECD-575B985F4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89" y="2285400"/>
            <a:ext cx="7296300" cy="572700"/>
          </a:xfrm>
        </p:spPr>
        <p:txBody>
          <a:bodyPr>
            <a:normAutofit fontScale="90000"/>
          </a:bodyPr>
          <a:lstStyle/>
          <a:p>
            <a:r>
              <a:rPr lang="en-US" dirty="0"/>
              <a:t>Reference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A40E91-519C-99B2-9D80-AF81D5D9D1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4295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CF9F9-CB8A-D005-AF95-FF709BD1E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Compare Known Problem Absorbers to New Coating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8D594D-B291-CC1E-780C-47C747257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458" y="4614378"/>
            <a:ext cx="548700" cy="393600"/>
          </a:xfrm>
        </p:spPr>
        <p:txBody>
          <a:bodyPr/>
          <a:lstStyle/>
          <a:p>
            <a:fld id="{48196360-9F8A-40FE-8D5B-9A9458B8F5D0}" type="slidenum">
              <a:rPr lang="en-US" altLang="en-US" smtClean="0"/>
              <a:pPr/>
              <a:t>11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20F04D-8A7F-3E75-ADD1-5A0E4554C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079" y="961268"/>
            <a:ext cx="3816221" cy="19210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A80A35-FA5D-CA70-9E2D-B16EF8BB53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07"/>
          <a:stretch/>
        </p:blipFill>
        <p:spPr>
          <a:xfrm>
            <a:off x="2849467" y="2952197"/>
            <a:ext cx="4062436" cy="21014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8B6361-1860-1214-A3E0-A38EFE1A6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639" y="858113"/>
            <a:ext cx="3955491" cy="20940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009251-EBA8-4D5C-E502-6AA1DE991D50}"/>
              </a:ext>
            </a:extLst>
          </p:cNvPr>
          <p:cNvSpPr txBox="1"/>
          <p:nvPr/>
        </p:nvSpPr>
        <p:spPr>
          <a:xfrm>
            <a:off x="1932937" y="1614003"/>
            <a:ext cx="2262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ITM03 removed from LHO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576280-D12F-0E91-568A-3D893BB23DDB}"/>
              </a:ext>
            </a:extLst>
          </p:cNvPr>
          <p:cNvSpPr txBox="1"/>
          <p:nvPr/>
        </p:nvSpPr>
        <p:spPr>
          <a:xfrm>
            <a:off x="6173674" y="1645491"/>
            <a:ext cx="2262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ITM11 removed from LHO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FF2C953-C2CC-A0A2-0AF4-2CEEFEEBDC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0B4A1D-035C-8653-173A-A85875B9063B}"/>
              </a:ext>
            </a:extLst>
          </p:cNvPr>
          <p:cNvSpPr txBox="1"/>
          <p:nvPr/>
        </p:nvSpPr>
        <p:spPr>
          <a:xfrm>
            <a:off x="4572000" y="3780817"/>
            <a:ext cx="1797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ETM08 coating</a:t>
            </a:r>
          </a:p>
        </p:txBody>
      </p:sp>
    </p:spTree>
    <p:extLst>
      <p:ext uri="{BB962C8B-B14F-4D97-AF65-F5344CB8AC3E}">
        <p14:creationId xmlns:p14="http://schemas.microsoft.com/office/powerpoint/2010/main" val="3764236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8"/>
          <p:cNvSpPr txBox="1">
            <a:spLocks noGrp="1"/>
          </p:cNvSpPr>
          <p:nvPr>
            <p:ph type="title"/>
          </p:nvPr>
        </p:nvSpPr>
        <p:spPr>
          <a:xfrm>
            <a:off x="5493300" y="722075"/>
            <a:ext cx="359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ct val="37500"/>
              <a:buNone/>
            </a:pPr>
            <a:r>
              <a:rPr lang="en" sz="2640"/>
              <a:t>Hartmann Scanner</a:t>
            </a:r>
            <a:endParaRPr sz="264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ct val="37500"/>
              <a:buNone/>
            </a:pPr>
            <a:r>
              <a:rPr lang="en" sz="2640"/>
              <a:t>Point absorbers</a:t>
            </a:r>
            <a:endParaRPr sz="2640"/>
          </a:p>
        </p:txBody>
      </p:sp>
      <p:sp>
        <p:nvSpPr>
          <p:cNvPr id="180" name="Google Shape;180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181" name="Google Shape;18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7450" y="1637700"/>
            <a:ext cx="2543405" cy="3081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3145" y="1637701"/>
            <a:ext cx="2958311" cy="3081534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8"/>
          <p:cNvSpPr txBox="1">
            <a:spLocks noGrp="1"/>
          </p:cNvSpPr>
          <p:nvPr>
            <p:ph type="title"/>
          </p:nvPr>
        </p:nvSpPr>
        <p:spPr>
          <a:xfrm>
            <a:off x="7150" y="795900"/>
            <a:ext cx="4732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ct val="37500"/>
              <a:buNone/>
            </a:pPr>
            <a:r>
              <a:rPr lang="en" sz="2640"/>
              <a:t>“RTS” Scanner</a:t>
            </a:r>
            <a:endParaRPr sz="264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ct val="50169"/>
              <a:buNone/>
            </a:pPr>
            <a:r>
              <a:rPr lang="en" sz="1973"/>
              <a:t>Reflection Transmission Scatter Absorption</a:t>
            </a:r>
            <a:endParaRPr sz="2640"/>
          </a:p>
        </p:txBody>
      </p:sp>
      <p:sp>
        <p:nvSpPr>
          <p:cNvPr id="184" name="Google Shape;184;p28"/>
          <p:cNvSpPr txBox="1"/>
          <p:nvPr/>
        </p:nvSpPr>
        <p:spPr>
          <a:xfrm>
            <a:off x="1100575" y="83950"/>
            <a:ext cx="6911100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Screening</a:t>
            </a:r>
            <a:br>
              <a:rPr lang="en" dirty="0"/>
            </a:br>
            <a:r>
              <a:rPr lang="en" dirty="0"/>
              <a:t>Schedule pressure on RTS, New scanner to add capacity and cross check results</a:t>
            </a: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5E690-E76F-22CF-8928-65B7BD63F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Ablation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996801-A30A-6944-F5BB-2636837CB9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C0ACD2B-54A3-1536-1703-7BF294580D0C}"/>
              </a:ext>
            </a:extLst>
          </p:cNvPr>
          <p:cNvSpPr txBox="1">
            <a:spLocks noChangeArrowheads="1"/>
          </p:cNvSpPr>
          <p:nvPr/>
        </p:nvSpPr>
        <p:spPr>
          <a:xfrm>
            <a:off x="607219" y="1028700"/>
            <a:ext cx="3964781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en-US" sz="1500" dirty="0"/>
              <a:t>MIT collaboration with vendor specializing in laser micro-machining (</a:t>
            </a:r>
            <a:r>
              <a:rPr lang="en-US" sz="1500" i="1" dirty="0"/>
              <a:t>top right</a:t>
            </a:r>
            <a:r>
              <a:rPr lang="en-US" sz="1500" dirty="0"/>
              <a:t>). </a:t>
            </a:r>
          </a:p>
          <a:p>
            <a:pPr lvl="1">
              <a:defRPr/>
            </a:pPr>
            <a:r>
              <a:rPr lang="en-US" sz="1050" dirty="0"/>
              <a:t>Ablation of ~10 features across 3 visits</a:t>
            </a:r>
          </a:p>
          <a:p>
            <a:pPr lvl="1">
              <a:defRPr/>
            </a:pPr>
            <a:r>
              <a:rPr lang="en-US" sz="1050" dirty="0"/>
              <a:t>Most recent effort (November 2021): </a:t>
            </a:r>
          </a:p>
          <a:p>
            <a:pPr lvl="2">
              <a:defRPr/>
            </a:pPr>
            <a:r>
              <a:rPr lang="en-US" sz="900" dirty="0"/>
              <a:t>7 ablated features on 2 optics</a:t>
            </a:r>
          </a:p>
          <a:p>
            <a:pPr lvl="2">
              <a:defRPr/>
            </a:pPr>
            <a:r>
              <a:rPr lang="en-US" sz="900" dirty="0"/>
              <a:t>All features remained absorptive afterwards</a:t>
            </a:r>
          </a:p>
          <a:p>
            <a:pPr lvl="3">
              <a:defRPr/>
            </a:pPr>
            <a:r>
              <a:rPr lang="en-US" sz="900" dirty="0"/>
              <a:t>more pulses should do the trick in the future </a:t>
            </a:r>
          </a:p>
          <a:p>
            <a:pPr lvl="1">
              <a:defRPr/>
            </a:pPr>
            <a:endParaRPr lang="en-US" sz="105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DE93DFC-0059-01FC-632F-772F9C64F8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419" y="927049"/>
            <a:ext cx="1983581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B81AB5B2-3D38-D435-06E2-A4CD2FF0B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2103" y="2421300"/>
            <a:ext cx="2244525" cy="2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825" dirty="0"/>
              <a:t>Image from G2000212-v1, credit </a:t>
            </a:r>
            <a:r>
              <a:rPr lang="en-US" altLang="en-US" sz="825" dirty="0" err="1"/>
              <a:t>Fritschel</a:t>
            </a:r>
            <a:r>
              <a:rPr lang="en-US" altLang="en-US" sz="825" dirty="0"/>
              <a:t> et. al.</a:t>
            </a:r>
          </a:p>
        </p:txBody>
      </p:sp>
      <p:sp>
        <p:nvSpPr>
          <p:cNvPr id="8" name="Down Arrow 1">
            <a:extLst>
              <a:ext uri="{FF2B5EF4-FFF2-40B4-BE49-F238E27FC236}">
                <a16:creationId xmlns:a16="http://schemas.microsoft.com/office/drawing/2014/main" id="{0685CFD7-A5C5-B5E1-3B19-CDBB894A4139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351482" y="3726866"/>
            <a:ext cx="228600" cy="285750"/>
          </a:xfrm>
          <a:prstGeom prst="downArrow">
            <a:avLst>
              <a:gd name="adj1" fmla="val 50000"/>
              <a:gd name="adj2" fmla="val 50000"/>
            </a:avLst>
          </a:prstGeom>
          <a:noFill/>
          <a:ln w="28575" algn="ctr">
            <a:solidFill>
              <a:srgbClr val="7030A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sz="1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487413-2872-7C9F-D981-1E3E59856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302" y="3162673"/>
            <a:ext cx="1827688" cy="13846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B09396-B86B-AB07-7D57-413766730B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135" y="3162674"/>
            <a:ext cx="1916194" cy="1414134"/>
          </a:xfrm>
          <a:prstGeom prst="rect">
            <a:avLst/>
          </a:prstGeom>
        </p:spPr>
      </p:pic>
      <p:sp>
        <p:nvSpPr>
          <p:cNvPr id="11" name="Down Arrow 1">
            <a:extLst>
              <a:ext uri="{FF2B5EF4-FFF2-40B4-BE49-F238E27FC236}">
                <a16:creationId xmlns:a16="http://schemas.microsoft.com/office/drawing/2014/main" id="{DDEF891D-472E-4D5F-1CF1-C38D24DBCB0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752059" y="3712105"/>
            <a:ext cx="228600" cy="285750"/>
          </a:xfrm>
          <a:prstGeom prst="downArrow">
            <a:avLst>
              <a:gd name="adj1" fmla="val 50000"/>
              <a:gd name="adj2" fmla="val 50000"/>
            </a:avLst>
          </a:prstGeom>
          <a:noFill/>
          <a:ln w="28575" algn="ctr">
            <a:solidFill>
              <a:srgbClr val="7030A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sz="18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CA4B84F-27C7-B375-1988-3A08F327CB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7848" y="3169559"/>
            <a:ext cx="1886018" cy="14010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62E63E2-EA00-D678-FE7B-EAC2724DCBAC}"/>
              </a:ext>
            </a:extLst>
          </p:cNvPr>
          <p:cNvSpPr txBox="1"/>
          <p:nvPr/>
        </p:nvSpPr>
        <p:spPr>
          <a:xfrm>
            <a:off x="321703" y="2892560"/>
            <a:ext cx="21226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CIT Feature ID and Location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0E9692-DE40-6B61-9F70-B52136503EFD}"/>
              </a:ext>
            </a:extLst>
          </p:cNvPr>
          <p:cNvSpPr txBox="1"/>
          <p:nvPr/>
        </p:nvSpPr>
        <p:spPr>
          <a:xfrm>
            <a:off x="2620786" y="2901877"/>
            <a:ext cx="21018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3D Mapping Before Ablation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02A19B-4B2C-659B-5DE8-6B70605AB5B1}"/>
              </a:ext>
            </a:extLst>
          </p:cNvPr>
          <p:cNvSpPr txBox="1"/>
          <p:nvPr/>
        </p:nvSpPr>
        <p:spPr>
          <a:xfrm>
            <a:off x="5069145" y="2901877"/>
            <a:ext cx="19752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3D Mapping After Ablation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D3AB477E-C02F-25B0-AECF-8D4D41AB0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0165" y="4576808"/>
            <a:ext cx="2318263" cy="2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825" dirty="0"/>
              <a:t>Images from E2100466 –v2, credit </a:t>
            </a:r>
            <a:r>
              <a:rPr lang="en-US" altLang="en-US" sz="825" dirty="0" err="1"/>
              <a:t>Fritschel</a:t>
            </a:r>
            <a:r>
              <a:rPr lang="en-US" altLang="en-US" sz="825" dirty="0"/>
              <a:t> et. al.</a:t>
            </a:r>
          </a:p>
        </p:txBody>
      </p:sp>
    </p:spTree>
    <p:extLst>
      <p:ext uri="{BB962C8B-B14F-4D97-AF65-F5344CB8AC3E}">
        <p14:creationId xmlns:p14="http://schemas.microsoft.com/office/powerpoint/2010/main" val="956408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2"/>
          <p:cNvSpPr txBox="1">
            <a:spLocks noGrp="1"/>
          </p:cNvSpPr>
          <p:nvPr>
            <p:ph type="title"/>
          </p:nvPr>
        </p:nvSpPr>
        <p:spPr>
          <a:xfrm>
            <a:off x="1028700" y="89888"/>
            <a:ext cx="7296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Livingston ETM In-Chamber Inspection</a:t>
            </a:r>
            <a:endParaRPr dirty="0"/>
          </a:p>
        </p:txBody>
      </p:sp>
      <p:sp>
        <p:nvSpPr>
          <p:cNvPr id="133" name="Google Shape;133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135" name="Google Shape;13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75" y="843455"/>
            <a:ext cx="8672791" cy="431027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2"/>
          <p:cNvSpPr txBox="1"/>
          <p:nvPr/>
        </p:nvSpPr>
        <p:spPr>
          <a:xfrm>
            <a:off x="242000" y="4344775"/>
            <a:ext cx="2724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L1 ETMy Alog </a:t>
            </a:r>
            <a:r>
              <a:rPr lang="en" u="sng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137" name="Google Shape;137;p22"/>
          <p:cNvSpPr txBox="1"/>
          <p:nvPr/>
        </p:nvSpPr>
        <p:spPr>
          <a:xfrm>
            <a:off x="53755" y="971608"/>
            <a:ext cx="2098500" cy="153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/>
              <a:t>Not present at Oct ‘19 inspection 46 µm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/>
              <a:t>Not seen on any previously installed/removed ETMs</a:t>
            </a:r>
            <a:endParaRPr sz="1100" dirty="0"/>
          </a:p>
        </p:txBody>
      </p:sp>
      <p:sp>
        <p:nvSpPr>
          <p:cNvPr id="138" name="Google Shape;138;p22"/>
          <p:cNvSpPr txBox="1"/>
          <p:nvPr/>
        </p:nvSpPr>
        <p:spPr>
          <a:xfrm>
            <a:off x="3248525" y="4307322"/>
            <a:ext cx="2970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Original LLO End-y absorber candidate found Oct ‘19 </a:t>
            </a:r>
            <a:r>
              <a:rPr lang="en" dirty="0">
                <a:solidFill>
                  <a:schemeClr val="dk1"/>
                </a:solidFill>
              </a:rPr>
              <a:t>130µm</a:t>
            </a:r>
            <a:endParaRPr dirty="0"/>
          </a:p>
        </p:txBody>
      </p:sp>
      <p:sp>
        <p:nvSpPr>
          <p:cNvPr id="139" name="Google Shape;139;p22"/>
          <p:cNvSpPr txBox="1"/>
          <p:nvPr/>
        </p:nvSpPr>
        <p:spPr>
          <a:xfrm>
            <a:off x="5318736" y="1152475"/>
            <a:ext cx="2807950" cy="2046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/>
              <a:t>Not present at </a:t>
            </a:r>
            <a:br>
              <a:rPr lang="en" sz="1100" dirty="0"/>
            </a:br>
            <a:r>
              <a:rPr lang="en" sz="1100" dirty="0"/>
              <a:t>Oct ‘19 inspection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/>
              <a:t>102 µm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/>
              <a:t>Cleaned during Oct ‘20 inspection – suspect incomplete removal of First Contact in previous clean</a:t>
            </a:r>
            <a:endParaRPr sz="11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FE2EE-0C3E-1E52-BC73-D0DFF8DAA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90" y="160387"/>
            <a:ext cx="7296300" cy="1129312"/>
          </a:xfrm>
        </p:spPr>
        <p:txBody>
          <a:bodyPr>
            <a:normAutofit/>
          </a:bodyPr>
          <a:lstStyle/>
          <a:p>
            <a:r>
              <a:rPr lang="en-US" dirty="0"/>
              <a:t>Improved cleaning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E4939A-C05F-AE7F-3DE4-77CD0C360C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5F5989-255B-D05E-2CA4-311044650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6404" y="3157675"/>
            <a:ext cx="1945551" cy="1553941"/>
          </a:xfrm>
          <a:prstGeom prst="rect">
            <a:avLst/>
          </a:prstGeom>
        </p:spPr>
      </p:pic>
      <p:pic>
        <p:nvPicPr>
          <p:cNvPr id="7" name="Picture 6" descr="A picture containing floor, indoor, wooden&#10;&#10;Description automatically generated">
            <a:extLst>
              <a:ext uri="{FF2B5EF4-FFF2-40B4-BE49-F238E27FC236}">
                <a16:creationId xmlns:a16="http://schemas.microsoft.com/office/drawing/2014/main" id="{611BF1EA-EB64-6361-DDDE-83AC1952EA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23" t="2752" r="7095" b="5956"/>
          <a:stretch/>
        </p:blipFill>
        <p:spPr>
          <a:xfrm rot="16200000">
            <a:off x="111904" y="1650999"/>
            <a:ext cx="3377511" cy="28104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45CE86-C8A9-4E04-E053-921B754EA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9224" y="1367484"/>
            <a:ext cx="1945551" cy="16132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65688F-9A18-3802-BC1A-79A3FC02F977}"/>
              </a:ext>
            </a:extLst>
          </p:cNvPr>
          <p:cNvSpPr txBox="1"/>
          <p:nvPr/>
        </p:nvSpPr>
        <p:spPr>
          <a:xfrm>
            <a:off x="5816991" y="1289699"/>
            <a:ext cx="32041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Vertical pour of First Contact </a:t>
            </a:r>
            <a:br>
              <a:rPr lang="en-US" dirty="0"/>
            </a:br>
            <a:r>
              <a:rPr lang="en-US" dirty="0"/>
              <a:t>Thicker layer = better cleaning</a:t>
            </a:r>
          </a:p>
          <a:p>
            <a:r>
              <a:rPr lang="en-US" dirty="0"/>
              <a:t>Better layer removal</a:t>
            </a:r>
          </a:p>
        </p:txBody>
      </p:sp>
    </p:spTree>
    <p:extLst>
      <p:ext uri="{BB962C8B-B14F-4D97-AF65-F5344CB8AC3E}">
        <p14:creationId xmlns:p14="http://schemas.microsoft.com/office/powerpoint/2010/main" val="861149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0"/>
          <p:cNvSpPr txBox="1">
            <a:spLocks noGrp="1"/>
          </p:cNvSpPr>
          <p:nvPr>
            <p:ph type="title"/>
          </p:nvPr>
        </p:nvSpPr>
        <p:spPr>
          <a:xfrm>
            <a:off x="1028700" y="89888"/>
            <a:ext cx="7296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ETM Inventory – 14 total including A+</a:t>
            </a:r>
            <a:endParaRPr dirty="0"/>
          </a:p>
        </p:txBody>
      </p:sp>
      <p:sp>
        <p:nvSpPr>
          <p:cNvPr id="197" name="Google Shape;197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85750" indent="-285750"/>
            <a:r>
              <a:rPr lang="en" dirty="0"/>
              <a:t>4 re-worked ETMs coated</a:t>
            </a:r>
            <a:endParaRPr dirty="0"/>
          </a:p>
          <a:p>
            <a:pPr marL="285750" indent="-285750">
              <a:spcBef>
                <a:spcPts val="1200"/>
              </a:spcBef>
            </a:pPr>
            <a:r>
              <a:rPr lang="en" dirty="0" err="1"/>
              <a:t>Zygo</a:t>
            </a:r>
            <a:r>
              <a:rPr lang="en" dirty="0"/>
              <a:t> is under contract to polish</a:t>
            </a:r>
          </a:p>
          <a:p>
            <a:pPr marL="742950" lvl="1" indent="-285750">
              <a:spcBef>
                <a:spcPts val="1200"/>
              </a:spcBef>
            </a:pPr>
            <a:r>
              <a:rPr lang="en" dirty="0"/>
              <a:t>2 more on OPS funding</a:t>
            </a:r>
            <a:endParaRPr dirty="0"/>
          </a:p>
          <a:p>
            <a:pPr marL="742950" lvl="1" indent="-285750">
              <a:spcBef>
                <a:spcPts val="1200"/>
              </a:spcBef>
            </a:pPr>
            <a:r>
              <a:rPr lang="en" dirty="0"/>
              <a:t>4 more ETMs for A+ on UK funding</a:t>
            </a:r>
            <a:endParaRPr dirty="0"/>
          </a:p>
          <a:p>
            <a:pPr marL="742950" lvl="1" indent="-285750">
              <a:spcBef>
                <a:spcPts val="1200"/>
              </a:spcBef>
            </a:pPr>
            <a:r>
              <a:rPr lang="en" dirty="0"/>
              <a:t>2 more ETMs for A+ on US funding</a:t>
            </a:r>
            <a:endParaRPr dirty="0"/>
          </a:p>
          <a:p>
            <a:pPr marL="285750" indent="-285750">
              <a:spcBef>
                <a:spcPts val="1200"/>
              </a:spcBef>
              <a:spcAft>
                <a:spcPts val="1200"/>
              </a:spcAft>
            </a:pPr>
            <a:r>
              <a:rPr lang="en" dirty="0"/>
              <a:t>We hold 2 optics for India (</a:t>
            </a:r>
            <a:r>
              <a:rPr lang="en" u="sng" dirty="0">
                <a:solidFill>
                  <a:schemeClr val="hlink"/>
                </a:solidFill>
                <a:hlinkClick r:id="rId3"/>
              </a:rPr>
              <a:t>ETM11</a:t>
            </a:r>
            <a:r>
              <a:rPr lang="en" dirty="0"/>
              <a:t>/</a:t>
            </a:r>
            <a:r>
              <a:rPr lang="en" u="sng" dirty="0">
                <a:solidFill>
                  <a:schemeClr val="hlink"/>
                </a:solidFill>
                <a:hlinkClick r:id="rId4"/>
              </a:rPr>
              <a:t>ETM14</a:t>
            </a:r>
            <a:r>
              <a:rPr lang="en" dirty="0"/>
              <a:t>) that have point absorbers found with RTS</a:t>
            </a:r>
            <a:endParaRPr dirty="0"/>
          </a:p>
        </p:txBody>
      </p:sp>
      <p:sp>
        <p:nvSpPr>
          <p:cNvPr id="198" name="Google Shape;198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6714" y="1021288"/>
            <a:ext cx="1120756" cy="11108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4317" y="1114760"/>
            <a:ext cx="1184584" cy="9213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80456" b="30092"/>
          <a:stretch/>
        </p:blipFill>
        <p:spPr>
          <a:xfrm>
            <a:off x="6316649" y="3676303"/>
            <a:ext cx="684357" cy="14303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r="68189"/>
          <a:stretch/>
        </p:blipFill>
        <p:spPr>
          <a:xfrm>
            <a:off x="5526713" y="3676303"/>
            <a:ext cx="778703" cy="1430327"/>
          </a:xfrm>
          <a:prstGeom prst="rect">
            <a:avLst/>
          </a:prstGeom>
        </p:spPr>
      </p:pic>
      <p:sp>
        <p:nvSpPr>
          <p:cNvPr id="14340" name="Rectangle 2">
            <a:extLst>
              <a:ext uri="{FF2B5EF4-FFF2-40B4-BE49-F238E27FC236}">
                <a16:creationId xmlns:a16="http://schemas.microsoft.com/office/drawing/2014/main" id="{17C55FAB-14A4-4017-A929-9AA3DE06DB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57150"/>
            <a:ext cx="4686300" cy="857250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Investigating the Composition of Absorbers: Workflow</a:t>
            </a:r>
          </a:p>
        </p:txBody>
      </p:sp>
      <p:sp>
        <p:nvSpPr>
          <p:cNvPr id="14341" name="Rectangle 6">
            <a:extLst>
              <a:ext uri="{FF2B5EF4-FFF2-40B4-BE49-F238E27FC236}">
                <a16:creationId xmlns:a16="http://schemas.microsoft.com/office/drawing/2014/main" id="{8E6D698F-8100-4C25-BA78-41679F2A0D6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00729" y="1028699"/>
            <a:ext cx="4846774" cy="3634517"/>
          </a:xfrm>
        </p:spPr>
        <p:txBody>
          <a:bodyPr>
            <a:normAutofit/>
          </a:bodyPr>
          <a:lstStyle/>
          <a:p>
            <a:r>
              <a:rPr lang="en-US" altLang="en-US" sz="1500" dirty="0">
                <a:ea typeface="MS PGothic"/>
              </a:rPr>
              <a:t>Composition investigations have been a primary focus of CIT and MIT Lab efforts since 2020. </a:t>
            </a:r>
            <a:endParaRPr lang="en-US" altLang="en-US" sz="1500" dirty="0"/>
          </a:p>
          <a:p>
            <a:pPr lvl="1"/>
            <a:r>
              <a:rPr lang="en-US" altLang="en-US" sz="1200" dirty="0">
                <a:ea typeface="MS PGothic"/>
              </a:rPr>
              <a:t>COC cataloged witness samples, traceable to LIGO coating runs.</a:t>
            </a:r>
            <a:endParaRPr lang="en-US" altLang="en-US" sz="1200" dirty="0">
              <a:ea typeface="MS PGothic"/>
              <a:cs typeface="Helvetica"/>
            </a:endParaRPr>
          </a:p>
          <a:p>
            <a:pPr lvl="1"/>
            <a:r>
              <a:rPr lang="en-US" altLang="en-US" sz="1200" dirty="0">
                <a:ea typeface="MS PGothic"/>
              </a:rPr>
              <a:t>CIT absorption measurements locate absorbing features (</a:t>
            </a:r>
            <a:r>
              <a:rPr lang="en-US" altLang="en-US" sz="1200" i="1" dirty="0">
                <a:ea typeface="MS PGothic"/>
              </a:rPr>
              <a:t>top right</a:t>
            </a:r>
            <a:r>
              <a:rPr lang="en-US" altLang="en-US" sz="1200" dirty="0">
                <a:ea typeface="MS PGothic"/>
              </a:rPr>
              <a:t>).</a:t>
            </a:r>
            <a:endParaRPr lang="en-US" altLang="en-US" sz="1200" dirty="0">
              <a:ea typeface="MS PGothic"/>
              <a:cs typeface="Helvetica"/>
            </a:endParaRPr>
          </a:p>
          <a:p>
            <a:pPr lvl="2"/>
            <a:r>
              <a:rPr lang="en-US" altLang="en-US" sz="1050" dirty="0">
                <a:ea typeface="MS PGothic"/>
              </a:rPr>
              <a:t>&gt;30 </a:t>
            </a:r>
            <a:r>
              <a:rPr lang="en-US" altLang="en-US" sz="1050" dirty="0" err="1">
                <a:ea typeface="MS PGothic"/>
              </a:rPr>
              <a:t>aLIGO</a:t>
            </a:r>
            <a:r>
              <a:rPr lang="en-US" altLang="en-US" sz="1050" dirty="0">
                <a:ea typeface="MS PGothic"/>
              </a:rPr>
              <a:t> witness samples, &gt;100 samples total – more statistics at T1900340</a:t>
            </a:r>
            <a:endParaRPr lang="en-US" sz="1050" dirty="0">
              <a:ea typeface="MS PGothic"/>
            </a:endParaRPr>
          </a:p>
          <a:p>
            <a:pPr lvl="1"/>
            <a:r>
              <a:rPr lang="en-US" altLang="en-US" sz="1200" dirty="0">
                <a:ea typeface="MS PGothic"/>
              </a:rPr>
              <a:t>Energy Dispersive Spectroscopy (EDS) used to conduct elemental analysis (</a:t>
            </a:r>
            <a:r>
              <a:rPr lang="en-US" altLang="en-US" sz="1200" i="1" dirty="0">
                <a:ea typeface="MS PGothic"/>
              </a:rPr>
              <a:t>bottom right</a:t>
            </a:r>
            <a:r>
              <a:rPr lang="en-US" altLang="en-US" sz="1200" dirty="0">
                <a:ea typeface="MS PGothic"/>
              </a:rPr>
              <a:t>).</a:t>
            </a:r>
            <a:endParaRPr lang="en-US" altLang="en-US" sz="1200" dirty="0">
              <a:ea typeface="MS PGothic"/>
              <a:cs typeface="Helvetica"/>
            </a:endParaRPr>
          </a:p>
          <a:p>
            <a:pPr lvl="2"/>
            <a:r>
              <a:rPr lang="en-US" altLang="en-US" sz="1050" dirty="0">
                <a:ea typeface="MS PGothic"/>
              </a:rPr>
              <a:t>Scanning Electron Microscope (SEM) facilities at MIT and CIT.</a:t>
            </a:r>
            <a:endParaRPr lang="en-US" altLang="en-US" sz="1050" dirty="0">
              <a:ea typeface="MS PGothic"/>
              <a:cs typeface="Helvetica"/>
            </a:endParaRPr>
          </a:p>
          <a:p>
            <a:pPr lvl="2"/>
            <a:r>
              <a:rPr lang="en-US" altLang="en-US" sz="1050" dirty="0">
                <a:ea typeface="MS PGothic"/>
              </a:rPr>
              <a:t>MIT has used FIB to section some features, a technique with the highest certainty.</a:t>
            </a:r>
            <a:endParaRPr lang="en-US" altLang="en-US" sz="1050" dirty="0">
              <a:ea typeface="MS PGothic"/>
              <a:cs typeface="Helvetica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E641FBD-5FCF-4E71-9DCE-F1E7F7A58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LIGO Laboratory</a:t>
            </a:r>
          </a:p>
        </p:txBody>
      </p:sp>
      <p:sp>
        <p:nvSpPr>
          <p:cNvPr id="14339" name="Slide Number Placeholder 5">
            <a:extLst>
              <a:ext uri="{FF2B5EF4-FFF2-40B4-BE49-F238E27FC236}">
                <a16:creationId xmlns:a16="http://schemas.microsoft.com/office/drawing/2014/main" id="{C82C0798-B694-4567-AC74-44B248AFB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1" charset="2"/>
              <a:buChar char="l"/>
              <a:defRPr sz="18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1" charset="2"/>
              <a:buChar char="l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EDA7570-619B-4F78-84E3-470C2EA56B97}" type="slidenum">
              <a:rPr lang="en-US" altLang="en-US" sz="1050"/>
              <a:pPr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en-US" altLang="en-US" sz="1050"/>
          </a:p>
        </p:txBody>
      </p:sp>
      <p:sp>
        <p:nvSpPr>
          <p:cNvPr id="14342" name="Down Arrow 1">
            <a:extLst>
              <a:ext uri="{FF2B5EF4-FFF2-40B4-BE49-F238E27FC236}">
                <a16:creationId xmlns:a16="http://schemas.microsoft.com/office/drawing/2014/main" id="{F4C596B2-3A60-4F8A-9647-27F95DCA8F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7975" y="2118919"/>
            <a:ext cx="228600" cy="285750"/>
          </a:xfrm>
          <a:prstGeom prst="downArrow">
            <a:avLst>
              <a:gd name="adj1" fmla="val 50000"/>
              <a:gd name="adj2" fmla="val 50000"/>
            </a:avLst>
          </a:prstGeom>
          <a:noFill/>
          <a:ln w="28575" algn="ctr">
            <a:solidFill>
              <a:srgbClr val="7030A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451EE4CD-1D9F-4F1B-9AD5-D8CF388A3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5593" y="3968288"/>
            <a:ext cx="79174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825" dirty="0"/>
              <a:t>Images from E2100395-v1, </a:t>
            </a:r>
          </a:p>
          <a:p>
            <a:r>
              <a:rPr lang="en-US" altLang="en-US" sz="825" dirty="0"/>
              <a:t>credit Zhang et. al.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6714" y="2511118"/>
            <a:ext cx="1316663" cy="11315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8573" y="2678506"/>
            <a:ext cx="1048762" cy="80897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2">
            <a:extLst>
              <a:ext uri="{FF2B5EF4-FFF2-40B4-BE49-F238E27FC236}">
                <a16:creationId xmlns:a16="http://schemas.microsoft.com/office/drawing/2014/main" id="{510684E2-046E-4412-9C36-94A2ACC9C6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57150"/>
            <a:ext cx="4686300" cy="857250"/>
          </a:xfrm>
        </p:spPr>
        <p:txBody>
          <a:bodyPr>
            <a:normAutofit/>
          </a:bodyPr>
          <a:lstStyle/>
          <a:p>
            <a:r>
              <a:rPr lang="en-US" altLang="en-US" dirty="0"/>
              <a:t>Composition</a:t>
            </a:r>
          </a:p>
        </p:txBody>
      </p:sp>
      <p:sp>
        <p:nvSpPr>
          <p:cNvPr id="16389" name="Rectangle 6">
            <a:extLst>
              <a:ext uri="{FF2B5EF4-FFF2-40B4-BE49-F238E27FC236}">
                <a16:creationId xmlns:a16="http://schemas.microsoft.com/office/drawing/2014/main" id="{166BC587-32BE-4B1F-A94F-65AFD5136DA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57350" y="1485900"/>
            <a:ext cx="3268611" cy="3086100"/>
          </a:xfrm>
        </p:spPr>
        <p:txBody>
          <a:bodyPr>
            <a:normAutofit lnSpcReduction="10000"/>
          </a:bodyPr>
          <a:lstStyle/>
          <a:p>
            <a:r>
              <a:rPr lang="en-US" altLang="en-US" sz="1500" dirty="0"/>
              <a:t>Composition has been investigated for features on 15+ optics from a wide range of coating runs.</a:t>
            </a:r>
          </a:p>
          <a:p>
            <a:pPr lvl="1"/>
            <a:r>
              <a:rPr lang="en-US" altLang="en-US" sz="1050" dirty="0"/>
              <a:t>Cataloged at T2000733</a:t>
            </a:r>
          </a:p>
          <a:p>
            <a:r>
              <a:rPr lang="en-US" altLang="en-US" sz="1500" dirty="0"/>
              <a:t>Many absorbers are Aluminum, many have Carbon, and we have also seen Titanium, Copper, Iron, Nickel.</a:t>
            </a:r>
          </a:p>
          <a:p>
            <a:r>
              <a:rPr lang="en-US" altLang="en-US" sz="1500" dirty="0"/>
              <a:t>Many absorbers appear to have compositions similar to coating layers. 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122F1FC-93A4-4BBA-A131-DB9D09FAA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LIGO Laboratory</a:t>
            </a:r>
          </a:p>
        </p:txBody>
      </p:sp>
      <p:sp>
        <p:nvSpPr>
          <p:cNvPr id="16387" name="Slide Number Placeholder 5">
            <a:extLst>
              <a:ext uri="{FF2B5EF4-FFF2-40B4-BE49-F238E27FC236}">
                <a16:creationId xmlns:a16="http://schemas.microsoft.com/office/drawing/2014/main" id="{10AA9ED3-9A7A-4760-8F43-2D22FC08D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1" charset="2"/>
              <a:buChar char="l"/>
              <a:defRPr sz="18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lr>
                <a:schemeClr val="tx1"/>
              </a:buClr>
              <a:buSzPct val="65000"/>
              <a:buFont typeface="Monotype Sorts" pitchFamily="1" charset="2"/>
              <a:buChar char="l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F13B59D-5ED3-447F-8586-35A6B630EAD3}" type="slidenum">
              <a:rPr lang="en-US" altLang="en-US" sz="1050"/>
              <a:pPr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en-US" altLang="en-US" sz="1050"/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451EE4CD-1D9F-4F1B-9AD5-D8CF388A3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2756" y="4644895"/>
            <a:ext cx="1797287" cy="2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825" dirty="0"/>
              <a:t>Images from T2000733, credit Appert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5663" y="2367413"/>
            <a:ext cx="2064474" cy="15473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77639" y="3501481"/>
            <a:ext cx="1430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3"/>
                </a:solidFill>
              </a:rPr>
              <a:t>Fe, Ni – C21094_f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799" y="1015987"/>
            <a:ext cx="2577053" cy="131113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27470" y="1921639"/>
            <a:ext cx="1588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3"/>
                </a:solidFill>
              </a:rPr>
              <a:t>Coating – C21091_a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2277" y="3383742"/>
            <a:ext cx="1740164" cy="13025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27700" y="4329840"/>
            <a:ext cx="15231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3"/>
                </a:solidFill>
              </a:rPr>
              <a:t>Fe, Cu – C21091_e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C3D71-AAAE-9D09-1EEA-E1105231C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0"/>
            <a:ext cx="8520600" cy="841800"/>
          </a:xfrm>
        </p:spPr>
        <p:txBody>
          <a:bodyPr/>
          <a:lstStyle/>
          <a:p>
            <a:r>
              <a:rPr lang="en-US" dirty="0"/>
              <a:t>Addressing Charge 2.D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F3169F-CAB4-06BD-1E6B-5F8E5AF8086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14AABC-CDCB-775A-833C-7DCB2A66C77E}"/>
              </a:ext>
            </a:extLst>
          </p:cNvPr>
          <p:cNvSpPr txBox="1"/>
          <p:nvPr/>
        </p:nvSpPr>
        <p:spPr>
          <a:xfrm>
            <a:off x="1090919" y="1899138"/>
            <a:ext cx="583204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Commissioning and interferometer performance enhancements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	d.  Review and comment on progress to develop low </a:t>
            </a:r>
            <a:br>
              <a:rPr lang="en-US" dirty="0"/>
            </a:br>
            <a:r>
              <a:rPr lang="en-US" dirty="0"/>
              <a:t>	absorption coatings and to mitigate challenges of operating </a:t>
            </a:r>
            <a:br>
              <a:rPr lang="en-US" dirty="0"/>
            </a:br>
            <a:r>
              <a:rPr lang="en-US" dirty="0"/>
              <a:t>	at higher laser power during Observing Run 4. </a:t>
            </a:r>
          </a:p>
        </p:txBody>
      </p:sp>
    </p:spTree>
    <p:extLst>
      <p:ext uri="{BB962C8B-B14F-4D97-AF65-F5344CB8AC3E}">
        <p14:creationId xmlns:p14="http://schemas.microsoft.com/office/powerpoint/2010/main" val="3074630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1028700" y="89888"/>
            <a:ext cx="7296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Absorber Summary</a:t>
            </a:r>
            <a:endParaRPr dirty="0"/>
          </a:p>
        </p:txBody>
      </p:sp>
      <p:sp>
        <p:nvSpPr>
          <p:cNvPr id="68" name="Google Shape;68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b="1" dirty="0"/>
              <a:t>Installed ETM</a:t>
            </a:r>
            <a:r>
              <a:rPr lang="en" dirty="0"/>
              <a:t> - 4 of 4 installed have point absorbers</a:t>
            </a:r>
            <a:endParaRPr dirty="0"/>
          </a:p>
          <a:p>
            <a:pPr lvl="3">
              <a:buChar char="■"/>
            </a:pPr>
            <a:r>
              <a:rPr lang="en" dirty="0"/>
              <a:t>1 or 2 at LLO to be replaced this quarter</a:t>
            </a:r>
            <a:endParaRPr dirty="0"/>
          </a:p>
          <a:p>
            <a:pPr lvl="3">
              <a:buChar char="■"/>
            </a:pPr>
            <a:r>
              <a:rPr lang="en" dirty="0"/>
              <a:t>No replacement planned at LHO</a:t>
            </a:r>
            <a:endParaRPr dirty="0"/>
          </a:p>
          <a:p>
            <a:pPr marL="2743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 b="1" dirty="0"/>
              <a:t>Installed ITM </a:t>
            </a:r>
            <a:r>
              <a:rPr lang="en" dirty="0"/>
              <a:t>- 1 of 4 installed have point absorbers</a:t>
            </a:r>
            <a:endParaRPr dirty="0"/>
          </a:p>
          <a:p>
            <a:pPr lvl="3">
              <a:buChar char="■"/>
            </a:pPr>
            <a:r>
              <a:rPr lang="en" dirty="0"/>
              <a:t>New absorbers since original scan - did we </a:t>
            </a:r>
            <a:r>
              <a:rPr lang="en" u="sng" dirty="0"/>
              <a:t>cause</a:t>
            </a:r>
            <a:r>
              <a:rPr lang="en" dirty="0"/>
              <a:t>?</a:t>
            </a:r>
            <a:endParaRPr dirty="0"/>
          </a:p>
          <a:p>
            <a:pPr marL="2743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 b="1" dirty="0"/>
              <a:t>Reworked ETM</a:t>
            </a:r>
            <a:r>
              <a:rPr lang="en" dirty="0"/>
              <a:t> - 4 of 4 have been re-coated </a:t>
            </a:r>
          </a:p>
          <a:p>
            <a:pPr lvl="3">
              <a:buFont typeface="Arial"/>
              <a:buChar char="■"/>
            </a:pPr>
            <a:r>
              <a:rPr lang="en" dirty="0"/>
              <a:t>1 of 4 characterized so far</a:t>
            </a:r>
          </a:p>
          <a:p>
            <a:pPr lvl="4"/>
            <a:r>
              <a:rPr lang="en" dirty="0"/>
              <a:t>found 2 point absorbers, these are  small enough the part is useable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145D35-1E60-3AE7-3331-55BE78DF71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07"/>
          <a:stretch/>
        </p:blipFill>
        <p:spPr>
          <a:xfrm>
            <a:off x="4509435" y="1749798"/>
            <a:ext cx="4572000" cy="2365002"/>
          </a:xfrm>
          <a:prstGeom prst="rect">
            <a:avLst/>
          </a:prstGeom>
        </p:spPr>
      </p:pic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1028700" y="89888"/>
            <a:ext cx="7296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 noticeable improvement in the chamber</a:t>
            </a:r>
            <a:endParaRPr dirty="0"/>
          </a:p>
        </p:txBody>
      </p:sp>
      <p:sp>
        <p:nvSpPr>
          <p:cNvPr id="95" name="Google Shape;95;p18"/>
          <p:cNvSpPr txBox="1">
            <a:spLocks noGrp="1"/>
          </p:cNvSpPr>
          <p:nvPr>
            <p:ph type="body" idx="1"/>
          </p:nvPr>
        </p:nvSpPr>
        <p:spPr>
          <a:xfrm>
            <a:off x="204606" y="913573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Foil covering sandblasted surfaces</a:t>
            </a:r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99" name="Google Shape;99;p18"/>
          <p:cNvPicPr preferRelativeResize="0"/>
          <p:nvPr/>
        </p:nvPicPr>
        <p:blipFill rotWithShape="1">
          <a:blip r:embed="rId4">
            <a:alphaModFix/>
          </a:blip>
          <a:srcRect r="3121"/>
          <a:stretch/>
        </p:blipFill>
        <p:spPr>
          <a:xfrm>
            <a:off x="15673" y="1763774"/>
            <a:ext cx="4415524" cy="240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5394" y="1370174"/>
            <a:ext cx="2587573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8"/>
          <p:cNvSpPr txBox="1">
            <a:spLocks noGrp="1"/>
          </p:cNvSpPr>
          <p:nvPr>
            <p:ph type="body" idx="1"/>
          </p:nvPr>
        </p:nvSpPr>
        <p:spPr>
          <a:xfrm>
            <a:off x="4776606" y="913573"/>
            <a:ext cx="37920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No sandblasted surfaces</a:t>
            </a: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E87253-5C61-9CCC-F9FF-58D44A3807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8620" y="1439286"/>
            <a:ext cx="2471159" cy="31051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24541-C2AD-00EB-3E31-D1F67264A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First Result is “good enough” – ETM08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017562-0773-063D-4447-F562758FAF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 PA found on RTS using gentle absorption on 80 mm </a:t>
            </a:r>
            <a:r>
              <a:rPr lang="en-US" dirty="0" err="1"/>
              <a:t>ø</a:t>
            </a:r>
            <a:endParaRPr lang="en-US" dirty="0"/>
          </a:p>
          <a:p>
            <a:pPr marL="939800" lvl="1" indent="-342900" fontAlgn="base">
              <a:buFont typeface="+mj-lt"/>
              <a:buAutoNum type="alphaLcPeriod"/>
            </a:pPr>
            <a:r>
              <a:rPr lang="en-US" dirty="0"/>
              <a:t>⌀  </a:t>
            </a:r>
            <a:r>
              <a:rPr lang="en-US" b="1" dirty="0">
                <a:solidFill>
                  <a:schemeClr val="accent1"/>
                </a:solidFill>
              </a:rPr>
              <a:t>3.2 µm</a:t>
            </a:r>
            <a:r>
              <a:rPr lang="en-US" dirty="0"/>
              <a:t>, r = 24 mm </a:t>
            </a:r>
          </a:p>
          <a:p>
            <a:pPr marL="939800" lvl="1" indent="-342900" fontAlgn="base">
              <a:buFont typeface="+mj-lt"/>
              <a:buAutoNum type="alphaLcPeriod"/>
            </a:pPr>
            <a:r>
              <a:rPr lang="en-US" dirty="0"/>
              <a:t>⌀  </a:t>
            </a:r>
            <a:r>
              <a:rPr lang="en-US" b="1" dirty="0">
                <a:solidFill>
                  <a:schemeClr val="accent1"/>
                </a:solidFill>
              </a:rPr>
              <a:t>5.4 µm</a:t>
            </a:r>
            <a:r>
              <a:rPr lang="en-US" dirty="0"/>
              <a:t>, r = 25 mm</a:t>
            </a:r>
          </a:p>
          <a:p>
            <a:pPr fontAlgn="base"/>
            <a:r>
              <a:rPr lang="en-US" dirty="0"/>
              <a:t>Max allowed ”equivalent diameter” </a:t>
            </a:r>
            <a:r>
              <a:rPr lang="en-US" dirty="0">
                <a:solidFill>
                  <a:schemeClr val="accent1"/>
                </a:solidFill>
              </a:rPr>
              <a:t>12.6 µm</a:t>
            </a:r>
          </a:p>
          <a:p>
            <a:pPr lvl="1" fontAlgn="base"/>
            <a:r>
              <a:rPr lang="en-US" dirty="0"/>
              <a:t>Assumes 100% absorption by defect</a:t>
            </a:r>
          </a:p>
          <a:p>
            <a:pPr lvl="1"/>
            <a:endParaRPr lang="en-US" dirty="0"/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0336D2-FFB0-DAB7-71B4-C39ED4819A1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869C6A5-46C7-D208-0012-66B0432E0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095" y="2758702"/>
            <a:ext cx="3133755" cy="195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EE2FB61-C903-A0DB-1DA7-56E25837D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393" y="2758702"/>
            <a:ext cx="3018899" cy="195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288E24-7FE4-435E-4ACD-ABAE65A2939B}"/>
              </a:ext>
            </a:extLst>
          </p:cNvPr>
          <p:cNvSpPr txBox="1"/>
          <p:nvPr/>
        </p:nvSpPr>
        <p:spPr>
          <a:xfrm>
            <a:off x="2838145" y="4768029"/>
            <a:ext cx="3704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An 80 mm diameter scan takes 11 days</a:t>
            </a:r>
          </a:p>
        </p:txBody>
      </p:sp>
    </p:spTree>
    <p:extLst>
      <p:ext uri="{BB962C8B-B14F-4D97-AF65-F5344CB8AC3E}">
        <p14:creationId xmlns:p14="http://schemas.microsoft.com/office/powerpoint/2010/main" val="2775725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29BD8-3292-AB1A-B97A-DB64E9A16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Causes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70E947-CCAB-0030-E47E-DFD74ED25D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-298767">
              <a:buSzPct val="100000"/>
            </a:pPr>
            <a:r>
              <a:rPr lang="en-US" sz="1700" dirty="0"/>
              <a:t>During coating</a:t>
            </a:r>
          </a:p>
          <a:p>
            <a:pPr lvl="1" indent="-298767">
              <a:buSzPct val="100000"/>
            </a:pPr>
            <a:r>
              <a:rPr lang="en-US" sz="1300" dirty="0"/>
              <a:t>Coating chamber panels are sandblasted and difficult to clean, may shed during coating </a:t>
            </a:r>
            <a:r>
              <a:rPr lang="en-US" sz="1300" u="sng" dirty="0">
                <a:solidFill>
                  <a:schemeClr val="hlink"/>
                </a:solidFill>
                <a:hlinkClick r:id="rId2"/>
              </a:rPr>
              <a:t>T2200351</a:t>
            </a:r>
            <a:endParaRPr lang="en-US" sz="1300" dirty="0"/>
          </a:p>
          <a:p>
            <a:pPr lvl="1" indent="-298767">
              <a:buSzPct val="100000"/>
            </a:pPr>
            <a:r>
              <a:rPr lang="en-US" sz="1300" dirty="0"/>
              <a:t>Possible Re-sputtering from the coating chamber optic mount, coating mask or shutter</a:t>
            </a:r>
          </a:p>
          <a:p>
            <a:pPr indent="-298767">
              <a:buSzPct val="100000"/>
            </a:pPr>
            <a:r>
              <a:rPr lang="en-US" sz="1700" dirty="0"/>
              <a:t>In situ</a:t>
            </a:r>
          </a:p>
          <a:p>
            <a:pPr lvl="1" indent="-298767">
              <a:buSzPct val="100000"/>
            </a:pPr>
            <a:r>
              <a:rPr lang="en-US" sz="1300" dirty="0"/>
              <a:t>First contact </a:t>
            </a:r>
            <a:r>
              <a:rPr lang="en-US" sz="1300" dirty="0">
                <a:uFill>
                  <a:noFill/>
                </a:uFill>
              </a:rPr>
              <a:t>fragments</a:t>
            </a:r>
            <a:r>
              <a:rPr lang="en-US" sz="1300" dirty="0"/>
              <a:t> from cleaning </a:t>
            </a:r>
            <a:r>
              <a:rPr lang="en-US" sz="1300" u="sng" dirty="0">
                <a:solidFill>
                  <a:schemeClr val="hlink"/>
                </a:solidFill>
                <a:hlinkClick r:id="rId3"/>
              </a:rPr>
              <a:t>T2000526</a:t>
            </a:r>
            <a:endParaRPr lang="en-US" sz="1300" dirty="0"/>
          </a:p>
          <a:p>
            <a:pPr lvl="1" indent="-298767">
              <a:buSzPct val="100000"/>
            </a:pPr>
            <a:r>
              <a:rPr lang="en-US" sz="1300" dirty="0"/>
              <a:t>Exploding dust - we suspect this is minimal </a:t>
            </a:r>
            <a:r>
              <a:rPr lang="en-US" sz="1300" u="sng" dirty="0">
                <a:solidFill>
                  <a:schemeClr val="accent1"/>
                </a:solidFill>
                <a:hlinkClick r:id="rId4"/>
              </a:rPr>
              <a:t>E1400010</a:t>
            </a:r>
            <a:endParaRPr lang="en-US" sz="13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145857-0625-FB1E-B742-E5F303C8186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13205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C7631-0C40-87BD-9C31-FFD43BB79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Identification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A95D8-24DF-B809-F53D-CDE1565989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-298767">
              <a:buSzPct val="100000"/>
            </a:pPr>
            <a:r>
              <a:rPr lang="en-US" sz="1700" dirty="0"/>
              <a:t>Photo-thermal Common-path Interferometry (PCI) absorption tests - Zhang, Catalog at </a:t>
            </a:r>
            <a:r>
              <a:rPr lang="en-US" sz="1700" u="sng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T2000055</a:t>
            </a:r>
            <a:r>
              <a:rPr lang="en-US" sz="1700" u="sng" dirty="0">
                <a:solidFill>
                  <a:schemeClr val="accent1"/>
                </a:solidFill>
              </a:rPr>
              <a:t>, </a:t>
            </a:r>
            <a:r>
              <a:rPr lang="en-US" sz="1700" u="sng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E2000079</a:t>
            </a:r>
            <a:r>
              <a:rPr lang="en-US" sz="1700" u="sng" dirty="0">
                <a:solidFill>
                  <a:schemeClr val="accent1"/>
                </a:solidFill>
              </a:rPr>
              <a:t>  </a:t>
            </a:r>
          </a:p>
          <a:p>
            <a:pPr lvl="1" indent="-298767">
              <a:buSzPct val="100000"/>
            </a:pPr>
            <a:r>
              <a:rPr lang="en-US" sz="1300" dirty="0"/>
              <a:t>Use “gentle absorption” technique, high noise floor, but no risk of damage</a:t>
            </a:r>
          </a:p>
          <a:p>
            <a:pPr lvl="1" indent="-298767">
              <a:buSzPct val="100000"/>
            </a:pPr>
            <a:r>
              <a:rPr lang="en-US" sz="1300" dirty="0"/>
              <a:t>Very sensitive, absolute calibration is unknown for point absorbers</a:t>
            </a:r>
          </a:p>
          <a:p>
            <a:pPr lvl="1" indent="-298767">
              <a:buSzPct val="100000"/>
            </a:pPr>
            <a:r>
              <a:rPr lang="en-US" sz="1300" dirty="0"/>
              <a:t>11 days to scan 80 mm diameter</a:t>
            </a:r>
          </a:p>
          <a:p>
            <a:pPr indent="-298767">
              <a:buSzPct val="100000"/>
            </a:pPr>
            <a:r>
              <a:rPr lang="en-US" sz="1700" dirty="0"/>
              <a:t>Hartmann Wavefront Sensor (HWS) - Brooks</a:t>
            </a:r>
            <a:r>
              <a:rPr lang="en-US" sz="1500" dirty="0"/>
              <a:t> </a:t>
            </a:r>
            <a:r>
              <a:rPr lang="en-US" sz="1700" u="sng" dirty="0">
                <a:solidFill>
                  <a:schemeClr val="accent1"/>
                </a:solidFill>
                <a:hlinkClick r:id="rId5"/>
              </a:rPr>
              <a:t>G2200064</a:t>
            </a:r>
            <a:endParaRPr lang="en-US" sz="1500" dirty="0">
              <a:solidFill>
                <a:schemeClr val="accent1"/>
              </a:solidFill>
            </a:endParaRPr>
          </a:p>
          <a:p>
            <a:pPr lvl="1" indent="-298767">
              <a:buSzPct val="100000"/>
            </a:pPr>
            <a:r>
              <a:rPr lang="en-US" sz="1300" dirty="0"/>
              <a:t>Deployed at the observatories to monitor change in radius of curvature due to background absorption</a:t>
            </a:r>
          </a:p>
          <a:p>
            <a:pPr lvl="1" indent="-298767">
              <a:buSzPct val="100000"/>
            </a:pPr>
            <a:r>
              <a:rPr lang="en-US" sz="1300" dirty="0"/>
              <a:t>Commissioning a dedicated HWS at Caltech for incoming point detection inspection</a:t>
            </a:r>
          </a:p>
          <a:p>
            <a:pPr indent="-298767">
              <a:buSzPct val="100000"/>
            </a:pPr>
            <a:r>
              <a:rPr lang="en-US" sz="1700" dirty="0"/>
              <a:t>Material imaging and ID - </a:t>
            </a:r>
            <a:r>
              <a:rPr lang="en-US" sz="1700" dirty="0" err="1"/>
              <a:t>Appert</a:t>
            </a:r>
            <a:r>
              <a:rPr lang="en-US" sz="1700" dirty="0"/>
              <a:t>/</a:t>
            </a:r>
            <a:r>
              <a:rPr lang="en-US" sz="1700" dirty="0" err="1"/>
              <a:t>Kuns</a:t>
            </a:r>
            <a:r>
              <a:rPr lang="en-US" sz="1700" dirty="0"/>
              <a:t>/Gras/Gomez/</a:t>
            </a:r>
            <a:r>
              <a:rPr lang="en-US" sz="1700" dirty="0" err="1"/>
              <a:t>Kasprzak</a:t>
            </a:r>
            <a:r>
              <a:rPr lang="en-US" sz="1700" dirty="0"/>
              <a:t>, Catalog at </a:t>
            </a:r>
            <a:r>
              <a:rPr lang="en-US" sz="1700" u="sng" dirty="0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T2000733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EE719B-FEC4-0345-BC60-7DEB8488035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28532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F8007-0689-2A20-3901-BD515D266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Mitigation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B575D4-A702-D17E-D522-C255A558E5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-298767">
              <a:buSzPct val="100000"/>
            </a:pPr>
            <a:r>
              <a:rPr lang="en-US" sz="1700" dirty="0"/>
              <a:t>Prevention</a:t>
            </a:r>
          </a:p>
          <a:p>
            <a:pPr lvl="1" indent="-298767">
              <a:buSzPct val="100000"/>
            </a:pPr>
            <a:r>
              <a:rPr lang="en-US" sz="1300" dirty="0"/>
              <a:t>Chamber cleaning - </a:t>
            </a:r>
            <a:r>
              <a:rPr lang="en-US" sz="1300" dirty="0" err="1"/>
              <a:t>Ananyeva</a:t>
            </a:r>
            <a:r>
              <a:rPr lang="en-US" sz="1300" dirty="0"/>
              <a:t> </a:t>
            </a:r>
            <a:r>
              <a:rPr lang="en-US" sz="1300" u="sng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T2100351</a:t>
            </a:r>
            <a:endParaRPr lang="en-US" sz="1300" dirty="0"/>
          </a:p>
          <a:p>
            <a:pPr lvl="1" indent="-298767">
              <a:buSzPct val="100000"/>
            </a:pPr>
            <a:r>
              <a:rPr lang="en-US" sz="1300" dirty="0"/>
              <a:t>Masking parts near the optic with clean or new material each run</a:t>
            </a:r>
          </a:p>
          <a:p>
            <a:pPr indent="-298767">
              <a:buSzPct val="100000"/>
            </a:pPr>
            <a:r>
              <a:rPr lang="en-US" sz="1700" dirty="0"/>
              <a:t>Ablation</a:t>
            </a:r>
          </a:p>
          <a:p>
            <a:pPr lvl="1" indent="-298767">
              <a:buSzPct val="100000"/>
            </a:pPr>
            <a:r>
              <a:rPr lang="en-US" sz="1300" dirty="0"/>
              <a:t>Demonstrated removal of defects by ablation - </a:t>
            </a:r>
            <a:r>
              <a:rPr lang="en-US" sz="1300" dirty="0" err="1"/>
              <a:t>Fritschel</a:t>
            </a:r>
            <a:r>
              <a:rPr lang="en-US" sz="1300" dirty="0"/>
              <a:t> </a:t>
            </a:r>
            <a:r>
              <a:rPr lang="en-US" sz="1300" u="sng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G2001414</a:t>
            </a:r>
            <a:r>
              <a:rPr lang="en-US" sz="1300" u="sng" dirty="0">
                <a:solidFill>
                  <a:schemeClr val="accent1"/>
                </a:solidFill>
              </a:rPr>
              <a:t> </a:t>
            </a:r>
            <a:r>
              <a:rPr lang="en-US" sz="1300" u="sng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T2100216</a:t>
            </a:r>
            <a:endParaRPr lang="en-US" sz="1100" dirty="0">
              <a:solidFill>
                <a:schemeClr val="accent1"/>
              </a:solidFill>
            </a:endParaRPr>
          </a:p>
          <a:p>
            <a:pPr lvl="2" indent="-298767">
              <a:buSzPct val="100000"/>
            </a:pPr>
            <a:r>
              <a:rPr lang="en-US" sz="1300" dirty="0"/>
              <a:t>Residual absorption caused by ablation on clean coatings can be mitigated by annealing in air at 300 C° </a:t>
            </a:r>
            <a:r>
              <a:rPr lang="en-US" sz="1300" u="sng" dirty="0">
                <a:solidFill>
                  <a:schemeClr val="accent1"/>
                </a:solidFill>
                <a:hlinkClick r:id="rId5"/>
              </a:rPr>
              <a:t>E2000107</a:t>
            </a:r>
            <a:endParaRPr lang="en-US" sz="1300" dirty="0"/>
          </a:p>
          <a:p>
            <a:pPr lvl="2" indent="-298767">
              <a:buSzPct val="100000"/>
            </a:pPr>
            <a:r>
              <a:rPr lang="en-US" sz="1300" dirty="0"/>
              <a:t>Remaining residual absorption of ablated or partially ablated points, improving with annealing, work is ongoing </a:t>
            </a:r>
            <a:r>
              <a:rPr lang="en-US" sz="1300" u="sng" dirty="0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E2100395</a:t>
            </a:r>
            <a:endParaRPr lang="en-US" sz="1300" dirty="0"/>
          </a:p>
          <a:p>
            <a:r>
              <a:rPr lang="en-US" sz="1700" dirty="0"/>
              <a:t>Mirror surface profile change </a:t>
            </a:r>
          </a:p>
          <a:p>
            <a:pPr lvl="1"/>
            <a:r>
              <a:rPr lang="en-US" dirty="0"/>
              <a:t>Altered from spherical to increase loss for high order modes </a:t>
            </a:r>
            <a:r>
              <a:rPr lang="en-US" dirty="0">
                <a:hlinkClick r:id="rId7"/>
              </a:rPr>
              <a:t>G2001920</a:t>
            </a:r>
            <a:r>
              <a:rPr lang="en-US" dirty="0"/>
              <a:t> and  </a:t>
            </a:r>
            <a:r>
              <a:rPr lang="en-US" dirty="0">
                <a:hlinkClick r:id="rId8"/>
              </a:rPr>
              <a:t>G2001747</a:t>
            </a:r>
            <a:endParaRPr lang="en-US" dirty="0"/>
          </a:p>
          <a:p>
            <a:pPr marL="5969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1B2B05-4AA9-306F-57AF-E0F323EB52E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79376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1444978" y="89888"/>
            <a:ext cx="645724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Eliminating PA sources at the Coater</a:t>
            </a:r>
            <a:endParaRPr dirty="0"/>
          </a:p>
        </p:txBody>
      </p:sp>
      <p:sp>
        <p:nvSpPr>
          <p:cNvPr id="88" name="Google Shape;88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chemeClr val="hlink"/>
                </a:solidFill>
                <a:hlinkClick r:id="rId3"/>
              </a:rPr>
              <a:t>T2000055</a:t>
            </a:r>
            <a:r>
              <a:rPr lang="en" dirty="0"/>
              <a:t> Catalog of witness samples measured</a:t>
            </a:r>
            <a:endParaRPr dirty="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Early focus was on elimination of re-sputtering sources near the optic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Change mask and shutter material from Aluminum to Titanium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Change optic holder to Titanium, or add Fused Silica shield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 dirty="0">
                <a:solidFill>
                  <a:schemeClr val="hlink"/>
                </a:solidFill>
                <a:hlinkClick r:id="rId4"/>
              </a:rPr>
              <a:t>Sandblasted panels</a:t>
            </a:r>
            <a:r>
              <a:rPr lang="en" dirty="0"/>
              <a:t> and tooling found as a significant source of particulate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All sandblasted material removed, deep clean of the chamber, electropolish mask and optic holder to remove deposited coating materials.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Even with extensive cleaning the surfaces are friable.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IGO Templat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6D9EE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9750</TotalTime>
  <Words>1050</Words>
  <Application>Microsoft Macintosh PowerPoint</Application>
  <PresentationFormat>On-screen Show (16:9)</PresentationFormat>
  <Paragraphs>155</Paragraphs>
  <Slides>18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Helvetica</vt:lpstr>
      <vt:lpstr>Times New Roman</vt:lpstr>
      <vt:lpstr>LIGO Template</vt:lpstr>
      <vt:lpstr>Point Absorber Update NSF Review June 2022</vt:lpstr>
      <vt:lpstr>Addressing Charge 2.D</vt:lpstr>
      <vt:lpstr>Absorber Summary</vt:lpstr>
      <vt:lpstr>A noticeable improvement in the chamber</vt:lpstr>
      <vt:lpstr>First Result is “good enough” – ETM08</vt:lpstr>
      <vt:lpstr>Causes</vt:lpstr>
      <vt:lpstr>Identification</vt:lpstr>
      <vt:lpstr>Mitigation</vt:lpstr>
      <vt:lpstr>Eliminating PA sources at the Coater</vt:lpstr>
      <vt:lpstr>Reference Slides</vt:lpstr>
      <vt:lpstr>Compare Known Problem Absorbers to New Coating </vt:lpstr>
      <vt:lpstr>Hartmann Scanner Point absorbers</vt:lpstr>
      <vt:lpstr>Ablation</vt:lpstr>
      <vt:lpstr>Livingston ETM In-Chamber Inspection</vt:lpstr>
      <vt:lpstr>Improved cleaning</vt:lpstr>
      <vt:lpstr>ETM Inventory – 14 total including A+</vt:lpstr>
      <vt:lpstr>Investigating the Composition of Absorbers: Workflow</vt:lpstr>
      <vt:lpstr>Composition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Point Absorber Update NSF Review June 2022</dc:title>
  <cp:lastModifiedBy>Billingsley, GariLynn</cp:lastModifiedBy>
  <cp:revision>6</cp:revision>
  <dcterms:modified xsi:type="dcterms:W3CDTF">2022-06-02T16:01:43Z</dcterms:modified>
</cp:coreProperties>
</file>