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34546289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434546289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345462899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345462899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34546289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34546289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34546289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34546289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3454628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3454628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3454628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3454628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345462899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4345462899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345462899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345462899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345462899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4345462899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7a369954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47a369954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b7fb71b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b7fb71b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7a369954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7a369954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7a369954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47a369954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7a369954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7a369954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5985e96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45985e96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5985e96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5985e96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3497b422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3497b422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985e965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5985e965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3497b422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3497b422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3497b422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3497b422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345462899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4345462899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4cacf2a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4cacf2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3497b422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43497b422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345462899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4345462899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7a369954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47a369954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345462899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4345462899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345462899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345462899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345462899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4345462899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345462899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345462899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5985e965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5985e965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7a369954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47a369954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4cacf2a5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44cacf2a5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7a369954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7a369954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59f9dce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459f9dce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7a369954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47a369954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47a369954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47a369954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3351fcd6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43351fcd6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fcf9e06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fcf9e06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3497b422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43497b422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b7fb71bd0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b7fb71bd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7a369954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7a369954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b7fb71bd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b7fb71bd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345462899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345462899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7a36995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7a36995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7a369954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7a369954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Char char="●"/>
              <a:def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○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■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●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○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■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●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○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■"/>
              <a:defRPr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Binary Black Hole Mergers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Zoe Ko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Mentors: Simona Miller and Katerina Chatziioannou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LIGO-T2200185-v1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Hierarchical </a:t>
            </a:r>
            <a:r>
              <a:rPr lang="en" sz="3200"/>
              <a:t>Bayesian Inference</a:t>
            </a:r>
            <a:endParaRPr sz="32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75" y="2141850"/>
            <a:ext cx="7286651" cy="16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424325" y="1743000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posterior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458425" y="1572450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likelihood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822350" y="1572450"/>
            <a:ext cx="9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prior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5214050" y="3793375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evidence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2454700" y="2312400"/>
            <a:ext cx="832200" cy="12156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5542700" y="2141850"/>
            <a:ext cx="832200" cy="7818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7310925" y="2141850"/>
            <a:ext cx="832200" cy="7818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6217525" y="3011575"/>
            <a:ext cx="832200" cy="7818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810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592175" y="80100"/>
            <a:ext cx="4033500" cy="49110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36375" y="357925"/>
            <a:ext cx="48690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Gaussian</a:t>
            </a:r>
            <a:r>
              <a:rPr lang="en" sz="3200"/>
              <a:t>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75" y="1658521"/>
            <a:ext cx="5393573" cy="301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5624675" y="222250"/>
            <a:ext cx="3020948" cy="32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36375" y="357925"/>
            <a:ext cx="6644400" cy="17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Beta plus Mixture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50" y="1703925"/>
            <a:ext cx="8580306" cy="278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4169200" y="209900"/>
            <a:ext cx="3020948" cy="32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36375" y="357925"/>
            <a:ext cx="48690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Beta plus Truncated Mixture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50" y="1369575"/>
            <a:ext cx="8865275" cy="33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4169200" y="209900"/>
            <a:ext cx="3020948" cy="32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36375" y="357925"/>
            <a:ext cx="3845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Binned </a:t>
            </a:r>
            <a:r>
              <a:rPr lang="en" sz="3200"/>
              <a:t>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b="20716" l="0" r="0" t="0"/>
          <a:stretch/>
        </p:blipFill>
        <p:spPr>
          <a:xfrm>
            <a:off x="1252975" y="1782600"/>
            <a:ext cx="6761400" cy="28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6888694" y="0"/>
            <a:ext cx="2255304" cy="23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36375" y="357925"/>
            <a:ext cx="3845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Binned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20760" l="0" r="0" t="0"/>
          <a:stretch/>
        </p:blipFill>
        <p:spPr>
          <a:xfrm>
            <a:off x="1157338" y="1142250"/>
            <a:ext cx="6829325" cy="36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6888694" y="0"/>
            <a:ext cx="2255304" cy="23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36375" y="357925"/>
            <a:ext cx="3845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Binned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13629" l="0" r="0" t="0"/>
          <a:stretch/>
        </p:blipFill>
        <p:spPr>
          <a:xfrm>
            <a:off x="1191225" y="1546350"/>
            <a:ext cx="6761548" cy="317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6888694" y="0"/>
            <a:ext cx="2255304" cy="23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36375" y="357925"/>
            <a:ext cx="3845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Binned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3">
            <a:alphaModFix/>
          </a:blip>
          <a:srcRect b="7876" l="0" r="0" t="0"/>
          <a:stretch/>
        </p:blipFill>
        <p:spPr>
          <a:xfrm>
            <a:off x="1191225" y="922450"/>
            <a:ext cx="6761552" cy="37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4">
            <a:alphaModFix/>
          </a:blip>
          <a:srcRect b="0" l="0" r="46535" t="0"/>
          <a:stretch/>
        </p:blipFill>
        <p:spPr>
          <a:xfrm>
            <a:off x="6888694" y="0"/>
            <a:ext cx="2255304" cy="23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Sanity Check</a:t>
            </a:r>
            <a:endParaRPr/>
          </a:p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12" y="192138"/>
            <a:ext cx="594576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26820" r="0" t="24511"/>
          <a:stretch/>
        </p:blipFill>
        <p:spPr>
          <a:xfrm>
            <a:off x="4572000" y="3569200"/>
            <a:ext cx="4572001" cy="15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1299" l="0" r="73978" t="54155"/>
          <a:stretch/>
        </p:blipFill>
        <p:spPr>
          <a:xfrm>
            <a:off x="3048975" y="4339900"/>
            <a:ext cx="1625649" cy="7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36375" y="357925"/>
            <a:ext cx="48690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Beta plus Truncated Mixture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50" y="1369575"/>
            <a:ext cx="8865275" cy="33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4">
            <a:alphaModFix/>
          </a:blip>
          <a:srcRect b="0" l="0" r="0" t="88027"/>
          <a:stretch/>
        </p:blipFill>
        <p:spPr>
          <a:xfrm>
            <a:off x="152400" y="4506498"/>
            <a:ext cx="8839199" cy="3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150"/>
            <a:ext cx="8839204" cy="2611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3267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6502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336375" y="357925"/>
            <a:ext cx="48690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Results: </a:t>
            </a:r>
            <a:r>
              <a:rPr lang="en" sz="3200"/>
              <a:t>Gaussian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75" y="1658524"/>
            <a:ext cx="4249326" cy="23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 rotWithShape="1">
          <a:blip r:embed="rId4">
            <a:alphaModFix/>
          </a:blip>
          <a:srcRect b="0" l="16688" r="55763" t="95623"/>
          <a:stretch/>
        </p:blipFill>
        <p:spPr>
          <a:xfrm>
            <a:off x="5580025" y="3574937"/>
            <a:ext cx="2349399" cy="21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 rotWithShape="1">
          <a:blip r:embed="rId5">
            <a:alphaModFix/>
          </a:blip>
          <a:srcRect b="68872" l="0" r="46526" t="0"/>
          <a:stretch/>
        </p:blipFill>
        <p:spPr>
          <a:xfrm>
            <a:off x="4169100" y="2004288"/>
            <a:ext cx="4419600" cy="15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475" y="210225"/>
            <a:ext cx="4723051" cy="47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543" y="991600"/>
            <a:ext cx="2391431" cy="133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4">
            <a:alphaModFix/>
          </a:blip>
          <a:srcRect b="60931" l="0" r="32984" t="10377"/>
          <a:stretch/>
        </p:blipFill>
        <p:spPr>
          <a:xfrm>
            <a:off x="1843777" y="2577709"/>
            <a:ext cx="5456425" cy="1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84" y="991600"/>
            <a:ext cx="2391431" cy="133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 rotWithShape="1">
          <a:blip r:embed="rId4">
            <a:alphaModFix/>
          </a:blip>
          <a:srcRect b="0" l="0" r="43585" t="95347"/>
          <a:stretch/>
        </p:blipFill>
        <p:spPr>
          <a:xfrm>
            <a:off x="2108556" y="4402335"/>
            <a:ext cx="4593613" cy="255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60931" l="0" r="0" t="10377"/>
          <a:stretch/>
        </p:blipFill>
        <p:spPr>
          <a:xfrm>
            <a:off x="621063" y="1598174"/>
            <a:ext cx="7901875" cy="15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 b="0" l="0" r="0" t="95347"/>
          <a:stretch/>
        </p:blipFill>
        <p:spPr>
          <a:xfrm>
            <a:off x="621063" y="3463723"/>
            <a:ext cx="7901875" cy="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38" y="152400"/>
            <a:ext cx="718091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1397400" cy="1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BBHs form?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050" y="73250"/>
            <a:ext cx="6223601" cy="499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336375" y="357925"/>
            <a:ext cx="3845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Binned Model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274" name="Google Shape;274;p42"/>
          <p:cNvPicPr preferRelativeResize="0"/>
          <p:nvPr/>
        </p:nvPicPr>
        <p:blipFill rotWithShape="1">
          <a:blip r:embed="rId3">
            <a:alphaModFix/>
          </a:blip>
          <a:srcRect b="20760" l="0" r="0" t="0"/>
          <a:stretch/>
        </p:blipFill>
        <p:spPr>
          <a:xfrm>
            <a:off x="1157338" y="1142250"/>
            <a:ext cx="6829325" cy="362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0" l="0" r="0" t="5633"/>
          <a:stretch/>
        </p:blipFill>
        <p:spPr>
          <a:xfrm>
            <a:off x="704850" y="144900"/>
            <a:ext cx="7734300" cy="4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 b="0" l="0" r="0" t="7002"/>
          <a:stretch/>
        </p:blipFill>
        <p:spPr>
          <a:xfrm>
            <a:off x="693125" y="172800"/>
            <a:ext cx="7757752" cy="47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5"/>
          <p:cNvPicPr preferRelativeResize="0"/>
          <p:nvPr/>
        </p:nvPicPr>
        <p:blipFill rotWithShape="1">
          <a:blip r:embed="rId3">
            <a:alphaModFix/>
          </a:blip>
          <a:srcRect b="45897" l="0" r="48317" t="8369"/>
          <a:stretch/>
        </p:blipFill>
        <p:spPr>
          <a:xfrm>
            <a:off x="722275" y="354462"/>
            <a:ext cx="7699451" cy="44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113" y="587788"/>
            <a:ext cx="594576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801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0513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" name="Google Shape;3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5" y="306500"/>
            <a:ext cx="8167660" cy="453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311700" y="989075"/>
            <a:ext cx="8520600" cy="30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First research Question: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we simulate different populations of BBH mergers with the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same effective spin distribution</a:t>
            </a:r>
            <a:r>
              <a:rPr lang="en" sz="3000"/>
              <a:t> but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different component spin distributions</a:t>
            </a:r>
            <a:r>
              <a:rPr lang="en" sz="3000"/>
              <a:t>, will we be able to measure that they are different populations? </a:t>
            </a:r>
            <a:endParaRPr sz="3000"/>
          </a:p>
        </p:txBody>
      </p:sp>
      <p:sp>
        <p:nvSpPr>
          <p:cNvPr id="323" name="Google Shape;32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1"/>
          <p:cNvPicPr preferRelativeResize="0"/>
          <p:nvPr/>
        </p:nvPicPr>
        <p:blipFill rotWithShape="1">
          <a:blip r:embed="rId3">
            <a:alphaModFix/>
          </a:blip>
          <a:srcRect b="0" l="0" r="0" t="7002"/>
          <a:stretch/>
        </p:blipFill>
        <p:spPr>
          <a:xfrm>
            <a:off x="934100" y="321838"/>
            <a:ext cx="7275802" cy="449982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989075"/>
            <a:ext cx="8520600" cy="30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First r</a:t>
            </a:r>
            <a:r>
              <a:rPr lang="en" sz="3000"/>
              <a:t>esearch Question: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we simulate different populations of BBH mergers with the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same effective spin distribution</a:t>
            </a:r>
            <a:r>
              <a:rPr lang="en" sz="3000"/>
              <a:t> but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different component spin distributions</a:t>
            </a:r>
            <a:r>
              <a:rPr lang="en" sz="3000"/>
              <a:t>, will we be able to measure that they are different populations? </a:t>
            </a:r>
            <a:endParaRPr sz="3000"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38" y="152400"/>
            <a:ext cx="718091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title"/>
          </p:nvPr>
        </p:nvSpPr>
        <p:spPr>
          <a:xfrm>
            <a:off x="311700" y="989075"/>
            <a:ext cx="8520600" cy="30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Second Research Question: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we choose a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poor model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/>
              <a:t>to fit our data, can we tell that it is a poor model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without knowing the true underlying distribution</a:t>
            </a:r>
            <a:r>
              <a:rPr lang="en" sz="3000"/>
              <a:t>?</a:t>
            </a:r>
            <a:endParaRPr sz="3000"/>
          </a:p>
        </p:txBody>
      </p:sp>
      <p:sp>
        <p:nvSpPr>
          <p:cNvPr id="341" name="Google Shape;34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0513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Future Work</a:t>
            </a:r>
            <a:endParaRPr sz="3200"/>
          </a:p>
        </p:txBody>
      </p:sp>
      <p:sp>
        <p:nvSpPr>
          <p:cNvPr id="353" name="Google Shape;35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Improve the binned model: increasing bin sizes, experiment with Gaussian processed priors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Analyze posterior predictive plots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Update selection effects terms to </a:t>
            </a:r>
            <a:r>
              <a:rPr lang="en" sz="2500"/>
              <a:t>better</a:t>
            </a:r>
            <a:r>
              <a:rPr lang="en" sz="2500"/>
              <a:t> represent population sensitivity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Answer our research questions!</a:t>
            </a:r>
            <a:endParaRPr sz="2500"/>
          </a:p>
        </p:txBody>
      </p:sp>
      <p:sp>
        <p:nvSpPr>
          <p:cNvPr id="354" name="Google Shape;354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Acknowledgements</a:t>
            </a:r>
            <a:endParaRPr sz="3200"/>
          </a:p>
        </p:txBody>
      </p:sp>
      <p:sp>
        <p:nvSpPr>
          <p:cNvPr id="360" name="Google Shape;360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Thank you to my mentors Simona Miller and Professor Katerina Chatziioannou, and the entire LIGO SURF team!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And thank you to NSF for making this project possible.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pic>
        <p:nvPicPr>
          <p:cNvPr id="361" name="Google Shape;36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2940450"/>
            <a:ext cx="1848300" cy="18579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References</a:t>
            </a:r>
            <a:endParaRPr sz="3200"/>
          </a:p>
        </p:txBody>
      </p:sp>
      <p:pic>
        <p:nvPicPr>
          <p:cNvPr id="368" name="Google Shape;36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0500"/>
            <a:ext cx="8839200" cy="246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/>
          <p:nvPr>
            <p:ph type="ctrTitle"/>
          </p:nvPr>
        </p:nvSpPr>
        <p:spPr>
          <a:xfrm>
            <a:off x="311700" y="1099875"/>
            <a:ext cx="8520600" cy="227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Thank you!</a:t>
            </a:r>
            <a:br>
              <a:rPr b="1" lang="en">
                <a:solidFill>
                  <a:schemeClr val="lt1"/>
                </a:solidFill>
              </a:rPr>
            </a:br>
            <a:r>
              <a:rPr b="1" lang="en" sz="3600">
                <a:solidFill>
                  <a:schemeClr val="lt1"/>
                </a:solidFill>
              </a:rPr>
              <a:t>Any questions?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375" name="Google Shape;37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989075"/>
            <a:ext cx="8520600" cy="30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Second </a:t>
            </a:r>
            <a:r>
              <a:rPr lang="en" sz="3000"/>
              <a:t>Research Question: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we choose a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poor model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/>
              <a:t>to fit our data, can we tell that it is a poor model </a:t>
            </a:r>
            <a:r>
              <a:rPr b="1" lang="en" sz="3000">
                <a:latin typeface="Arial"/>
                <a:ea typeface="Arial"/>
                <a:cs typeface="Arial"/>
                <a:sym typeface="Arial"/>
              </a:rPr>
              <a:t>without knowing the true underlying distribution</a:t>
            </a:r>
            <a:r>
              <a:rPr lang="en" sz="3000"/>
              <a:t>?</a:t>
            </a:r>
            <a:endParaRPr sz="3000"/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Procedure</a:t>
            </a:r>
            <a:endParaRPr sz="32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Generate and inject artificial BBH merger events into LIGO data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Run parameter estimation for the individual events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Conduct hierarchical inference for the entire population using various models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Can we recover the injected parameter distributions?</a:t>
            </a:r>
            <a:endParaRPr sz="2500"/>
          </a:p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810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 flipH="1">
            <a:off x="4625825" y="80100"/>
            <a:ext cx="2033400" cy="49110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592175" y="80100"/>
            <a:ext cx="4033500" cy="49110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Bayesian Inference</a:t>
            </a:r>
            <a:endParaRPr sz="32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75" y="2141850"/>
            <a:ext cx="7286651" cy="16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1424325" y="1743000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posterior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458425" y="1572450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likelihood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822350" y="1572450"/>
            <a:ext cx="9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prior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214050" y="3793375"/>
            <a:ext cx="16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evidence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-40"/>
          <a:stretch/>
        </p:blipFill>
        <p:spPr>
          <a:xfrm>
            <a:off x="2113313" y="56813"/>
            <a:ext cx="4917376" cy="50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