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5143500" cx="9144000"/>
  <p:notesSz cx="6858000" cy="9144000"/>
  <p:embeddedFontLst>
    <p:embeddedFont>
      <p:font typeface="Montserrat"/>
      <p:regular r:id="rId23"/>
      <p:bold r:id="rId24"/>
      <p:italic r:id="rId25"/>
      <p:boldItalic r:id="rId26"/>
    </p:embeddedFont>
    <p:embeddedFont>
      <p:font typeface="Lato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Montserrat-bold.fntdata"/><Relationship Id="rId23" Type="http://schemas.openxmlformats.org/officeDocument/2006/relationships/font" Target="fonts/Montserrat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Montserrat-boldItalic.fntdata"/><Relationship Id="rId25" Type="http://schemas.openxmlformats.org/officeDocument/2006/relationships/font" Target="fonts/Montserrat-italic.fntdata"/><Relationship Id="rId28" Type="http://schemas.openxmlformats.org/officeDocument/2006/relationships/font" Target="fonts/Lato-bold.fntdata"/><Relationship Id="rId27" Type="http://schemas.openxmlformats.org/officeDocument/2006/relationships/font" Target="fonts/Lato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Lato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schemas.openxmlformats.org/officeDocument/2006/relationships/font" Target="fonts/Lato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3cb3191a35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13cb3191a35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3ce3df0059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13ce3df0059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406bd68938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1406bd68938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1406bd68938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1406bd68938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fe0eb138ea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fe0eb138ea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fe0eb138ea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fe0eb138ea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fe0eb138ea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fe0eb138ea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fe0eb138ea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fe0eb138ea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3c0a27ed36_0_3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3c0a27ed36_0_3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4e1939802b5a9a3b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4e1939802b5a9a3b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3cb3191a3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13cb3191a3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4e1939802b5a9a3b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4e1939802b5a9a3b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42f3ff0b16dfca16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42f3ff0b16dfca16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42f3ff0b16dfca16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42f3ff0b16dfca16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fe0eb138ea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fe0eb138ea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42f3ff0b16dfca16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42f3ff0b16dfca16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5400000">
            <a:off x="7500300" y="505"/>
            <a:ext cx="1643700" cy="1643700"/>
          </a:xfrm>
          <a:prstGeom prst="diagStripe">
            <a:avLst>
              <a:gd fmla="val 0" name="adj"/>
            </a:avLst>
          </a:prstGeom>
          <a:solidFill>
            <a:schemeClr val="lt1">
              <a:alpha val="30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490"/>
            <a:ext cx="5153705" cy="5134399"/>
            <a:chOff x="0" y="75"/>
            <a:chExt cx="5153705" cy="515295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fmla="val 58774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1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07" name="Google Shape;107;p11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1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1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1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1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1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1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11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1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1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1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5" name="Google Shape;125;p11"/>
          <p:cNvSpPr txBox="1"/>
          <p:nvPr>
            <p:ph hasCustomPrompt="1" type="title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11"/>
          <p:cNvSpPr txBox="1"/>
          <p:nvPr>
            <p:ph idx="1" type="body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7" name="Google Shape;12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21" name="Google Shape;21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" name="Google Shape;39;p3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0" name="Google Shape;4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4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43" name="Google Shape;43;p4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6" name="Google Shape;46;p4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7" name="Google Shape;47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0" name="Google Shape;50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3" name="Google Shape;53;p5"/>
          <p:cNvSpPr txBox="1"/>
          <p:nvPr>
            <p:ph idx="1" type="body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5"/>
          <p:cNvSpPr txBox="1"/>
          <p:nvPr>
            <p:ph idx="2" type="body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8" name="Google Shape;58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0" name="Google Shape;60;p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1" name="Google Shape;61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7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7" name="Google Shape;67;p7"/>
          <p:cNvSpPr txBox="1"/>
          <p:nvPr>
            <p:ph idx="1" type="body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8" name="Google Shape;6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8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71" name="Google Shape;71;p8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8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8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8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8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8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9" name="Google Shape;89;p8"/>
          <p:cNvSpPr txBox="1"/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0" name="Google Shape;9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3" name="Google Shape;93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" name="Google Shape;95;p9"/>
          <p:cNvSpPr txBox="1"/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6" name="Google Shape;96;p9"/>
          <p:cNvSpPr txBox="1"/>
          <p:nvPr>
            <p:ph idx="1" type="subTitle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97" name="Google Shape;97;p9"/>
          <p:cNvSpPr txBox="1"/>
          <p:nvPr>
            <p:ph idx="2" type="body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8" name="Google Shape;9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0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01" name="Google Shape;101;p10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0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" name="Google Shape;103;p10"/>
          <p:cNvSpPr txBox="1"/>
          <p:nvPr>
            <p:ph idx="1" type="body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4" name="Google Shape;10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focus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Relationship Id="rId4" Type="http://schemas.openxmlformats.org/officeDocument/2006/relationships/image" Target="../media/image13.png"/><Relationship Id="rId5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28.png"/><Relationship Id="rId7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15.png"/><Relationship Id="rId6" Type="http://schemas.openxmlformats.org/officeDocument/2006/relationships/image" Target="../media/image18.png"/><Relationship Id="rId7" Type="http://schemas.openxmlformats.org/officeDocument/2006/relationships/image" Target="../media/image2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png"/><Relationship Id="rId4" Type="http://schemas.openxmlformats.org/officeDocument/2006/relationships/image" Target="../media/image27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9.png"/><Relationship Id="rId4" Type="http://schemas.openxmlformats.org/officeDocument/2006/relationships/image" Target="../media/image16.gif"/><Relationship Id="rId5" Type="http://schemas.openxmlformats.org/officeDocument/2006/relationships/image" Target="../media/image33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34.gif"/><Relationship Id="rId5" Type="http://schemas.openxmlformats.org/officeDocument/2006/relationships/image" Target="../media/image9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jpg"/><Relationship Id="rId4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3"/>
          <p:cNvSpPr txBox="1"/>
          <p:nvPr>
            <p:ph type="ctrTitle"/>
          </p:nvPr>
        </p:nvSpPr>
        <p:spPr>
          <a:xfrm>
            <a:off x="3323100" y="1578400"/>
            <a:ext cx="5598900" cy="175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Improving the Q factor of silicon cantilevers</a:t>
            </a:r>
            <a:endParaRPr/>
          </a:p>
        </p:txBody>
      </p:sp>
      <p:sp>
        <p:nvSpPr>
          <p:cNvPr id="135" name="Google Shape;135;p13"/>
          <p:cNvSpPr txBox="1"/>
          <p:nvPr>
            <p:ph idx="1" type="subTitle"/>
          </p:nvPr>
        </p:nvSpPr>
        <p:spPr>
          <a:xfrm>
            <a:off x="518850" y="3479975"/>
            <a:ext cx="4215300" cy="87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312"/>
              <a:t>Ojo Akinwale, Experimental Group</a:t>
            </a:r>
            <a:endParaRPr sz="1312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t/>
            </a:r>
            <a:endParaRPr sz="1312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312"/>
              <a:t>Mentors- Aaron Markowitz, Christopher Wipf, Rana Adhikari</a:t>
            </a:r>
            <a:endParaRPr sz="1312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2"/>
          <p:cNvSpPr txBox="1"/>
          <p:nvPr>
            <p:ph type="title"/>
          </p:nvPr>
        </p:nvSpPr>
        <p:spPr>
          <a:xfrm>
            <a:off x="870375" y="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Optical Lever Setup</a:t>
            </a:r>
            <a:endParaRPr/>
          </a:p>
        </p:txBody>
      </p:sp>
      <p:pic>
        <p:nvPicPr>
          <p:cNvPr id="248" name="Google Shape;24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6525" y="1368600"/>
            <a:ext cx="4581301" cy="3575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9" name="Google Shape;249;p22"/>
          <p:cNvCxnSpPr/>
          <p:nvPr/>
        </p:nvCxnSpPr>
        <p:spPr>
          <a:xfrm rot="10800000">
            <a:off x="3274725" y="3399200"/>
            <a:ext cx="1712100" cy="3738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0" name="Google Shape;250;p22"/>
          <p:cNvCxnSpPr/>
          <p:nvPr/>
        </p:nvCxnSpPr>
        <p:spPr>
          <a:xfrm>
            <a:off x="3251625" y="3399200"/>
            <a:ext cx="97800" cy="2136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1" name="Google Shape;251;p22"/>
          <p:cNvCxnSpPr/>
          <p:nvPr/>
        </p:nvCxnSpPr>
        <p:spPr>
          <a:xfrm flipH="1" rot="10800000">
            <a:off x="3349425" y="3187475"/>
            <a:ext cx="471300" cy="4380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2" name="Google Shape;252;p22"/>
          <p:cNvCxnSpPr/>
          <p:nvPr/>
        </p:nvCxnSpPr>
        <p:spPr>
          <a:xfrm>
            <a:off x="5294775" y="2767525"/>
            <a:ext cx="616200" cy="333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3" name="Google Shape;253;p22"/>
          <p:cNvSpPr txBox="1"/>
          <p:nvPr/>
        </p:nvSpPr>
        <p:spPr>
          <a:xfrm>
            <a:off x="7374350" y="753000"/>
            <a:ext cx="1717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Quadrant Photodiode (QPD)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54" name="Google Shape;254;p22"/>
          <p:cNvCxnSpPr/>
          <p:nvPr/>
        </p:nvCxnSpPr>
        <p:spPr>
          <a:xfrm flipH="1" rot="10800000">
            <a:off x="6192975" y="1493175"/>
            <a:ext cx="1263300" cy="115590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5" name="Google Shape;255;p22"/>
          <p:cNvSpPr txBox="1"/>
          <p:nvPr/>
        </p:nvSpPr>
        <p:spPr>
          <a:xfrm>
            <a:off x="7296100" y="3625475"/>
            <a:ext cx="1981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Helium-Neon Laser with projected laser beam path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56" name="Google Shape;256;p22"/>
          <p:cNvCxnSpPr/>
          <p:nvPr/>
        </p:nvCxnSpPr>
        <p:spPr>
          <a:xfrm>
            <a:off x="2198000" y="1201325"/>
            <a:ext cx="1243800" cy="99690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7" name="Google Shape;257;p22"/>
          <p:cNvSpPr/>
          <p:nvPr/>
        </p:nvSpPr>
        <p:spPr>
          <a:xfrm>
            <a:off x="249175" y="2856500"/>
            <a:ext cx="1646400" cy="11559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22"/>
          <p:cNvSpPr txBox="1"/>
          <p:nvPr/>
        </p:nvSpPr>
        <p:spPr>
          <a:xfrm>
            <a:off x="1709775" y="652625"/>
            <a:ext cx="1428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Vacuum Chamber 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9" name="Google Shape;259;p22"/>
          <p:cNvSpPr/>
          <p:nvPr/>
        </p:nvSpPr>
        <p:spPr>
          <a:xfrm>
            <a:off x="471650" y="2961575"/>
            <a:ext cx="1236900" cy="889800"/>
          </a:xfrm>
          <a:prstGeom prst="roundRect">
            <a:avLst>
              <a:gd fmla="val 16667" name="adj"/>
            </a:avLst>
          </a:prstGeom>
          <a:solidFill>
            <a:srgbClr val="B7B7B7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22"/>
          <p:cNvSpPr/>
          <p:nvPr/>
        </p:nvSpPr>
        <p:spPr>
          <a:xfrm>
            <a:off x="552625" y="3006425"/>
            <a:ext cx="1039500" cy="800100"/>
          </a:xfrm>
          <a:prstGeom prst="ellipse">
            <a:avLst/>
          </a:prstGeom>
          <a:solidFill>
            <a:srgbClr val="22222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22"/>
          <p:cNvSpPr/>
          <p:nvPr/>
        </p:nvSpPr>
        <p:spPr>
          <a:xfrm>
            <a:off x="543175" y="3006425"/>
            <a:ext cx="1039500" cy="800100"/>
          </a:xfrm>
          <a:prstGeom prst="flowChartOr">
            <a:avLst/>
          </a:prstGeom>
          <a:solidFill>
            <a:srgbClr val="22222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62" name="Google Shape;262;p22"/>
          <p:cNvCxnSpPr/>
          <p:nvPr/>
        </p:nvCxnSpPr>
        <p:spPr>
          <a:xfrm flipH="1" rot="10800000">
            <a:off x="347050" y="3399200"/>
            <a:ext cx="720900" cy="9879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3" name="Google Shape;263;p22"/>
          <p:cNvCxnSpPr/>
          <p:nvPr/>
        </p:nvCxnSpPr>
        <p:spPr>
          <a:xfrm>
            <a:off x="347050" y="4387100"/>
            <a:ext cx="800100" cy="2097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4" name="Google Shape;264;p22"/>
          <p:cNvCxnSpPr/>
          <p:nvPr/>
        </p:nvCxnSpPr>
        <p:spPr>
          <a:xfrm flipH="1" rot="10800000">
            <a:off x="729700" y="4600800"/>
            <a:ext cx="444900" cy="5427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5" name="Google Shape;265;p22"/>
          <p:cNvSpPr txBox="1"/>
          <p:nvPr/>
        </p:nvSpPr>
        <p:spPr>
          <a:xfrm>
            <a:off x="400400" y="2371650"/>
            <a:ext cx="1379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QPD (Closeup)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3"/>
          <p:cNvSpPr txBox="1"/>
          <p:nvPr>
            <p:ph type="title"/>
          </p:nvPr>
        </p:nvSpPr>
        <p:spPr>
          <a:xfrm>
            <a:off x="808050" y="75275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Oscillation Data Collection</a:t>
            </a:r>
            <a:endParaRPr/>
          </a:p>
        </p:txBody>
      </p:sp>
      <p:pic>
        <p:nvPicPr>
          <p:cNvPr id="271" name="Google Shape;27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18700"/>
            <a:ext cx="3968876" cy="23229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23"/>
          <p:cNvSpPr txBox="1"/>
          <p:nvPr/>
        </p:nvSpPr>
        <p:spPr>
          <a:xfrm>
            <a:off x="916575" y="2928575"/>
            <a:ext cx="2411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Good Data Sample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3" name="Google Shape;273;p23"/>
          <p:cNvSpPr txBox="1"/>
          <p:nvPr/>
        </p:nvSpPr>
        <p:spPr>
          <a:xfrm>
            <a:off x="5650725" y="3800100"/>
            <a:ext cx="3159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Poor Data Samples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74" name="Google Shape;27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9425" y="1039025"/>
            <a:ext cx="2365525" cy="188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50325" y="989362"/>
            <a:ext cx="2282575" cy="1981575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23"/>
          <p:cNvSpPr txBox="1"/>
          <p:nvPr/>
        </p:nvSpPr>
        <p:spPr>
          <a:xfrm>
            <a:off x="4769750" y="2970925"/>
            <a:ext cx="1593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Data from 1st stage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7" name="Google Shape;277;p23"/>
          <p:cNvSpPr txBox="1"/>
          <p:nvPr/>
        </p:nvSpPr>
        <p:spPr>
          <a:xfrm>
            <a:off x="7163625" y="2970925"/>
            <a:ext cx="1744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Data from 2nd stage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4"/>
          <p:cNvSpPr txBox="1"/>
          <p:nvPr>
            <p:ph type="title"/>
          </p:nvPr>
        </p:nvSpPr>
        <p:spPr>
          <a:xfrm>
            <a:off x="2105100" y="11990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Optical Contacting</a:t>
            </a:r>
            <a:endParaRPr/>
          </a:p>
        </p:txBody>
      </p:sp>
      <p:sp>
        <p:nvSpPr>
          <p:cNvPr id="283" name="Google Shape;283;p24"/>
          <p:cNvSpPr/>
          <p:nvPr/>
        </p:nvSpPr>
        <p:spPr>
          <a:xfrm rot="-2700000">
            <a:off x="4782342" y="2504879"/>
            <a:ext cx="1444619" cy="1411951"/>
          </a:xfrm>
          <a:prstGeom prst="diagStripe">
            <a:avLst>
              <a:gd fmla="val 50000" name="adj"/>
            </a:avLst>
          </a:prstGeom>
          <a:solidFill>
            <a:srgbClr val="D9D9D9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24"/>
          <p:cNvSpPr/>
          <p:nvPr/>
        </p:nvSpPr>
        <p:spPr>
          <a:xfrm>
            <a:off x="3715200" y="3717300"/>
            <a:ext cx="2898000" cy="8139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85" name="Google Shape;285;p24"/>
          <p:cNvCxnSpPr/>
          <p:nvPr/>
        </p:nvCxnSpPr>
        <p:spPr>
          <a:xfrm flipH="1" rot="10800000">
            <a:off x="5669150" y="2484900"/>
            <a:ext cx="1117200" cy="137100"/>
          </a:xfrm>
          <a:prstGeom prst="straightConnector1">
            <a:avLst/>
          </a:prstGeom>
          <a:noFill/>
          <a:ln cap="flat" cmpd="sng" w="28575">
            <a:solidFill>
              <a:srgbClr val="22222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6" name="Google Shape;286;p24"/>
          <p:cNvCxnSpPr/>
          <p:nvPr/>
        </p:nvCxnSpPr>
        <p:spPr>
          <a:xfrm flipH="1" rot="10800000">
            <a:off x="6514600" y="3977125"/>
            <a:ext cx="1117200" cy="137100"/>
          </a:xfrm>
          <a:prstGeom prst="straightConnector1">
            <a:avLst/>
          </a:prstGeom>
          <a:noFill/>
          <a:ln cap="flat" cmpd="sng" w="28575">
            <a:solidFill>
              <a:srgbClr val="22222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7" name="Google Shape;287;p24"/>
          <p:cNvSpPr txBox="1"/>
          <p:nvPr/>
        </p:nvSpPr>
        <p:spPr>
          <a:xfrm>
            <a:off x="6959825" y="2262150"/>
            <a:ext cx="1117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Resonator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8" name="Google Shape;288;p24"/>
          <p:cNvSpPr txBox="1"/>
          <p:nvPr/>
        </p:nvSpPr>
        <p:spPr>
          <a:xfrm>
            <a:off x="7810200" y="3698700"/>
            <a:ext cx="1112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Clamp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89" name="Google Shape;289;p24"/>
          <p:cNvCxnSpPr>
            <a:endCxn id="290" idx="1"/>
          </p:cNvCxnSpPr>
          <p:nvPr/>
        </p:nvCxnSpPr>
        <p:spPr>
          <a:xfrm flipH="1" rot="10800000">
            <a:off x="6029225" y="3098900"/>
            <a:ext cx="1175100" cy="377100"/>
          </a:xfrm>
          <a:prstGeom prst="straightConnector1">
            <a:avLst/>
          </a:prstGeom>
          <a:noFill/>
          <a:ln cap="flat" cmpd="sng" w="28575">
            <a:solidFill>
              <a:srgbClr val="22222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91" name="Google Shape;291;p24"/>
          <p:cNvSpPr/>
          <p:nvPr/>
        </p:nvSpPr>
        <p:spPr>
          <a:xfrm>
            <a:off x="4171025" y="3390038"/>
            <a:ext cx="2130600" cy="499500"/>
          </a:xfrm>
          <a:prstGeom prst="cube">
            <a:avLst>
              <a:gd fmla="val 25000" name="adj"/>
            </a:avLst>
          </a:prstGeom>
          <a:solidFill>
            <a:srgbClr val="F3F3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24"/>
          <p:cNvSpPr txBox="1"/>
          <p:nvPr/>
        </p:nvSpPr>
        <p:spPr>
          <a:xfrm>
            <a:off x="7204325" y="2791100"/>
            <a:ext cx="1486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Acoustic Wave Isolation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92" name="Google Shape;292;p24"/>
          <p:cNvGrpSpPr/>
          <p:nvPr/>
        </p:nvGrpSpPr>
        <p:grpSpPr>
          <a:xfrm>
            <a:off x="4572000" y="2604775"/>
            <a:ext cx="1399414" cy="1093228"/>
            <a:chOff x="4572000" y="2604775"/>
            <a:chExt cx="1399414" cy="1093228"/>
          </a:xfrm>
        </p:grpSpPr>
        <p:sp>
          <p:nvSpPr>
            <p:cNvPr id="293" name="Google Shape;293;p24"/>
            <p:cNvSpPr/>
            <p:nvPr/>
          </p:nvSpPr>
          <p:spPr>
            <a:xfrm rot="10800000">
              <a:off x="5062047" y="2604775"/>
              <a:ext cx="678249" cy="329712"/>
            </a:xfrm>
            <a:custGeom>
              <a:rect b="b" l="l" r="r" t="t"/>
              <a:pathLst>
                <a:path extrusionOk="0" h="18136" w="26089">
                  <a:moveTo>
                    <a:pt x="0" y="7568"/>
                  </a:moveTo>
                  <a:cubicBezTo>
                    <a:pt x="2812" y="2648"/>
                    <a:pt x="10313" y="-1600"/>
                    <a:pt x="15521" y="633"/>
                  </a:cubicBezTo>
                  <a:cubicBezTo>
                    <a:pt x="21785" y="3319"/>
                    <a:pt x="26089" y="11321"/>
                    <a:pt x="26089" y="18136"/>
                  </a:cubicBezTo>
                </a:path>
              </a:pathLst>
            </a:custGeom>
            <a:noFill/>
            <a:ln cap="flat" cmpd="sng" w="38100">
              <a:solidFill>
                <a:srgbClr val="FFFF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94" name="Google Shape;294;p24"/>
            <p:cNvSpPr/>
            <p:nvPr/>
          </p:nvSpPr>
          <p:spPr>
            <a:xfrm rot="10800000">
              <a:off x="4972256" y="2758132"/>
              <a:ext cx="678249" cy="329712"/>
            </a:xfrm>
            <a:custGeom>
              <a:rect b="b" l="l" r="r" t="t"/>
              <a:pathLst>
                <a:path extrusionOk="0" h="18136" w="26089">
                  <a:moveTo>
                    <a:pt x="0" y="7568"/>
                  </a:moveTo>
                  <a:cubicBezTo>
                    <a:pt x="2812" y="2648"/>
                    <a:pt x="10313" y="-1600"/>
                    <a:pt x="15521" y="633"/>
                  </a:cubicBezTo>
                  <a:cubicBezTo>
                    <a:pt x="21785" y="3319"/>
                    <a:pt x="26089" y="11321"/>
                    <a:pt x="26089" y="18136"/>
                  </a:cubicBezTo>
                </a:path>
              </a:pathLst>
            </a:custGeom>
            <a:noFill/>
            <a:ln cap="flat" cmpd="sng" w="38100">
              <a:solidFill>
                <a:srgbClr val="FFFF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95" name="Google Shape;295;p24"/>
            <p:cNvSpPr/>
            <p:nvPr/>
          </p:nvSpPr>
          <p:spPr>
            <a:xfrm rot="10800000">
              <a:off x="4838944" y="2758092"/>
              <a:ext cx="865633" cy="499601"/>
            </a:xfrm>
            <a:custGeom>
              <a:rect b="b" l="l" r="r" t="t"/>
              <a:pathLst>
                <a:path extrusionOk="0" h="18136" w="26089">
                  <a:moveTo>
                    <a:pt x="0" y="7568"/>
                  </a:moveTo>
                  <a:cubicBezTo>
                    <a:pt x="2812" y="2648"/>
                    <a:pt x="10313" y="-1600"/>
                    <a:pt x="15521" y="633"/>
                  </a:cubicBezTo>
                  <a:cubicBezTo>
                    <a:pt x="21785" y="3319"/>
                    <a:pt x="26089" y="11321"/>
                    <a:pt x="26089" y="18136"/>
                  </a:cubicBezTo>
                </a:path>
              </a:pathLst>
            </a:custGeom>
            <a:noFill/>
            <a:ln cap="flat" cmpd="sng" w="38100">
              <a:solidFill>
                <a:srgbClr val="FFFF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96" name="Google Shape;296;p24"/>
            <p:cNvSpPr/>
            <p:nvPr/>
          </p:nvSpPr>
          <p:spPr>
            <a:xfrm rot="10800000">
              <a:off x="4715664" y="2873698"/>
              <a:ext cx="1112109" cy="591914"/>
            </a:xfrm>
            <a:custGeom>
              <a:rect b="b" l="l" r="r" t="t"/>
              <a:pathLst>
                <a:path extrusionOk="0" h="18136" w="26089">
                  <a:moveTo>
                    <a:pt x="0" y="7568"/>
                  </a:moveTo>
                  <a:cubicBezTo>
                    <a:pt x="2812" y="2648"/>
                    <a:pt x="10313" y="-1600"/>
                    <a:pt x="15521" y="633"/>
                  </a:cubicBezTo>
                  <a:cubicBezTo>
                    <a:pt x="21785" y="3319"/>
                    <a:pt x="26089" y="11321"/>
                    <a:pt x="26089" y="18136"/>
                  </a:cubicBezTo>
                </a:path>
              </a:pathLst>
            </a:custGeom>
            <a:noFill/>
            <a:ln cap="flat" cmpd="sng" w="38100">
              <a:solidFill>
                <a:srgbClr val="FFFF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97" name="Google Shape;297;p24"/>
            <p:cNvSpPr/>
            <p:nvPr/>
          </p:nvSpPr>
          <p:spPr>
            <a:xfrm rot="10800000">
              <a:off x="4572000" y="3033228"/>
              <a:ext cx="1399414" cy="664775"/>
            </a:xfrm>
            <a:custGeom>
              <a:rect b="b" l="l" r="r" t="t"/>
              <a:pathLst>
                <a:path extrusionOk="0" h="18136" w="26089">
                  <a:moveTo>
                    <a:pt x="0" y="7568"/>
                  </a:moveTo>
                  <a:cubicBezTo>
                    <a:pt x="2812" y="2648"/>
                    <a:pt x="10313" y="-1600"/>
                    <a:pt x="15521" y="633"/>
                  </a:cubicBezTo>
                  <a:cubicBezTo>
                    <a:pt x="21785" y="3319"/>
                    <a:pt x="26089" y="11321"/>
                    <a:pt x="26089" y="18136"/>
                  </a:cubicBezTo>
                </a:path>
              </a:pathLst>
            </a:custGeom>
            <a:noFill/>
            <a:ln cap="flat" cmpd="sng" w="38100">
              <a:solidFill>
                <a:srgbClr val="FFFF00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298" name="Google Shape;298;p24"/>
          <p:cNvGrpSpPr/>
          <p:nvPr/>
        </p:nvGrpSpPr>
        <p:grpSpPr>
          <a:xfrm>
            <a:off x="4354988" y="3189425"/>
            <a:ext cx="1399414" cy="900728"/>
            <a:chOff x="4572050" y="3866425"/>
            <a:chExt cx="1399414" cy="900728"/>
          </a:xfrm>
        </p:grpSpPr>
        <p:sp>
          <p:nvSpPr>
            <p:cNvPr id="299" name="Google Shape;299;p24"/>
            <p:cNvSpPr/>
            <p:nvPr/>
          </p:nvSpPr>
          <p:spPr>
            <a:xfrm>
              <a:off x="4767794" y="4437441"/>
              <a:ext cx="678249" cy="329712"/>
            </a:xfrm>
            <a:custGeom>
              <a:rect b="b" l="l" r="r" t="t"/>
              <a:pathLst>
                <a:path extrusionOk="0" h="18136" w="26089">
                  <a:moveTo>
                    <a:pt x="0" y="7568"/>
                  </a:moveTo>
                  <a:cubicBezTo>
                    <a:pt x="2812" y="2648"/>
                    <a:pt x="10313" y="-1600"/>
                    <a:pt x="15521" y="633"/>
                  </a:cubicBezTo>
                  <a:cubicBezTo>
                    <a:pt x="21785" y="3319"/>
                    <a:pt x="26089" y="11321"/>
                    <a:pt x="26089" y="18136"/>
                  </a:cubicBezTo>
                </a:path>
              </a:pathLst>
            </a:cu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00" name="Google Shape;300;p24"/>
            <p:cNvSpPr/>
            <p:nvPr/>
          </p:nvSpPr>
          <p:spPr>
            <a:xfrm>
              <a:off x="4857584" y="4284084"/>
              <a:ext cx="678249" cy="329712"/>
            </a:xfrm>
            <a:custGeom>
              <a:rect b="b" l="l" r="r" t="t"/>
              <a:pathLst>
                <a:path extrusionOk="0" h="18136" w="26089">
                  <a:moveTo>
                    <a:pt x="0" y="7568"/>
                  </a:moveTo>
                  <a:cubicBezTo>
                    <a:pt x="2812" y="2648"/>
                    <a:pt x="10313" y="-1600"/>
                    <a:pt x="15521" y="633"/>
                  </a:cubicBezTo>
                  <a:cubicBezTo>
                    <a:pt x="21785" y="3319"/>
                    <a:pt x="26089" y="11321"/>
                    <a:pt x="26089" y="18136"/>
                  </a:cubicBezTo>
                </a:path>
              </a:pathLst>
            </a:cu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01" name="Google Shape;301;p24"/>
            <p:cNvSpPr/>
            <p:nvPr/>
          </p:nvSpPr>
          <p:spPr>
            <a:xfrm>
              <a:off x="4803512" y="4114234"/>
              <a:ext cx="865633" cy="499601"/>
            </a:xfrm>
            <a:custGeom>
              <a:rect b="b" l="l" r="r" t="t"/>
              <a:pathLst>
                <a:path extrusionOk="0" h="18136" w="26089">
                  <a:moveTo>
                    <a:pt x="0" y="7568"/>
                  </a:moveTo>
                  <a:cubicBezTo>
                    <a:pt x="2812" y="2648"/>
                    <a:pt x="10313" y="-1600"/>
                    <a:pt x="15521" y="633"/>
                  </a:cubicBezTo>
                  <a:cubicBezTo>
                    <a:pt x="21785" y="3319"/>
                    <a:pt x="26089" y="11321"/>
                    <a:pt x="26089" y="18136"/>
                  </a:cubicBezTo>
                </a:path>
              </a:pathLst>
            </a:cu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02" name="Google Shape;302;p24"/>
            <p:cNvSpPr/>
            <p:nvPr/>
          </p:nvSpPr>
          <p:spPr>
            <a:xfrm>
              <a:off x="4572050" y="3866425"/>
              <a:ext cx="1399414" cy="664775"/>
            </a:xfrm>
            <a:custGeom>
              <a:rect b="b" l="l" r="r" t="t"/>
              <a:pathLst>
                <a:path extrusionOk="0" h="18136" w="26089">
                  <a:moveTo>
                    <a:pt x="0" y="7568"/>
                  </a:moveTo>
                  <a:cubicBezTo>
                    <a:pt x="2812" y="2648"/>
                    <a:pt x="10313" y="-1600"/>
                    <a:pt x="15521" y="633"/>
                  </a:cubicBezTo>
                  <a:cubicBezTo>
                    <a:pt x="21785" y="3319"/>
                    <a:pt x="26089" y="11321"/>
                    <a:pt x="26089" y="18136"/>
                  </a:cubicBezTo>
                </a:path>
              </a:pathLst>
            </a:cu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03" name="Google Shape;303;p24"/>
            <p:cNvSpPr/>
            <p:nvPr/>
          </p:nvSpPr>
          <p:spPr>
            <a:xfrm>
              <a:off x="4715654" y="4021891"/>
              <a:ext cx="1112109" cy="591914"/>
            </a:xfrm>
            <a:custGeom>
              <a:rect b="b" l="l" r="r" t="t"/>
              <a:pathLst>
                <a:path extrusionOk="0" h="18136" w="26089">
                  <a:moveTo>
                    <a:pt x="0" y="7568"/>
                  </a:moveTo>
                  <a:cubicBezTo>
                    <a:pt x="2812" y="2648"/>
                    <a:pt x="10313" y="-1600"/>
                    <a:pt x="15521" y="633"/>
                  </a:cubicBezTo>
                  <a:cubicBezTo>
                    <a:pt x="21785" y="3319"/>
                    <a:pt x="26089" y="11321"/>
                    <a:pt x="26089" y="18136"/>
                  </a:cubicBezTo>
                </a:path>
              </a:pathLst>
            </a:cu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sp>
        <p:nvSpPr>
          <p:cNvPr id="304" name="Google Shape;304;p24"/>
          <p:cNvSpPr/>
          <p:nvPr/>
        </p:nvSpPr>
        <p:spPr>
          <a:xfrm>
            <a:off x="3839213" y="2309900"/>
            <a:ext cx="2865000" cy="1578000"/>
          </a:xfrm>
          <a:prstGeom prst="cube">
            <a:avLst>
              <a:gd fmla="val 25000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05" name="Google Shape;305;p24"/>
          <p:cNvCxnSpPr/>
          <p:nvPr/>
        </p:nvCxnSpPr>
        <p:spPr>
          <a:xfrm>
            <a:off x="2887500" y="3098888"/>
            <a:ext cx="1397400" cy="457800"/>
          </a:xfrm>
          <a:prstGeom prst="straightConnector1">
            <a:avLst/>
          </a:prstGeom>
          <a:noFill/>
          <a:ln cap="flat" cmpd="sng" w="28575">
            <a:solidFill>
              <a:srgbClr val="22222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6" name="Google Shape;306;p24"/>
          <p:cNvSpPr txBox="1"/>
          <p:nvPr/>
        </p:nvSpPr>
        <p:spPr>
          <a:xfrm>
            <a:off x="1245475" y="2622000"/>
            <a:ext cx="1659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Optically Contacted Layers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07" name="Google Shape;30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0800" y="1148000"/>
            <a:ext cx="3534200" cy="1047903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24"/>
          <p:cNvSpPr txBox="1"/>
          <p:nvPr/>
        </p:nvSpPr>
        <p:spPr>
          <a:xfrm>
            <a:off x="1637350" y="836475"/>
            <a:ext cx="2584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Power Transfer function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09" name="Google Shape;30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0950" y="1364006"/>
            <a:ext cx="1659600" cy="506882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24"/>
          <p:cNvSpPr txBox="1"/>
          <p:nvPr/>
        </p:nvSpPr>
        <p:spPr>
          <a:xfrm>
            <a:off x="5214700" y="872075"/>
            <a:ext cx="2073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Scales with: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Ringdown Q Factor Calculations</a:t>
            </a:r>
            <a:endParaRPr/>
          </a:p>
        </p:txBody>
      </p:sp>
      <p:sp>
        <p:nvSpPr>
          <p:cNvPr id="316" name="Google Shape;316;p25"/>
          <p:cNvSpPr txBox="1"/>
          <p:nvPr>
            <p:ph idx="1" type="body"/>
          </p:nvPr>
        </p:nvSpPr>
        <p:spPr>
          <a:xfrm>
            <a:off x="4728900" y="1048500"/>
            <a:ext cx="3607500" cy="339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1st Cantilever mean Q Value- 500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2nd Cantilever mean Q Value- 4594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Optical Contacted Cantilever mean Q value- 4623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17" name="Google Shape;31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675" y="1654697"/>
            <a:ext cx="3407099" cy="261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6"/>
          <p:cNvSpPr txBox="1"/>
          <p:nvPr>
            <p:ph type="title"/>
          </p:nvPr>
        </p:nvSpPr>
        <p:spPr>
          <a:xfrm>
            <a:off x="2700563" y="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Ringdown Comparison</a:t>
            </a:r>
            <a:endParaRPr/>
          </a:p>
        </p:txBody>
      </p:sp>
      <p:pic>
        <p:nvPicPr>
          <p:cNvPr id="323" name="Google Shape;32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94" y="3015675"/>
            <a:ext cx="2532001" cy="2127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7287" y="1023074"/>
            <a:ext cx="2246426" cy="193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73925" y="1121463"/>
            <a:ext cx="2492174" cy="193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02862" y="3106323"/>
            <a:ext cx="2380251" cy="175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39350" y="2813605"/>
            <a:ext cx="2625000" cy="2531975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26"/>
          <p:cNvSpPr txBox="1"/>
          <p:nvPr/>
        </p:nvSpPr>
        <p:spPr>
          <a:xfrm>
            <a:off x="1085625" y="462725"/>
            <a:ext cx="1877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Regular Cantilever Data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9" name="Google Shape;329;p26"/>
          <p:cNvSpPr txBox="1"/>
          <p:nvPr/>
        </p:nvSpPr>
        <p:spPr>
          <a:xfrm>
            <a:off x="4662975" y="721275"/>
            <a:ext cx="3221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Optically Contacted Cantilever Data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7"/>
          <p:cNvSpPr txBox="1"/>
          <p:nvPr>
            <p:ph type="title"/>
          </p:nvPr>
        </p:nvSpPr>
        <p:spPr>
          <a:xfrm>
            <a:off x="2632325" y="0"/>
            <a:ext cx="41220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Error Analysis</a:t>
            </a:r>
            <a:endParaRPr/>
          </a:p>
        </p:txBody>
      </p:sp>
      <p:pic>
        <p:nvPicPr>
          <p:cNvPr id="335" name="Google Shape;33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2800" y="1103175"/>
            <a:ext cx="2567550" cy="1699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855" y="1058938"/>
            <a:ext cx="2643357" cy="1957725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27"/>
          <p:cNvSpPr txBox="1"/>
          <p:nvPr/>
        </p:nvSpPr>
        <p:spPr>
          <a:xfrm>
            <a:off x="1001900" y="702975"/>
            <a:ext cx="1107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Test Data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38" name="Google Shape;338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44700" y="2519900"/>
            <a:ext cx="3251684" cy="21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1975" y="3478988"/>
            <a:ext cx="3619500" cy="126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93775" y="1058938"/>
            <a:ext cx="3028950" cy="1514475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27"/>
          <p:cNvSpPr txBox="1"/>
          <p:nvPr/>
        </p:nvSpPr>
        <p:spPr>
          <a:xfrm>
            <a:off x="6255875" y="916575"/>
            <a:ext cx="2144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Chi-Square Test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2" name="Google Shape;342;p27"/>
          <p:cNvSpPr txBox="1"/>
          <p:nvPr/>
        </p:nvSpPr>
        <p:spPr>
          <a:xfrm>
            <a:off x="836475" y="3043375"/>
            <a:ext cx="247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Sum of Squares Error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3" name="Google Shape;343;p27"/>
          <p:cNvSpPr txBox="1"/>
          <p:nvPr/>
        </p:nvSpPr>
        <p:spPr>
          <a:xfrm>
            <a:off x="3399325" y="702975"/>
            <a:ext cx="178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Residuals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8"/>
          <p:cNvSpPr txBox="1"/>
          <p:nvPr>
            <p:ph type="title"/>
          </p:nvPr>
        </p:nvSpPr>
        <p:spPr>
          <a:xfrm>
            <a:off x="2045000" y="2958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</a:t>
            </a:r>
            <a:endParaRPr/>
          </a:p>
        </p:txBody>
      </p:sp>
      <p:sp>
        <p:nvSpPr>
          <p:cNvPr id="349" name="Google Shape;349;p28"/>
          <p:cNvSpPr txBox="1"/>
          <p:nvPr/>
        </p:nvSpPr>
        <p:spPr>
          <a:xfrm>
            <a:off x="1873675" y="978900"/>
            <a:ext cx="5645700" cy="38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[1] Author, Huang-Wei Pan, Ling-Chi Kuo, Lin-An Chang, Shiuh Chao, Iain William Martin,</a:t>
            </a:r>
            <a:endParaRPr sz="9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Jessica Steinlechner, and Mark Fletcher Silicon nitride and silica quarter-wave stacks</a:t>
            </a:r>
            <a:endParaRPr sz="9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for low-thermal-noise mirror coatings. Phys. Rev. D 98, 102001 , 2018.</a:t>
            </a:r>
            <a:endParaRPr sz="9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[2] Author, Brett Shapiro, Rana X. Adhikari, Odylio Aguiar, Edgard Bonilla, Danyang Fan,</a:t>
            </a:r>
            <a:endParaRPr sz="9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Litawn Gan, Ian Gomez, Sanditi Khandelwal, Brian Lantz, Tim MacDonald, Dakota</a:t>
            </a:r>
            <a:endParaRPr sz="9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page 6</a:t>
            </a:r>
            <a:endParaRPr sz="9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LIGO-T11XXXXX–vX</a:t>
            </a:r>
            <a:endParaRPr sz="9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Madden-Fong Cryogenically cooled ultra low vibration silicon mirrors for gravitational</a:t>
            </a:r>
            <a:endParaRPr sz="9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wave observatories. Cryogenics, Volume 81, 2017,</a:t>
            </a:r>
            <a:endParaRPr sz="9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[3] Author, Peter Eastman Introduction to Statistical Mechanics. Stanford University, Available</a:t>
            </a:r>
            <a:endParaRPr sz="9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at: https://web.stanford.edu/ peastman/statmech/index.html, 2015.</a:t>
            </a:r>
            <a:endParaRPr sz="9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[4] Author, Manoj Pandey Analysis of entrainment and clamping loss in an optically actuated</a:t>
            </a:r>
            <a:endParaRPr sz="9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MEMS. Dissertation, Cornell University, 2008.</a:t>
            </a:r>
            <a:endParaRPr sz="9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[5] Author, Yegishe Tsaturyan Ultracoherent soft-clamped mechanical resonators for quantum</a:t>
            </a:r>
            <a:endParaRPr sz="9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cavity optomechanics. PHD thesis, Danish Center for Quantum Optics, Available at:</a:t>
            </a:r>
            <a:endParaRPr sz="9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https://nbi.ku.dk/english/theses/phd-theses/yeghishe-tsaturyan/Yeghishe2.pdf, 2019.</a:t>
            </a:r>
            <a:endParaRPr sz="9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[6] Author, F. R. Blom, S. Bouwstra, M. Elwenspoek, and J .H. J. Fluitman Dependence</a:t>
            </a:r>
            <a:endParaRPr sz="9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of the quality factor of micromachined silicon beam resonators on pressure and geometry.</a:t>
            </a:r>
            <a:endParaRPr sz="9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J. Vac. Sci. Technol. B, 10:19–26, 1992.</a:t>
            </a:r>
            <a:endParaRPr sz="9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[7] Author, Mohammad. J. Bereyhi, Alberto Beccari, Sergey A. Fedorov, Amir H. Ghadimi,</a:t>
            </a:r>
            <a:endParaRPr sz="9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Ryan Schilling, Dalziel J. Wilson, Nils J. Engelsen, and Tobias J. Kippenberg Clamp-</a:t>
            </a:r>
            <a:endParaRPr sz="9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Tapering Increases the Quality Factor of Stressed Nanobeams. Nano Lett. 2019,</a:t>
            </a:r>
            <a:endParaRPr sz="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9"/>
          <p:cNvSpPr txBox="1"/>
          <p:nvPr>
            <p:ph type="title"/>
          </p:nvPr>
        </p:nvSpPr>
        <p:spPr>
          <a:xfrm>
            <a:off x="1297500" y="2020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Acknowledgements</a:t>
            </a:r>
            <a:endParaRPr/>
          </a:p>
        </p:txBody>
      </p:sp>
      <p:sp>
        <p:nvSpPr>
          <p:cNvPr id="355" name="Google Shape;355;p29"/>
          <p:cNvSpPr txBox="1"/>
          <p:nvPr>
            <p:ph idx="1" type="body"/>
          </p:nvPr>
        </p:nvSpPr>
        <p:spPr>
          <a:xfrm>
            <a:off x="710150" y="1507675"/>
            <a:ext cx="7038900" cy="6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I would </a:t>
            </a:r>
            <a:r>
              <a:rPr lang="en"/>
              <a:t>like</a:t>
            </a:r>
            <a:r>
              <a:rPr lang="en"/>
              <a:t> give heartfelt thank you to my mentors and all those who made this internship possible.</a:t>
            </a:r>
            <a:endParaRPr/>
          </a:p>
        </p:txBody>
      </p:sp>
      <p:pic>
        <p:nvPicPr>
          <p:cNvPr id="356" name="Google Shape;35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875" y="3159050"/>
            <a:ext cx="1734375" cy="174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35400" y="3452725"/>
            <a:ext cx="2013026" cy="144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67775" y="3213557"/>
            <a:ext cx="3932701" cy="1688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01675" y="202050"/>
            <a:ext cx="1688550" cy="168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4"/>
          <p:cNvSpPr txBox="1"/>
          <p:nvPr>
            <p:ph type="title"/>
          </p:nvPr>
        </p:nvSpPr>
        <p:spPr>
          <a:xfrm>
            <a:off x="1297500" y="3990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LIGO Noise Distribution</a:t>
            </a:r>
            <a:endParaRPr/>
          </a:p>
        </p:txBody>
      </p:sp>
      <p:pic>
        <p:nvPicPr>
          <p:cNvPr id="141" name="Google Shape;14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7500" y="774175"/>
            <a:ext cx="5884500" cy="416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5"/>
          <p:cNvSpPr txBox="1"/>
          <p:nvPr>
            <p:ph type="title"/>
          </p:nvPr>
        </p:nvSpPr>
        <p:spPr>
          <a:xfrm>
            <a:off x="1297500" y="9090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Thermal Noise</a:t>
            </a:r>
            <a:endParaRPr/>
          </a:p>
        </p:txBody>
      </p:sp>
      <p:sp>
        <p:nvSpPr>
          <p:cNvPr id="147" name="Google Shape;147;p15"/>
          <p:cNvSpPr txBox="1"/>
          <p:nvPr>
            <p:ph idx="1" type="body"/>
          </p:nvPr>
        </p:nvSpPr>
        <p:spPr>
          <a:xfrm>
            <a:off x="4499525" y="429525"/>
            <a:ext cx="4458300" cy="412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is thermal noise? How is it related to mechanical dissipation?</a:t>
            </a:r>
            <a:endParaRPr sz="1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4572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​​</a:t>
            </a:r>
            <a:endParaRPr sz="1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8" name="Google Shape;14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050" y="1005000"/>
            <a:ext cx="2823548" cy="37647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9" name="Google Shape;149;p15"/>
          <p:cNvGrpSpPr/>
          <p:nvPr/>
        </p:nvGrpSpPr>
        <p:grpSpPr>
          <a:xfrm>
            <a:off x="860175" y="1192150"/>
            <a:ext cx="1941775" cy="1756318"/>
            <a:chOff x="860175" y="1192150"/>
            <a:chExt cx="1941775" cy="1756318"/>
          </a:xfrm>
        </p:grpSpPr>
        <p:sp>
          <p:nvSpPr>
            <p:cNvPr id="150" name="Google Shape;150;p15"/>
            <p:cNvSpPr/>
            <p:nvPr/>
          </p:nvSpPr>
          <p:spPr>
            <a:xfrm rot="-5131569">
              <a:off x="1081444" y="2613922"/>
              <a:ext cx="354981" cy="292384"/>
            </a:xfrm>
            <a:custGeom>
              <a:rect b="b" l="l" r="r" t="t"/>
              <a:pathLst>
                <a:path extrusionOk="0" h="11696" w="14200">
                  <a:moveTo>
                    <a:pt x="0" y="0"/>
                  </a:moveTo>
                  <a:cubicBezTo>
                    <a:pt x="165" y="1926"/>
                    <a:pt x="55" y="11008"/>
                    <a:pt x="991" y="11558"/>
                  </a:cubicBezTo>
                  <a:cubicBezTo>
                    <a:pt x="1927" y="12108"/>
                    <a:pt x="4183" y="3357"/>
                    <a:pt x="5614" y="3302"/>
                  </a:cubicBezTo>
                  <a:cubicBezTo>
                    <a:pt x="7045" y="3247"/>
                    <a:pt x="8146" y="10788"/>
                    <a:pt x="9577" y="11228"/>
                  </a:cubicBezTo>
                  <a:cubicBezTo>
                    <a:pt x="11008" y="11668"/>
                    <a:pt x="13430" y="6825"/>
                    <a:pt x="14200" y="5944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51" name="Google Shape;151;p15"/>
            <p:cNvSpPr/>
            <p:nvPr/>
          </p:nvSpPr>
          <p:spPr>
            <a:xfrm>
              <a:off x="942500" y="2166475"/>
              <a:ext cx="355000" cy="292400"/>
            </a:xfrm>
            <a:custGeom>
              <a:rect b="b" l="l" r="r" t="t"/>
              <a:pathLst>
                <a:path extrusionOk="0" h="11696" w="14200">
                  <a:moveTo>
                    <a:pt x="0" y="0"/>
                  </a:moveTo>
                  <a:cubicBezTo>
                    <a:pt x="165" y="1926"/>
                    <a:pt x="55" y="11008"/>
                    <a:pt x="991" y="11558"/>
                  </a:cubicBezTo>
                  <a:cubicBezTo>
                    <a:pt x="1927" y="12108"/>
                    <a:pt x="4183" y="3357"/>
                    <a:pt x="5614" y="3302"/>
                  </a:cubicBezTo>
                  <a:cubicBezTo>
                    <a:pt x="7045" y="3247"/>
                    <a:pt x="8146" y="10788"/>
                    <a:pt x="9577" y="11228"/>
                  </a:cubicBezTo>
                  <a:cubicBezTo>
                    <a:pt x="11008" y="11668"/>
                    <a:pt x="13430" y="6825"/>
                    <a:pt x="14200" y="5944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52" name="Google Shape;152;p15"/>
            <p:cNvSpPr/>
            <p:nvPr/>
          </p:nvSpPr>
          <p:spPr>
            <a:xfrm rot="1661093">
              <a:off x="2316925" y="1793899"/>
              <a:ext cx="354994" cy="292395"/>
            </a:xfrm>
            <a:custGeom>
              <a:rect b="b" l="l" r="r" t="t"/>
              <a:pathLst>
                <a:path extrusionOk="0" h="11696" w="14200">
                  <a:moveTo>
                    <a:pt x="0" y="0"/>
                  </a:moveTo>
                  <a:cubicBezTo>
                    <a:pt x="165" y="1926"/>
                    <a:pt x="55" y="11008"/>
                    <a:pt x="991" y="11558"/>
                  </a:cubicBezTo>
                  <a:cubicBezTo>
                    <a:pt x="1927" y="12108"/>
                    <a:pt x="4183" y="3357"/>
                    <a:pt x="5614" y="3302"/>
                  </a:cubicBezTo>
                  <a:cubicBezTo>
                    <a:pt x="7045" y="3247"/>
                    <a:pt x="8146" y="10788"/>
                    <a:pt x="9577" y="11228"/>
                  </a:cubicBezTo>
                  <a:cubicBezTo>
                    <a:pt x="11008" y="11668"/>
                    <a:pt x="13430" y="6825"/>
                    <a:pt x="14200" y="5944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53" name="Google Shape;153;p15"/>
            <p:cNvSpPr/>
            <p:nvPr/>
          </p:nvSpPr>
          <p:spPr>
            <a:xfrm>
              <a:off x="1794125" y="1192150"/>
              <a:ext cx="355000" cy="292400"/>
            </a:xfrm>
            <a:custGeom>
              <a:rect b="b" l="l" r="r" t="t"/>
              <a:pathLst>
                <a:path extrusionOk="0" h="11696" w="14200">
                  <a:moveTo>
                    <a:pt x="0" y="0"/>
                  </a:moveTo>
                  <a:cubicBezTo>
                    <a:pt x="165" y="1926"/>
                    <a:pt x="55" y="11008"/>
                    <a:pt x="991" y="11558"/>
                  </a:cubicBezTo>
                  <a:cubicBezTo>
                    <a:pt x="1927" y="12108"/>
                    <a:pt x="4183" y="3357"/>
                    <a:pt x="5614" y="3302"/>
                  </a:cubicBezTo>
                  <a:cubicBezTo>
                    <a:pt x="7045" y="3247"/>
                    <a:pt x="8146" y="10788"/>
                    <a:pt x="9577" y="11228"/>
                  </a:cubicBezTo>
                  <a:cubicBezTo>
                    <a:pt x="11008" y="11668"/>
                    <a:pt x="13430" y="6825"/>
                    <a:pt x="14200" y="5944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54" name="Google Shape;154;p15"/>
            <p:cNvSpPr/>
            <p:nvPr/>
          </p:nvSpPr>
          <p:spPr>
            <a:xfrm>
              <a:off x="860175" y="1484550"/>
              <a:ext cx="355000" cy="292400"/>
            </a:xfrm>
            <a:custGeom>
              <a:rect b="b" l="l" r="r" t="t"/>
              <a:pathLst>
                <a:path extrusionOk="0" h="11696" w="14200">
                  <a:moveTo>
                    <a:pt x="0" y="0"/>
                  </a:moveTo>
                  <a:cubicBezTo>
                    <a:pt x="165" y="1926"/>
                    <a:pt x="55" y="11008"/>
                    <a:pt x="991" y="11558"/>
                  </a:cubicBezTo>
                  <a:cubicBezTo>
                    <a:pt x="1927" y="12108"/>
                    <a:pt x="4183" y="3357"/>
                    <a:pt x="5614" y="3302"/>
                  </a:cubicBezTo>
                  <a:cubicBezTo>
                    <a:pt x="7045" y="3247"/>
                    <a:pt x="8146" y="10788"/>
                    <a:pt x="9577" y="11228"/>
                  </a:cubicBezTo>
                  <a:cubicBezTo>
                    <a:pt x="11008" y="11668"/>
                    <a:pt x="13430" y="6825"/>
                    <a:pt x="14200" y="5944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55" name="Google Shape;155;p15"/>
            <p:cNvSpPr/>
            <p:nvPr/>
          </p:nvSpPr>
          <p:spPr>
            <a:xfrm rot="-1037058">
              <a:off x="1947121" y="2465596"/>
              <a:ext cx="354984" cy="212306"/>
            </a:xfrm>
            <a:custGeom>
              <a:rect b="b" l="l" r="r" t="t"/>
              <a:pathLst>
                <a:path extrusionOk="0" h="11696" w="14200">
                  <a:moveTo>
                    <a:pt x="0" y="0"/>
                  </a:moveTo>
                  <a:cubicBezTo>
                    <a:pt x="165" y="1926"/>
                    <a:pt x="55" y="11008"/>
                    <a:pt x="991" y="11558"/>
                  </a:cubicBezTo>
                  <a:cubicBezTo>
                    <a:pt x="1927" y="12108"/>
                    <a:pt x="4183" y="3357"/>
                    <a:pt x="5614" y="3302"/>
                  </a:cubicBezTo>
                  <a:cubicBezTo>
                    <a:pt x="7045" y="3247"/>
                    <a:pt x="8146" y="10788"/>
                    <a:pt x="9577" y="11228"/>
                  </a:cubicBezTo>
                  <a:cubicBezTo>
                    <a:pt x="11008" y="11668"/>
                    <a:pt x="13430" y="6825"/>
                    <a:pt x="14200" y="5944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56" name="Google Shape;156;p15"/>
            <p:cNvSpPr/>
            <p:nvPr/>
          </p:nvSpPr>
          <p:spPr>
            <a:xfrm>
              <a:off x="2446950" y="2166475"/>
              <a:ext cx="355000" cy="292400"/>
            </a:xfrm>
            <a:custGeom>
              <a:rect b="b" l="l" r="r" t="t"/>
              <a:pathLst>
                <a:path extrusionOk="0" h="11696" w="14200">
                  <a:moveTo>
                    <a:pt x="0" y="0"/>
                  </a:moveTo>
                  <a:cubicBezTo>
                    <a:pt x="165" y="1926"/>
                    <a:pt x="55" y="11008"/>
                    <a:pt x="991" y="11558"/>
                  </a:cubicBezTo>
                  <a:cubicBezTo>
                    <a:pt x="1927" y="12108"/>
                    <a:pt x="4183" y="3357"/>
                    <a:pt x="5614" y="3302"/>
                  </a:cubicBezTo>
                  <a:cubicBezTo>
                    <a:pt x="7045" y="3247"/>
                    <a:pt x="8146" y="10788"/>
                    <a:pt x="9577" y="11228"/>
                  </a:cubicBezTo>
                  <a:cubicBezTo>
                    <a:pt x="11008" y="11668"/>
                    <a:pt x="13430" y="6825"/>
                    <a:pt x="14200" y="5944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pic>
        <p:nvPicPr>
          <p:cNvPr id="157" name="Google Shape;15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9575" y="1484550"/>
            <a:ext cx="1087200" cy="1087200"/>
          </a:xfrm>
          <a:prstGeom prst="ellipse">
            <a:avLst/>
          </a:prstGeom>
          <a:noFill/>
          <a:ln cap="flat" cmpd="sng" w="38100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  <a:reflection blurRad="0" dir="5400000" dist="38100" endA="0" endPos="30000" fadeDir="5400012" kx="0" rotWithShape="0" algn="bl" stPos="0" sy="-100000" ky="0"/>
          </a:effectLst>
        </p:spPr>
      </p:pic>
      <p:pic>
        <p:nvPicPr>
          <p:cNvPr id="158" name="Google Shape;15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15175" y="3470025"/>
            <a:ext cx="1087200" cy="1087200"/>
          </a:xfrm>
          <a:prstGeom prst="ellipse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  <a:reflection blurRad="0" dir="5400000" dist="38100" endA="0" endPos="30000" fadeDir="5400012" kx="0" rotWithShape="0" algn="bl" stPos="0" sy="-100000" ky="0"/>
          </a:effectLst>
        </p:spPr>
      </p:pic>
      <p:cxnSp>
        <p:nvCxnSpPr>
          <p:cNvPr id="159" name="Google Shape;159;p15"/>
          <p:cNvCxnSpPr/>
          <p:nvPr/>
        </p:nvCxnSpPr>
        <p:spPr>
          <a:xfrm>
            <a:off x="2543750" y="3989300"/>
            <a:ext cx="1277400" cy="24660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0" name="Google Shape;160;p15"/>
          <p:cNvSpPr txBox="1"/>
          <p:nvPr/>
        </p:nvSpPr>
        <p:spPr>
          <a:xfrm>
            <a:off x="3814050" y="4078950"/>
            <a:ext cx="2005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Thermal Fluctuations in mirrors</a:t>
            </a:r>
            <a:endParaRPr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61" name="Google Shape;161;p15"/>
          <p:cNvGrpSpPr/>
          <p:nvPr/>
        </p:nvGrpSpPr>
        <p:grpSpPr>
          <a:xfrm>
            <a:off x="905250" y="3135625"/>
            <a:ext cx="1941775" cy="1756318"/>
            <a:chOff x="860175" y="1192150"/>
            <a:chExt cx="1941775" cy="1756318"/>
          </a:xfrm>
        </p:grpSpPr>
        <p:sp>
          <p:nvSpPr>
            <p:cNvPr id="162" name="Google Shape;162;p15"/>
            <p:cNvSpPr/>
            <p:nvPr/>
          </p:nvSpPr>
          <p:spPr>
            <a:xfrm rot="-5131569">
              <a:off x="1081444" y="2613922"/>
              <a:ext cx="354981" cy="292384"/>
            </a:xfrm>
            <a:custGeom>
              <a:rect b="b" l="l" r="r" t="t"/>
              <a:pathLst>
                <a:path extrusionOk="0" h="11696" w="14200">
                  <a:moveTo>
                    <a:pt x="0" y="0"/>
                  </a:moveTo>
                  <a:cubicBezTo>
                    <a:pt x="165" y="1926"/>
                    <a:pt x="55" y="11008"/>
                    <a:pt x="991" y="11558"/>
                  </a:cubicBezTo>
                  <a:cubicBezTo>
                    <a:pt x="1927" y="12108"/>
                    <a:pt x="4183" y="3357"/>
                    <a:pt x="5614" y="3302"/>
                  </a:cubicBezTo>
                  <a:cubicBezTo>
                    <a:pt x="7045" y="3247"/>
                    <a:pt x="8146" y="10788"/>
                    <a:pt x="9577" y="11228"/>
                  </a:cubicBezTo>
                  <a:cubicBezTo>
                    <a:pt x="11008" y="11668"/>
                    <a:pt x="13430" y="6825"/>
                    <a:pt x="14200" y="5944"/>
                  </a:cubicBezTo>
                </a:path>
              </a:pathLst>
            </a:custGeom>
            <a:noFill/>
            <a:ln cap="flat" cmpd="sng" w="38100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63" name="Google Shape;163;p15"/>
            <p:cNvSpPr/>
            <p:nvPr/>
          </p:nvSpPr>
          <p:spPr>
            <a:xfrm>
              <a:off x="942500" y="2166475"/>
              <a:ext cx="355000" cy="292400"/>
            </a:xfrm>
            <a:custGeom>
              <a:rect b="b" l="l" r="r" t="t"/>
              <a:pathLst>
                <a:path extrusionOk="0" h="11696" w="14200">
                  <a:moveTo>
                    <a:pt x="0" y="0"/>
                  </a:moveTo>
                  <a:cubicBezTo>
                    <a:pt x="165" y="1926"/>
                    <a:pt x="55" y="11008"/>
                    <a:pt x="991" y="11558"/>
                  </a:cubicBezTo>
                  <a:cubicBezTo>
                    <a:pt x="1927" y="12108"/>
                    <a:pt x="4183" y="3357"/>
                    <a:pt x="5614" y="3302"/>
                  </a:cubicBezTo>
                  <a:cubicBezTo>
                    <a:pt x="7045" y="3247"/>
                    <a:pt x="8146" y="10788"/>
                    <a:pt x="9577" y="11228"/>
                  </a:cubicBezTo>
                  <a:cubicBezTo>
                    <a:pt x="11008" y="11668"/>
                    <a:pt x="13430" y="6825"/>
                    <a:pt x="14200" y="5944"/>
                  </a:cubicBezTo>
                </a:path>
              </a:pathLst>
            </a:custGeom>
            <a:noFill/>
            <a:ln cap="flat" cmpd="sng" w="38100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64" name="Google Shape;164;p15"/>
            <p:cNvSpPr/>
            <p:nvPr/>
          </p:nvSpPr>
          <p:spPr>
            <a:xfrm rot="1661093">
              <a:off x="2316925" y="1793899"/>
              <a:ext cx="354994" cy="292395"/>
            </a:xfrm>
            <a:custGeom>
              <a:rect b="b" l="l" r="r" t="t"/>
              <a:pathLst>
                <a:path extrusionOk="0" h="11696" w="14200">
                  <a:moveTo>
                    <a:pt x="0" y="0"/>
                  </a:moveTo>
                  <a:cubicBezTo>
                    <a:pt x="165" y="1926"/>
                    <a:pt x="55" y="11008"/>
                    <a:pt x="991" y="11558"/>
                  </a:cubicBezTo>
                  <a:cubicBezTo>
                    <a:pt x="1927" y="12108"/>
                    <a:pt x="4183" y="3357"/>
                    <a:pt x="5614" y="3302"/>
                  </a:cubicBezTo>
                  <a:cubicBezTo>
                    <a:pt x="7045" y="3247"/>
                    <a:pt x="8146" y="10788"/>
                    <a:pt x="9577" y="11228"/>
                  </a:cubicBezTo>
                  <a:cubicBezTo>
                    <a:pt x="11008" y="11668"/>
                    <a:pt x="13430" y="6825"/>
                    <a:pt x="14200" y="5944"/>
                  </a:cubicBezTo>
                </a:path>
              </a:pathLst>
            </a:custGeom>
            <a:noFill/>
            <a:ln cap="flat" cmpd="sng" w="38100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65" name="Google Shape;165;p15"/>
            <p:cNvSpPr/>
            <p:nvPr/>
          </p:nvSpPr>
          <p:spPr>
            <a:xfrm>
              <a:off x="1794125" y="1192150"/>
              <a:ext cx="355000" cy="292400"/>
            </a:xfrm>
            <a:custGeom>
              <a:rect b="b" l="l" r="r" t="t"/>
              <a:pathLst>
                <a:path extrusionOk="0" h="11696" w="14200">
                  <a:moveTo>
                    <a:pt x="0" y="0"/>
                  </a:moveTo>
                  <a:cubicBezTo>
                    <a:pt x="165" y="1926"/>
                    <a:pt x="55" y="11008"/>
                    <a:pt x="991" y="11558"/>
                  </a:cubicBezTo>
                  <a:cubicBezTo>
                    <a:pt x="1927" y="12108"/>
                    <a:pt x="4183" y="3357"/>
                    <a:pt x="5614" y="3302"/>
                  </a:cubicBezTo>
                  <a:cubicBezTo>
                    <a:pt x="7045" y="3247"/>
                    <a:pt x="8146" y="10788"/>
                    <a:pt x="9577" y="11228"/>
                  </a:cubicBezTo>
                  <a:cubicBezTo>
                    <a:pt x="11008" y="11668"/>
                    <a:pt x="13430" y="6825"/>
                    <a:pt x="14200" y="5944"/>
                  </a:cubicBezTo>
                </a:path>
              </a:pathLst>
            </a:custGeom>
            <a:noFill/>
            <a:ln cap="flat" cmpd="sng" w="38100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66" name="Google Shape;166;p15"/>
            <p:cNvSpPr/>
            <p:nvPr/>
          </p:nvSpPr>
          <p:spPr>
            <a:xfrm>
              <a:off x="860175" y="1484550"/>
              <a:ext cx="355000" cy="292400"/>
            </a:xfrm>
            <a:custGeom>
              <a:rect b="b" l="l" r="r" t="t"/>
              <a:pathLst>
                <a:path extrusionOk="0" h="11696" w="14200">
                  <a:moveTo>
                    <a:pt x="0" y="0"/>
                  </a:moveTo>
                  <a:cubicBezTo>
                    <a:pt x="165" y="1926"/>
                    <a:pt x="55" y="11008"/>
                    <a:pt x="991" y="11558"/>
                  </a:cubicBezTo>
                  <a:cubicBezTo>
                    <a:pt x="1927" y="12108"/>
                    <a:pt x="4183" y="3357"/>
                    <a:pt x="5614" y="3302"/>
                  </a:cubicBezTo>
                  <a:cubicBezTo>
                    <a:pt x="7045" y="3247"/>
                    <a:pt x="8146" y="10788"/>
                    <a:pt x="9577" y="11228"/>
                  </a:cubicBezTo>
                  <a:cubicBezTo>
                    <a:pt x="11008" y="11668"/>
                    <a:pt x="13430" y="6825"/>
                    <a:pt x="14200" y="5944"/>
                  </a:cubicBezTo>
                </a:path>
              </a:pathLst>
            </a:custGeom>
            <a:noFill/>
            <a:ln cap="flat" cmpd="sng" w="38100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67" name="Google Shape;167;p15"/>
            <p:cNvSpPr/>
            <p:nvPr/>
          </p:nvSpPr>
          <p:spPr>
            <a:xfrm rot="-1037058">
              <a:off x="1947121" y="2465596"/>
              <a:ext cx="354984" cy="212306"/>
            </a:xfrm>
            <a:custGeom>
              <a:rect b="b" l="l" r="r" t="t"/>
              <a:pathLst>
                <a:path extrusionOk="0" h="11696" w="14200">
                  <a:moveTo>
                    <a:pt x="0" y="0"/>
                  </a:moveTo>
                  <a:cubicBezTo>
                    <a:pt x="165" y="1926"/>
                    <a:pt x="55" y="11008"/>
                    <a:pt x="991" y="11558"/>
                  </a:cubicBezTo>
                  <a:cubicBezTo>
                    <a:pt x="1927" y="12108"/>
                    <a:pt x="4183" y="3357"/>
                    <a:pt x="5614" y="3302"/>
                  </a:cubicBezTo>
                  <a:cubicBezTo>
                    <a:pt x="7045" y="3247"/>
                    <a:pt x="8146" y="10788"/>
                    <a:pt x="9577" y="11228"/>
                  </a:cubicBezTo>
                  <a:cubicBezTo>
                    <a:pt x="11008" y="11668"/>
                    <a:pt x="13430" y="6825"/>
                    <a:pt x="14200" y="5944"/>
                  </a:cubicBezTo>
                </a:path>
              </a:pathLst>
            </a:custGeom>
            <a:noFill/>
            <a:ln cap="flat" cmpd="sng" w="38100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68" name="Google Shape;168;p15"/>
            <p:cNvSpPr/>
            <p:nvPr/>
          </p:nvSpPr>
          <p:spPr>
            <a:xfrm>
              <a:off x="2446950" y="2166475"/>
              <a:ext cx="355000" cy="292400"/>
            </a:xfrm>
            <a:custGeom>
              <a:rect b="b" l="l" r="r" t="t"/>
              <a:pathLst>
                <a:path extrusionOk="0" h="11696" w="14200">
                  <a:moveTo>
                    <a:pt x="0" y="0"/>
                  </a:moveTo>
                  <a:cubicBezTo>
                    <a:pt x="165" y="1926"/>
                    <a:pt x="55" y="11008"/>
                    <a:pt x="991" y="11558"/>
                  </a:cubicBezTo>
                  <a:cubicBezTo>
                    <a:pt x="1927" y="12108"/>
                    <a:pt x="4183" y="3357"/>
                    <a:pt x="5614" y="3302"/>
                  </a:cubicBezTo>
                  <a:cubicBezTo>
                    <a:pt x="7045" y="3247"/>
                    <a:pt x="8146" y="10788"/>
                    <a:pt x="9577" y="11228"/>
                  </a:cubicBezTo>
                  <a:cubicBezTo>
                    <a:pt x="11008" y="11668"/>
                    <a:pt x="13430" y="6825"/>
                    <a:pt x="14200" y="5944"/>
                  </a:cubicBezTo>
                </a:path>
              </a:pathLst>
            </a:custGeom>
            <a:noFill/>
            <a:ln cap="flat" cmpd="sng" w="38100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94950"/>
            <a:ext cx="5889701" cy="41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6"/>
          <p:cNvPicPr preferRelativeResize="0"/>
          <p:nvPr/>
        </p:nvPicPr>
        <p:blipFill rotWithShape="1">
          <a:blip r:embed="rId4">
            <a:alphaModFix/>
          </a:blip>
          <a:srcRect b="-1719" l="2000" r="-1999" t="1720"/>
          <a:stretch/>
        </p:blipFill>
        <p:spPr>
          <a:xfrm>
            <a:off x="2357225" y="2465125"/>
            <a:ext cx="2278500" cy="2287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75" name="Google Shape;17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09650" y="3123950"/>
            <a:ext cx="862500" cy="862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76" name="Google Shape;176;p16"/>
          <p:cNvSpPr txBox="1"/>
          <p:nvPr/>
        </p:nvSpPr>
        <p:spPr>
          <a:xfrm>
            <a:off x="452075" y="124300"/>
            <a:ext cx="40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Brownian Motion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7" name="Google Shape;177;p16"/>
          <p:cNvSpPr txBox="1"/>
          <p:nvPr/>
        </p:nvSpPr>
        <p:spPr>
          <a:xfrm>
            <a:off x="4314275" y="313775"/>
            <a:ext cx="316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LIGO Test Mass (Quantum Scale)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78" name="Google Shape;178;p16"/>
          <p:cNvCxnSpPr/>
          <p:nvPr/>
        </p:nvCxnSpPr>
        <p:spPr>
          <a:xfrm flipH="1" rot="10800000">
            <a:off x="3877225" y="728375"/>
            <a:ext cx="818100" cy="1333500"/>
          </a:xfrm>
          <a:prstGeom prst="straightConnector1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9" name="Google Shape;179;p16"/>
          <p:cNvSpPr txBox="1"/>
          <p:nvPr/>
        </p:nvSpPr>
        <p:spPr>
          <a:xfrm>
            <a:off x="6308900" y="806825"/>
            <a:ext cx="2566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0" name="Google Shape;180;p16"/>
          <p:cNvSpPr txBox="1"/>
          <p:nvPr/>
        </p:nvSpPr>
        <p:spPr>
          <a:xfrm>
            <a:off x="6244075" y="1207025"/>
            <a:ext cx="25662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Brownian motion is the random motion of particles suspended in a medium. 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7"/>
          <p:cNvSpPr txBox="1"/>
          <p:nvPr>
            <p:ph type="title"/>
          </p:nvPr>
        </p:nvSpPr>
        <p:spPr>
          <a:xfrm>
            <a:off x="1400425" y="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</a:t>
            </a:r>
            <a:r>
              <a:rPr lang="en"/>
              <a:t>Fluctuation- </a:t>
            </a:r>
            <a:r>
              <a:rPr lang="en"/>
              <a:t>Dissipation Theorem</a:t>
            </a:r>
            <a:endParaRPr/>
          </a:p>
        </p:txBody>
      </p:sp>
      <p:sp>
        <p:nvSpPr>
          <p:cNvPr id="186" name="Google Shape;186;p17"/>
          <p:cNvSpPr txBox="1"/>
          <p:nvPr>
            <p:ph idx="1" type="body"/>
          </p:nvPr>
        </p:nvSpPr>
        <p:spPr>
          <a:xfrm>
            <a:off x="1023350" y="702725"/>
            <a:ext cx="7996800" cy="382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Derived from statistical physics and relates noise to mechanical impedance.</a:t>
            </a:r>
            <a:endParaRPr sz="5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45720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SF (ω) = 4kBT Re{Z(ω)}</a:t>
            </a:r>
            <a:endParaRPr sz="7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SF (ω)- force noise power spectral density</a:t>
            </a:r>
            <a:endParaRPr sz="5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Z(ω) ≡ F(ω) v(ω)- mechanical impedance of the system.</a:t>
            </a:r>
            <a:endParaRPr sz="5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3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3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3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Process                                                                                           Reverse Process</a:t>
            </a:r>
            <a:endParaRPr sz="53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3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1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Drag-                                                                Brownian Noise- </a:t>
            </a:r>
            <a:endParaRPr sz="61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1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Kinetic Energy </a:t>
            </a:r>
            <a:r>
              <a:rPr b="1" lang="en" sz="89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→</a:t>
            </a:r>
            <a:r>
              <a:rPr lang="en" sz="61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Thermal Energy                  Thermal</a:t>
            </a:r>
            <a:r>
              <a:rPr b="1" lang="en" sz="89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→</a:t>
            </a:r>
            <a:r>
              <a:rPr lang="en" sz="61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Kinetic Energy</a:t>
            </a:r>
            <a:endParaRPr sz="61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1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1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1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1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Resistance-                                                      Johnson Noise- </a:t>
            </a:r>
            <a:endParaRPr sz="61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1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Electricity</a:t>
            </a:r>
            <a:r>
              <a:rPr b="1" lang="en" sz="89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→</a:t>
            </a:r>
            <a:r>
              <a:rPr lang="en" sz="61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Thermal Energy                            Thermal Energy</a:t>
            </a:r>
            <a:r>
              <a:rPr b="1" lang="en" sz="89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→</a:t>
            </a:r>
            <a:r>
              <a:rPr lang="en" sz="61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Electricity</a:t>
            </a:r>
            <a:endParaRPr sz="61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1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1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endParaRPr sz="61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8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Silicon Cantilevers</a:t>
            </a:r>
            <a:endParaRPr/>
          </a:p>
        </p:txBody>
      </p:sp>
      <p:sp>
        <p:nvSpPr>
          <p:cNvPr id="192" name="Google Shape;192;p18"/>
          <p:cNvSpPr txBox="1"/>
          <p:nvPr>
            <p:ph idx="1" type="body"/>
          </p:nvPr>
        </p:nvSpPr>
        <p:spPr>
          <a:xfrm>
            <a:off x="1297500" y="1158750"/>
            <a:ext cx="7038900" cy="282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can investigate the loss of the surface of the mirrors with a small cantilever blade.  </a:t>
            </a:r>
            <a:endParaRPr sz="1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3" name="Google Shape;19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4650" y="2233250"/>
            <a:ext cx="3286225" cy="267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9"/>
          <p:cNvSpPr txBox="1"/>
          <p:nvPr>
            <p:ph type="title"/>
          </p:nvPr>
        </p:nvSpPr>
        <p:spPr>
          <a:xfrm>
            <a:off x="1297500" y="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Quality Factor</a:t>
            </a:r>
            <a:endParaRPr/>
          </a:p>
        </p:txBody>
      </p:sp>
      <p:sp>
        <p:nvSpPr>
          <p:cNvPr id="199" name="Google Shape;199;p19"/>
          <p:cNvSpPr txBox="1"/>
          <p:nvPr>
            <p:ph idx="1" type="body"/>
          </p:nvPr>
        </p:nvSpPr>
        <p:spPr>
          <a:xfrm>
            <a:off x="961075" y="583800"/>
            <a:ext cx="7624500" cy="339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quality factor describes how much loss of energy there is for an oscillator or resonator in a given cycle of oscillation. 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A(t) = A0.exp(-t/τ).                                                  </a:t>
            </a:r>
            <a:r>
              <a:rPr i="1" lang="en" sz="19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Q = π.f0.τ</a:t>
            </a:r>
            <a:endParaRPr i="1" sz="190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20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90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90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9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A(t) = Acos(2𝝿⍵t+ɸ)*</a:t>
            </a:r>
            <a:r>
              <a:rPr lang="en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exp(-t/τ)+D</a:t>
            </a:r>
            <a:endParaRPr i="1" sz="190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20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0" name="Google Shape;20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8032" y="2771862"/>
            <a:ext cx="2623617" cy="220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19"/>
          <p:cNvSpPr txBox="1"/>
          <p:nvPr/>
        </p:nvSpPr>
        <p:spPr>
          <a:xfrm>
            <a:off x="3959050" y="2371650"/>
            <a:ext cx="2012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Fit equation 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2" name="Google Shape;20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701" y="2616250"/>
            <a:ext cx="3332924" cy="2367075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19"/>
          <p:cNvSpPr txBox="1"/>
          <p:nvPr/>
        </p:nvSpPr>
        <p:spPr>
          <a:xfrm>
            <a:off x="1085625" y="1379325"/>
            <a:ext cx="178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General Equation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4" name="Google Shape;204;p19"/>
          <p:cNvSpPr txBox="1"/>
          <p:nvPr/>
        </p:nvSpPr>
        <p:spPr>
          <a:xfrm>
            <a:off x="6370325" y="1379325"/>
            <a:ext cx="1939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Q Formula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0"/>
          <p:cNvSpPr txBox="1"/>
          <p:nvPr>
            <p:ph type="title"/>
          </p:nvPr>
        </p:nvSpPr>
        <p:spPr>
          <a:xfrm>
            <a:off x="1226300" y="224675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Sources of Mechanical Loss</a:t>
            </a:r>
            <a:endParaRPr/>
          </a:p>
        </p:txBody>
      </p:sp>
      <p:pic>
        <p:nvPicPr>
          <p:cNvPr id="210" name="Google Shape;21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2525" y="930600"/>
            <a:ext cx="4765800" cy="328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4350" y="4067750"/>
            <a:ext cx="8336401" cy="78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0"/>
          <p:cNvSpPr txBox="1"/>
          <p:nvPr>
            <p:ph idx="1" type="body"/>
          </p:nvPr>
        </p:nvSpPr>
        <p:spPr>
          <a:xfrm>
            <a:off x="770225" y="930600"/>
            <a:ext cx="33867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Intrinsic Sources</a:t>
            </a:r>
            <a:endParaRPr sz="1600"/>
          </a:p>
          <a:p>
            <a:pPr indent="-322580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 sz="1600"/>
              <a:t>Phonon-Phonon Loss</a:t>
            </a:r>
            <a:endParaRPr sz="1600"/>
          </a:p>
          <a:p>
            <a:pPr indent="-32258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600"/>
              <a:t>Surface Loss</a:t>
            </a:r>
            <a:endParaRPr sz="1600"/>
          </a:p>
          <a:p>
            <a:pPr indent="-32258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600"/>
              <a:t>Thermoelastic Losses- 10^5</a:t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/>
              <a:t>	</a:t>
            </a:r>
            <a:endParaRPr sz="1600"/>
          </a:p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/>
              <a:t>Extrinsic Sources</a:t>
            </a:r>
            <a:endParaRPr sz="1600"/>
          </a:p>
          <a:p>
            <a:pPr indent="-322580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 sz="1600"/>
              <a:t>Clamping Losses</a:t>
            </a:r>
            <a:endParaRPr sz="1600"/>
          </a:p>
          <a:p>
            <a:pPr indent="-32258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600"/>
              <a:t>Gas Damping- 10^7</a:t>
            </a:r>
            <a:endParaRPr sz="1600"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6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1"/>
          <p:cNvSpPr txBox="1"/>
          <p:nvPr>
            <p:ph type="title"/>
          </p:nvPr>
        </p:nvSpPr>
        <p:spPr>
          <a:xfrm>
            <a:off x="1297500" y="105975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Clamping Losses</a:t>
            </a:r>
            <a:endParaRPr/>
          </a:p>
        </p:txBody>
      </p:sp>
      <p:sp>
        <p:nvSpPr>
          <p:cNvPr id="218" name="Google Shape;218;p21"/>
          <p:cNvSpPr txBox="1"/>
          <p:nvPr>
            <p:ph idx="1" type="body"/>
          </p:nvPr>
        </p:nvSpPr>
        <p:spPr>
          <a:xfrm>
            <a:off x="1297500" y="769525"/>
            <a:ext cx="7038900" cy="370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9" name="Google Shape;21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65100"/>
            <a:ext cx="3842524" cy="3233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1"/>
          <p:cNvSpPr/>
          <p:nvPr/>
        </p:nvSpPr>
        <p:spPr>
          <a:xfrm>
            <a:off x="1634700" y="3474777"/>
            <a:ext cx="652225" cy="453400"/>
          </a:xfrm>
          <a:custGeom>
            <a:rect b="b" l="l" r="r" t="t"/>
            <a:pathLst>
              <a:path extrusionOk="0" h="18136" w="26089">
                <a:moveTo>
                  <a:pt x="0" y="7568"/>
                </a:moveTo>
                <a:cubicBezTo>
                  <a:pt x="2812" y="2648"/>
                  <a:pt x="10313" y="-1600"/>
                  <a:pt x="15521" y="633"/>
                </a:cubicBezTo>
                <a:cubicBezTo>
                  <a:pt x="21785" y="3319"/>
                  <a:pt x="26089" y="11321"/>
                  <a:pt x="26089" y="18136"/>
                </a:cubicBezTo>
              </a:path>
            </a:pathLst>
          </a:cu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1" name="Google Shape;221;p21"/>
          <p:cNvSpPr/>
          <p:nvPr/>
        </p:nvSpPr>
        <p:spPr>
          <a:xfrm>
            <a:off x="1721050" y="3263902"/>
            <a:ext cx="652225" cy="453400"/>
          </a:xfrm>
          <a:custGeom>
            <a:rect b="b" l="l" r="r" t="t"/>
            <a:pathLst>
              <a:path extrusionOk="0" h="18136" w="26089">
                <a:moveTo>
                  <a:pt x="0" y="7568"/>
                </a:moveTo>
                <a:cubicBezTo>
                  <a:pt x="2812" y="2648"/>
                  <a:pt x="10313" y="-1600"/>
                  <a:pt x="15521" y="633"/>
                </a:cubicBezTo>
                <a:cubicBezTo>
                  <a:pt x="21785" y="3319"/>
                  <a:pt x="26089" y="11321"/>
                  <a:pt x="26089" y="18136"/>
                </a:cubicBezTo>
              </a:path>
            </a:pathLst>
          </a:cu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2" name="Google Shape;222;p21"/>
          <p:cNvSpPr/>
          <p:nvPr/>
        </p:nvSpPr>
        <p:spPr>
          <a:xfrm>
            <a:off x="1669050" y="3030349"/>
            <a:ext cx="832500" cy="686946"/>
          </a:xfrm>
          <a:custGeom>
            <a:rect b="b" l="l" r="r" t="t"/>
            <a:pathLst>
              <a:path extrusionOk="0" h="18136" w="26089">
                <a:moveTo>
                  <a:pt x="0" y="7568"/>
                </a:moveTo>
                <a:cubicBezTo>
                  <a:pt x="2812" y="2648"/>
                  <a:pt x="10313" y="-1600"/>
                  <a:pt x="15521" y="633"/>
                </a:cubicBezTo>
                <a:cubicBezTo>
                  <a:pt x="21785" y="3319"/>
                  <a:pt x="26089" y="11321"/>
                  <a:pt x="26089" y="18136"/>
                </a:cubicBezTo>
              </a:path>
            </a:pathLst>
          </a:cu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3" name="Google Shape;223;p21"/>
          <p:cNvSpPr/>
          <p:nvPr/>
        </p:nvSpPr>
        <p:spPr>
          <a:xfrm>
            <a:off x="1550575" y="2744450"/>
            <a:ext cx="1069453" cy="813898"/>
          </a:xfrm>
          <a:custGeom>
            <a:rect b="b" l="l" r="r" t="t"/>
            <a:pathLst>
              <a:path extrusionOk="0" h="18136" w="26089">
                <a:moveTo>
                  <a:pt x="0" y="7568"/>
                </a:moveTo>
                <a:cubicBezTo>
                  <a:pt x="2812" y="2648"/>
                  <a:pt x="10313" y="-1600"/>
                  <a:pt x="15521" y="633"/>
                </a:cubicBezTo>
                <a:cubicBezTo>
                  <a:pt x="21785" y="3319"/>
                  <a:pt x="26089" y="11321"/>
                  <a:pt x="26089" y="18136"/>
                </a:cubicBezTo>
              </a:path>
            </a:pathLst>
          </a:cu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4" name="Google Shape;224;p21"/>
          <p:cNvSpPr/>
          <p:nvPr/>
        </p:nvSpPr>
        <p:spPr>
          <a:xfrm>
            <a:off x="1412438" y="2424898"/>
            <a:ext cx="1345736" cy="914100"/>
          </a:xfrm>
          <a:custGeom>
            <a:rect b="b" l="l" r="r" t="t"/>
            <a:pathLst>
              <a:path extrusionOk="0" h="18136" w="26089">
                <a:moveTo>
                  <a:pt x="0" y="7568"/>
                </a:moveTo>
                <a:cubicBezTo>
                  <a:pt x="2812" y="2648"/>
                  <a:pt x="10313" y="-1600"/>
                  <a:pt x="15521" y="633"/>
                </a:cubicBezTo>
                <a:cubicBezTo>
                  <a:pt x="21785" y="3319"/>
                  <a:pt x="26089" y="11321"/>
                  <a:pt x="26089" y="18136"/>
                </a:cubicBezTo>
              </a:path>
            </a:pathLst>
          </a:cu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5" name="Google Shape;225;p21"/>
          <p:cNvSpPr/>
          <p:nvPr/>
        </p:nvSpPr>
        <p:spPr>
          <a:xfrm rot="-2700000">
            <a:off x="4749317" y="2504879"/>
            <a:ext cx="1444619" cy="1411951"/>
          </a:xfrm>
          <a:prstGeom prst="diagStripe">
            <a:avLst>
              <a:gd fmla="val 50000" name="adj"/>
            </a:avLst>
          </a:prstGeom>
          <a:solidFill>
            <a:srgbClr val="D9D9D9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21"/>
          <p:cNvSpPr/>
          <p:nvPr/>
        </p:nvSpPr>
        <p:spPr>
          <a:xfrm>
            <a:off x="3995900" y="3717300"/>
            <a:ext cx="2427300" cy="8139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21"/>
          <p:cNvSpPr/>
          <p:nvPr/>
        </p:nvSpPr>
        <p:spPr>
          <a:xfrm>
            <a:off x="4767794" y="4437441"/>
            <a:ext cx="678249" cy="329712"/>
          </a:xfrm>
          <a:custGeom>
            <a:rect b="b" l="l" r="r" t="t"/>
            <a:pathLst>
              <a:path extrusionOk="0" h="18136" w="26089">
                <a:moveTo>
                  <a:pt x="0" y="7568"/>
                </a:moveTo>
                <a:cubicBezTo>
                  <a:pt x="2812" y="2648"/>
                  <a:pt x="10313" y="-1600"/>
                  <a:pt x="15521" y="633"/>
                </a:cubicBezTo>
                <a:cubicBezTo>
                  <a:pt x="21785" y="3319"/>
                  <a:pt x="26089" y="11321"/>
                  <a:pt x="26089" y="18136"/>
                </a:cubicBezTo>
              </a:path>
            </a:pathLst>
          </a:cu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8" name="Google Shape;228;p21"/>
          <p:cNvSpPr/>
          <p:nvPr/>
        </p:nvSpPr>
        <p:spPr>
          <a:xfrm>
            <a:off x="4857584" y="4284084"/>
            <a:ext cx="678249" cy="329712"/>
          </a:xfrm>
          <a:custGeom>
            <a:rect b="b" l="l" r="r" t="t"/>
            <a:pathLst>
              <a:path extrusionOk="0" h="18136" w="26089">
                <a:moveTo>
                  <a:pt x="0" y="7568"/>
                </a:moveTo>
                <a:cubicBezTo>
                  <a:pt x="2812" y="2648"/>
                  <a:pt x="10313" y="-1600"/>
                  <a:pt x="15521" y="633"/>
                </a:cubicBezTo>
                <a:cubicBezTo>
                  <a:pt x="21785" y="3319"/>
                  <a:pt x="26089" y="11321"/>
                  <a:pt x="26089" y="18136"/>
                </a:cubicBezTo>
              </a:path>
            </a:pathLst>
          </a:cu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9" name="Google Shape;229;p21"/>
          <p:cNvSpPr/>
          <p:nvPr/>
        </p:nvSpPr>
        <p:spPr>
          <a:xfrm>
            <a:off x="4803512" y="4114234"/>
            <a:ext cx="865633" cy="499601"/>
          </a:xfrm>
          <a:custGeom>
            <a:rect b="b" l="l" r="r" t="t"/>
            <a:pathLst>
              <a:path extrusionOk="0" h="18136" w="26089">
                <a:moveTo>
                  <a:pt x="0" y="7568"/>
                </a:moveTo>
                <a:cubicBezTo>
                  <a:pt x="2812" y="2648"/>
                  <a:pt x="10313" y="-1600"/>
                  <a:pt x="15521" y="633"/>
                </a:cubicBezTo>
                <a:cubicBezTo>
                  <a:pt x="21785" y="3319"/>
                  <a:pt x="26089" y="11321"/>
                  <a:pt x="26089" y="18136"/>
                </a:cubicBezTo>
              </a:path>
            </a:pathLst>
          </a:cu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0" name="Google Shape;230;p21"/>
          <p:cNvSpPr/>
          <p:nvPr/>
        </p:nvSpPr>
        <p:spPr>
          <a:xfrm>
            <a:off x="4680317" y="3906316"/>
            <a:ext cx="1112109" cy="591914"/>
          </a:xfrm>
          <a:custGeom>
            <a:rect b="b" l="l" r="r" t="t"/>
            <a:pathLst>
              <a:path extrusionOk="0" h="18136" w="26089">
                <a:moveTo>
                  <a:pt x="0" y="7568"/>
                </a:moveTo>
                <a:cubicBezTo>
                  <a:pt x="2812" y="2648"/>
                  <a:pt x="10313" y="-1600"/>
                  <a:pt x="15521" y="633"/>
                </a:cubicBezTo>
                <a:cubicBezTo>
                  <a:pt x="21785" y="3319"/>
                  <a:pt x="26089" y="11321"/>
                  <a:pt x="26089" y="18136"/>
                </a:cubicBezTo>
              </a:path>
            </a:pathLst>
          </a:cu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1" name="Google Shape;231;p21"/>
          <p:cNvSpPr/>
          <p:nvPr/>
        </p:nvSpPr>
        <p:spPr>
          <a:xfrm>
            <a:off x="4536675" y="3673925"/>
            <a:ext cx="1399414" cy="664775"/>
          </a:xfrm>
          <a:custGeom>
            <a:rect b="b" l="l" r="r" t="t"/>
            <a:pathLst>
              <a:path extrusionOk="0" h="18136" w="26089">
                <a:moveTo>
                  <a:pt x="0" y="7568"/>
                </a:moveTo>
                <a:cubicBezTo>
                  <a:pt x="2812" y="2648"/>
                  <a:pt x="10313" y="-1600"/>
                  <a:pt x="15521" y="633"/>
                </a:cubicBezTo>
                <a:cubicBezTo>
                  <a:pt x="21785" y="3319"/>
                  <a:pt x="26089" y="11321"/>
                  <a:pt x="26089" y="18136"/>
                </a:cubicBezTo>
              </a:path>
            </a:pathLst>
          </a:cu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2" name="Google Shape;232;p21"/>
          <p:cNvSpPr/>
          <p:nvPr/>
        </p:nvSpPr>
        <p:spPr>
          <a:xfrm rot="10800000">
            <a:off x="5062047" y="2604775"/>
            <a:ext cx="678249" cy="329712"/>
          </a:xfrm>
          <a:custGeom>
            <a:rect b="b" l="l" r="r" t="t"/>
            <a:pathLst>
              <a:path extrusionOk="0" h="18136" w="26089">
                <a:moveTo>
                  <a:pt x="0" y="7568"/>
                </a:moveTo>
                <a:cubicBezTo>
                  <a:pt x="2812" y="2648"/>
                  <a:pt x="10313" y="-1600"/>
                  <a:pt x="15521" y="633"/>
                </a:cubicBezTo>
                <a:cubicBezTo>
                  <a:pt x="21785" y="3319"/>
                  <a:pt x="26089" y="11321"/>
                  <a:pt x="26089" y="18136"/>
                </a:cubicBezTo>
              </a:path>
            </a:pathLst>
          </a:cu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3" name="Google Shape;233;p21"/>
          <p:cNvSpPr/>
          <p:nvPr/>
        </p:nvSpPr>
        <p:spPr>
          <a:xfrm rot="10800000">
            <a:off x="4972256" y="2758132"/>
            <a:ext cx="678249" cy="329712"/>
          </a:xfrm>
          <a:custGeom>
            <a:rect b="b" l="l" r="r" t="t"/>
            <a:pathLst>
              <a:path extrusionOk="0" h="18136" w="26089">
                <a:moveTo>
                  <a:pt x="0" y="7568"/>
                </a:moveTo>
                <a:cubicBezTo>
                  <a:pt x="2812" y="2648"/>
                  <a:pt x="10313" y="-1600"/>
                  <a:pt x="15521" y="633"/>
                </a:cubicBezTo>
                <a:cubicBezTo>
                  <a:pt x="21785" y="3319"/>
                  <a:pt x="26089" y="11321"/>
                  <a:pt x="26089" y="18136"/>
                </a:cubicBezTo>
              </a:path>
            </a:pathLst>
          </a:cu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4" name="Google Shape;234;p21"/>
          <p:cNvSpPr/>
          <p:nvPr/>
        </p:nvSpPr>
        <p:spPr>
          <a:xfrm rot="10800000">
            <a:off x="4838944" y="2758092"/>
            <a:ext cx="865633" cy="499601"/>
          </a:xfrm>
          <a:custGeom>
            <a:rect b="b" l="l" r="r" t="t"/>
            <a:pathLst>
              <a:path extrusionOk="0" h="18136" w="26089">
                <a:moveTo>
                  <a:pt x="0" y="7568"/>
                </a:moveTo>
                <a:cubicBezTo>
                  <a:pt x="2812" y="2648"/>
                  <a:pt x="10313" y="-1600"/>
                  <a:pt x="15521" y="633"/>
                </a:cubicBezTo>
                <a:cubicBezTo>
                  <a:pt x="21785" y="3319"/>
                  <a:pt x="26089" y="11321"/>
                  <a:pt x="26089" y="18136"/>
                </a:cubicBezTo>
              </a:path>
            </a:pathLst>
          </a:cu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5" name="Google Shape;235;p21"/>
          <p:cNvSpPr/>
          <p:nvPr/>
        </p:nvSpPr>
        <p:spPr>
          <a:xfrm rot="10800000">
            <a:off x="4715664" y="2873698"/>
            <a:ext cx="1112109" cy="591914"/>
          </a:xfrm>
          <a:custGeom>
            <a:rect b="b" l="l" r="r" t="t"/>
            <a:pathLst>
              <a:path extrusionOk="0" h="18136" w="26089">
                <a:moveTo>
                  <a:pt x="0" y="7568"/>
                </a:moveTo>
                <a:cubicBezTo>
                  <a:pt x="2812" y="2648"/>
                  <a:pt x="10313" y="-1600"/>
                  <a:pt x="15521" y="633"/>
                </a:cubicBezTo>
                <a:cubicBezTo>
                  <a:pt x="21785" y="3319"/>
                  <a:pt x="26089" y="11321"/>
                  <a:pt x="26089" y="18136"/>
                </a:cubicBezTo>
              </a:path>
            </a:pathLst>
          </a:cu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6" name="Google Shape;236;p21"/>
          <p:cNvSpPr/>
          <p:nvPr/>
        </p:nvSpPr>
        <p:spPr>
          <a:xfrm rot="10800000">
            <a:off x="4572000" y="3033228"/>
            <a:ext cx="1399414" cy="664775"/>
          </a:xfrm>
          <a:custGeom>
            <a:rect b="b" l="l" r="r" t="t"/>
            <a:pathLst>
              <a:path extrusionOk="0" h="18136" w="26089">
                <a:moveTo>
                  <a:pt x="0" y="7568"/>
                </a:moveTo>
                <a:cubicBezTo>
                  <a:pt x="2812" y="2648"/>
                  <a:pt x="10313" y="-1600"/>
                  <a:pt x="15521" y="633"/>
                </a:cubicBezTo>
                <a:cubicBezTo>
                  <a:pt x="21785" y="3319"/>
                  <a:pt x="26089" y="11321"/>
                  <a:pt x="26089" y="18136"/>
                </a:cubicBezTo>
              </a:path>
            </a:pathLst>
          </a:cu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237" name="Google Shape;237;p21"/>
          <p:cNvCxnSpPr/>
          <p:nvPr/>
        </p:nvCxnSpPr>
        <p:spPr>
          <a:xfrm flipH="1" rot="10800000">
            <a:off x="5669150" y="2484900"/>
            <a:ext cx="1117200" cy="137100"/>
          </a:xfrm>
          <a:prstGeom prst="straightConnector1">
            <a:avLst/>
          </a:prstGeom>
          <a:noFill/>
          <a:ln cap="flat" cmpd="sng" w="28575">
            <a:solidFill>
              <a:srgbClr val="22222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8" name="Google Shape;238;p21"/>
          <p:cNvCxnSpPr/>
          <p:nvPr/>
        </p:nvCxnSpPr>
        <p:spPr>
          <a:xfrm flipH="1" rot="10800000">
            <a:off x="6514600" y="3977125"/>
            <a:ext cx="1117200" cy="137100"/>
          </a:xfrm>
          <a:prstGeom prst="straightConnector1">
            <a:avLst/>
          </a:prstGeom>
          <a:noFill/>
          <a:ln cap="flat" cmpd="sng" w="28575">
            <a:solidFill>
              <a:srgbClr val="22222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9" name="Google Shape;239;p21"/>
          <p:cNvSpPr txBox="1"/>
          <p:nvPr/>
        </p:nvSpPr>
        <p:spPr>
          <a:xfrm>
            <a:off x="6959825" y="2262150"/>
            <a:ext cx="1117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Resonator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0" name="Google Shape;240;p21"/>
          <p:cNvSpPr txBox="1"/>
          <p:nvPr/>
        </p:nvSpPr>
        <p:spPr>
          <a:xfrm>
            <a:off x="7810200" y="3698700"/>
            <a:ext cx="1112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Clamp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41" name="Google Shape;241;p21"/>
          <p:cNvCxnSpPr>
            <a:endCxn id="242" idx="1"/>
          </p:cNvCxnSpPr>
          <p:nvPr/>
        </p:nvCxnSpPr>
        <p:spPr>
          <a:xfrm flipH="1" rot="10800000">
            <a:off x="6029225" y="3098900"/>
            <a:ext cx="1175100" cy="377100"/>
          </a:xfrm>
          <a:prstGeom prst="straightConnector1">
            <a:avLst/>
          </a:prstGeom>
          <a:noFill/>
          <a:ln cap="flat" cmpd="sng" w="28575">
            <a:solidFill>
              <a:srgbClr val="22222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2" name="Google Shape;242;p21"/>
          <p:cNvSpPr txBox="1"/>
          <p:nvPr/>
        </p:nvSpPr>
        <p:spPr>
          <a:xfrm>
            <a:off x="7204325" y="2791100"/>
            <a:ext cx="1486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Acoustic Wave Impedance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Focus">
  <a:themeElements>
    <a:clrScheme name="Focus">
      <a:dk1>
        <a:srgbClr val="FFFFFF"/>
      </a:dk1>
      <a:lt1>
        <a:srgbClr val="15068F"/>
      </a:lt1>
      <a:dk2>
        <a:srgbClr val="13E4DA"/>
      </a:dk2>
      <a:lt2>
        <a:srgbClr val="A41DEE"/>
      </a:lt2>
      <a:accent1>
        <a:srgbClr val="0145AC"/>
      </a:accent1>
      <a:accent2>
        <a:srgbClr val="EECE1A"/>
      </a:accent2>
      <a:accent3>
        <a:srgbClr val="4E5567"/>
      </a:accent3>
      <a:accent4>
        <a:srgbClr val="45F3E6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