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502" r:id="rId2"/>
    <p:sldId id="606" r:id="rId3"/>
    <p:sldId id="594" r:id="rId4"/>
    <p:sldId id="599" r:id="rId5"/>
    <p:sldId id="601" r:id="rId6"/>
    <p:sldId id="602" r:id="rId7"/>
    <p:sldId id="603" r:id="rId8"/>
    <p:sldId id="607" r:id="rId9"/>
    <p:sldId id="609" r:id="rId10"/>
    <p:sldId id="610" r:id="rId11"/>
    <p:sldId id="611" r:id="rId12"/>
    <p:sldId id="604" r:id="rId13"/>
    <p:sldId id="605" r:id="rId14"/>
    <p:sldId id="593" r:id="rId15"/>
    <p:sldId id="584" r:id="rId16"/>
    <p:sldId id="585" r:id="rId17"/>
    <p:sldId id="586" r:id="rId18"/>
    <p:sldId id="591" r:id="rId19"/>
    <p:sldId id="600" r:id="rId20"/>
    <p:sldId id="612" r:id="rId21"/>
  </p:sldIdLst>
  <p:sldSz cx="9144000" cy="6858000" type="screen4x3"/>
  <p:notesSz cx="9144000" cy="6858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imura Yut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1B24F4"/>
    <a:srgbClr val="4B0082"/>
    <a:srgbClr val="FF00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072" autoAdjust="0"/>
    <p:restoredTop sz="94928" autoAdjust="0"/>
  </p:normalViewPr>
  <p:slideViewPr>
    <p:cSldViewPr>
      <p:cViewPr varScale="1">
        <p:scale>
          <a:sx n="101" d="100"/>
          <a:sy n="101" d="100"/>
        </p:scale>
        <p:origin x="48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3" d="100"/>
          <a:sy n="103" d="100"/>
        </p:scale>
        <p:origin x="1764" y="10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BF2DCC53-0398-32BD-4FF7-183AA43282A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Meiryo UI" panose="020B0604030504040204" pitchFamily="50" charset="-128"/>
                <a:ea typeface="Meiryo UI" panose="020B0604030504040204" pitchFamily="50" charset="-128"/>
              </a:defRPr>
            </a:lvl1pPr>
          </a:lstStyle>
          <a:p>
            <a:pPr>
              <a:defRPr/>
            </a:pPr>
            <a:r>
              <a:rPr lang="en-US" altLang="ja-JP"/>
              <a:t>Confidential</a:t>
            </a:r>
            <a:r>
              <a:rPr lang="ja-JP" altLang="en-US"/>
              <a:t>（外部秘）</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B7553A40-5929-126F-3410-9A1DFE6D8C8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ja-JP" altLang="en-US"/>
          </a:p>
        </p:txBody>
      </p:sp>
      <p:sp>
        <p:nvSpPr>
          <p:cNvPr id="3" name="日付プレースホルダ 2">
            <a:extLst>
              <a:ext uri="{FF2B5EF4-FFF2-40B4-BE49-F238E27FC236}">
                <a16:creationId xmlns:a16="http://schemas.microsoft.com/office/drawing/2014/main" id="{F5C4562B-7737-3BFF-A0BC-4738CEB802EA}"/>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CD0C6718-2B49-4F4F-88B9-C5CC44D95A76}" type="datetimeFigureOut">
              <a:rPr lang="ja-JP" altLang="en-US"/>
              <a:pPr>
                <a:defRPr/>
              </a:pPr>
              <a:t>2022/9/2</a:t>
            </a:fld>
            <a:endParaRPr lang="ja-JP" altLang="en-US"/>
          </a:p>
        </p:txBody>
      </p:sp>
      <p:sp>
        <p:nvSpPr>
          <p:cNvPr id="4" name="スライド イメージ プレースホルダ 3">
            <a:extLst>
              <a:ext uri="{FF2B5EF4-FFF2-40B4-BE49-F238E27FC236}">
                <a16:creationId xmlns:a16="http://schemas.microsoft.com/office/drawing/2014/main" id="{486E8FBA-9631-72E2-5DDA-789C3A953A7C}"/>
              </a:ext>
            </a:extLst>
          </p:cNvPr>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a:extLst>
              <a:ext uri="{FF2B5EF4-FFF2-40B4-BE49-F238E27FC236}">
                <a16:creationId xmlns:a16="http://schemas.microsoft.com/office/drawing/2014/main" id="{0FC35E1B-ECDA-FFA4-BC04-A4E1356E7FD6}"/>
              </a:ext>
            </a:extLst>
          </p:cNvPr>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204C0F0E-F29F-7861-030E-BE1457273813}"/>
              </a:ext>
            </a:extLst>
          </p:cNvPr>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EC6E3AF6-654F-9B41-9EB6-80CECFAB64C0}"/>
              </a:ext>
            </a:extLst>
          </p:cNvPr>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50" charset="-128"/>
              </a:defRPr>
            </a:lvl1pPr>
          </a:lstStyle>
          <a:p>
            <a:pPr>
              <a:defRPr/>
            </a:pPr>
            <a:fld id="{E5F4FA8D-503F-AC4C-8BBE-DA2A81F7CBA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スライド イメージ プレースホルダ 1">
            <a:extLst>
              <a:ext uri="{FF2B5EF4-FFF2-40B4-BE49-F238E27FC236}">
                <a16:creationId xmlns:a16="http://schemas.microsoft.com/office/drawing/2014/main" id="{994B4731-F65F-8C13-7891-1A429923B3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ノート プレースホルダ 2">
            <a:extLst>
              <a:ext uri="{FF2B5EF4-FFF2-40B4-BE49-F238E27FC236}">
                <a16:creationId xmlns:a16="http://schemas.microsoft.com/office/drawing/2014/main" id="{2C5CF3BB-FE3E-A3C5-75D0-4EE004535D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6387" name="スライド番号プレースホルダ 3">
            <a:extLst>
              <a:ext uri="{FF2B5EF4-FFF2-40B4-BE49-F238E27FC236}">
                <a16:creationId xmlns:a16="http://schemas.microsoft.com/office/drawing/2014/main" id="{66DDB1A6-53D3-218F-D4AC-5B2A10B431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8329B4F-96AA-AE4F-AFB6-2A6E69264614}" type="slidenum">
              <a:rPr lang="ja-JP" altLang="en-US" smtClean="0">
                <a:latin typeface="Arial" panose="020B0604020202020204" pitchFamily="34" charset="0"/>
              </a:rPr>
              <a:pPr>
                <a:spcBef>
                  <a:spcPct val="0"/>
                </a:spcBef>
              </a:pPr>
              <a:t>1</a:t>
            </a:fld>
            <a:endParaRPr lang="ja-JP"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a:extLst>
              <a:ext uri="{FF2B5EF4-FFF2-40B4-BE49-F238E27FC236}">
                <a16:creationId xmlns:a16="http://schemas.microsoft.com/office/drawing/2014/main" id="{9B76DABA-EED7-7DBD-FCB4-842F44CDDC7B}"/>
              </a:ext>
            </a:extLst>
          </p:cNvPr>
          <p:cNvSpPr>
            <a:spLocks noGrp="1"/>
          </p:cNvSpPr>
          <p:nvPr>
            <p:ph type="dt" sz="half" idx="10"/>
          </p:nvPr>
        </p:nvSpPr>
        <p:spPr/>
        <p:txBody>
          <a:bodyPr/>
          <a:lstStyle>
            <a:lvl1pPr>
              <a:defRPr/>
            </a:lvl1pPr>
          </a:lstStyle>
          <a:p>
            <a:pPr>
              <a:defRPr/>
            </a:pPr>
            <a:fld id="{4E954072-D178-244A-A203-54AC4CF8FCE8}" type="datetime1">
              <a:rPr lang="ja-JP" altLang="en-US"/>
              <a:pPr>
                <a:defRPr/>
              </a:pPr>
              <a:t>2022/9/2</a:t>
            </a:fld>
            <a:endParaRPr lang="ja-JP" altLang="en-US"/>
          </a:p>
        </p:txBody>
      </p:sp>
      <p:sp>
        <p:nvSpPr>
          <p:cNvPr id="5" name="フッター プレースホルダ 4">
            <a:extLst>
              <a:ext uri="{FF2B5EF4-FFF2-40B4-BE49-F238E27FC236}">
                <a16:creationId xmlns:a16="http://schemas.microsoft.com/office/drawing/2014/main" id="{14623B6F-6131-ADE5-9A71-18010DE016AF}"/>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C758CAC6-6A35-02AB-3441-DA749603990E}"/>
              </a:ext>
            </a:extLst>
          </p:cNvPr>
          <p:cNvSpPr>
            <a:spLocks noGrp="1"/>
          </p:cNvSpPr>
          <p:nvPr>
            <p:ph type="sldNum" sz="quarter" idx="12"/>
          </p:nvPr>
        </p:nvSpPr>
        <p:spPr/>
        <p:txBody>
          <a:bodyPr/>
          <a:lstStyle>
            <a:lvl1pPr>
              <a:defRPr/>
            </a:lvl1pPr>
          </a:lstStyle>
          <a:p>
            <a:pPr>
              <a:defRPr/>
            </a:pPr>
            <a:fld id="{E6691177-ADE1-0B40-850B-1685C0AB11A8}" type="slidenum">
              <a:rPr lang="ja-JP" altLang="en-US"/>
              <a:pPr>
                <a:defRPr/>
              </a:pPr>
              <a:t>‹#›</a:t>
            </a:fld>
            <a:endParaRPr lang="ja-JP" altLang="en-US"/>
          </a:p>
        </p:txBody>
      </p:sp>
    </p:spTree>
    <p:extLst>
      <p:ext uri="{BB962C8B-B14F-4D97-AF65-F5344CB8AC3E}">
        <p14:creationId xmlns:p14="http://schemas.microsoft.com/office/powerpoint/2010/main" val="236538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2AE500DD-6910-A0AC-B271-AFF17E70AE8D}"/>
              </a:ext>
            </a:extLst>
          </p:cNvPr>
          <p:cNvSpPr>
            <a:spLocks noGrp="1"/>
          </p:cNvSpPr>
          <p:nvPr>
            <p:ph type="dt" sz="half" idx="10"/>
          </p:nvPr>
        </p:nvSpPr>
        <p:spPr/>
        <p:txBody>
          <a:bodyPr/>
          <a:lstStyle>
            <a:lvl1pPr>
              <a:defRPr/>
            </a:lvl1pPr>
          </a:lstStyle>
          <a:p>
            <a:pPr>
              <a:defRPr/>
            </a:pPr>
            <a:fld id="{0D4551A1-9FAB-D145-8002-3197A005D86C}" type="datetime1">
              <a:rPr lang="ja-JP" altLang="en-US"/>
              <a:pPr>
                <a:defRPr/>
              </a:pPr>
              <a:t>2022/9/2</a:t>
            </a:fld>
            <a:endParaRPr lang="ja-JP" altLang="en-US"/>
          </a:p>
        </p:txBody>
      </p:sp>
      <p:sp>
        <p:nvSpPr>
          <p:cNvPr id="5" name="フッター プレースホルダ 4">
            <a:extLst>
              <a:ext uri="{FF2B5EF4-FFF2-40B4-BE49-F238E27FC236}">
                <a16:creationId xmlns:a16="http://schemas.microsoft.com/office/drawing/2014/main" id="{164637AE-B981-AB71-AFB1-02FDCD626D4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70A323AA-AF04-589F-D4A9-CDB5D0776E20}"/>
              </a:ext>
            </a:extLst>
          </p:cNvPr>
          <p:cNvSpPr>
            <a:spLocks noGrp="1"/>
          </p:cNvSpPr>
          <p:nvPr>
            <p:ph type="sldNum" sz="quarter" idx="12"/>
          </p:nvPr>
        </p:nvSpPr>
        <p:spPr/>
        <p:txBody>
          <a:bodyPr/>
          <a:lstStyle>
            <a:lvl1pPr>
              <a:defRPr/>
            </a:lvl1pPr>
          </a:lstStyle>
          <a:p>
            <a:pPr>
              <a:defRPr/>
            </a:pPr>
            <a:fld id="{627493FE-34AA-9740-8EB2-27833C911D6E}" type="slidenum">
              <a:rPr lang="ja-JP" altLang="en-US"/>
              <a:pPr>
                <a:defRPr/>
              </a:pPr>
              <a:t>‹#›</a:t>
            </a:fld>
            <a:endParaRPr lang="ja-JP" altLang="en-US"/>
          </a:p>
        </p:txBody>
      </p:sp>
    </p:spTree>
    <p:extLst>
      <p:ext uri="{BB962C8B-B14F-4D97-AF65-F5344CB8AC3E}">
        <p14:creationId xmlns:p14="http://schemas.microsoft.com/office/powerpoint/2010/main" val="147781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051151D7-4FDC-FAD6-918A-F994414206DA}"/>
              </a:ext>
            </a:extLst>
          </p:cNvPr>
          <p:cNvSpPr>
            <a:spLocks noGrp="1"/>
          </p:cNvSpPr>
          <p:nvPr>
            <p:ph type="dt" sz="half" idx="10"/>
          </p:nvPr>
        </p:nvSpPr>
        <p:spPr/>
        <p:txBody>
          <a:bodyPr/>
          <a:lstStyle>
            <a:lvl1pPr>
              <a:defRPr/>
            </a:lvl1pPr>
          </a:lstStyle>
          <a:p>
            <a:pPr>
              <a:defRPr/>
            </a:pPr>
            <a:fld id="{796AF418-AA57-0648-8AC7-5CA911BDA3E0}" type="datetime1">
              <a:rPr lang="ja-JP" altLang="en-US"/>
              <a:pPr>
                <a:defRPr/>
              </a:pPr>
              <a:t>2022/9/2</a:t>
            </a:fld>
            <a:endParaRPr lang="ja-JP" altLang="en-US"/>
          </a:p>
        </p:txBody>
      </p:sp>
      <p:sp>
        <p:nvSpPr>
          <p:cNvPr id="5" name="フッター プレースホルダ 4">
            <a:extLst>
              <a:ext uri="{FF2B5EF4-FFF2-40B4-BE49-F238E27FC236}">
                <a16:creationId xmlns:a16="http://schemas.microsoft.com/office/drawing/2014/main" id="{2F2C1139-7CFC-1266-4D3F-47E605CCDC7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563939C3-70DE-060C-AD58-B82EFD63D29E}"/>
              </a:ext>
            </a:extLst>
          </p:cNvPr>
          <p:cNvSpPr>
            <a:spLocks noGrp="1"/>
          </p:cNvSpPr>
          <p:nvPr>
            <p:ph type="sldNum" sz="quarter" idx="12"/>
          </p:nvPr>
        </p:nvSpPr>
        <p:spPr/>
        <p:txBody>
          <a:bodyPr/>
          <a:lstStyle>
            <a:lvl1pPr>
              <a:defRPr/>
            </a:lvl1pPr>
          </a:lstStyle>
          <a:p>
            <a:pPr>
              <a:defRPr/>
            </a:pPr>
            <a:fld id="{41B18D0E-D750-BB48-8314-A02DC2173959}" type="slidenum">
              <a:rPr lang="ja-JP" altLang="en-US"/>
              <a:pPr>
                <a:defRPr/>
              </a:pPr>
              <a:t>‹#›</a:t>
            </a:fld>
            <a:endParaRPr lang="ja-JP" altLang="en-US"/>
          </a:p>
        </p:txBody>
      </p:sp>
    </p:spTree>
    <p:extLst>
      <p:ext uri="{BB962C8B-B14F-4D97-AF65-F5344CB8AC3E}">
        <p14:creationId xmlns:p14="http://schemas.microsoft.com/office/powerpoint/2010/main" val="3586476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A5B41578-6C26-291F-0696-20A75B8A223D}"/>
              </a:ext>
            </a:extLst>
          </p:cNvPr>
          <p:cNvSpPr>
            <a:spLocks noGrp="1"/>
          </p:cNvSpPr>
          <p:nvPr>
            <p:ph type="dt" sz="half" idx="10"/>
          </p:nvPr>
        </p:nvSpPr>
        <p:spPr/>
        <p:txBody>
          <a:bodyPr/>
          <a:lstStyle>
            <a:lvl1pPr>
              <a:defRPr/>
            </a:lvl1pPr>
          </a:lstStyle>
          <a:p>
            <a:pPr>
              <a:defRPr/>
            </a:pPr>
            <a:fld id="{8BC09EF1-6B19-FD44-9B72-75D6B1B226BD}" type="datetime1">
              <a:rPr lang="ja-JP" altLang="en-US"/>
              <a:pPr>
                <a:defRPr/>
              </a:pPr>
              <a:t>2022/9/2</a:t>
            </a:fld>
            <a:endParaRPr lang="ja-JP" altLang="en-US"/>
          </a:p>
        </p:txBody>
      </p:sp>
      <p:sp>
        <p:nvSpPr>
          <p:cNvPr id="5" name="フッター プレースホルダ 4">
            <a:extLst>
              <a:ext uri="{FF2B5EF4-FFF2-40B4-BE49-F238E27FC236}">
                <a16:creationId xmlns:a16="http://schemas.microsoft.com/office/drawing/2014/main" id="{03AA8EE2-23A5-1F58-F252-235BBA15EFE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C3657A1F-155D-C6E9-E6CA-F8F41AC7C12A}"/>
              </a:ext>
            </a:extLst>
          </p:cNvPr>
          <p:cNvSpPr>
            <a:spLocks noGrp="1"/>
          </p:cNvSpPr>
          <p:nvPr>
            <p:ph type="sldNum" sz="quarter" idx="12"/>
          </p:nvPr>
        </p:nvSpPr>
        <p:spPr/>
        <p:txBody>
          <a:bodyPr/>
          <a:lstStyle>
            <a:lvl1pPr>
              <a:defRPr/>
            </a:lvl1pPr>
          </a:lstStyle>
          <a:p>
            <a:pPr>
              <a:defRPr/>
            </a:pPr>
            <a:fld id="{1053E10B-15BA-284E-93A3-A99EB7739062}" type="slidenum">
              <a:rPr lang="ja-JP" altLang="en-US"/>
              <a:pPr>
                <a:defRPr/>
              </a:pPr>
              <a:t>‹#›</a:t>
            </a:fld>
            <a:endParaRPr lang="ja-JP" altLang="en-US"/>
          </a:p>
        </p:txBody>
      </p:sp>
    </p:spTree>
    <p:extLst>
      <p:ext uri="{BB962C8B-B14F-4D97-AF65-F5344CB8AC3E}">
        <p14:creationId xmlns:p14="http://schemas.microsoft.com/office/powerpoint/2010/main" val="405624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a:extLst>
              <a:ext uri="{FF2B5EF4-FFF2-40B4-BE49-F238E27FC236}">
                <a16:creationId xmlns:a16="http://schemas.microsoft.com/office/drawing/2014/main" id="{3FB62C27-A253-C22D-BC5B-3B0F59D4F275}"/>
              </a:ext>
            </a:extLst>
          </p:cNvPr>
          <p:cNvSpPr>
            <a:spLocks noGrp="1"/>
          </p:cNvSpPr>
          <p:nvPr>
            <p:ph type="dt" sz="half" idx="10"/>
          </p:nvPr>
        </p:nvSpPr>
        <p:spPr/>
        <p:txBody>
          <a:bodyPr/>
          <a:lstStyle>
            <a:lvl1pPr>
              <a:defRPr/>
            </a:lvl1pPr>
          </a:lstStyle>
          <a:p>
            <a:pPr>
              <a:defRPr/>
            </a:pPr>
            <a:fld id="{F9EBA7C1-94A7-9E4F-B439-037A3632BBD5}" type="datetime1">
              <a:rPr lang="ja-JP" altLang="en-US"/>
              <a:pPr>
                <a:defRPr/>
              </a:pPr>
              <a:t>2022/9/2</a:t>
            </a:fld>
            <a:endParaRPr lang="ja-JP" altLang="en-US"/>
          </a:p>
        </p:txBody>
      </p:sp>
      <p:sp>
        <p:nvSpPr>
          <p:cNvPr id="5" name="フッター プレースホルダ 4">
            <a:extLst>
              <a:ext uri="{FF2B5EF4-FFF2-40B4-BE49-F238E27FC236}">
                <a16:creationId xmlns:a16="http://schemas.microsoft.com/office/drawing/2014/main" id="{2240D70C-4381-482A-AFED-C1E396311E3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DEBA9F85-E20B-83D0-3B70-3419AAB89542}"/>
              </a:ext>
            </a:extLst>
          </p:cNvPr>
          <p:cNvSpPr>
            <a:spLocks noGrp="1"/>
          </p:cNvSpPr>
          <p:nvPr>
            <p:ph type="sldNum" sz="quarter" idx="12"/>
          </p:nvPr>
        </p:nvSpPr>
        <p:spPr/>
        <p:txBody>
          <a:bodyPr/>
          <a:lstStyle>
            <a:lvl1pPr>
              <a:defRPr/>
            </a:lvl1pPr>
          </a:lstStyle>
          <a:p>
            <a:pPr>
              <a:defRPr/>
            </a:pPr>
            <a:fld id="{E17F1988-70E0-7748-A2AA-D3B51E461DA7}" type="slidenum">
              <a:rPr lang="ja-JP" altLang="en-US"/>
              <a:pPr>
                <a:defRPr/>
              </a:pPr>
              <a:t>‹#›</a:t>
            </a:fld>
            <a:endParaRPr lang="ja-JP" altLang="en-US"/>
          </a:p>
        </p:txBody>
      </p:sp>
    </p:spTree>
    <p:extLst>
      <p:ext uri="{BB962C8B-B14F-4D97-AF65-F5344CB8AC3E}">
        <p14:creationId xmlns:p14="http://schemas.microsoft.com/office/powerpoint/2010/main" val="2899315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a:extLst>
              <a:ext uri="{FF2B5EF4-FFF2-40B4-BE49-F238E27FC236}">
                <a16:creationId xmlns:a16="http://schemas.microsoft.com/office/drawing/2014/main" id="{8F407B42-45C1-A554-7B46-47705F6CC4C5}"/>
              </a:ext>
            </a:extLst>
          </p:cNvPr>
          <p:cNvSpPr>
            <a:spLocks noGrp="1"/>
          </p:cNvSpPr>
          <p:nvPr>
            <p:ph type="dt" sz="half" idx="10"/>
          </p:nvPr>
        </p:nvSpPr>
        <p:spPr/>
        <p:txBody>
          <a:bodyPr/>
          <a:lstStyle>
            <a:lvl1pPr>
              <a:defRPr/>
            </a:lvl1pPr>
          </a:lstStyle>
          <a:p>
            <a:pPr>
              <a:defRPr/>
            </a:pPr>
            <a:fld id="{DE50CA95-F42F-4D42-9B91-C15034A522E3}" type="datetime1">
              <a:rPr lang="ja-JP" altLang="en-US"/>
              <a:pPr>
                <a:defRPr/>
              </a:pPr>
              <a:t>2022/9/2</a:t>
            </a:fld>
            <a:endParaRPr lang="ja-JP" altLang="en-US"/>
          </a:p>
        </p:txBody>
      </p:sp>
      <p:sp>
        <p:nvSpPr>
          <p:cNvPr id="6" name="フッター プレースホルダ 4">
            <a:extLst>
              <a:ext uri="{FF2B5EF4-FFF2-40B4-BE49-F238E27FC236}">
                <a16:creationId xmlns:a16="http://schemas.microsoft.com/office/drawing/2014/main" id="{C9591D22-2117-F7FF-18AF-D5D616E46F94}"/>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2DE578B2-30AD-172D-FCA4-56B2708C2112}"/>
              </a:ext>
            </a:extLst>
          </p:cNvPr>
          <p:cNvSpPr>
            <a:spLocks noGrp="1"/>
          </p:cNvSpPr>
          <p:nvPr>
            <p:ph type="sldNum" sz="quarter" idx="12"/>
          </p:nvPr>
        </p:nvSpPr>
        <p:spPr/>
        <p:txBody>
          <a:bodyPr/>
          <a:lstStyle>
            <a:lvl1pPr>
              <a:defRPr/>
            </a:lvl1pPr>
          </a:lstStyle>
          <a:p>
            <a:pPr>
              <a:defRPr/>
            </a:pPr>
            <a:fld id="{48F02E70-AAAD-4D4D-816E-1DB0BCDE103C}" type="slidenum">
              <a:rPr lang="ja-JP" altLang="en-US"/>
              <a:pPr>
                <a:defRPr/>
              </a:pPr>
              <a:t>‹#›</a:t>
            </a:fld>
            <a:endParaRPr lang="ja-JP" altLang="en-US"/>
          </a:p>
        </p:txBody>
      </p:sp>
    </p:spTree>
    <p:extLst>
      <p:ext uri="{BB962C8B-B14F-4D97-AF65-F5344CB8AC3E}">
        <p14:creationId xmlns:p14="http://schemas.microsoft.com/office/powerpoint/2010/main" val="11805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a:extLst>
              <a:ext uri="{FF2B5EF4-FFF2-40B4-BE49-F238E27FC236}">
                <a16:creationId xmlns:a16="http://schemas.microsoft.com/office/drawing/2014/main" id="{987A48FC-DCCF-FE6C-A574-1C74BE0053DF}"/>
              </a:ext>
            </a:extLst>
          </p:cNvPr>
          <p:cNvSpPr>
            <a:spLocks noGrp="1"/>
          </p:cNvSpPr>
          <p:nvPr>
            <p:ph type="dt" sz="half" idx="10"/>
          </p:nvPr>
        </p:nvSpPr>
        <p:spPr/>
        <p:txBody>
          <a:bodyPr/>
          <a:lstStyle>
            <a:lvl1pPr>
              <a:defRPr/>
            </a:lvl1pPr>
          </a:lstStyle>
          <a:p>
            <a:pPr>
              <a:defRPr/>
            </a:pPr>
            <a:fld id="{297D0535-F906-2044-A269-51A8DC85DBF9}" type="datetime1">
              <a:rPr lang="ja-JP" altLang="en-US"/>
              <a:pPr>
                <a:defRPr/>
              </a:pPr>
              <a:t>2022/9/2</a:t>
            </a:fld>
            <a:endParaRPr lang="ja-JP" altLang="en-US"/>
          </a:p>
        </p:txBody>
      </p:sp>
      <p:sp>
        <p:nvSpPr>
          <p:cNvPr id="8" name="フッター プレースホルダ 4">
            <a:extLst>
              <a:ext uri="{FF2B5EF4-FFF2-40B4-BE49-F238E27FC236}">
                <a16:creationId xmlns:a16="http://schemas.microsoft.com/office/drawing/2014/main" id="{596C581D-92F8-3968-CC45-DF61269301F8}"/>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a:extLst>
              <a:ext uri="{FF2B5EF4-FFF2-40B4-BE49-F238E27FC236}">
                <a16:creationId xmlns:a16="http://schemas.microsoft.com/office/drawing/2014/main" id="{105F0E42-C072-32BA-4B15-C4323122C16C}"/>
              </a:ext>
            </a:extLst>
          </p:cNvPr>
          <p:cNvSpPr>
            <a:spLocks noGrp="1"/>
          </p:cNvSpPr>
          <p:nvPr>
            <p:ph type="sldNum" sz="quarter" idx="12"/>
          </p:nvPr>
        </p:nvSpPr>
        <p:spPr/>
        <p:txBody>
          <a:bodyPr/>
          <a:lstStyle>
            <a:lvl1pPr>
              <a:defRPr/>
            </a:lvl1pPr>
          </a:lstStyle>
          <a:p>
            <a:pPr>
              <a:defRPr/>
            </a:pPr>
            <a:fld id="{2C3D1119-FBBD-A34B-B78B-71596BB7A1C3}" type="slidenum">
              <a:rPr lang="ja-JP" altLang="en-US"/>
              <a:pPr>
                <a:defRPr/>
              </a:pPr>
              <a:t>‹#›</a:t>
            </a:fld>
            <a:endParaRPr lang="ja-JP" altLang="en-US"/>
          </a:p>
        </p:txBody>
      </p:sp>
    </p:spTree>
    <p:extLst>
      <p:ext uri="{BB962C8B-B14F-4D97-AF65-F5344CB8AC3E}">
        <p14:creationId xmlns:p14="http://schemas.microsoft.com/office/powerpoint/2010/main" val="4126062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a:extLst>
              <a:ext uri="{FF2B5EF4-FFF2-40B4-BE49-F238E27FC236}">
                <a16:creationId xmlns:a16="http://schemas.microsoft.com/office/drawing/2014/main" id="{BB6E0F80-CD30-BD16-CB67-947694252010}"/>
              </a:ext>
            </a:extLst>
          </p:cNvPr>
          <p:cNvSpPr>
            <a:spLocks noGrp="1"/>
          </p:cNvSpPr>
          <p:nvPr>
            <p:ph type="dt" sz="half" idx="10"/>
          </p:nvPr>
        </p:nvSpPr>
        <p:spPr/>
        <p:txBody>
          <a:bodyPr/>
          <a:lstStyle>
            <a:lvl1pPr>
              <a:defRPr/>
            </a:lvl1pPr>
          </a:lstStyle>
          <a:p>
            <a:pPr>
              <a:defRPr/>
            </a:pPr>
            <a:fld id="{FC86E7ED-59FE-6E4F-AF8E-483688F8DA98}" type="datetime1">
              <a:rPr lang="ja-JP" altLang="en-US"/>
              <a:pPr>
                <a:defRPr/>
              </a:pPr>
              <a:t>2022/9/2</a:t>
            </a:fld>
            <a:endParaRPr lang="ja-JP" altLang="en-US"/>
          </a:p>
        </p:txBody>
      </p:sp>
      <p:sp>
        <p:nvSpPr>
          <p:cNvPr id="4" name="フッター プレースホルダ 4">
            <a:extLst>
              <a:ext uri="{FF2B5EF4-FFF2-40B4-BE49-F238E27FC236}">
                <a16:creationId xmlns:a16="http://schemas.microsoft.com/office/drawing/2014/main" id="{1BC10E30-5242-CA5E-DB05-07D61334BDB7}"/>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a:extLst>
              <a:ext uri="{FF2B5EF4-FFF2-40B4-BE49-F238E27FC236}">
                <a16:creationId xmlns:a16="http://schemas.microsoft.com/office/drawing/2014/main" id="{1B2126B3-797A-D1B0-892E-014BD1F22760}"/>
              </a:ext>
            </a:extLst>
          </p:cNvPr>
          <p:cNvSpPr>
            <a:spLocks noGrp="1"/>
          </p:cNvSpPr>
          <p:nvPr>
            <p:ph type="sldNum" sz="quarter" idx="12"/>
          </p:nvPr>
        </p:nvSpPr>
        <p:spPr/>
        <p:txBody>
          <a:bodyPr/>
          <a:lstStyle>
            <a:lvl1pPr>
              <a:defRPr/>
            </a:lvl1pPr>
          </a:lstStyle>
          <a:p>
            <a:pPr>
              <a:defRPr/>
            </a:pPr>
            <a:fld id="{3A868E3D-D0E3-D941-A3DC-6FE00146CDBE}" type="slidenum">
              <a:rPr lang="ja-JP" altLang="en-US"/>
              <a:pPr>
                <a:defRPr/>
              </a:pPr>
              <a:t>‹#›</a:t>
            </a:fld>
            <a:endParaRPr lang="ja-JP" altLang="en-US"/>
          </a:p>
        </p:txBody>
      </p:sp>
    </p:spTree>
    <p:extLst>
      <p:ext uri="{BB962C8B-B14F-4D97-AF65-F5344CB8AC3E}">
        <p14:creationId xmlns:p14="http://schemas.microsoft.com/office/powerpoint/2010/main" val="84666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a:extLst>
              <a:ext uri="{FF2B5EF4-FFF2-40B4-BE49-F238E27FC236}">
                <a16:creationId xmlns:a16="http://schemas.microsoft.com/office/drawing/2014/main" id="{54B5B5A0-68B1-7CD2-D73F-A2CBE95D2868}"/>
              </a:ext>
            </a:extLst>
          </p:cNvPr>
          <p:cNvSpPr>
            <a:spLocks noGrp="1"/>
          </p:cNvSpPr>
          <p:nvPr>
            <p:ph type="dt" sz="half" idx="10"/>
          </p:nvPr>
        </p:nvSpPr>
        <p:spPr/>
        <p:txBody>
          <a:bodyPr/>
          <a:lstStyle>
            <a:lvl1pPr>
              <a:defRPr/>
            </a:lvl1pPr>
          </a:lstStyle>
          <a:p>
            <a:pPr>
              <a:defRPr/>
            </a:pPr>
            <a:fld id="{3B9E9C4A-3B41-F44B-9076-6CDF9D22ACC0}" type="datetime1">
              <a:rPr lang="ja-JP" altLang="en-US"/>
              <a:pPr>
                <a:defRPr/>
              </a:pPr>
              <a:t>2022/9/2</a:t>
            </a:fld>
            <a:endParaRPr lang="ja-JP" altLang="en-US"/>
          </a:p>
        </p:txBody>
      </p:sp>
      <p:sp>
        <p:nvSpPr>
          <p:cNvPr id="3" name="フッター プレースホルダ 4">
            <a:extLst>
              <a:ext uri="{FF2B5EF4-FFF2-40B4-BE49-F238E27FC236}">
                <a16:creationId xmlns:a16="http://schemas.microsoft.com/office/drawing/2014/main" id="{0E12F2C1-67A2-A3BC-2C18-64EC7401D5E2}"/>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a:extLst>
              <a:ext uri="{FF2B5EF4-FFF2-40B4-BE49-F238E27FC236}">
                <a16:creationId xmlns:a16="http://schemas.microsoft.com/office/drawing/2014/main" id="{C52B6E36-C801-1176-5A5E-4F1EDDAA69F6}"/>
              </a:ext>
            </a:extLst>
          </p:cNvPr>
          <p:cNvSpPr>
            <a:spLocks noGrp="1"/>
          </p:cNvSpPr>
          <p:nvPr>
            <p:ph type="sldNum" sz="quarter" idx="12"/>
          </p:nvPr>
        </p:nvSpPr>
        <p:spPr/>
        <p:txBody>
          <a:bodyPr/>
          <a:lstStyle>
            <a:lvl1pPr>
              <a:defRPr/>
            </a:lvl1pPr>
          </a:lstStyle>
          <a:p>
            <a:pPr>
              <a:defRPr/>
            </a:pPr>
            <a:fld id="{46E0BE58-CB24-A341-94E0-3979300077D4}" type="slidenum">
              <a:rPr lang="ja-JP" altLang="en-US"/>
              <a:pPr>
                <a:defRPr/>
              </a:pPr>
              <a:t>‹#›</a:t>
            </a:fld>
            <a:endParaRPr lang="ja-JP" altLang="en-US"/>
          </a:p>
        </p:txBody>
      </p:sp>
    </p:spTree>
    <p:extLst>
      <p:ext uri="{BB962C8B-B14F-4D97-AF65-F5344CB8AC3E}">
        <p14:creationId xmlns:p14="http://schemas.microsoft.com/office/powerpoint/2010/main" val="3726191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A69D09F4-004E-DCD5-A6D1-1D2884E87B4E}"/>
              </a:ext>
            </a:extLst>
          </p:cNvPr>
          <p:cNvSpPr>
            <a:spLocks noGrp="1"/>
          </p:cNvSpPr>
          <p:nvPr>
            <p:ph type="dt" sz="half" idx="10"/>
          </p:nvPr>
        </p:nvSpPr>
        <p:spPr/>
        <p:txBody>
          <a:bodyPr/>
          <a:lstStyle>
            <a:lvl1pPr>
              <a:defRPr/>
            </a:lvl1pPr>
          </a:lstStyle>
          <a:p>
            <a:pPr>
              <a:defRPr/>
            </a:pPr>
            <a:fld id="{4024950F-FBBF-8541-B8A9-C9B1D8214256}" type="datetime1">
              <a:rPr lang="ja-JP" altLang="en-US"/>
              <a:pPr>
                <a:defRPr/>
              </a:pPr>
              <a:t>2022/9/2</a:t>
            </a:fld>
            <a:endParaRPr lang="ja-JP" altLang="en-US"/>
          </a:p>
        </p:txBody>
      </p:sp>
      <p:sp>
        <p:nvSpPr>
          <p:cNvPr id="6" name="フッター プレースホルダ 4">
            <a:extLst>
              <a:ext uri="{FF2B5EF4-FFF2-40B4-BE49-F238E27FC236}">
                <a16:creationId xmlns:a16="http://schemas.microsoft.com/office/drawing/2014/main" id="{4EEC289F-3B0E-2F5F-2907-6BA67C4C8DEB}"/>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20794CFB-0815-F785-B2D7-800B1747372D}"/>
              </a:ext>
            </a:extLst>
          </p:cNvPr>
          <p:cNvSpPr>
            <a:spLocks noGrp="1"/>
          </p:cNvSpPr>
          <p:nvPr>
            <p:ph type="sldNum" sz="quarter" idx="12"/>
          </p:nvPr>
        </p:nvSpPr>
        <p:spPr/>
        <p:txBody>
          <a:bodyPr/>
          <a:lstStyle>
            <a:lvl1pPr>
              <a:defRPr/>
            </a:lvl1pPr>
          </a:lstStyle>
          <a:p>
            <a:pPr>
              <a:defRPr/>
            </a:pPr>
            <a:fld id="{74B71AFA-B653-A94A-A8D8-2AE3E114F5FF}" type="slidenum">
              <a:rPr lang="ja-JP" altLang="en-US"/>
              <a:pPr>
                <a:defRPr/>
              </a:pPr>
              <a:t>‹#›</a:t>
            </a:fld>
            <a:endParaRPr lang="ja-JP" altLang="en-US"/>
          </a:p>
        </p:txBody>
      </p:sp>
    </p:spTree>
    <p:extLst>
      <p:ext uri="{BB962C8B-B14F-4D97-AF65-F5344CB8AC3E}">
        <p14:creationId xmlns:p14="http://schemas.microsoft.com/office/powerpoint/2010/main" val="2364750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a:extLst>
              <a:ext uri="{FF2B5EF4-FFF2-40B4-BE49-F238E27FC236}">
                <a16:creationId xmlns:a16="http://schemas.microsoft.com/office/drawing/2014/main" id="{B5E0F304-521A-F092-A5F8-7F5D9561895C}"/>
              </a:ext>
            </a:extLst>
          </p:cNvPr>
          <p:cNvSpPr>
            <a:spLocks noGrp="1"/>
          </p:cNvSpPr>
          <p:nvPr>
            <p:ph type="dt" sz="half" idx="10"/>
          </p:nvPr>
        </p:nvSpPr>
        <p:spPr/>
        <p:txBody>
          <a:bodyPr/>
          <a:lstStyle>
            <a:lvl1pPr>
              <a:defRPr/>
            </a:lvl1pPr>
          </a:lstStyle>
          <a:p>
            <a:pPr>
              <a:defRPr/>
            </a:pPr>
            <a:fld id="{8ECA8673-D6F9-E04D-8A09-5609DA71FE5F}" type="datetime1">
              <a:rPr lang="ja-JP" altLang="en-US"/>
              <a:pPr>
                <a:defRPr/>
              </a:pPr>
              <a:t>2022/9/2</a:t>
            </a:fld>
            <a:endParaRPr lang="ja-JP" altLang="en-US"/>
          </a:p>
        </p:txBody>
      </p:sp>
      <p:sp>
        <p:nvSpPr>
          <p:cNvPr id="6" name="フッター プレースホルダ 4">
            <a:extLst>
              <a:ext uri="{FF2B5EF4-FFF2-40B4-BE49-F238E27FC236}">
                <a16:creationId xmlns:a16="http://schemas.microsoft.com/office/drawing/2014/main" id="{D0A63E90-290B-24A7-1135-766BB8E9CBB0}"/>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a:extLst>
              <a:ext uri="{FF2B5EF4-FFF2-40B4-BE49-F238E27FC236}">
                <a16:creationId xmlns:a16="http://schemas.microsoft.com/office/drawing/2014/main" id="{C471C12F-A2CA-42E7-7134-85624EC0B930}"/>
              </a:ext>
            </a:extLst>
          </p:cNvPr>
          <p:cNvSpPr>
            <a:spLocks noGrp="1"/>
          </p:cNvSpPr>
          <p:nvPr>
            <p:ph type="sldNum" sz="quarter" idx="12"/>
          </p:nvPr>
        </p:nvSpPr>
        <p:spPr/>
        <p:txBody>
          <a:bodyPr/>
          <a:lstStyle>
            <a:lvl1pPr>
              <a:defRPr/>
            </a:lvl1pPr>
          </a:lstStyle>
          <a:p>
            <a:pPr>
              <a:defRPr/>
            </a:pPr>
            <a:fld id="{A75D9695-E053-6547-8AC6-0B5D7F29565C}" type="slidenum">
              <a:rPr lang="ja-JP" altLang="en-US"/>
              <a:pPr>
                <a:defRPr/>
              </a:pPr>
              <a:t>‹#›</a:t>
            </a:fld>
            <a:endParaRPr lang="ja-JP" altLang="en-US"/>
          </a:p>
        </p:txBody>
      </p:sp>
    </p:spTree>
    <p:extLst>
      <p:ext uri="{BB962C8B-B14F-4D97-AF65-F5344CB8AC3E}">
        <p14:creationId xmlns:p14="http://schemas.microsoft.com/office/powerpoint/2010/main" val="3296683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a:extLst>
              <a:ext uri="{FF2B5EF4-FFF2-40B4-BE49-F238E27FC236}">
                <a16:creationId xmlns:a16="http://schemas.microsoft.com/office/drawing/2014/main" id="{CA81056F-9568-04D0-A0C9-FD2B059ADA9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a:extLst>
              <a:ext uri="{FF2B5EF4-FFF2-40B4-BE49-F238E27FC236}">
                <a16:creationId xmlns:a16="http://schemas.microsoft.com/office/drawing/2014/main" id="{58FDCEE1-39E7-8617-44BB-509E09F1D24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a:extLst>
              <a:ext uri="{FF2B5EF4-FFF2-40B4-BE49-F238E27FC236}">
                <a16:creationId xmlns:a16="http://schemas.microsoft.com/office/drawing/2014/main" id="{8220AD2A-8B9E-4E69-D3F2-BBDE6E60910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EF81A602-E061-DA40-9B98-9DF92D1ADF2E}" type="datetime1">
              <a:rPr lang="ja-JP" altLang="en-US"/>
              <a:pPr>
                <a:defRPr/>
              </a:pPr>
              <a:t>2022/9/2</a:t>
            </a:fld>
            <a:endParaRPr lang="ja-JP" altLang="en-US"/>
          </a:p>
        </p:txBody>
      </p:sp>
      <p:sp>
        <p:nvSpPr>
          <p:cNvPr id="5" name="フッター プレースホルダ 4">
            <a:extLst>
              <a:ext uri="{FF2B5EF4-FFF2-40B4-BE49-F238E27FC236}">
                <a16:creationId xmlns:a16="http://schemas.microsoft.com/office/drawing/2014/main" id="{435FC026-1914-4F08-6DE0-0C47F30C45D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a:extLst>
              <a:ext uri="{FF2B5EF4-FFF2-40B4-BE49-F238E27FC236}">
                <a16:creationId xmlns:a16="http://schemas.microsoft.com/office/drawing/2014/main" id="{2FD11E1B-F54A-8DE8-F5CE-34AC40A8469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Helvetica" panose="020B0604020202020204" pitchFamily="34" charset="0"/>
                <a:ea typeface="HG丸ｺﾞｼｯｸM-PRO" panose="020F0600000000000000" pitchFamily="50" charset="-128"/>
              </a:defRPr>
            </a:lvl1pPr>
          </a:lstStyle>
          <a:p>
            <a:pPr>
              <a:defRPr/>
            </a:pPr>
            <a:fld id="{08F04C42-2467-B748-8C87-BC53F8F02FC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Helvetica" pitchFamily="34" charset="0"/>
          <a:ea typeface="HG丸ｺﾞｼｯｸM-PRO" pitchFamily="50" charset="-128"/>
        </a:defRPr>
      </a:lvl2pPr>
      <a:lvl3pPr algn="ctr" rtl="0" eaLnBrk="0" fontAlgn="base" hangingPunct="0">
        <a:spcBef>
          <a:spcPct val="0"/>
        </a:spcBef>
        <a:spcAft>
          <a:spcPct val="0"/>
        </a:spcAft>
        <a:defRPr kumimoji="1" sz="4400">
          <a:solidFill>
            <a:schemeClr val="tx1"/>
          </a:solidFill>
          <a:latin typeface="Helvetica" pitchFamily="34" charset="0"/>
          <a:ea typeface="HG丸ｺﾞｼｯｸM-PRO" pitchFamily="50" charset="-128"/>
        </a:defRPr>
      </a:lvl3pPr>
      <a:lvl4pPr algn="ctr" rtl="0" eaLnBrk="0" fontAlgn="base" hangingPunct="0">
        <a:spcBef>
          <a:spcPct val="0"/>
        </a:spcBef>
        <a:spcAft>
          <a:spcPct val="0"/>
        </a:spcAft>
        <a:defRPr kumimoji="1" sz="4400">
          <a:solidFill>
            <a:schemeClr val="tx1"/>
          </a:solidFill>
          <a:latin typeface="Helvetica" pitchFamily="34" charset="0"/>
          <a:ea typeface="HG丸ｺﾞｼｯｸM-PRO" pitchFamily="50" charset="-128"/>
        </a:defRPr>
      </a:lvl4pPr>
      <a:lvl5pPr algn="ctr" rtl="0" eaLnBrk="0" fontAlgn="base" hangingPunct="0">
        <a:spcBef>
          <a:spcPct val="0"/>
        </a:spcBef>
        <a:spcAft>
          <a:spcPct val="0"/>
        </a:spcAft>
        <a:defRPr kumimoji="1" sz="4400">
          <a:solidFill>
            <a:schemeClr val="tx1"/>
          </a:solidFill>
          <a:latin typeface="Helvetica" pitchFamily="34" charset="0"/>
          <a:ea typeface="HG丸ｺﾞｼｯｸM-PRO"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uta@caltech.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ichimura@phys.s.u-tokyo.ac.j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hyperlink" Target="https://dcc.ligo.org/LIGO-G150137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log.ligo-la.caltech.edu/aLOG/index.php?callRep=61099" TargetMode="External"/><Relationship Id="rId2" Type="http://schemas.openxmlformats.org/officeDocument/2006/relationships/hyperlink" Target="https://dcc.ligo.org/LIGO-T220027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dcc.ligo.org/LIGO-E2100030"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alog.ligo-la.caltech.edu/aLOG/index.php?callRep=59282" TargetMode="External"/><Relationship Id="rId5" Type="http://schemas.openxmlformats.org/officeDocument/2006/relationships/hyperlink" Target="https://dcc.ligo.org/LIGO-T2200018"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dcc.ligo.org/LIGO-E2100030" TargetMode="External"/><Relationship Id="rId7" Type="http://schemas.openxmlformats.org/officeDocument/2006/relationships/hyperlink" Target="https://alog.ligo-la.caltech.edu/aLOG/index.php?callRep=59076" TargetMode="External"/><Relationship Id="rId2" Type="http://schemas.openxmlformats.org/officeDocument/2006/relationships/hyperlink" Target="https://www.excelitas.com/product/ffd-200h-si-pin-5mm-8-pc-ultrafast" TargetMode="External"/><Relationship Id="rId1" Type="http://schemas.openxmlformats.org/officeDocument/2006/relationships/slideLayout" Target="../slideLayouts/slideLayout2.xml"/><Relationship Id="rId6" Type="http://schemas.openxmlformats.org/officeDocument/2006/relationships/hyperlink" Target="https://dcc.ligo.org/LIGO-D1200543" TargetMode="External"/><Relationship Id="rId5" Type="http://schemas.openxmlformats.org/officeDocument/2006/relationships/hyperlink" Target="https://dcc.ligo.org/LIGO-D2000505" TargetMode="External"/><Relationship Id="rId10" Type="http://schemas.openxmlformats.org/officeDocument/2006/relationships/hyperlink" Target="https://dcc.ligo.org/LIGO-D1900511" TargetMode="External"/><Relationship Id="rId4" Type="http://schemas.openxmlformats.org/officeDocument/2006/relationships/hyperlink" Target="https://dcc.ligo.org/LIGO-D2100369" TargetMode="Externa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www.datasheet39.com/download.php?id=640967"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dcc.ligo.org/LIGO-D1001530" TargetMode="External"/><Relationship Id="rId5" Type="http://schemas.openxmlformats.org/officeDocument/2006/relationships/hyperlink" Target="https://alog.ligo-la.caltech.edu/aLOG/index.php?callRep=60856" TargetMode="External"/><Relationship Id="rId4" Type="http://schemas.openxmlformats.org/officeDocument/2006/relationships/hyperlink" Target="https://www.analog.com/media/en/technical-documentation/data-sheets/op97.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cc.ligo.org/LIGO-G150137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cc.ligo.org/LIGO-G2000723"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alog.ligo-la.caltech.edu/aLOG/index.php?callRep=59076" TargetMode="External"/><Relationship Id="rId5" Type="http://schemas.openxmlformats.org/officeDocument/2006/relationships/hyperlink" Target="https://dcc.ligo.org/LIGO-T2200018"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dcc.ligo.org/LIGO-G1601619" TargetMode="External"/><Relationship Id="rId7" Type="http://schemas.openxmlformats.org/officeDocument/2006/relationships/hyperlink" Target="https://alog.ligo-la.caltech.edu/aLOG/index.php?callRep=60885"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alog.ligo-la.caltech.edu/aLOG/index.php?callRep=55225" TargetMode="External"/><Relationship Id="rId5" Type="http://schemas.openxmlformats.org/officeDocument/2006/relationships/hyperlink" Target="https://alog.ligo-la.caltech.edu/aLOG/index.php?callRep=59266" TargetMode="External"/><Relationship Id="rId4" Type="http://schemas.openxmlformats.org/officeDocument/2006/relationships/hyperlink" Target="https://alog.ligo-la.caltech.edu/aLOG/index.php?callRep=6085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log.ligo-la.caltech.edu/aLOG/index.php?callRep=60702" TargetMode="External"/><Relationship Id="rId2" Type="http://schemas.openxmlformats.org/officeDocument/2006/relationships/hyperlink" Target="https://doi.org/10.1103/PhysRevD.102.062003"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cc.ligo.org/DocDB/0183/G2201281/001/L1%20Commissioning%20Updated%20Aug%202022.pdf"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alog.ligo-la.caltech.edu/aLOG/index.php?callRep=60878" TargetMode="External"/><Relationship Id="rId4" Type="http://schemas.openxmlformats.org/officeDocument/2006/relationships/hyperlink" Target="https://alog.ligo-la.caltech.edu/aLOG/index.php?callRep=6088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dcc.ligo.org/LIGO-T2200272"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8.emf"/><Relationship Id="rId7" Type="http://schemas.openxmlformats.org/officeDocument/2006/relationships/image" Target="../media/image11.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hyperlink" Target="https://dcc.ligo.org/LIGO-T2200272" TargetMode="External"/><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7.emf"/><Relationship Id="rId7"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hyperlink" Target="https://dcc.ligo.org/LIGO-T2200272" TargetMode="External"/><Relationship Id="rId5" Type="http://schemas.openxmlformats.org/officeDocument/2006/relationships/image" Target="../media/image10.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ptTeX_Preamble" descr="\documentclass[12pt]{jarticle}&#13;&#10;\pagestyle{empty}&#13;&#10;\usepackage{amsmath,amssymb}&#13;&#10;\usepackage[dvips]{color}" hidden="1">
            <a:extLst>
              <a:ext uri="{FF2B5EF4-FFF2-40B4-BE49-F238E27FC236}">
                <a16:creationId xmlns:a16="http://schemas.microsoft.com/office/drawing/2014/main" id="{AFC41B57-33E9-7092-7113-A8C56CFFB1AC}"/>
              </a:ext>
            </a:extLst>
          </p:cNvPr>
          <p:cNvSpPr txBox="1"/>
          <p:nvPr/>
        </p:nvSpPr>
        <p:spPr>
          <a:xfrm>
            <a:off x="-1651000" y="-635000"/>
            <a:ext cx="1651000" cy="635000"/>
          </a:xfrm>
          <a:prstGeom prst="rect">
            <a:avLst/>
          </a:prstGeom>
          <a:solidFill>
            <a:schemeClr val="accent3">
              <a:lumMod val="40000"/>
              <a:lumOff val="60000"/>
            </a:schemeClr>
          </a:solidFill>
          <a:ln>
            <a:noFill/>
          </a:ln>
        </p:spPr>
        <p:txBody>
          <a:bodyPr>
            <a:spAutoFit/>
          </a:bodyPr>
          <a:lstStyle/>
          <a:p>
            <a:pPr algn="ctr" eaLnBrk="1" hangingPunct="1">
              <a:defRPr/>
            </a:pPr>
            <a:endParaRPr lang="ja-JP" altLang="en-US" dirty="0">
              <a:latin typeface="Arial" charset="0"/>
              <a:ea typeface="ＭＳ Ｐゴシック" charset="-128"/>
            </a:endParaRPr>
          </a:p>
        </p:txBody>
      </p:sp>
      <p:sp>
        <p:nvSpPr>
          <p:cNvPr id="15362" name="サブタイトル 2">
            <a:extLst>
              <a:ext uri="{FF2B5EF4-FFF2-40B4-BE49-F238E27FC236}">
                <a16:creationId xmlns:a16="http://schemas.microsoft.com/office/drawing/2014/main" id="{D27DCC6D-FDCF-A650-9AD8-9B2D18DF3E95}"/>
              </a:ext>
            </a:extLst>
          </p:cNvPr>
          <p:cNvSpPr txBox="1">
            <a:spLocks/>
          </p:cNvSpPr>
          <p:nvPr/>
        </p:nvSpPr>
        <p:spPr bwMode="auto">
          <a:xfrm>
            <a:off x="6732588" y="188913"/>
            <a:ext cx="24114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lgn="r" eaLnBrk="1" hangingPunct="1">
              <a:buFont typeface="Arial" panose="020B0604020202020204" pitchFamily="34" charset="0"/>
              <a:buNone/>
            </a:pPr>
            <a:r>
              <a:rPr lang="en-US" altLang="ja-JP" sz="1800"/>
              <a:t>August 19, </a:t>
            </a:r>
            <a:r>
              <a:rPr lang="en-US" altLang="ja-JP" sz="1800" dirty="0"/>
              <a:t>2022</a:t>
            </a:r>
          </a:p>
        </p:txBody>
      </p:sp>
      <p:sp>
        <p:nvSpPr>
          <p:cNvPr id="15363" name="サブタイトル 2">
            <a:extLst>
              <a:ext uri="{FF2B5EF4-FFF2-40B4-BE49-F238E27FC236}">
                <a16:creationId xmlns:a16="http://schemas.microsoft.com/office/drawing/2014/main" id="{9AE4DADA-92A1-2A22-4EB0-5FBB23FC2904}"/>
              </a:ext>
            </a:extLst>
          </p:cNvPr>
          <p:cNvSpPr>
            <a:spLocks noGrp="1"/>
          </p:cNvSpPr>
          <p:nvPr>
            <p:ph type="subTitle" idx="1"/>
          </p:nvPr>
        </p:nvSpPr>
        <p:spPr>
          <a:xfrm>
            <a:off x="0" y="3933825"/>
            <a:ext cx="9144000" cy="1609725"/>
          </a:xfrm>
        </p:spPr>
        <p:txBody>
          <a:bodyPr/>
          <a:lstStyle/>
          <a:p>
            <a:pPr eaLnBrk="1" hangingPunct="1"/>
            <a:r>
              <a:rPr lang="en-US" altLang="ja-JP" dirty="0">
                <a:solidFill>
                  <a:schemeClr val="tx1"/>
                </a:solidFill>
              </a:rPr>
              <a:t>Yuta </a:t>
            </a:r>
            <a:r>
              <a:rPr lang="en-US" altLang="ja-JP" dirty="0" err="1">
                <a:solidFill>
                  <a:schemeClr val="tx1"/>
                </a:solidFill>
              </a:rPr>
              <a:t>Michimura</a:t>
            </a:r>
            <a:endParaRPr lang="en-US" altLang="ja-JP" dirty="0">
              <a:solidFill>
                <a:schemeClr val="tx1"/>
              </a:solidFill>
            </a:endParaRPr>
          </a:p>
          <a:p>
            <a:pPr eaLnBrk="1" hangingPunct="1"/>
            <a:r>
              <a:rPr lang="en-US" altLang="ja-JP" sz="2000" dirty="0">
                <a:solidFill>
                  <a:schemeClr val="tx1"/>
                </a:solidFill>
              </a:rPr>
              <a:t>LIGO Laboratory, California Institute of Technology</a:t>
            </a:r>
          </a:p>
          <a:p>
            <a:pPr eaLnBrk="1" hangingPunct="1"/>
            <a:r>
              <a:rPr lang="en-US" altLang="ja-JP" sz="2000" dirty="0">
                <a:solidFill>
                  <a:schemeClr val="tx1"/>
                </a:solidFill>
                <a:hlinkClick r:id="rId3"/>
              </a:rPr>
              <a:t>yuta@caltech.edu</a:t>
            </a:r>
            <a:endParaRPr lang="en-US" altLang="ja-JP" sz="2000" dirty="0">
              <a:solidFill>
                <a:schemeClr val="tx1"/>
              </a:solidFill>
            </a:endParaRPr>
          </a:p>
          <a:p>
            <a:pPr eaLnBrk="1" hangingPunct="1"/>
            <a:r>
              <a:rPr lang="en-US" altLang="ja-JP" sz="2000" dirty="0">
                <a:solidFill>
                  <a:schemeClr val="tx1"/>
                </a:solidFill>
              </a:rPr>
              <a:t>RESCEU, University of Tokyo</a:t>
            </a:r>
          </a:p>
          <a:p>
            <a:pPr eaLnBrk="1" hangingPunct="1"/>
            <a:r>
              <a:rPr lang="en-US" altLang="ja-JP" sz="2000" dirty="0">
                <a:solidFill>
                  <a:schemeClr val="tx1"/>
                </a:solidFill>
                <a:hlinkClick r:id="rId4"/>
              </a:rPr>
              <a:t>michimura@phys.s.u-tokyo.ac.jp</a:t>
            </a:r>
            <a:endParaRPr lang="en-US" altLang="ja-JP" sz="2000" dirty="0">
              <a:solidFill>
                <a:schemeClr val="tx1"/>
              </a:solidFill>
            </a:endParaRPr>
          </a:p>
          <a:p>
            <a:pPr eaLnBrk="1" hangingPunct="1"/>
            <a:r>
              <a:rPr lang="en-US" altLang="ja-JP" sz="2000" dirty="0">
                <a:solidFill>
                  <a:schemeClr val="tx1"/>
                </a:solidFill>
              </a:rPr>
              <a:t>with </a:t>
            </a:r>
            <a:r>
              <a:rPr lang="en-US" altLang="ja-JP" dirty="0">
                <a:solidFill>
                  <a:schemeClr val="tx1"/>
                </a:solidFill>
              </a:rPr>
              <a:t>Masayuki Nakano</a:t>
            </a:r>
            <a:endParaRPr lang="en-US" altLang="ja-JP" sz="2000" dirty="0">
              <a:solidFill>
                <a:schemeClr val="tx1"/>
              </a:solidFill>
            </a:endParaRPr>
          </a:p>
        </p:txBody>
      </p:sp>
      <p:sp>
        <p:nvSpPr>
          <p:cNvPr id="15364" name="サブタイトル 2">
            <a:extLst>
              <a:ext uri="{FF2B5EF4-FFF2-40B4-BE49-F238E27FC236}">
                <a16:creationId xmlns:a16="http://schemas.microsoft.com/office/drawing/2014/main" id="{67E5A7EE-5A53-11B3-3FA7-D6434507C9BB}"/>
              </a:ext>
            </a:extLst>
          </p:cNvPr>
          <p:cNvSpPr txBox="1">
            <a:spLocks/>
          </p:cNvSpPr>
          <p:nvPr/>
        </p:nvSpPr>
        <p:spPr bwMode="auto">
          <a:xfrm>
            <a:off x="0" y="214313"/>
            <a:ext cx="67325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eaLnBrk="1" hangingPunct="1">
              <a:buFont typeface="Arial" panose="020B0604020202020204" pitchFamily="34" charset="0"/>
              <a:buNone/>
            </a:pPr>
            <a:r>
              <a:rPr lang="en-US" altLang="ja-JP" sz="1800"/>
              <a:t>LIGO-G2201296</a:t>
            </a:r>
            <a:endParaRPr lang="en-US" altLang="ja-JP" sz="1800" dirty="0"/>
          </a:p>
        </p:txBody>
      </p:sp>
      <p:sp>
        <p:nvSpPr>
          <p:cNvPr id="10" name="タイトル 1">
            <a:extLst>
              <a:ext uri="{FF2B5EF4-FFF2-40B4-BE49-F238E27FC236}">
                <a16:creationId xmlns:a16="http://schemas.microsoft.com/office/drawing/2014/main" id="{A300A856-A841-AC91-4037-F8ECFAB0618A}"/>
              </a:ext>
            </a:extLst>
          </p:cNvPr>
          <p:cNvSpPr>
            <a:spLocks noGrp="1"/>
          </p:cNvSpPr>
          <p:nvPr>
            <p:ph type="ctrTitle"/>
          </p:nvPr>
        </p:nvSpPr>
        <p:spPr>
          <a:xfrm>
            <a:off x="0" y="1989138"/>
            <a:ext cx="9144000" cy="1727200"/>
          </a:xfrm>
        </p:spPr>
        <p:txBody>
          <a:bodyPr/>
          <a:lstStyle/>
          <a:p>
            <a:pPr eaLnBrk="1" hangingPunct="1">
              <a:defRPr/>
            </a:pPr>
            <a:r>
              <a:rPr lang="en-US" altLang="ja-JP" dirty="0">
                <a:effectLst>
                  <a:outerShdw blurRad="38100" dist="38100" dir="2700000" algn="tl">
                    <a:srgbClr val="000000">
                      <a:alpha val="43137"/>
                    </a:srgbClr>
                  </a:outerShdw>
                </a:effectLst>
                <a:cs typeface="Helvetica" pitchFamily="34" charset="0"/>
              </a:rPr>
              <a:t>Note on power measured at </a:t>
            </a:r>
            <a:br>
              <a:rPr lang="en-US" altLang="ja-JP" dirty="0">
                <a:effectLst>
                  <a:outerShdw blurRad="38100" dist="38100" dir="2700000" algn="tl">
                    <a:srgbClr val="000000">
                      <a:alpha val="43137"/>
                    </a:srgbClr>
                  </a:outerShdw>
                </a:effectLst>
                <a:cs typeface="Helvetica" pitchFamily="34" charset="0"/>
              </a:rPr>
            </a:br>
            <a:r>
              <a:rPr lang="en-US" altLang="ja-JP" dirty="0">
                <a:effectLst>
                  <a:outerShdw blurRad="38100" dist="38100" dir="2700000" algn="tl">
                    <a:srgbClr val="000000">
                      <a:alpha val="43137"/>
                    </a:srgbClr>
                  </a:outerShdw>
                </a:effectLst>
                <a:cs typeface="Helvetica" pitchFamily="34" charset="0"/>
              </a:rPr>
              <a:t>OFI s-pol rejected light monitor</a:t>
            </a:r>
            <a:endParaRPr lang="ja-JP" altLang="en-US" dirty="0">
              <a:effectLst>
                <a:outerShdw blurRad="38100" dist="38100" dir="2700000" algn="tl">
                  <a:srgbClr val="000000">
                    <a:alpha val="43137"/>
                  </a:srgbClr>
                </a:outerShdw>
              </a:effectLst>
              <a:cs typeface="Helvetica"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S-pol from Arm is 90 deg Off</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400" dirty="0"/>
              <a:t>s-pol generated in arm reflection is always 90 deg out of phase from p-pol in small birefringence limit</a:t>
            </a:r>
          </a:p>
          <a:p>
            <a:pPr>
              <a:buClr>
                <a:schemeClr val="tx1"/>
              </a:buClr>
            </a:pPr>
            <a:r>
              <a:rPr lang="en-US" altLang="ja-JP" sz="2400" dirty="0"/>
              <a:t>This is always the case, arm locked/unlocked or with small arm detuning</a:t>
            </a:r>
          </a:p>
          <a:p>
            <a:pPr>
              <a:buClr>
                <a:schemeClr val="tx1"/>
              </a:buClr>
            </a:pPr>
            <a:r>
              <a:rPr lang="en-US" altLang="ja-JP" sz="2400" dirty="0">
                <a:solidFill>
                  <a:srgbClr val="FF0000"/>
                </a:solidFill>
              </a:rPr>
              <a:t>DARM offset will change MICH fringe and amount of s-pol carrier TEM00 in AS port, but AS port could be bright for s-pol, depending on axis orientation of both arms</a:t>
            </a:r>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10</a:t>
            </a:fld>
            <a:endParaRPr lang="ja-JP" altLang="en-US" sz="2000">
              <a:solidFill>
                <a:srgbClr val="898989"/>
              </a:solidFill>
            </a:endParaRPr>
          </a:p>
        </p:txBody>
      </p:sp>
      <p:sp>
        <p:nvSpPr>
          <p:cNvPr id="3" name="テキスト ボックス 2">
            <a:extLst>
              <a:ext uri="{FF2B5EF4-FFF2-40B4-BE49-F238E27FC236}">
                <a16:creationId xmlns:a16="http://schemas.microsoft.com/office/drawing/2014/main" id="{3DA179F1-D9C3-56E5-6F48-3403676D6721}"/>
              </a:ext>
            </a:extLst>
          </p:cNvPr>
          <p:cNvSpPr txBox="1"/>
          <p:nvPr/>
        </p:nvSpPr>
        <p:spPr>
          <a:xfrm>
            <a:off x="179512" y="3673007"/>
            <a:ext cx="7787204" cy="646331"/>
          </a:xfrm>
          <a:prstGeom prst="rect">
            <a:avLst/>
          </a:prstGeom>
          <a:noFill/>
          <a:ln>
            <a:noFill/>
          </a:ln>
        </p:spPr>
        <p:txBody>
          <a:bodyPr wrap="square">
            <a:spAutoFit/>
          </a:bodyPr>
          <a:lstStyle/>
          <a:p>
            <a:pPr>
              <a:buClr>
                <a:schemeClr val="tx1"/>
              </a:buClr>
              <a:defRPr/>
            </a:pPr>
            <a:r>
              <a:rPr lang="en-US" altLang="ja-JP" sz="1800" dirty="0"/>
              <a:t>If we consider arm cavity as a waveplate which makes small phase shift </a:t>
            </a:r>
            <a:r>
              <a:rPr lang="en-US" altLang="ja-JP" sz="1800" dirty="0" err="1"/>
              <a:t>δ</a:t>
            </a:r>
            <a:r>
              <a:rPr lang="en-US" altLang="ja-JP" sz="1800" dirty="0"/>
              <a:t>&lt;&lt;1</a:t>
            </a:r>
            <a:r>
              <a:rPr lang="en-US" altLang="ja-JP" dirty="0"/>
              <a:t>, and its axis is rotated by </a:t>
            </a:r>
            <a:r>
              <a:rPr lang="en-US" altLang="ja-JP" dirty="0" err="1"/>
              <a:t>θ</a:t>
            </a:r>
            <a:r>
              <a:rPr lang="en-US" altLang="ja-JP" dirty="0"/>
              <a:t> from input polarization, reflected light is</a:t>
            </a:r>
            <a:endParaRPr lang="en-US" altLang="ja-JP" sz="1800" dirty="0"/>
          </a:p>
        </p:txBody>
      </p:sp>
      <p:pic>
        <p:nvPicPr>
          <p:cNvPr id="4" name="図 3">
            <a:extLst>
              <a:ext uri="{FF2B5EF4-FFF2-40B4-BE49-F238E27FC236}">
                <a16:creationId xmlns:a16="http://schemas.microsoft.com/office/drawing/2014/main" id="{9A4BD82C-ADB9-FF22-0C05-695E23E07A1F}"/>
              </a:ext>
            </a:extLst>
          </p:cNvPr>
          <p:cNvPicPr>
            <a:picLocks noChangeAspect="1"/>
          </p:cNvPicPr>
          <p:nvPr/>
        </p:nvPicPr>
        <p:blipFill>
          <a:blip r:embed="rId2"/>
          <a:stretch>
            <a:fillRect/>
          </a:stretch>
        </p:blipFill>
        <p:spPr>
          <a:xfrm>
            <a:off x="435023" y="4335316"/>
            <a:ext cx="7772400" cy="1424182"/>
          </a:xfrm>
          <a:prstGeom prst="rect">
            <a:avLst/>
          </a:prstGeom>
        </p:spPr>
      </p:pic>
      <p:cxnSp>
        <p:nvCxnSpPr>
          <p:cNvPr id="5" name="直線矢印コネクタ 4">
            <a:extLst>
              <a:ext uri="{FF2B5EF4-FFF2-40B4-BE49-F238E27FC236}">
                <a16:creationId xmlns:a16="http://schemas.microsoft.com/office/drawing/2014/main" id="{9C321966-D7B7-D306-F07A-E4A3EB139A16}"/>
              </a:ext>
            </a:extLst>
          </p:cNvPr>
          <p:cNvCxnSpPr>
            <a:cxnSpLocks/>
          </p:cNvCxnSpPr>
          <p:nvPr/>
        </p:nvCxnSpPr>
        <p:spPr>
          <a:xfrm>
            <a:off x="4283968" y="5615482"/>
            <a:ext cx="432048" cy="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2A534A93-C9CA-A8C1-6E24-7D932451AD93}"/>
              </a:ext>
            </a:extLst>
          </p:cNvPr>
          <p:cNvSpPr txBox="1"/>
          <p:nvPr/>
        </p:nvSpPr>
        <p:spPr>
          <a:xfrm>
            <a:off x="4705525" y="5005685"/>
            <a:ext cx="4258964" cy="892552"/>
          </a:xfrm>
          <a:prstGeom prst="rect">
            <a:avLst/>
          </a:prstGeom>
          <a:noFill/>
          <a:ln>
            <a:noFill/>
          </a:ln>
        </p:spPr>
        <p:txBody>
          <a:bodyPr wrap="square">
            <a:spAutoFit/>
          </a:bodyPr>
          <a:lstStyle/>
          <a:p>
            <a:pPr>
              <a:buClr>
                <a:schemeClr val="tx1"/>
              </a:buClr>
              <a:defRPr/>
            </a:pPr>
            <a:r>
              <a:rPr lang="en-US" altLang="ja-JP" sz="1800" dirty="0">
                <a:solidFill>
                  <a:srgbClr val="FF0000"/>
                </a:solidFill>
              </a:rPr>
              <a:t>Orthogonal polarization have </a:t>
            </a:r>
            <a:r>
              <a:rPr lang="en-US" altLang="ja-JP" sz="1800" i="1" dirty="0" err="1">
                <a:solidFill>
                  <a:srgbClr val="FF0000"/>
                </a:solidFill>
              </a:rPr>
              <a:t>i</a:t>
            </a:r>
            <a:r>
              <a:rPr lang="en-US" altLang="ja-JP" sz="1800" dirty="0">
                <a:solidFill>
                  <a:srgbClr val="FF0000"/>
                </a:solidFill>
              </a:rPr>
              <a:t>, which means its phase is off by 90 deg</a:t>
            </a:r>
          </a:p>
          <a:p>
            <a:pPr>
              <a:buClr>
                <a:schemeClr val="tx1"/>
              </a:buClr>
              <a:defRPr/>
            </a:pPr>
            <a:r>
              <a:rPr lang="en-US" altLang="ja-JP" sz="1600" dirty="0">
                <a:solidFill>
                  <a:srgbClr val="FF0000"/>
                </a:solidFill>
              </a:rPr>
              <a:t>(+90 or -90, depending on axis orientation)</a:t>
            </a:r>
          </a:p>
        </p:txBody>
      </p:sp>
      <p:cxnSp>
        <p:nvCxnSpPr>
          <p:cNvPr id="6" name="直線矢印コネクタ 5">
            <a:extLst>
              <a:ext uri="{FF2B5EF4-FFF2-40B4-BE49-F238E27FC236}">
                <a16:creationId xmlns:a16="http://schemas.microsoft.com/office/drawing/2014/main" id="{1E898C5B-F9E0-F717-4DD2-1962509A9E81}"/>
              </a:ext>
            </a:extLst>
          </p:cNvPr>
          <p:cNvCxnSpPr>
            <a:cxnSpLocks/>
          </p:cNvCxnSpPr>
          <p:nvPr/>
        </p:nvCxnSpPr>
        <p:spPr>
          <a:xfrm flipV="1">
            <a:off x="7988893" y="3959174"/>
            <a:ext cx="156592" cy="263773"/>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78911E3-C011-9915-86B0-F28E3C7948EE}"/>
              </a:ext>
            </a:extLst>
          </p:cNvPr>
          <p:cNvSpPr txBox="1"/>
          <p:nvPr/>
        </p:nvSpPr>
        <p:spPr>
          <a:xfrm>
            <a:off x="7697339" y="3573029"/>
            <a:ext cx="1267149" cy="369332"/>
          </a:xfrm>
          <a:prstGeom prst="rect">
            <a:avLst/>
          </a:prstGeom>
          <a:noFill/>
          <a:ln>
            <a:noFill/>
          </a:ln>
        </p:spPr>
        <p:txBody>
          <a:bodyPr wrap="square">
            <a:spAutoFit/>
          </a:bodyPr>
          <a:lstStyle/>
          <a:p>
            <a:pPr>
              <a:buClr>
                <a:schemeClr val="tx1"/>
              </a:buClr>
              <a:defRPr/>
            </a:pPr>
            <a:r>
              <a:rPr lang="en-US" altLang="ja-JP" sz="1800" dirty="0"/>
              <a:t>Input pol</a:t>
            </a:r>
          </a:p>
        </p:txBody>
      </p:sp>
      <p:sp>
        <p:nvSpPr>
          <p:cNvPr id="7" name="テキスト ボックス 6">
            <a:extLst>
              <a:ext uri="{FF2B5EF4-FFF2-40B4-BE49-F238E27FC236}">
                <a16:creationId xmlns:a16="http://schemas.microsoft.com/office/drawing/2014/main" id="{24C6206E-FB1E-117A-9AF3-5ED8E4C82893}"/>
              </a:ext>
            </a:extLst>
          </p:cNvPr>
          <p:cNvSpPr txBox="1"/>
          <p:nvPr/>
        </p:nvSpPr>
        <p:spPr>
          <a:xfrm>
            <a:off x="279985" y="5962054"/>
            <a:ext cx="7787204" cy="923330"/>
          </a:xfrm>
          <a:prstGeom prst="rect">
            <a:avLst/>
          </a:prstGeom>
          <a:noFill/>
          <a:ln>
            <a:noFill/>
          </a:ln>
        </p:spPr>
        <p:txBody>
          <a:bodyPr wrap="square">
            <a:spAutoFit/>
          </a:bodyPr>
          <a:lstStyle/>
          <a:p>
            <a:pPr>
              <a:buClr>
                <a:schemeClr val="tx1"/>
              </a:buClr>
              <a:defRPr/>
            </a:pPr>
            <a:r>
              <a:rPr lang="en-US" altLang="ja-JP" sz="1800" dirty="0"/>
              <a:t>Resonant condition of arm cavity will change the amount </a:t>
            </a:r>
            <a:r>
              <a:rPr lang="en-US" altLang="ja-JP" dirty="0"/>
              <a:t>of </a:t>
            </a:r>
            <a:r>
              <a:rPr lang="en-US" altLang="ja-JP" dirty="0" err="1"/>
              <a:t>δ</a:t>
            </a:r>
            <a:r>
              <a:rPr lang="en-US" altLang="ja-JP" dirty="0"/>
              <a:t> and </a:t>
            </a:r>
            <a:r>
              <a:rPr lang="en-US" altLang="ja-JP" dirty="0" err="1"/>
              <a:t>θ</a:t>
            </a:r>
            <a:r>
              <a:rPr lang="en-US" altLang="ja-JP" dirty="0"/>
              <a:t>, and thus amplitude of orthogonal polarization, but it will not change the phase of orthogonal polarization</a:t>
            </a:r>
            <a:endParaRPr lang="en-US" altLang="ja-JP" sz="1800" dirty="0"/>
          </a:p>
        </p:txBody>
      </p:sp>
    </p:spTree>
    <p:extLst>
      <p:ext uri="{BB962C8B-B14F-4D97-AF65-F5344CB8AC3E}">
        <p14:creationId xmlns:p14="http://schemas.microsoft.com/office/powerpoint/2010/main" val="832499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BS Messes Up s-pol</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400" dirty="0"/>
              <a:t>BS is ~80:~20 for s-pol, and phase in reflection/transmission is different from p-pol by O(10) </a:t>
            </a:r>
            <a:r>
              <a:rPr lang="en-US" altLang="ja-JP" sz="2400" dirty="0" err="1"/>
              <a:t>mrad</a:t>
            </a:r>
            <a:r>
              <a:rPr lang="en-US" altLang="ja-JP" sz="2400" dirty="0"/>
              <a:t> (</a:t>
            </a:r>
            <a:r>
              <a:rPr lang="en-US" altLang="ja-JP" sz="2400" dirty="0">
                <a:hlinkClick r:id="rId2"/>
              </a:rPr>
              <a:t>LIGO-G1501374</a:t>
            </a:r>
            <a:r>
              <a:rPr lang="en-US" altLang="ja-JP" sz="2400" dirty="0"/>
              <a:t>), which makes MICH reflection/transmission phase difference by ~100 </a:t>
            </a:r>
            <a:r>
              <a:rPr lang="en-US" altLang="ja-JP" sz="2400" dirty="0" err="1"/>
              <a:t>mrad</a:t>
            </a:r>
            <a:endParaRPr lang="en-US" altLang="ja-JP" sz="2400" dirty="0"/>
          </a:p>
          <a:p>
            <a:pPr>
              <a:buClr>
                <a:schemeClr val="tx1"/>
              </a:buClr>
            </a:pPr>
            <a:r>
              <a:rPr lang="en-US" altLang="ja-JP" sz="2400" dirty="0"/>
              <a:t>This is enough to shift s-pol resonance away from p-pol resonance, and MICH fringe away from bright/dark fringe</a:t>
            </a:r>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11</a:t>
            </a:fld>
            <a:endParaRPr lang="ja-JP" altLang="en-US" sz="2000">
              <a:solidFill>
                <a:srgbClr val="898989"/>
              </a:solidFill>
            </a:endParaRPr>
          </a:p>
        </p:txBody>
      </p:sp>
      <p:sp>
        <p:nvSpPr>
          <p:cNvPr id="3" name="テキスト ボックス 2">
            <a:extLst>
              <a:ext uri="{FF2B5EF4-FFF2-40B4-BE49-F238E27FC236}">
                <a16:creationId xmlns:a16="http://schemas.microsoft.com/office/drawing/2014/main" id="{BCAE7F52-1A33-A015-F06D-CC8A1F83C49E}"/>
              </a:ext>
            </a:extLst>
          </p:cNvPr>
          <p:cNvSpPr txBox="1"/>
          <p:nvPr/>
        </p:nvSpPr>
        <p:spPr>
          <a:xfrm>
            <a:off x="174080" y="3282278"/>
            <a:ext cx="7787204" cy="646331"/>
          </a:xfrm>
          <a:prstGeom prst="rect">
            <a:avLst/>
          </a:prstGeom>
          <a:noFill/>
          <a:ln>
            <a:noFill/>
          </a:ln>
        </p:spPr>
        <p:txBody>
          <a:bodyPr wrap="square">
            <a:spAutoFit/>
          </a:bodyPr>
          <a:lstStyle/>
          <a:p>
            <a:pPr>
              <a:buClr>
                <a:schemeClr val="tx1"/>
              </a:buClr>
              <a:defRPr/>
            </a:pPr>
            <a:r>
              <a:rPr lang="en-US" altLang="ja-JP" sz="1800" dirty="0"/>
              <a:t>With zero DARM/CARM offsets and no PRM/SRM, electric field of AS beam and REFL beam will be </a:t>
            </a:r>
          </a:p>
        </p:txBody>
      </p:sp>
      <p:cxnSp>
        <p:nvCxnSpPr>
          <p:cNvPr id="5" name="直線矢印コネクタ 4">
            <a:extLst>
              <a:ext uri="{FF2B5EF4-FFF2-40B4-BE49-F238E27FC236}">
                <a16:creationId xmlns:a16="http://schemas.microsoft.com/office/drawing/2014/main" id="{DCA1C165-A26C-C5C8-7F4C-FFDF32F3DDA3}"/>
              </a:ext>
            </a:extLst>
          </p:cNvPr>
          <p:cNvCxnSpPr>
            <a:cxnSpLocks/>
          </p:cNvCxnSpPr>
          <p:nvPr/>
        </p:nvCxnSpPr>
        <p:spPr>
          <a:xfrm flipH="1" flipV="1">
            <a:off x="6372200" y="3951554"/>
            <a:ext cx="173022" cy="129185"/>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421C4468-7BBF-88A0-2A9B-2EA4800ADA93}"/>
              </a:ext>
            </a:extLst>
          </p:cNvPr>
          <p:cNvSpPr txBox="1"/>
          <p:nvPr/>
        </p:nvSpPr>
        <p:spPr>
          <a:xfrm>
            <a:off x="4552375" y="3612272"/>
            <a:ext cx="4788020" cy="369332"/>
          </a:xfrm>
          <a:prstGeom prst="rect">
            <a:avLst/>
          </a:prstGeom>
          <a:noFill/>
          <a:ln>
            <a:noFill/>
          </a:ln>
        </p:spPr>
        <p:txBody>
          <a:bodyPr wrap="square">
            <a:spAutoFit/>
          </a:bodyPr>
          <a:lstStyle/>
          <a:p>
            <a:pPr>
              <a:buClr>
                <a:schemeClr val="tx1"/>
              </a:buClr>
              <a:defRPr/>
            </a:pPr>
            <a:r>
              <a:rPr lang="en-US" altLang="ja-JP" sz="1800" dirty="0">
                <a:solidFill>
                  <a:srgbClr val="FF0000"/>
                </a:solidFill>
              </a:rPr>
              <a:t>Different for s-pol from BS effects</a:t>
            </a:r>
          </a:p>
        </p:txBody>
      </p:sp>
      <p:pic>
        <p:nvPicPr>
          <p:cNvPr id="8" name="図 7">
            <a:extLst>
              <a:ext uri="{FF2B5EF4-FFF2-40B4-BE49-F238E27FC236}">
                <a16:creationId xmlns:a16="http://schemas.microsoft.com/office/drawing/2014/main" id="{99F18A3D-DCCE-C4B2-ACEE-8A48AA1EAD58}"/>
              </a:ext>
            </a:extLst>
          </p:cNvPr>
          <p:cNvPicPr>
            <a:picLocks noChangeAspect="1"/>
          </p:cNvPicPr>
          <p:nvPr/>
        </p:nvPicPr>
        <p:blipFill>
          <a:blip r:embed="rId3"/>
          <a:stretch>
            <a:fillRect/>
          </a:stretch>
        </p:blipFill>
        <p:spPr>
          <a:xfrm>
            <a:off x="323528" y="4085543"/>
            <a:ext cx="7772400" cy="1576440"/>
          </a:xfrm>
          <a:prstGeom prst="rect">
            <a:avLst/>
          </a:prstGeom>
        </p:spPr>
      </p:pic>
      <p:cxnSp>
        <p:nvCxnSpPr>
          <p:cNvPr id="9" name="直線矢印コネクタ 8">
            <a:extLst>
              <a:ext uri="{FF2B5EF4-FFF2-40B4-BE49-F238E27FC236}">
                <a16:creationId xmlns:a16="http://schemas.microsoft.com/office/drawing/2014/main" id="{503707B8-8482-93C0-DC0F-95E66C997D44}"/>
              </a:ext>
            </a:extLst>
          </p:cNvPr>
          <p:cNvCxnSpPr>
            <a:cxnSpLocks/>
          </p:cNvCxnSpPr>
          <p:nvPr/>
        </p:nvCxnSpPr>
        <p:spPr>
          <a:xfrm flipH="1">
            <a:off x="7091062" y="5045742"/>
            <a:ext cx="875654" cy="75023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F68CC794-C811-896B-48C8-AA1E83A01E62}"/>
              </a:ext>
            </a:extLst>
          </p:cNvPr>
          <p:cNvCxnSpPr>
            <a:cxnSpLocks/>
          </p:cNvCxnSpPr>
          <p:nvPr/>
        </p:nvCxnSpPr>
        <p:spPr>
          <a:xfrm>
            <a:off x="4644008" y="5564718"/>
            <a:ext cx="504055" cy="231254"/>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C5B19731-4EF6-C283-AA99-B6DB4389A7A4}"/>
              </a:ext>
            </a:extLst>
          </p:cNvPr>
          <p:cNvSpPr txBox="1"/>
          <p:nvPr/>
        </p:nvSpPr>
        <p:spPr>
          <a:xfrm>
            <a:off x="5148063" y="5795972"/>
            <a:ext cx="3596645" cy="369332"/>
          </a:xfrm>
          <a:prstGeom prst="rect">
            <a:avLst/>
          </a:prstGeom>
          <a:noFill/>
          <a:ln>
            <a:noFill/>
          </a:ln>
        </p:spPr>
        <p:txBody>
          <a:bodyPr wrap="square">
            <a:spAutoFit/>
          </a:bodyPr>
          <a:lstStyle/>
          <a:p>
            <a:pPr>
              <a:buClr>
                <a:schemeClr val="tx1"/>
              </a:buClr>
              <a:defRPr/>
            </a:pPr>
            <a:r>
              <a:rPr lang="en-US" altLang="ja-JP" sz="1800" dirty="0">
                <a:solidFill>
                  <a:srgbClr val="FF0000"/>
                </a:solidFill>
              </a:rPr>
              <a:t>DIFF and COMM mixed in PRC</a:t>
            </a:r>
          </a:p>
        </p:txBody>
      </p:sp>
      <p:sp>
        <p:nvSpPr>
          <p:cNvPr id="4" name="テキスト ボックス 3">
            <a:extLst>
              <a:ext uri="{FF2B5EF4-FFF2-40B4-BE49-F238E27FC236}">
                <a16:creationId xmlns:a16="http://schemas.microsoft.com/office/drawing/2014/main" id="{0550BBB1-4C71-7295-ACCF-DBC2D40C2211}"/>
              </a:ext>
            </a:extLst>
          </p:cNvPr>
          <p:cNvSpPr txBox="1"/>
          <p:nvPr/>
        </p:nvSpPr>
        <p:spPr>
          <a:xfrm>
            <a:off x="4624040" y="2124255"/>
            <a:ext cx="4391270" cy="369332"/>
          </a:xfrm>
          <a:prstGeom prst="rect">
            <a:avLst/>
          </a:prstGeom>
          <a:noFill/>
          <a:ln>
            <a:noFill/>
          </a:ln>
        </p:spPr>
        <p:txBody>
          <a:bodyPr wrap="square">
            <a:spAutoFit/>
          </a:bodyPr>
          <a:lstStyle/>
          <a:p>
            <a:pPr>
              <a:buClr>
                <a:schemeClr val="tx1"/>
              </a:buClr>
              <a:defRPr/>
            </a:pPr>
            <a:r>
              <a:rPr lang="en-US" altLang="ja-JP" sz="1800" dirty="0"/>
              <a:t>PRC linewidth is 2*pi/Finesse ~ 50 </a:t>
            </a:r>
            <a:r>
              <a:rPr lang="en-US" altLang="ja-JP" sz="1800" dirty="0" err="1"/>
              <a:t>mrad</a:t>
            </a:r>
            <a:endParaRPr lang="en-US" altLang="ja-JP" sz="1800" dirty="0"/>
          </a:p>
        </p:txBody>
      </p:sp>
      <p:sp>
        <p:nvSpPr>
          <p:cNvPr id="6" name="テキスト ボックス 5">
            <a:extLst>
              <a:ext uri="{FF2B5EF4-FFF2-40B4-BE49-F238E27FC236}">
                <a16:creationId xmlns:a16="http://schemas.microsoft.com/office/drawing/2014/main" id="{7974F827-14C4-CCFB-66A4-4190069BE064}"/>
              </a:ext>
            </a:extLst>
          </p:cNvPr>
          <p:cNvSpPr txBox="1"/>
          <p:nvPr/>
        </p:nvSpPr>
        <p:spPr>
          <a:xfrm>
            <a:off x="406018" y="5834435"/>
            <a:ext cx="5966182" cy="923330"/>
          </a:xfrm>
          <a:prstGeom prst="rect">
            <a:avLst/>
          </a:prstGeom>
          <a:noFill/>
          <a:ln>
            <a:noFill/>
          </a:ln>
        </p:spPr>
        <p:txBody>
          <a:bodyPr wrap="square">
            <a:spAutoFit/>
          </a:bodyPr>
          <a:lstStyle/>
          <a:p>
            <a:pPr>
              <a:buClr>
                <a:schemeClr val="tx1"/>
              </a:buClr>
              <a:defRPr/>
            </a:pPr>
            <a:r>
              <a:rPr lang="en-US" altLang="ja-JP" dirty="0"/>
              <a:t>x-y = -76 </a:t>
            </a:r>
            <a:r>
              <a:rPr lang="en-US" altLang="ja-JP" dirty="0" err="1"/>
              <a:t>mrad</a:t>
            </a:r>
            <a:r>
              <a:rPr lang="en-US" altLang="ja-JP" dirty="0"/>
              <a:t> for AS and REFL</a:t>
            </a:r>
          </a:p>
          <a:p>
            <a:pPr>
              <a:buClr>
                <a:schemeClr val="tx1"/>
              </a:buClr>
              <a:defRPr/>
            </a:pPr>
            <a:r>
              <a:rPr lang="en-US" altLang="ja-JP" sz="1800" dirty="0"/>
              <a:t>(</a:t>
            </a:r>
            <a:r>
              <a:rPr lang="en-US" altLang="ja-JP" sz="1800" dirty="0" err="1"/>
              <a:t>x+y</a:t>
            </a:r>
            <a:r>
              <a:rPr lang="en-US" altLang="ja-JP" sz="1800" dirty="0"/>
              <a:t>)/2 = -</a:t>
            </a:r>
            <a:r>
              <a:rPr lang="en-US" altLang="ja-JP" dirty="0"/>
              <a:t>184</a:t>
            </a:r>
            <a:r>
              <a:rPr lang="en-US" altLang="ja-JP" sz="1800" dirty="0"/>
              <a:t> </a:t>
            </a:r>
            <a:r>
              <a:rPr lang="en-US" altLang="ja-JP" sz="1800" dirty="0" err="1"/>
              <a:t>mrad</a:t>
            </a:r>
            <a:r>
              <a:rPr lang="en-US" altLang="ja-JP" sz="1800" dirty="0"/>
              <a:t> for AS</a:t>
            </a:r>
            <a:br>
              <a:rPr lang="en-US" altLang="ja-JP" sz="1800" dirty="0"/>
            </a:br>
            <a:r>
              <a:rPr lang="en-US" altLang="ja-JP" sz="1800" dirty="0"/>
              <a:t>(</a:t>
            </a:r>
            <a:r>
              <a:rPr lang="en-US" altLang="ja-JP" sz="1800" dirty="0" err="1"/>
              <a:t>x+y</a:t>
            </a:r>
            <a:r>
              <a:rPr lang="en-US" altLang="ja-JP" sz="1800" dirty="0"/>
              <a:t>)/2-φ = </a:t>
            </a:r>
            <a:r>
              <a:rPr lang="en-US" altLang="ja-JP" dirty="0"/>
              <a:t>-146 </a:t>
            </a:r>
            <a:r>
              <a:rPr lang="en-US" altLang="ja-JP" dirty="0" err="1"/>
              <a:t>mrad</a:t>
            </a:r>
            <a:r>
              <a:rPr lang="en-US" altLang="ja-JP" dirty="0"/>
              <a:t> - 22 </a:t>
            </a:r>
            <a:r>
              <a:rPr lang="en-US" altLang="ja-JP" dirty="0" err="1"/>
              <a:t>mrad</a:t>
            </a:r>
            <a:r>
              <a:rPr lang="en-US" altLang="ja-JP" dirty="0"/>
              <a:t> = -168 </a:t>
            </a:r>
            <a:r>
              <a:rPr lang="en-US" altLang="ja-JP" dirty="0" err="1"/>
              <a:t>mrad</a:t>
            </a:r>
            <a:r>
              <a:rPr lang="en-US" altLang="ja-JP" dirty="0"/>
              <a:t> for REFL</a:t>
            </a:r>
            <a:endParaRPr lang="en-US" altLang="ja-JP" sz="1800" dirty="0"/>
          </a:p>
        </p:txBody>
      </p:sp>
    </p:spTree>
    <p:extLst>
      <p:ext uri="{BB962C8B-B14F-4D97-AF65-F5344CB8AC3E}">
        <p14:creationId xmlns:p14="http://schemas.microsoft.com/office/powerpoint/2010/main" val="135245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400" dirty="0"/>
              <a:t>Why DARM offset didn’t change power in OFI_B much?</a:t>
            </a:r>
            <a:br>
              <a:rPr lang="en-US" altLang="ja-JP" sz="2400" dirty="0"/>
            </a:br>
            <a:r>
              <a:rPr lang="en-US" altLang="ja-JP" sz="1600" dirty="0"/>
              <a:t>  - It is possible because contrast of s-pol is probably worse than that of p-pol, and MICH fringe is different for s-pol (AS port can be dark or bright for s-pol, depending on axis orientations of both arms, and shifted from perfect dark or bright from additional phase in BS). For example, if ITMX birefringence is very large compared with ITMY, DARM offset does not change s-pol power at AS.</a:t>
            </a:r>
          </a:p>
          <a:p>
            <a:pPr>
              <a:buClr>
                <a:schemeClr val="tx1"/>
              </a:buClr>
            </a:pPr>
            <a:r>
              <a:rPr lang="en-US" altLang="ja-JP" sz="2400" dirty="0"/>
              <a:t>Why s-pol is carrier dominant?</a:t>
            </a:r>
            <a:br>
              <a:rPr lang="en-US" altLang="ja-JP" sz="2400" dirty="0"/>
            </a:br>
            <a:r>
              <a:rPr lang="en-US" altLang="ja-JP" sz="1800" dirty="0"/>
              <a:t> </a:t>
            </a:r>
            <a:r>
              <a:rPr lang="en-US" altLang="ja-JP" sz="1600" dirty="0"/>
              <a:t> - Resonant condition in PRC/SRC is different for s-pol because of BS, and RFSB (and carrier TEM00) are suppressed?</a:t>
            </a:r>
            <a:br>
              <a:rPr lang="en-US" altLang="ja-JP" sz="1600" dirty="0"/>
            </a:br>
            <a:r>
              <a:rPr lang="en-US" altLang="ja-JP" sz="1600" dirty="0"/>
              <a:t>  - ITM non-uniform coating birefringence can create carrier HOMs in s-pol (ITM substrate birefringence cannot make much due to Lawrence effect; See previous slides and Table I in </a:t>
            </a:r>
            <a:r>
              <a:rPr lang="en-US" altLang="ja-JP" sz="1600" dirty="0">
                <a:hlinkClick r:id="rId2"/>
              </a:rPr>
              <a:t>LIGO-T2200272</a:t>
            </a:r>
            <a:r>
              <a:rPr lang="en-US" altLang="ja-JP" sz="1600" dirty="0"/>
              <a:t>), but it also makes more carrier 00 mode when the arm is locked than unlocked.</a:t>
            </a:r>
            <a:br>
              <a:rPr lang="en-US" altLang="ja-JP" sz="1800" dirty="0"/>
            </a:br>
            <a:r>
              <a:rPr lang="en-US" altLang="ja-JP" sz="1600" dirty="0"/>
              <a:t>  - Can be also explained if uniform coating birefringence is small</a:t>
            </a:r>
            <a:br>
              <a:rPr lang="en-US" altLang="ja-JP" sz="1600" dirty="0"/>
            </a:br>
            <a:r>
              <a:rPr lang="en-US" altLang="ja-JP" sz="1600" dirty="0"/>
              <a:t>  - It could also be that birefringence in the coating mainly on substrate side (because of stress from mirror-coating boundary?)</a:t>
            </a:r>
            <a:endParaRPr lang="en-US" altLang="ja-JP" sz="1600" dirty="0">
              <a:solidFill>
                <a:srgbClr val="FF0000"/>
              </a:solidFill>
            </a:endParaRPr>
          </a:p>
          <a:p>
            <a:pPr>
              <a:buClr>
                <a:schemeClr val="tx1"/>
              </a:buClr>
            </a:pPr>
            <a:r>
              <a:rPr lang="en-US" altLang="ja-JP" sz="2400" dirty="0"/>
              <a:t>Why s/p ratio increased to 2%, compared with single arm lock?</a:t>
            </a:r>
            <a:br>
              <a:rPr lang="en-US" altLang="ja-JP" sz="2400" dirty="0"/>
            </a:br>
            <a:r>
              <a:rPr lang="en-US" altLang="ja-JP" sz="1600" dirty="0"/>
              <a:t>  - With full lock RFSB dominates p-pol, but for single arm, carrier dominates p-pol</a:t>
            </a:r>
            <a:br>
              <a:rPr lang="en-US" altLang="ja-JP" sz="1600" dirty="0"/>
            </a:br>
            <a:r>
              <a:rPr lang="en-US" altLang="ja-JP" sz="1600" dirty="0"/>
              <a:t>  - Also, higher power creates larger birefringence (</a:t>
            </a:r>
            <a:r>
              <a:rPr lang="en-US" altLang="ja-JP" sz="1600" dirty="0">
                <a:hlinkClick r:id="rId3"/>
              </a:rPr>
              <a:t>LLO alog #61099</a:t>
            </a:r>
            <a:r>
              <a:rPr lang="en-US" altLang="ja-JP" sz="1600" dirty="0"/>
              <a:t>)</a:t>
            </a:r>
            <a:br>
              <a:rPr lang="en-US" altLang="ja-JP" sz="1600" dirty="0"/>
            </a:br>
            <a:r>
              <a:rPr lang="en-US" altLang="ja-JP" sz="1600" dirty="0"/>
              <a:t>  - Additionally, some HOM s-pol might be resonating in PRC/SRC?</a:t>
            </a: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12</a:t>
            </a:fld>
            <a:endParaRPr lang="ja-JP" altLang="en-US" sz="2000">
              <a:solidFill>
                <a:srgbClr val="898989"/>
              </a:solidFill>
            </a:endParaRPr>
          </a:p>
        </p:txBody>
      </p:sp>
      <p:sp>
        <p:nvSpPr>
          <p:cNvPr id="4" name="タイトル 1">
            <a:extLst>
              <a:ext uri="{FF2B5EF4-FFF2-40B4-BE49-F238E27FC236}">
                <a16:creationId xmlns:a16="http://schemas.microsoft.com/office/drawing/2014/main" id="{F5BA7DA1-62B7-94F9-21B6-C4ACE34D3E54}"/>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Discussion</a:t>
            </a:r>
            <a:endParaRPr lang="ja-JP"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517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Possible Additional Measurements</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400" dirty="0" err="1"/>
              <a:t>PRXarm</a:t>
            </a:r>
            <a:r>
              <a:rPr lang="en-US" altLang="ja-JP" sz="2400" dirty="0"/>
              <a:t>/</a:t>
            </a:r>
            <a:r>
              <a:rPr lang="en-US" altLang="ja-JP" sz="2400" dirty="0" err="1"/>
              <a:t>SRXarm</a:t>
            </a:r>
            <a:r>
              <a:rPr lang="en-US" altLang="ja-JP" sz="2400" dirty="0"/>
              <a:t> locked and unlocked</a:t>
            </a:r>
            <a:br>
              <a:rPr lang="en-US" altLang="ja-JP" sz="2400" dirty="0"/>
            </a:br>
            <a:r>
              <a:rPr lang="en-US" altLang="ja-JP" sz="2000" dirty="0"/>
              <a:t>  - Gives the effect of PR and SR</a:t>
            </a:r>
          </a:p>
          <a:p>
            <a:pPr>
              <a:buClr>
                <a:schemeClr val="tx1"/>
              </a:buClr>
            </a:pPr>
            <a:r>
              <a:rPr lang="en-US" altLang="ja-JP" sz="2400" dirty="0"/>
              <a:t>Single arm detuned, RF modulation depth scanned</a:t>
            </a:r>
            <a:br>
              <a:rPr lang="en-US" altLang="ja-JP" sz="2400" dirty="0"/>
            </a:br>
            <a:r>
              <a:rPr lang="en-US" altLang="ja-JP" sz="2000" dirty="0"/>
              <a:t>  - To see mode content for single arm lock</a:t>
            </a:r>
          </a:p>
          <a:p>
            <a:pPr>
              <a:buClr>
                <a:schemeClr val="tx1"/>
              </a:buClr>
            </a:pPr>
            <a:r>
              <a:rPr lang="en-US" altLang="ja-JP" sz="2400" dirty="0"/>
              <a:t>FPMI and single arm</a:t>
            </a:r>
            <a:br>
              <a:rPr lang="en-US" altLang="ja-JP" sz="2400" dirty="0"/>
            </a:br>
            <a:r>
              <a:rPr lang="en-US" altLang="ja-JP" sz="2000" dirty="0"/>
              <a:t>  - To check if s-pol generated is common or not</a:t>
            </a:r>
          </a:p>
          <a:p>
            <a:pPr>
              <a:buClr>
                <a:schemeClr val="tx1"/>
              </a:buClr>
            </a:pPr>
            <a:r>
              <a:rPr lang="en-US" altLang="ja-JP" sz="2400" dirty="0"/>
              <a:t>ITM/ETM ring heater on/off</a:t>
            </a:r>
            <a:br>
              <a:rPr lang="en-US" altLang="ja-JP" sz="2400" dirty="0"/>
            </a:br>
            <a:r>
              <a:rPr lang="en-US" altLang="ja-JP" sz="2000" dirty="0"/>
              <a:t>  - To confirm if the effect is from ITM, and if ETM contributes</a:t>
            </a:r>
          </a:p>
          <a:p>
            <a:pPr>
              <a:buClr>
                <a:schemeClr val="tx1"/>
              </a:buClr>
            </a:pPr>
            <a:r>
              <a:rPr lang="en-US" altLang="ja-JP" sz="2400" dirty="0"/>
              <a:t>Power high/low</a:t>
            </a:r>
            <a:br>
              <a:rPr lang="en-US" altLang="ja-JP" sz="2400" dirty="0"/>
            </a:br>
            <a:r>
              <a:rPr lang="en-US" altLang="ja-JP" sz="2000" dirty="0"/>
              <a:t>  - To check power dependence on ITM birefringence</a:t>
            </a:r>
          </a:p>
          <a:p>
            <a:pPr>
              <a:buClr>
                <a:schemeClr val="tx1"/>
              </a:buClr>
            </a:pPr>
            <a:r>
              <a:rPr lang="en-US" altLang="ja-JP" sz="2400" dirty="0"/>
              <a:t>Arm/PRC/SRC cavity scan</a:t>
            </a:r>
            <a:br>
              <a:rPr lang="en-US" altLang="ja-JP" sz="2400" dirty="0"/>
            </a:br>
            <a:r>
              <a:rPr lang="en-US" altLang="ja-JP" sz="2000" dirty="0"/>
              <a:t>  - to see mode content in OFI_B </a:t>
            </a:r>
            <a:r>
              <a:rPr lang="en-US" altLang="ja-JP" sz="1200" dirty="0"/>
              <a:t>(better to have fast ADC synced with other channels)</a:t>
            </a:r>
          </a:p>
          <a:p>
            <a:pPr>
              <a:buClr>
                <a:schemeClr val="tx1"/>
              </a:buClr>
            </a:pPr>
            <a:r>
              <a:rPr lang="en-US" altLang="ja-JP" sz="2400" dirty="0"/>
              <a:t>Use other in-air ports? (POP? HWS port?)</a:t>
            </a:r>
          </a:p>
          <a:p>
            <a:pPr>
              <a:buClr>
                <a:schemeClr val="tx1"/>
              </a:buClr>
            </a:pPr>
            <a:r>
              <a:rPr lang="en-US" altLang="ja-JP" sz="2400" dirty="0"/>
              <a:t>TRX/Y gives polarization modes in the arm (assuming ETM substrate birefringence is small)</a:t>
            </a:r>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13</a:t>
            </a:fld>
            <a:endParaRPr lang="ja-JP" altLang="en-US" sz="2000">
              <a:solidFill>
                <a:srgbClr val="898989"/>
              </a:solidFill>
            </a:endParaRPr>
          </a:p>
        </p:txBody>
      </p:sp>
    </p:spTree>
    <p:extLst>
      <p:ext uri="{BB962C8B-B14F-4D97-AF65-F5344CB8AC3E}">
        <p14:creationId xmlns:p14="http://schemas.microsoft.com/office/powerpoint/2010/main" val="209032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72850D-A84A-E270-0F58-AEA4EC039BBD}"/>
              </a:ext>
            </a:extLst>
          </p:cNvPr>
          <p:cNvSpPr>
            <a:spLocks noGrp="1"/>
          </p:cNvSpPr>
          <p:nvPr>
            <p:ph type="title"/>
          </p:nvPr>
        </p:nvSpPr>
        <p:spPr>
          <a:xfrm>
            <a:off x="0" y="2862063"/>
            <a:ext cx="9144000" cy="1143001"/>
          </a:xfrm>
        </p:spPr>
        <p:txBody>
          <a:bodyPr/>
          <a:lstStyle/>
          <a:p>
            <a:pPr>
              <a:defRPr/>
            </a:pPr>
            <a:r>
              <a:rPr lang="en-US" altLang="ja-JP" sz="6000" dirty="0">
                <a:solidFill>
                  <a:schemeClr val="bg1">
                    <a:lumMod val="65000"/>
                  </a:schemeClr>
                </a:solidFill>
                <a:effectLst>
                  <a:outerShdw blurRad="38100" dist="38100" dir="2700000" algn="tl">
                    <a:srgbClr val="000000">
                      <a:alpha val="43137"/>
                    </a:srgbClr>
                  </a:outerShdw>
                </a:effectLst>
              </a:rPr>
              <a:t>Details</a:t>
            </a:r>
            <a:endParaRPr lang="ja-JP" altLang="en-US" sz="6000" dirty="0">
              <a:solidFill>
                <a:schemeClr val="bg1">
                  <a:lumMod val="65000"/>
                </a:schemeClr>
              </a:solidFill>
              <a:effectLst>
                <a:outerShdw blurRad="38100" dist="38100" dir="2700000" algn="tl">
                  <a:srgbClr val="000000">
                    <a:alpha val="43137"/>
                  </a:srgbClr>
                </a:outerShdw>
              </a:effectLst>
            </a:endParaRPr>
          </a:p>
        </p:txBody>
      </p:sp>
      <p:sp>
        <p:nvSpPr>
          <p:cNvPr id="17411" name="スライド番号プレースホルダ 3">
            <a:extLst>
              <a:ext uri="{FF2B5EF4-FFF2-40B4-BE49-F238E27FC236}">
                <a16:creationId xmlns:a16="http://schemas.microsoft.com/office/drawing/2014/main" id="{D0E41DE6-3F3F-8C31-29FE-D52B47E9564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F55DB5-E466-FC4A-A18D-546B8C47556B}" type="slidenum">
              <a:rPr lang="ja-JP" altLang="en-US" sz="2800" smtClean="0">
                <a:solidFill>
                  <a:srgbClr val="898989"/>
                </a:solidFill>
              </a:rPr>
              <a:pPr>
                <a:spcBef>
                  <a:spcPct val="0"/>
                </a:spcBef>
                <a:buFontTx/>
                <a:buNone/>
              </a:pPr>
              <a:t>14</a:t>
            </a:fld>
            <a:endParaRPr lang="ja-JP" altLang="en-US" sz="2000">
              <a:solidFill>
                <a:srgbClr val="898989"/>
              </a:solidFill>
            </a:endParaRPr>
          </a:p>
        </p:txBody>
      </p:sp>
    </p:spTree>
    <p:extLst>
      <p:ext uri="{BB962C8B-B14F-4D97-AF65-F5344CB8AC3E}">
        <p14:creationId xmlns:p14="http://schemas.microsoft.com/office/powerpoint/2010/main" val="3377547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F3FC720-04F5-06DD-DC7F-2775FD45E2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16737" y="1399351"/>
            <a:ext cx="3346203" cy="2509652"/>
          </a:xfrm>
          <a:prstGeom prst="rect">
            <a:avLst/>
          </a:prstGeom>
        </p:spPr>
      </p:pic>
      <p:pic>
        <p:nvPicPr>
          <p:cNvPr id="19457" name="Picture 2">
            <a:extLst>
              <a:ext uri="{FF2B5EF4-FFF2-40B4-BE49-F238E27FC236}">
                <a16:creationId xmlns:a16="http://schemas.microsoft.com/office/drawing/2014/main" id="{712E8786-591D-1A1D-0974-30B576804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49514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4">
            <a:extLst>
              <a:ext uri="{FF2B5EF4-FFF2-40B4-BE49-F238E27FC236}">
                <a16:creationId xmlns:a16="http://schemas.microsoft.com/office/drawing/2014/main" id="{8ABB9CAC-7980-8EC1-ED5B-BA8D84B5A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588" y="3598863"/>
            <a:ext cx="49514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808D1901-4BCF-B653-2EDE-EB401BA328FC}"/>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IFO s-pol rejected light monitor</a:t>
            </a:r>
            <a:endParaRPr lang="ja-JP" altLang="en-US" dirty="0">
              <a:effectLst>
                <a:outerShdw blurRad="38100" dist="38100" dir="2700000" algn="tl">
                  <a:srgbClr val="000000">
                    <a:alpha val="43137"/>
                  </a:srgbClr>
                </a:outerShdw>
              </a:effectLst>
            </a:endParaRPr>
          </a:p>
        </p:txBody>
      </p:sp>
      <p:sp>
        <p:nvSpPr>
          <p:cNvPr id="19460" name="コンテンツ プレースホルダ 2">
            <a:extLst>
              <a:ext uri="{FF2B5EF4-FFF2-40B4-BE49-F238E27FC236}">
                <a16:creationId xmlns:a16="http://schemas.microsoft.com/office/drawing/2014/main" id="{A79A7CF1-7A59-A761-818C-921D342191EC}"/>
              </a:ext>
            </a:extLst>
          </p:cNvPr>
          <p:cNvSpPr>
            <a:spLocks noGrp="1"/>
          </p:cNvSpPr>
          <p:nvPr>
            <p:ph idx="1"/>
          </p:nvPr>
        </p:nvSpPr>
        <p:spPr>
          <a:xfrm>
            <a:off x="457200" y="981075"/>
            <a:ext cx="8686800" cy="5327650"/>
          </a:xfrm>
        </p:spPr>
        <p:txBody>
          <a:bodyPr/>
          <a:lstStyle/>
          <a:p>
            <a:pPr>
              <a:buClr>
                <a:schemeClr val="tx1"/>
              </a:buClr>
            </a:pPr>
            <a:r>
              <a:rPr lang="en-US" altLang="ja-JP" sz="2800"/>
              <a:t>Named OFI_B in HAM5</a:t>
            </a:r>
          </a:p>
          <a:p>
            <a:pPr>
              <a:buClr>
                <a:schemeClr val="tx1"/>
              </a:buClr>
            </a:pPr>
            <a:endParaRPr lang="en-US" altLang="ja-JP" sz="5400"/>
          </a:p>
        </p:txBody>
      </p:sp>
      <p:sp>
        <p:nvSpPr>
          <p:cNvPr id="19461" name="スライド番号プレースホルダ 3">
            <a:extLst>
              <a:ext uri="{FF2B5EF4-FFF2-40B4-BE49-F238E27FC236}">
                <a16:creationId xmlns:a16="http://schemas.microsoft.com/office/drawing/2014/main" id="{1DE5F61A-E38E-0AFB-E56D-C244D5AA74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6A5BA4EB-F0DC-9740-9258-BC1DFBF7E114}" type="slidenum">
              <a:rPr lang="ja-JP" altLang="en-US" sz="2800" smtClean="0">
                <a:solidFill>
                  <a:srgbClr val="898989"/>
                </a:solidFill>
              </a:rPr>
              <a:pPr>
                <a:spcBef>
                  <a:spcPct val="0"/>
                </a:spcBef>
                <a:buFontTx/>
                <a:buNone/>
              </a:pPr>
              <a:t>15</a:t>
            </a:fld>
            <a:endParaRPr lang="ja-JP" altLang="en-US" sz="2000">
              <a:solidFill>
                <a:srgbClr val="898989"/>
              </a:solidFill>
            </a:endParaRPr>
          </a:p>
        </p:txBody>
      </p:sp>
      <p:sp>
        <p:nvSpPr>
          <p:cNvPr id="4" name="円/楕円 3">
            <a:extLst>
              <a:ext uri="{FF2B5EF4-FFF2-40B4-BE49-F238E27FC236}">
                <a16:creationId xmlns:a16="http://schemas.microsoft.com/office/drawing/2014/main" id="{6A581319-E40D-8B42-29D7-7A1265EE1598}"/>
              </a:ext>
            </a:extLst>
          </p:cNvPr>
          <p:cNvSpPr/>
          <p:nvPr/>
        </p:nvSpPr>
        <p:spPr>
          <a:xfrm>
            <a:off x="3348038" y="3068638"/>
            <a:ext cx="576262" cy="865187"/>
          </a:xfrm>
          <a:prstGeom prst="ellipse">
            <a:avLst/>
          </a:prstGeom>
          <a:noFill/>
          <a:ln w="762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463" name="テキスト ボックス 6">
            <a:extLst>
              <a:ext uri="{FF2B5EF4-FFF2-40B4-BE49-F238E27FC236}">
                <a16:creationId xmlns:a16="http://schemas.microsoft.com/office/drawing/2014/main" id="{227B000E-A11D-AA75-50EC-C78FE8C8557F}"/>
              </a:ext>
            </a:extLst>
          </p:cNvPr>
          <p:cNvSpPr txBox="1">
            <a:spLocks noChangeArrowheads="1"/>
          </p:cNvSpPr>
          <p:nvPr/>
        </p:nvSpPr>
        <p:spPr bwMode="auto">
          <a:xfrm>
            <a:off x="107950" y="4448175"/>
            <a:ext cx="1935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a:hlinkClick r:id="rId5" tooltip="LIGO-T2200018-x0"/>
              </a:rPr>
              <a:t>LIGO-T2200018</a:t>
            </a:r>
            <a:endParaRPr lang="ja-JP" altLang="en-US"/>
          </a:p>
        </p:txBody>
      </p:sp>
      <p:sp>
        <p:nvSpPr>
          <p:cNvPr id="8" name="円/楕円 7">
            <a:extLst>
              <a:ext uri="{FF2B5EF4-FFF2-40B4-BE49-F238E27FC236}">
                <a16:creationId xmlns:a16="http://schemas.microsoft.com/office/drawing/2014/main" id="{DAC05691-77AD-F010-6754-2B646B2627CF}"/>
              </a:ext>
            </a:extLst>
          </p:cNvPr>
          <p:cNvSpPr/>
          <p:nvPr/>
        </p:nvSpPr>
        <p:spPr>
          <a:xfrm>
            <a:off x="5508625" y="5251450"/>
            <a:ext cx="719138" cy="1273175"/>
          </a:xfrm>
          <a:prstGeom prst="ellipse">
            <a:avLst/>
          </a:prstGeom>
          <a:noFill/>
          <a:ln w="762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465" name="テキスト ボックス 10">
            <a:extLst>
              <a:ext uri="{FF2B5EF4-FFF2-40B4-BE49-F238E27FC236}">
                <a16:creationId xmlns:a16="http://schemas.microsoft.com/office/drawing/2014/main" id="{78D407E3-0C01-BB32-305F-7D5838EA917F}"/>
              </a:ext>
            </a:extLst>
          </p:cNvPr>
          <p:cNvSpPr txBox="1">
            <a:spLocks noChangeArrowheads="1"/>
          </p:cNvSpPr>
          <p:nvPr/>
        </p:nvSpPr>
        <p:spPr bwMode="auto">
          <a:xfrm>
            <a:off x="2209007" y="6283615"/>
            <a:ext cx="264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a:hlinkClick r:id="rId6"/>
              </a:rPr>
              <a:t>LLO alog #</a:t>
            </a:r>
            <a:r>
              <a:rPr lang="ja-JP" altLang="en-US">
                <a:hlinkClick r:id="rId6"/>
              </a:rPr>
              <a:t>59282</a:t>
            </a:r>
            <a:endParaRPr lang="ja-JP" altLang="en-US"/>
          </a:p>
        </p:txBody>
      </p:sp>
      <p:sp>
        <p:nvSpPr>
          <p:cNvPr id="14" name="テキスト ボックス 13">
            <a:extLst>
              <a:ext uri="{FF2B5EF4-FFF2-40B4-BE49-F238E27FC236}">
                <a16:creationId xmlns:a16="http://schemas.microsoft.com/office/drawing/2014/main" id="{666D00C4-3339-FAB6-DFE2-6714E3DCD333}"/>
              </a:ext>
            </a:extLst>
          </p:cNvPr>
          <p:cNvSpPr txBox="1"/>
          <p:nvPr/>
        </p:nvSpPr>
        <p:spPr>
          <a:xfrm>
            <a:off x="11066463" y="457200"/>
            <a:ext cx="184150" cy="369888"/>
          </a:xfrm>
          <a:prstGeom prst="rect">
            <a:avLst/>
          </a:prstGeom>
          <a:solidFill>
            <a:schemeClr val="accent3">
              <a:lumMod val="40000"/>
              <a:lumOff val="60000"/>
            </a:schemeClr>
          </a:solidFill>
          <a:ln>
            <a:noFill/>
          </a:ln>
        </p:spPr>
        <p:txBody>
          <a:bodyPr wrap="none">
            <a:spAutoFit/>
          </a:bodyPr>
          <a:lstStyle/>
          <a:p>
            <a:pPr algn="ctr">
              <a:defRPr/>
            </a:pPr>
            <a:endParaRPr lang="ja-JP" altLang="en-US" dirty="0"/>
          </a:p>
        </p:txBody>
      </p:sp>
      <p:sp>
        <p:nvSpPr>
          <p:cNvPr id="7" name="テキスト ボックス 6">
            <a:extLst>
              <a:ext uri="{FF2B5EF4-FFF2-40B4-BE49-F238E27FC236}">
                <a16:creationId xmlns:a16="http://schemas.microsoft.com/office/drawing/2014/main" id="{1065E935-B7B6-58DB-FFA4-365FCCF7E8CF}"/>
              </a:ext>
            </a:extLst>
          </p:cNvPr>
          <p:cNvSpPr txBox="1"/>
          <p:nvPr/>
        </p:nvSpPr>
        <p:spPr>
          <a:xfrm>
            <a:off x="5300663" y="1728065"/>
            <a:ext cx="1252536" cy="646331"/>
          </a:xfrm>
          <a:prstGeom prst="rect">
            <a:avLst/>
          </a:prstGeom>
          <a:noFill/>
          <a:ln>
            <a:noFill/>
          </a:ln>
        </p:spPr>
        <p:txBody>
          <a:bodyPr wrap="square">
            <a:spAutoFit/>
          </a:bodyPr>
          <a:lstStyle/>
          <a:p>
            <a:r>
              <a:rPr lang="en-US" altLang="ja-JP" sz="1800" dirty="0">
                <a:hlinkClick r:id="rId7"/>
              </a:rPr>
              <a:t>LIGO-</a:t>
            </a:r>
            <a:br>
              <a:rPr lang="en-US" altLang="ja-JP" sz="1800" dirty="0">
                <a:hlinkClick r:id="rId7"/>
              </a:rPr>
            </a:br>
            <a:r>
              <a:rPr lang="en-US" altLang="ja-JP" sz="1800" dirty="0">
                <a:hlinkClick r:id="rId7"/>
              </a:rPr>
              <a:t>E2100030</a:t>
            </a:r>
            <a:endParaRPr lang="ja-JP"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30501C-A875-59A4-94EF-951C0E431466}"/>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Current OFI_B Signal Chain</a:t>
            </a:r>
            <a:endParaRPr lang="ja-JP" altLang="en-US" dirty="0">
              <a:effectLst>
                <a:outerShdw blurRad="38100" dist="38100" dir="2700000" algn="tl">
                  <a:srgbClr val="000000">
                    <a:alpha val="43137"/>
                  </a:srgbClr>
                </a:outerShdw>
              </a:effectLst>
            </a:endParaRPr>
          </a:p>
        </p:txBody>
      </p:sp>
      <p:sp>
        <p:nvSpPr>
          <p:cNvPr id="6147" name="コンテンツ プレースホルダ 2">
            <a:extLst>
              <a:ext uri="{FF2B5EF4-FFF2-40B4-BE49-F238E27FC236}">
                <a16:creationId xmlns:a16="http://schemas.microsoft.com/office/drawing/2014/main" id="{A9267875-0592-DE21-7560-A836C998C61F}"/>
              </a:ext>
            </a:extLst>
          </p:cNvPr>
          <p:cNvSpPr>
            <a:spLocks noGrp="1"/>
          </p:cNvSpPr>
          <p:nvPr>
            <p:ph idx="1"/>
          </p:nvPr>
        </p:nvSpPr>
        <p:spPr>
          <a:xfrm>
            <a:off x="457200" y="981075"/>
            <a:ext cx="8686800" cy="5327650"/>
          </a:xfrm>
        </p:spPr>
        <p:txBody>
          <a:bodyPr/>
          <a:lstStyle/>
          <a:p>
            <a:pPr>
              <a:buClr>
                <a:schemeClr val="tx1"/>
              </a:buClr>
              <a:defRPr/>
            </a:pPr>
            <a:r>
              <a:rPr lang="en-US" altLang="ja-JP" sz="2000" dirty="0" err="1"/>
              <a:t>Excelitas</a:t>
            </a:r>
            <a:r>
              <a:rPr lang="en-US" altLang="ja-JP" sz="2000" dirty="0"/>
              <a:t> </a:t>
            </a:r>
            <a:r>
              <a:rPr lang="en-US" altLang="ja-JP" sz="2000" dirty="0">
                <a:hlinkClick r:id="rId2"/>
              </a:rPr>
              <a:t>FFD-200H</a:t>
            </a:r>
            <a:r>
              <a:rPr lang="en-US" altLang="ja-JP" sz="2000" dirty="0"/>
              <a:t> (</a:t>
            </a:r>
            <a:r>
              <a:rPr lang="en-US" altLang="ja-JP" sz="2000" dirty="0">
                <a:hlinkClick r:id="rId3"/>
              </a:rPr>
              <a:t>E2100030</a:t>
            </a:r>
            <a:r>
              <a:rPr lang="en-US" altLang="ja-JP" sz="2000" dirty="0"/>
              <a:t>)</a:t>
            </a:r>
          </a:p>
          <a:p>
            <a:pPr>
              <a:buClr>
                <a:schemeClr val="tx1"/>
              </a:buClr>
              <a:defRPr/>
            </a:pPr>
            <a:r>
              <a:rPr lang="en-US" altLang="ja-JP" sz="2000" dirty="0"/>
              <a:t>A+ Squeezer Interface Chassis (</a:t>
            </a:r>
            <a:r>
              <a:rPr lang="en-US" altLang="ja-JP" sz="2000" dirty="0">
                <a:hlinkClick r:id="rId4"/>
              </a:rPr>
              <a:t>D2100369</a:t>
            </a:r>
            <a:r>
              <a:rPr lang="en-US" altLang="ja-JP" sz="2000" dirty="0"/>
              <a:t>)</a:t>
            </a:r>
          </a:p>
          <a:p>
            <a:pPr>
              <a:buClr>
                <a:schemeClr val="tx1"/>
              </a:buClr>
              <a:defRPr/>
            </a:pPr>
            <a:r>
              <a:rPr lang="en-US" altLang="ja-JP" sz="2000" dirty="0"/>
              <a:t>Auxiliary Signals Concentrator 9 (</a:t>
            </a:r>
            <a:r>
              <a:rPr lang="en-US" altLang="ja-JP" sz="2000" dirty="0">
                <a:hlinkClick r:id="rId5"/>
              </a:rPr>
              <a:t>D2000505</a:t>
            </a:r>
            <a:r>
              <a:rPr lang="en-US" altLang="ja-JP" sz="2000" dirty="0"/>
              <a:t>)</a:t>
            </a:r>
            <a:br>
              <a:rPr lang="en-US" altLang="ja-JP" sz="2000" dirty="0"/>
            </a:br>
            <a:r>
              <a:rPr lang="en-US" altLang="ja-JP" sz="2000" dirty="0"/>
              <a:t>    Dual DC Photodiode Amplifier (</a:t>
            </a:r>
            <a:r>
              <a:rPr lang="en-US" altLang="ja-JP" sz="2000" dirty="0">
                <a:hlinkClick r:id="rId6"/>
              </a:rPr>
              <a:t>D1200543</a:t>
            </a:r>
            <a:r>
              <a:rPr lang="en-US" altLang="ja-JP" sz="2000" dirty="0"/>
              <a:t>)</a:t>
            </a:r>
            <a:br>
              <a:rPr lang="en-US" altLang="ja-JP" sz="2000" dirty="0"/>
            </a:br>
            <a:r>
              <a:rPr lang="en-US" altLang="ja-JP" sz="1800" dirty="0"/>
              <a:t>      - Trans-impedance switchable from 1k, 3.16k, 10k 31.6k</a:t>
            </a:r>
            <a:br>
              <a:rPr lang="en-US" altLang="ja-JP" sz="1800" dirty="0"/>
            </a:br>
            <a:r>
              <a:rPr lang="en-US" altLang="ja-JP" sz="1800" dirty="0"/>
              <a:t>      - Has extra x(-2) gain</a:t>
            </a:r>
          </a:p>
          <a:p>
            <a:pPr>
              <a:buClr>
                <a:schemeClr val="tx1"/>
              </a:buClr>
              <a:defRPr/>
            </a:pPr>
            <a:r>
              <a:rPr lang="en-US" altLang="ja-JP" sz="2000" dirty="0"/>
              <a:t>No whitening</a:t>
            </a:r>
          </a:p>
          <a:p>
            <a:pPr>
              <a:buClr>
                <a:schemeClr val="tx1"/>
              </a:buClr>
              <a:defRPr/>
            </a:pPr>
            <a:r>
              <a:rPr lang="en-US" altLang="ja-JP" sz="2000" dirty="0"/>
              <a:t>ADC-ed with Beckhoff (16 Hz)</a:t>
            </a:r>
          </a:p>
          <a:p>
            <a:pPr>
              <a:buClr>
                <a:schemeClr val="tx1"/>
              </a:buClr>
              <a:defRPr/>
            </a:pPr>
            <a:r>
              <a:rPr lang="en-US" altLang="ja-JP" sz="2000" dirty="0"/>
              <a:t>L1:IOO-OFI_PD_B in CDS (</a:t>
            </a:r>
            <a:r>
              <a:rPr lang="en-US" altLang="ja-JP" sz="2000" dirty="0">
                <a:hlinkClick r:id="rId7"/>
              </a:rPr>
              <a:t>LLO alog #59076</a:t>
            </a:r>
            <a:r>
              <a:rPr lang="en-US" altLang="ja-JP" sz="2000" dirty="0"/>
              <a:t>)</a:t>
            </a:r>
          </a:p>
          <a:p>
            <a:pPr>
              <a:buClr>
                <a:schemeClr val="tx1"/>
              </a:buClr>
              <a:defRPr/>
            </a:pPr>
            <a:endParaRPr lang="en-US" altLang="ja-JP" sz="2800" dirty="0"/>
          </a:p>
          <a:p>
            <a:pPr>
              <a:buClr>
                <a:schemeClr val="tx1"/>
              </a:buClr>
              <a:defRPr/>
            </a:pPr>
            <a:endParaRPr lang="en-US" altLang="ja-JP" sz="5400" dirty="0"/>
          </a:p>
        </p:txBody>
      </p:sp>
      <p:sp>
        <p:nvSpPr>
          <p:cNvPr id="20483" name="スライド番号プレースホルダ 3">
            <a:extLst>
              <a:ext uri="{FF2B5EF4-FFF2-40B4-BE49-F238E27FC236}">
                <a16:creationId xmlns:a16="http://schemas.microsoft.com/office/drawing/2014/main" id="{652D40EA-1CBD-5187-A1B1-7C6BB5C17E7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DCEAD079-5292-EB4B-9756-D20E4F68FB49}" type="slidenum">
              <a:rPr lang="ja-JP" altLang="en-US" sz="2800" smtClean="0">
                <a:solidFill>
                  <a:srgbClr val="898989"/>
                </a:solidFill>
              </a:rPr>
              <a:pPr>
                <a:spcBef>
                  <a:spcPct val="0"/>
                </a:spcBef>
                <a:buFontTx/>
                <a:buNone/>
              </a:pPr>
              <a:t>16</a:t>
            </a:fld>
            <a:endParaRPr lang="ja-JP" altLang="en-US" sz="2000">
              <a:solidFill>
                <a:srgbClr val="898989"/>
              </a:solidFill>
            </a:endParaRPr>
          </a:p>
        </p:txBody>
      </p:sp>
      <p:pic>
        <p:nvPicPr>
          <p:cNvPr id="20484" name="図 3">
            <a:extLst>
              <a:ext uri="{FF2B5EF4-FFF2-40B4-BE49-F238E27FC236}">
                <a16:creationId xmlns:a16="http://schemas.microsoft.com/office/drawing/2014/main" id="{A5887A07-9528-A529-E0CE-E7E00305C2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26000"/>
            <a:ext cx="64357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図 5">
            <a:extLst>
              <a:ext uri="{FF2B5EF4-FFF2-40B4-BE49-F238E27FC236}">
                <a16:creationId xmlns:a16="http://schemas.microsoft.com/office/drawing/2014/main" id="{09FBE0C6-24E2-955E-68ED-3AAA984436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150" y="4356476"/>
            <a:ext cx="37528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テキスト ボックス 7">
            <a:extLst>
              <a:ext uri="{FF2B5EF4-FFF2-40B4-BE49-F238E27FC236}">
                <a16:creationId xmlns:a16="http://schemas.microsoft.com/office/drawing/2014/main" id="{C92A5EB1-5497-2F1D-D633-4DD752D07E59}"/>
              </a:ext>
            </a:extLst>
          </p:cNvPr>
          <p:cNvSpPr txBox="1">
            <a:spLocks noChangeArrowheads="1"/>
          </p:cNvSpPr>
          <p:nvPr/>
        </p:nvSpPr>
        <p:spPr bwMode="auto">
          <a:xfrm>
            <a:off x="638175" y="4152204"/>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dirty="0">
                <a:hlinkClick r:id="rId10" tooltip="LIGO-D1900511-v7"/>
              </a:rPr>
              <a:t>LIGO-D1900511</a:t>
            </a:r>
            <a:endParaRPr lang="ja-JP"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 折れ線グラフ&#10;&#10;自動的に生成された説明">
            <a:extLst>
              <a:ext uri="{FF2B5EF4-FFF2-40B4-BE49-F238E27FC236}">
                <a16:creationId xmlns:a16="http://schemas.microsoft.com/office/drawing/2014/main" id="{FCD3EE1B-3CC1-2D7F-34D4-F189799F5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4104225"/>
            <a:ext cx="3010682" cy="2405594"/>
          </a:xfrm>
          <a:prstGeom prst="rect">
            <a:avLst/>
          </a:prstGeom>
        </p:spPr>
      </p:pic>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Noise Estimate</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PD dark noise / transimpedance amp noise</a:t>
            </a:r>
            <a:br>
              <a:rPr lang="en-US" altLang="ja-JP" sz="2800" dirty="0"/>
            </a:br>
            <a:r>
              <a:rPr lang="en-US" altLang="ja-JP" sz="2000" dirty="0"/>
              <a:t> - FFD-200H: 0.125 A/W at 1064 nm (</a:t>
            </a:r>
            <a:r>
              <a:rPr lang="en-US" altLang="ja-JP" sz="2000" dirty="0">
                <a:hlinkClick r:id="rId3"/>
              </a:rPr>
              <a:t>Datasheet</a:t>
            </a:r>
            <a:r>
              <a:rPr lang="en-US" altLang="ja-JP" sz="2000" dirty="0"/>
              <a:t>)</a:t>
            </a:r>
            <a:br>
              <a:rPr lang="en-US" altLang="ja-JP" sz="2000" dirty="0"/>
            </a:br>
            <a:r>
              <a:rPr lang="en-US" altLang="ja-JP" sz="2000" dirty="0"/>
              <a:t> - FFD-200H: Dark current 56 </a:t>
            </a:r>
            <a:r>
              <a:rPr lang="en-US" altLang="ja-JP" sz="2000" dirty="0" err="1"/>
              <a:t>fA</a:t>
            </a:r>
            <a:r>
              <a:rPr lang="en-US" altLang="ja-JP" sz="2000" dirty="0"/>
              <a:t>/</a:t>
            </a:r>
            <a:r>
              <a:rPr lang="en-US" altLang="ja-JP" sz="2000" dirty="0" err="1"/>
              <a:t>rtHz</a:t>
            </a:r>
            <a:r>
              <a:rPr lang="en-US" altLang="ja-JP" sz="2000" dirty="0"/>
              <a:t> @ 1 kHz (</a:t>
            </a:r>
            <a:r>
              <a:rPr lang="en-US" altLang="ja-JP" sz="2000" dirty="0">
                <a:hlinkClick r:id="rId3"/>
              </a:rPr>
              <a:t>Datasheet</a:t>
            </a:r>
            <a:r>
              <a:rPr lang="en-US" altLang="ja-JP" sz="2000" dirty="0"/>
              <a:t>)</a:t>
            </a:r>
            <a:br>
              <a:rPr lang="en-US" altLang="ja-JP" sz="2000" dirty="0"/>
            </a:br>
            <a:r>
              <a:rPr lang="en-US" altLang="ja-JP" sz="2000" dirty="0"/>
              <a:t> - OP97: 20fA/</a:t>
            </a:r>
            <a:r>
              <a:rPr lang="en-US" altLang="ja-JP" sz="2000" dirty="0" err="1"/>
              <a:t>rtHz</a:t>
            </a:r>
            <a:r>
              <a:rPr lang="en-US" altLang="ja-JP" sz="2000" dirty="0"/>
              <a:t>, 30nV/</a:t>
            </a:r>
            <a:r>
              <a:rPr lang="en-US" altLang="ja-JP" sz="2000" dirty="0" err="1"/>
              <a:t>rtHz</a:t>
            </a:r>
            <a:r>
              <a:rPr lang="en-US" altLang="ja-JP" sz="2000" dirty="0"/>
              <a:t> (</a:t>
            </a:r>
            <a:r>
              <a:rPr lang="en-US" altLang="ja-JP" sz="2000" dirty="0">
                <a:hlinkClick r:id="rId4"/>
              </a:rPr>
              <a:t>Datasheet</a:t>
            </a:r>
            <a:r>
              <a:rPr lang="en-US" altLang="ja-JP" sz="2000" dirty="0"/>
              <a:t>); assume 1 </a:t>
            </a:r>
            <a:r>
              <a:rPr lang="en-US" altLang="ja-JP" sz="2000" dirty="0" err="1"/>
              <a:t>kOhm</a:t>
            </a:r>
            <a:r>
              <a:rPr lang="en-US" altLang="ja-JP" sz="2000" dirty="0"/>
              <a:t> </a:t>
            </a:r>
            <a:r>
              <a:rPr lang="en-US" altLang="ja-JP" sz="2000" dirty="0" err="1"/>
              <a:t>transimp</a:t>
            </a:r>
            <a:endParaRPr lang="en-US" altLang="ja-JP" sz="2000" dirty="0"/>
          </a:p>
          <a:p>
            <a:pPr>
              <a:buClr>
                <a:schemeClr val="tx1"/>
              </a:buClr>
            </a:pPr>
            <a:r>
              <a:rPr lang="en-US" altLang="ja-JP" sz="2800" dirty="0"/>
              <a:t>Shot noise</a:t>
            </a:r>
            <a:br>
              <a:rPr lang="en-US" altLang="ja-JP" sz="2800" dirty="0"/>
            </a:br>
            <a:r>
              <a:rPr lang="en-US" altLang="ja-JP" sz="2000" dirty="0"/>
              <a:t>  - Power at BS in O4: 2800 W? (400 kW at arm)</a:t>
            </a:r>
            <a:br>
              <a:rPr lang="en-US" altLang="ja-JP" sz="2000" dirty="0">
                <a:highlight>
                  <a:srgbClr val="FFFF00"/>
                </a:highlight>
              </a:rPr>
            </a:br>
            <a:r>
              <a:rPr lang="en-US" altLang="ja-JP" sz="2000" dirty="0"/>
              <a:t>  - s-pol power at OFI_B: ~11 </a:t>
            </a:r>
            <a:r>
              <a:rPr lang="en-US" altLang="ja-JP" sz="2000" dirty="0" err="1"/>
              <a:t>mW</a:t>
            </a:r>
            <a:r>
              <a:rPr lang="en-US" altLang="ja-JP" sz="2000" dirty="0"/>
              <a:t> with ~40W at PRM (</a:t>
            </a:r>
            <a:r>
              <a:rPr lang="en-US" altLang="ja-JP" sz="2000" dirty="0">
                <a:hlinkClick r:id="rId5"/>
              </a:rPr>
              <a:t>LLO alog #60856</a:t>
            </a:r>
            <a:r>
              <a:rPr lang="en-US" altLang="ja-JP" sz="2000" dirty="0"/>
              <a:t>); </a:t>
            </a:r>
            <a:r>
              <a:rPr lang="en-US" altLang="ja-JP" sz="2000" dirty="0">
                <a:solidFill>
                  <a:srgbClr val="FF0000"/>
                </a:solidFill>
              </a:rPr>
              <a:t>assumed 1 </a:t>
            </a:r>
            <a:r>
              <a:rPr lang="en-US" altLang="ja-JP" sz="2000" dirty="0" err="1">
                <a:solidFill>
                  <a:srgbClr val="FF0000"/>
                </a:solidFill>
              </a:rPr>
              <a:t>mW</a:t>
            </a:r>
            <a:r>
              <a:rPr lang="en-US" altLang="ja-JP" sz="2000" dirty="0">
                <a:solidFill>
                  <a:srgbClr val="FF0000"/>
                </a:solidFill>
              </a:rPr>
              <a:t> to be TEM00, and 10 </a:t>
            </a:r>
            <a:r>
              <a:rPr lang="en-US" altLang="ja-JP" sz="2000" dirty="0" err="1">
                <a:solidFill>
                  <a:srgbClr val="FF0000"/>
                </a:solidFill>
              </a:rPr>
              <a:t>mW</a:t>
            </a:r>
            <a:r>
              <a:rPr lang="en-US" altLang="ja-JP" sz="2000" dirty="0">
                <a:solidFill>
                  <a:srgbClr val="FF0000"/>
                </a:solidFill>
              </a:rPr>
              <a:t> to be junk)</a:t>
            </a:r>
            <a:br>
              <a:rPr lang="en-US" altLang="ja-JP" sz="2000" dirty="0"/>
            </a:br>
            <a:r>
              <a:rPr lang="en-US" altLang="ja-JP" sz="2000" dirty="0"/>
              <a:t>  - Assume no squeezing in s-pol</a:t>
            </a:r>
            <a:br>
              <a:rPr lang="en-US" altLang="ja-JP" sz="2000" dirty="0"/>
            </a:br>
            <a:r>
              <a:rPr lang="en-US" altLang="ja-JP" sz="2000" dirty="0"/>
              <a:t>  - FFD-200H has QE=15%</a:t>
            </a:r>
          </a:p>
          <a:p>
            <a:pPr>
              <a:buClr>
                <a:schemeClr val="tx1"/>
              </a:buClr>
            </a:pPr>
            <a:r>
              <a:rPr lang="en-US" altLang="ja-JP" sz="2800" dirty="0"/>
              <a:t>ADC noise</a:t>
            </a:r>
            <a:br>
              <a:rPr lang="en-US" altLang="ja-JP" sz="2800" dirty="0"/>
            </a:br>
            <a:r>
              <a:rPr lang="en-US" altLang="ja-JP" sz="2000" dirty="0"/>
              <a:t>  - 4 </a:t>
            </a:r>
            <a:r>
              <a:rPr lang="en-US" altLang="ja-JP" sz="2000" dirty="0" err="1"/>
              <a:t>uV</a:t>
            </a:r>
            <a:r>
              <a:rPr lang="en-US" altLang="ja-JP" sz="2000" dirty="0"/>
              <a:t>/</a:t>
            </a:r>
            <a:r>
              <a:rPr lang="en-US" altLang="ja-JP" sz="2000" dirty="0" err="1"/>
              <a:t>rtHz</a:t>
            </a:r>
            <a:r>
              <a:rPr lang="en-US" altLang="ja-JP" sz="2000" dirty="0"/>
              <a:t> ? (assuming 16bit ADC)</a:t>
            </a:r>
            <a:br>
              <a:rPr lang="en-US" altLang="ja-JP" sz="2000" dirty="0"/>
            </a:br>
            <a:r>
              <a:rPr lang="en-US" altLang="ja-JP" sz="2000" dirty="0"/>
              <a:t>  - </a:t>
            </a:r>
            <a:r>
              <a:rPr lang="en-US" altLang="ja-JP" sz="2000" dirty="0">
                <a:solidFill>
                  <a:srgbClr val="FF0000"/>
                </a:solidFill>
              </a:rPr>
              <a:t>Use 3-stage 10 Hz / 1 Hz whitening filter</a:t>
            </a:r>
            <a:br>
              <a:rPr lang="en-US" altLang="ja-JP" sz="2000" dirty="0">
                <a:solidFill>
                  <a:srgbClr val="FF0000"/>
                </a:solidFill>
              </a:rPr>
            </a:br>
            <a:r>
              <a:rPr lang="en-US" altLang="ja-JP" sz="2000" dirty="0">
                <a:solidFill>
                  <a:srgbClr val="FF0000"/>
                </a:solidFill>
              </a:rPr>
              <a:t>     </a:t>
            </a:r>
            <a:r>
              <a:rPr lang="en-US" altLang="ja-JP" sz="2000" dirty="0"/>
              <a:t>(e.g. </a:t>
            </a:r>
            <a:r>
              <a:rPr lang="en-US" altLang="ja-JP" sz="2000" dirty="0">
                <a:hlinkClick r:id="rId6"/>
              </a:rPr>
              <a:t>LIGO-D1001530</a:t>
            </a:r>
            <a:r>
              <a:rPr lang="en-US" altLang="ja-JP" sz="2000" dirty="0"/>
              <a:t>)</a:t>
            </a:r>
            <a:br>
              <a:rPr lang="en-US" altLang="ja-JP" sz="2000" dirty="0"/>
            </a:br>
            <a:r>
              <a:rPr lang="en-US" altLang="ja-JP" sz="2000" dirty="0"/>
              <a:t>       - whitening filter noise: 3e-8 V/</a:t>
            </a:r>
            <a:r>
              <a:rPr lang="en-US" altLang="ja-JP" sz="2000" dirty="0" err="1"/>
              <a:t>rtHz</a:t>
            </a:r>
            <a:endParaRPr lang="en-US" altLang="ja-JP" sz="2000" dirty="0"/>
          </a:p>
          <a:p>
            <a:pPr>
              <a:buClr>
                <a:schemeClr val="tx1"/>
              </a:buClr>
            </a:pPr>
            <a:endParaRPr lang="en-US" altLang="ja-JP" sz="2800" dirty="0"/>
          </a:p>
          <a:p>
            <a:pPr>
              <a:buClr>
                <a:schemeClr val="tx1"/>
              </a:buClr>
            </a:pP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17</a:t>
            </a:fld>
            <a:endParaRPr lang="ja-JP" altLang="en-US" sz="2000">
              <a:solidFill>
                <a:srgbClr val="89898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 が含まれている画像&#10;&#10;自動的に生成された説明">
            <a:extLst>
              <a:ext uri="{FF2B5EF4-FFF2-40B4-BE49-F238E27FC236}">
                <a16:creationId xmlns:a16="http://schemas.microsoft.com/office/drawing/2014/main" id="{8CD5CA0D-530A-7D5D-2FD4-26B04E588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70200"/>
            <a:ext cx="5334000" cy="3987800"/>
          </a:xfrm>
          <a:prstGeom prst="rect">
            <a:avLst/>
          </a:prstGeom>
        </p:spPr>
      </p:pic>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Estimated Power Equivalent Noise</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400" dirty="0"/>
              <a:t>Dominated by ADC noise at low frequencies</a:t>
            </a:r>
          </a:p>
          <a:p>
            <a:pPr>
              <a:buClr>
                <a:schemeClr val="tx1"/>
              </a:buClr>
            </a:pPr>
            <a:r>
              <a:rPr lang="en-US" altLang="ja-JP" sz="2400" dirty="0"/>
              <a:t>Transimpedance amp noise and shot noise from junk light (HOMs, RFSBs) at high frequencies</a:t>
            </a:r>
            <a:br>
              <a:rPr lang="en-US" altLang="ja-JP" sz="2400" dirty="0"/>
            </a:br>
            <a:r>
              <a:rPr lang="en-US" altLang="ja-JP" sz="2400" dirty="0"/>
              <a:t>  - Amp noise can be reduced further with modifications</a:t>
            </a:r>
          </a:p>
          <a:p>
            <a:pPr>
              <a:buClr>
                <a:schemeClr val="tx1"/>
              </a:buClr>
            </a:pPr>
            <a:endParaRPr lang="en-US" altLang="ja-JP" sz="2800" dirty="0"/>
          </a:p>
          <a:p>
            <a:pPr>
              <a:buClr>
                <a:schemeClr val="tx1"/>
              </a:buClr>
            </a:pP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18</a:t>
            </a:fld>
            <a:endParaRPr lang="ja-JP" altLang="en-US" sz="2000">
              <a:solidFill>
                <a:srgbClr val="898989"/>
              </a:solidFill>
            </a:endParaRPr>
          </a:p>
        </p:txBody>
      </p:sp>
      <p:sp>
        <p:nvSpPr>
          <p:cNvPr id="3" name="テキスト ボックス 2">
            <a:extLst>
              <a:ext uri="{FF2B5EF4-FFF2-40B4-BE49-F238E27FC236}">
                <a16:creationId xmlns:a16="http://schemas.microsoft.com/office/drawing/2014/main" id="{89E5675D-D4A6-D462-D8C6-04900472D41C}"/>
              </a:ext>
            </a:extLst>
          </p:cNvPr>
          <p:cNvSpPr txBox="1"/>
          <p:nvPr/>
        </p:nvSpPr>
        <p:spPr>
          <a:xfrm>
            <a:off x="5791200" y="2975270"/>
            <a:ext cx="2894407" cy="2308324"/>
          </a:xfrm>
          <a:prstGeom prst="rect">
            <a:avLst/>
          </a:prstGeom>
          <a:noFill/>
          <a:ln>
            <a:noFill/>
          </a:ln>
        </p:spPr>
        <p:txBody>
          <a:bodyPr wrap="square">
            <a:spAutoFit/>
          </a:bodyPr>
          <a:lstStyle/>
          <a:p>
            <a:pPr>
              <a:buClr>
                <a:schemeClr val="tx1"/>
              </a:buClr>
              <a:defRPr/>
            </a:pPr>
            <a:r>
              <a:rPr lang="en-US" altLang="ja-JP" sz="1800" dirty="0"/>
              <a:t>Assumed 1 </a:t>
            </a:r>
            <a:r>
              <a:rPr lang="en-US" altLang="ja-JP" sz="1800" dirty="0" err="1"/>
              <a:t>mW</a:t>
            </a:r>
            <a:r>
              <a:rPr lang="en-US" altLang="ja-JP" sz="1800" dirty="0"/>
              <a:t> of carrier TEM00 and 10 </a:t>
            </a:r>
            <a:r>
              <a:rPr lang="en-US" altLang="ja-JP" sz="1800" dirty="0" err="1"/>
              <a:t>mW</a:t>
            </a:r>
            <a:r>
              <a:rPr lang="en-US" altLang="ja-JP" sz="1800" dirty="0"/>
              <a:t> of junk light for s-pol</a:t>
            </a:r>
          </a:p>
          <a:p>
            <a:pPr>
              <a:buClr>
                <a:schemeClr val="tx1"/>
              </a:buClr>
              <a:defRPr/>
            </a:pPr>
            <a:endParaRPr lang="en-US" altLang="ja-JP" dirty="0"/>
          </a:p>
          <a:p>
            <a:pPr>
              <a:buClr>
                <a:schemeClr val="tx1"/>
              </a:buClr>
              <a:defRPr/>
            </a:pPr>
            <a:r>
              <a:rPr lang="en-US" altLang="ja-JP" sz="1800" i="1" dirty="0"/>
              <a:t>ADC noise: if we use usual fast ADC with whitening filter (not current Beckhoff ADC)</a:t>
            </a:r>
          </a:p>
        </p:txBody>
      </p:sp>
    </p:spTree>
    <p:extLst>
      <p:ext uri="{BB962C8B-B14F-4D97-AF65-F5344CB8AC3E}">
        <p14:creationId xmlns:p14="http://schemas.microsoft.com/office/powerpoint/2010/main" val="4146291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Measured Noise</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From L1:IOO-OFI_PD_B_DC_VOLTS (16 Hz)</a:t>
            </a:r>
          </a:p>
          <a:p>
            <a:pPr>
              <a:buClr>
                <a:schemeClr val="tx1"/>
              </a:buClr>
            </a:pPr>
            <a:r>
              <a:rPr lang="en-US" altLang="ja-JP" sz="2800" dirty="0"/>
              <a:t>Dark noise also measured with spectrum analyzer by Masayuki</a:t>
            </a:r>
          </a:p>
          <a:p>
            <a:pPr>
              <a:buClr>
                <a:schemeClr val="tx1"/>
              </a:buClr>
            </a:pP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19</a:t>
            </a:fld>
            <a:endParaRPr lang="ja-JP" altLang="en-US" sz="2000">
              <a:solidFill>
                <a:srgbClr val="898989"/>
              </a:solidFill>
            </a:endParaRPr>
          </a:p>
        </p:txBody>
      </p:sp>
      <p:sp>
        <p:nvSpPr>
          <p:cNvPr id="3" name="テキスト ボックス 2">
            <a:extLst>
              <a:ext uri="{FF2B5EF4-FFF2-40B4-BE49-F238E27FC236}">
                <a16:creationId xmlns:a16="http://schemas.microsoft.com/office/drawing/2014/main" id="{D04B1DD2-B43E-6552-B727-AB988408C09E}"/>
              </a:ext>
            </a:extLst>
          </p:cNvPr>
          <p:cNvSpPr txBox="1"/>
          <p:nvPr/>
        </p:nvSpPr>
        <p:spPr>
          <a:xfrm>
            <a:off x="5508104" y="2975270"/>
            <a:ext cx="3177503" cy="2031325"/>
          </a:xfrm>
          <a:prstGeom prst="rect">
            <a:avLst/>
          </a:prstGeom>
          <a:noFill/>
          <a:ln>
            <a:noFill/>
          </a:ln>
        </p:spPr>
        <p:txBody>
          <a:bodyPr wrap="square">
            <a:spAutoFit/>
          </a:bodyPr>
          <a:lstStyle/>
          <a:p>
            <a:pPr>
              <a:buClr>
                <a:schemeClr val="tx1"/>
              </a:buClr>
              <a:defRPr/>
            </a:pPr>
            <a:r>
              <a:rPr lang="en-US" altLang="ja-JP" sz="1800" dirty="0"/>
              <a:t>Currently Beckhoff ADC noise </a:t>
            </a:r>
            <a:r>
              <a:rPr lang="en-US" altLang="ja-JP" dirty="0"/>
              <a:t>is limiting dark noise</a:t>
            </a:r>
          </a:p>
          <a:p>
            <a:pPr>
              <a:buClr>
                <a:schemeClr val="tx1"/>
              </a:buClr>
              <a:defRPr/>
            </a:pPr>
            <a:endParaRPr lang="en-US" altLang="ja-JP" sz="1800" dirty="0"/>
          </a:p>
          <a:p>
            <a:pPr>
              <a:buClr>
                <a:schemeClr val="tx1"/>
              </a:buClr>
              <a:defRPr/>
            </a:pPr>
            <a:r>
              <a:rPr lang="en-US" altLang="ja-JP" sz="1800" dirty="0"/>
              <a:t>Dark noise measured with a spectrum analyzer matches well with our electronics noise expectation</a:t>
            </a:r>
          </a:p>
        </p:txBody>
      </p:sp>
      <p:pic>
        <p:nvPicPr>
          <p:cNvPr id="6" name="図 5" descr="グラフ, 折れ線グラフ, ヒストグラム&#10;&#10;自動的に生成された説明">
            <a:extLst>
              <a:ext uri="{FF2B5EF4-FFF2-40B4-BE49-F238E27FC236}">
                <a16:creationId xmlns:a16="http://schemas.microsoft.com/office/drawing/2014/main" id="{F4AD5D51-F221-1B0E-8261-9C5218742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70200"/>
            <a:ext cx="5283200" cy="3987800"/>
          </a:xfrm>
          <a:prstGeom prst="rect">
            <a:avLst/>
          </a:prstGeom>
        </p:spPr>
      </p:pic>
    </p:spTree>
    <p:extLst>
      <p:ext uri="{BB962C8B-B14F-4D97-AF65-F5344CB8AC3E}">
        <p14:creationId xmlns:p14="http://schemas.microsoft.com/office/powerpoint/2010/main" val="411929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Scope</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s/p ratio was measured to be ~2% at LLO with full lock</a:t>
            </a:r>
          </a:p>
          <a:p>
            <a:pPr>
              <a:buClr>
                <a:schemeClr val="tx1"/>
              </a:buClr>
            </a:pPr>
            <a:endParaRPr lang="en-US" altLang="ja-JP" sz="2800" dirty="0"/>
          </a:p>
          <a:p>
            <a:pPr>
              <a:buClr>
                <a:schemeClr val="tx1"/>
              </a:buClr>
            </a:pPr>
            <a:r>
              <a:rPr lang="en-US" altLang="ja-JP" sz="2800" dirty="0"/>
              <a:t>This document summarizes the measurements and discussions to reveal the cause of excess s-pol, and discusses possible additional measurements</a:t>
            </a:r>
          </a:p>
          <a:p>
            <a:pPr>
              <a:buClr>
                <a:schemeClr val="tx1"/>
              </a:buClr>
            </a:pP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2</a:t>
            </a:fld>
            <a:endParaRPr lang="ja-JP" altLang="en-US" sz="2000">
              <a:solidFill>
                <a:srgbClr val="898989"/>
              </a:solidFill>
            </a:endParaRPr>
          </a:p>
        </p:txBody>
      </p:sp>
    </p:spTree>
    <p:extLst>
      <p:ext uri="{BB962C8B-B14F-4D97-AF65-F5344CB8AC3E}">
        <p14:creationId xmlns:p14="http://schemas.microsoft.com/office/powerpoint/2010/main" val="2538742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BS Phase</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400" dirty="0"/>
              <a:t>Number from </a:t>
            </a:r>
            <a:r>
              <a:rPr lang="en-US" altLang="ja-JP" sz="2400" dirty="0">
                <a:hlinkClick r:id="rId2"/>
              </a:rPr>
              <a:t>LIGO-G1501374</a:t>
            </a:r>
            <a:endParaRPr lang="en-US" altLang="ja-JP" sz="2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20</a:t>
            </a:fld>
            <a:endParaRPr lang="ja-JP" altLang="en-US" sz="2000">
              <a:solidFill>
                <a:srgbClr val="898989"/>
              </a:solidFill>
            </a:endParaRPr>
          </a:p>
        </p:txBody>
      </p:sp>
      <p:sp>
        <p:nvSpPr>
          <p:cNvPr id="6" name="テキスト ボックス 5">
            <a:extLst>
              <a:ext uri="{FF2B5EF4-FFF2-40B4-BE49-F238E27FC236}">
                <a16:creationId xmlns:a16="http://schemas.microsoft.com/office/drawing/2014/main" id="{7974F827-14C4-CCFB-66A4-4190069BE064}"/>
              </a:ext>
            </a:extLst>
          </p:cNvPr>
          <p:cNvSpPr txBox="1"/>
          <p:nvPr/>
        </p:nvSpPr>
        <p:spPr>
          <a:xfrm>
            <a:off x="4040084" y="1608043"/>
            <a:ext cx="1251996" cy="369332"/>
          </a:xfrm>
          <a:prstGeom prst="rect">
            <a:avLst/>
          </a:prstGeom>
          <a:noFill/>
          <a:ln>
            <a:noFill/>
          </a:ln>
        </p:spPr>
        <p:txBody>
          <a:bodyPr wrap="square">
            <a:spAutoFit/>
          </a:bodyPr>
          <a:lstStyle/>
          <a:p>
            <a:pPr>
              <a:buClr>
                <a:schemeClr val="tx1"/>
              </a:buClr>
              <a:defRPr/>
            </a:pPr>
            <a:r>
              <a:rPr lang="en-US" altLang="ja-JP" dirty="0"/>
              <a:t>-54 </a:t>
            </a:r>
            <a:r>
              <a:rPr lang="en-US" altLang="ja-JP" dirty="0" err="1"/>
              <a:t>mrad</a:t>
            </a:r>
            <a:endParaRPr lang="en-US" altLang="ja-JP" sz="1800" dirty="0"/>
          </a:p>
        </p:txBody>
      </p:sp>
      <p:sp>
        <p:nvSpPr>
          <p:cNvPr id="4" name="正方形/長方形 3">
            <a:extLst>
              <a:ext uri="{FF2B5EF4-FFF2-40B4-BE49-F238E27FC236}">
                <a16:creationId xmlns:a16="http://schemas.microsoft.com/office/drawing/2014/main" id="{E89BC28F-DF54-B6B4-81EE-308673738792}"/>
              </a:ext>
            </a:extLst>
          </p:cNvPr>
          <p:cNvSpPr/>
          <p:nvPr/>
        </p:nvSpPr>
        <p:spPr>
          <a:xfrm rot="18900000">
            <a:off x="1501807" y="3232578"/>
            <a:ext cx="5796644" cy="1456666"/>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F68CC794-C811-896B-48C8-AA1E83A01E62}"/>
              </a:ext>
            </a:extLst>
          </p:cNvPr>
          <p:cNvCxnSpPr>
            <a:cxnSpLocks/>
          </p:cNvCxnSpPr>
          <p:nvPr/>
        </p:nvCxnSpPr>
        <p:spPr>
          <a:xfrm flipH="1">
            <a:off x="3131840" y="3429000"/>
            <a:ext cx="1440160" cy="0"/>
          </a:xfrm>
          <a:prstGeom prst="straightConnector1">
            <a:avLst/>
          </a:prstGeom>
          <a:ln w="25400" cap="rnd">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E832E765-2111-6DB6-12A0-231EBE9D0E0B}"/>
              </a:ext>
            </a:extLst>
          </p:cNvPr>
          <p:cNvCxnSpPr>
            <a:cxnSpLocks/>
          </p:cNvCxnSpPr>
          <p:nvPr/>
        </p:nvCxnSpPr>
        <p:spPr>
          <a:xfrm flipH="1">
            <a:off x="3851920" y="2708920"/>
            <a:ext cx="720080" cy="0"/>
          </a:xfrm>
          <a:prstGeom prst="straightConnector1">
            <a:avLst/>
          </a:prstGeom>
          <a:ln w="25400" cap="rnd">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4006BFF1-7407-BBD2-09D4-707CEC0B24B6}"/>
              </a:ext>
            </a:extLst>
          </p:cNvPr>
          <p:cNvCxnSpPr>
            <a:cxnSpLocks/>
          </p:cNvCxnSpPr>
          <p:nvPr/>
        </p:nvCxnSpPr>
        <p:spPr>
          <a:xfrm>
            <a:off x="4572000" y="1988840"/>
            <a:ext cx="0" cy="722790"/>
          </a:xfrm>
          <a:prstGeom prst="straightConnector1">
            <a:avLst/>
          </a:prstGeom>
          <a:ln w="25400" cap="rnd">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9B268A65-5189-1DC5-4E20-9630AB20F94D}"/>
              </a:ext>
            </a:extLst>
          </p:cNvPr>
          <p:cNvCxnSpPr>
            <a:cxnSpLocks/>
          </p:cNvCxnSpPr>
          <p:nvPr/>
        </p:nvCxnSpPr>
        <p:spPr>
          <a:xfrm flipH="1">
            <a:off x="5292080" y="3429000"/>
            <a:ext cx="1440160" cy="0"/>
          </a:xfrm>
          <a:prstGeom prst="straightConnector1">
            <a:avLst/>
          </a:prstGeom>
          <a:ln w="25400" cap="rnd">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771F11A0-3552-E947-3DF3-1BC9CB69F456}"/>
              </a:ext>
            </a:extLst>
          </p:cNvPr>
          <p:cNvCxnSpPr>
            <a:cxnSpLocks/>
          </p:cNvCxnSpPr>
          <p:nvPr/>
        </p:nvCxnSpPr>
        <p:spPr>
          <a:xfrm>
            <a:off x="4572000" y="4149080"/>
            <a:ext cx="1440160" cy="0"/>
          </a:xfrm>
          <a:prstGeom prst="straightConnector1">
            <a:avLst/>
          </a:prstGeom>
          <a:ln w="25400" cap="rnd">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9C70842E-A70C-FB9D-07B4-6ED4650538BE}"/>
              </a:ext>
            </a:extLst>
          </p:cNvPr>
          <p:cNvCxnSpPr>
            <a:cxnSpLocks/>
          </p:cNvCxnSpPr>
          <p:nvPr/>
        </p:nvCxnSpPr>
        <p:spPr>
          <a:xfrm flipH="1">
            <a:off x="2411760" y="4857720"/>
            <a:ext cx="720080" cy="0"/>
          </a:xfrm>
          <a:prstGeom prst="straightConnector1">
            <a:avLst/>
          </a:prstGeom>
          <a:ln w="25400" cap="rnd">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0D95795C-49BB-E270-7055-E3D4674D53BF}"/>
              </a:ext>
            </a:extLst>
          </p:cNvPr>
          <p:cNvCxnSpPr>
            <a:cxnSpLocks/>
          </p:cNvCxnSpPr>
          <p:nvPr/>
        </p:nvCxnSpPr>
        <p:spPr>
          <a:xfrm flipV="1">
            <a:off x="2411760" y="4869160"/>
            <a:ext cx="0" cy="720080"/>
          </a:xfrm>
          <a:prstGeom prst="straightConnector1">
            <a:avLst/>
          </a:prstGeom>
          <a:ln w="25400" cap="rnd">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23437FE3-94D3-9837-DC5F-D117315F5EC8}"/>
              </a:ext>
            </a:extLst>
          </p:cNvPr>
          <p:cNvCxnSpPr>
            <a:cxnSpLocks/>
          </p:cNvCxnSpPr>
          <p:nvPr/>
        </p:nvCxnSpPr>
        <p:spPr>
          <a:xfrm>
            <a:off x="2390800" y="4152880"/>
            <a:ext cx="1440160" cy="0"/>
          </a:xfrm>
          <a:prstGeom prst="straightConnector1">
            <a:avLst/>
          </a:prstGeom>
          <a:ln w="25400" cap="rnd">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453784F1-191E-07E4-682F-9AA142149ECC}"/>
              </a:ext>
            </a:extLst>
          </p:cNvPr>
          <p:cNvSpPr txBox="1"/>
          <p:nvPr/>
        </p:nvSpPr>
        <p:spPr>
          <a:xfrm>
            <a:off x="2599924" y="2991578"/>
            <a:ext cx="1251996" cy="369332"/>
          </a:xfrm>
          <a:prstGeom prst="rect">
            <a:avLst/>
          </a:prstGeom>
          <a:noFill/>
          <a:ln>
            <a:noFill/>
          </a:ln>
        </p:spPr>
        <p:txBody>
          <a:bodyPr wrap="square">
            <a:spAutoFit/>
          </a:bodyPr>
          <a:lstStyle/>
          <a:p>
            <a:pPr>
              <a:buClr>
                <a:schemeClr val="tx1"/>
              </a:buClr>
              <a:defRPr/>
            </a:pPr>
            <a:r>
              <a:rPr lang="en-US" altLang="ja-JP" dirty="0"/>
              <a:t>-28 </a:t>
            </a:r>
            <a:r>
              <a:rPr lang="en-US" altLang="ja-JP" dirty="0" err="1"/>
              <a:t>mrad</a:t>
            </a:r>
            <a:endParaRPr lang="en-US" altLang="ja-JP" sz="1800" dirty="0"/>
          </a:p>
        </p:txBody>
      </p:sp>
      <p:sp>
        <p:nvSpPr>
          <p:cNvPr id="26" name="テキスト ボックス 25">
            <a:extLst>
              <a:ext uri="{FF2B5EF4-FFF2-40B4-BE49-F238E27FC236}">
                <a16:creationId xmlns:a16="http://schemas.microsoft.com/office/drawing/2014/main" id="{42BC9593-166A-460E-0073-842EB97EB60A}"/>
              </a:ext>
            </a:extLst>
          </p:cNvPr>
          <p:cNvSpPr txBox="1"/>
          <p:nvPr/>
        </p:nvSpPr>
        <p:spPr>
          <a:xfrm>
            <a:off x="6420396" y="2973069"/>
            <a:ext cx="1251996" cy="369332"/>
          </a:xfrm>
          <a:prstGeom prst="rect">
            <a:avLst/>
          </a:prstGeom>
          <a:noFill/>
          <a:ln>
            <a:noFill/>
          </a:ln>
        </p:spPr>
        <p:txBody>
          <a:bodyPr wrap="square">
            <a:spAutoFit/>
          </a:bodyPr>
          <a:lstStyle/>
          <a:p>
            <a:pPr>
              <a:buClr>
                <a:schemeClr val="tx1"/>
              </a:buClr>
              <a:defRPr/>
            </a:pPr>
            <a:r>
              <a:rPr lang="en-US" altLang="ja-JP" dirty="0"/>
              <a:t>-64 </a:t>
            </a:r>
            <a:r>
              <a:rPr lang="en-US" altLang="ja-JP" dirty="0" err="1"/>
              <a:t>mrad</a:t>
            </a:r>
            <a:endParaRPr lang="en-US" altLang="ja-JP" sz="1800" dirty="0"/>
          </a:p>
        </p:txBody>
      </p:sp>
      <p:sp>
        <p:nvSpPr>
          <p:cNvPr id="27" name="テキスト ボックス 26">
            <a:extLst>
              <a:ext uri="{FF2B5EF4-FFF2-40B4-BE49-F238E27FC236}">
                <a16:creationId xmlns:a16="http://schemas.microsoft.com/office/drawing/2014/main" id="{5E1B1E55-3016-16B6-FE2C-AA4A4C07A525}"/>
              </a:ext>
            </a:extLst>
          </p:cNvPr>
          <p:cNvSpPr txBox="1"/>
          <p:nvPr/>
        </p:nvSpPr>
        <p:spPr>
          <a:xfrm>
            <a:off x="7001003" y="2124076"/>
            <a:ext cx="1251996" cy="369332"/>
          </a:xfrm>
          <a:prstGeom prst="rect">
            <a:avLst/>
          </a:prstGeom>
          <a:noFill/>
          <a:ln>
            <a:noFill/>
          </a:ln>
        </p:spPr>
        <p:txBody>
          <a:bodyPr wrap="square">
            <a:spAutoFit/>
          </a:bodyPr>
          <a:lstStyle/>
          <a:p>
            <a:pPr>
              <a:buClr>
                <a:schemeClr val="tx1"/>
              </a:buClr>
              <a:defRPr/>
            </a:pPr>
            <a:r>
              <a:rPr lang="en-US" altLang="ja-JP" dirty="0"/>
              <a:t>AR</a:t>
            </a:r>
            <a:endParaRPr lang="en-US" altLang="ja-JP" sz="1800" dirty="0"/>
          </a:p>
        </p:txBody>
      </p:sp>
      <p:sp>
        <p:nvSpPr>
          <p:cNvPr id="28" name="テキスト ボックス 27">
            <a:extLst>
              <a:ext uri="{FF2B5EF4-FFF2-40B4-BE49-F238E27FC236}">
                <a16:creationId xmlns:a16="http://schemas.microsoft.com/office/drawing/2014/main" id="{3519F03C-402F-372A-7667-8D37170FB00B}"/>
              </a:ext>
            </a:extLst>
          </p:cNvPr>
          <p:cNvSpPr txBox="1"/>
          <p:nvPr/>
        </p:nvSpPr>
        <p:spPr>
          <a:xfrm>
            <a:off x="5927202" y="1053269"/>
            <a:ext cx="1251996" cy="369332"/>
          </a:xfrm>
          <a:prstGeom prst="rect">
            <a:avLst/>
          </a:prstGeom>
          <a:noFill/>
          <a:ln>
            <a:noFill/>
          </a:ln>
        </p:spPr>
        <p:txBody>
          <a:bodyPr wrap="square">
            <a:spAutoFit/>
          </a:bodyPr>
          <a:lstStyle/>
          <a:p>
            <a:pPr>
              <a:buClr>
                <a:schemeClr val="tx1"/>
              </a:buClr>
              <a:defRPr/>
            </a:pPr>
            <a:r>
              <a:rPr lang="en-US" altLang="ja-JP" dirty="0"/>
              <a:t>HR</a:t>
            </a:r>
            <a:endParaRPr lang="en-US" altLang="ja-JP" sz="1800" dirty="0"/>
          </a:p>
        </p:txBody>
      </p:sp>
      <p:sp>
        <p:nvSpPr>
          <p:cNvPr id="29" name="テキスト ボックス 28">
            <a:extLst>
              <a:ext uri="{FF2B5EF4-FFF2-40B4-BE49-F238E27FC236}">
                <a16:creationId xmlns:a16="http://schemas.microsoft.com/office/drawing/2014/main" id="{05282985-C801-EA2E-4383-6C66034BD055}"/>
              </a:ext>
            </a:extLst>
          </p:cNvPr>
          <p:cNvSpPr txBox="1"/>
          <p:nvPr/>
        </p:nvSpPr>
        <p:spPr>
          <a:xfrm>
            <a:off x="5074637" y="4233911"/>
            <a:ext cx="3612162" cy="923330"/>
          </a:xfrm>
          <a:prstGeom prst="rect">
            <a:avLst/>
          </a:prstGeom>
          <a:noFill/>
          <a:ln>
            <a:noFill/>
          </a:ln>
        </p:spPr>
        <p:txBody>
          <a:bodyPr wrap="square">
            <a:spAutoFit/>
          </a:bodyPr>
          <a:lstStyle/>
          <a:p>
            <a:pPr>
              <a:buClr>
                <a:schemeClr val="tx1"/>
              </a:buClr>
              <a:defRPr/>
            </a:pPr>
            <a:r>
              <a:rPr lang="en-US" altLang="ja-JP" dirty="0"/>
              <a:t>-64 </a:t>
            </a:r>
            <a:r>
              <a:rPr lang="en-US" altLang="ja-JP" dirty="0" err="1"/>
              <a:t>mrad</a:t>
            </a:r>
            <a:endParaRPr lang="en-US" altLang="ja-JP" dirty="0"/>
          </a:p>
          <a:p>
            <a:pPr>
              <a:buClr>
                <a:schemeClr val="tx1"/>
              </a:buClr>
              <a:defRPr/>
            </a:pPr>
            <a:r>
              <a:rPr lang="en-US" altLang="ja-JP" sz="1800" dirty="0"/>
              <a:t>(transmission phase is the same</a:t>
            </a:r>
          </a:p>
          <a:p>
            <a:pPr>
              <a:buClr>
                <a:schemeClr val="tx1"/>
              </a:buClr>
              <a:defRPr/>
            </a:pPr>
            <a:r>
              <a:rPr lang="en-US" altLang="ja-JP" dirty="0"/>
              <a:t>for both sides</a:t>
            </a:r>
            <a:r>
              <a:rPr lang="en-US" altLang="ja-JP" sz="1800" dirty="0"/>
              <a:t>)</a:t>
            </a:r>
          </a:p>
        </p:txBody>
      </p:sp>
      <p:sp>
        <p:nvSpPr>
          <p:cNvPr id="30" name="テキスト ボックス 29">
            <a:extLst>
              <a:ext uri="{FF2B5EF4-FFF2-40B4-BE49-F238E27FC236}">
                <a16:creationId xmlns:a16="http://schemas.microsoft.com/office/drawing/2014/main" id="{3353D3E1-5F28-EF6B-6B99-FA6CAC29FDDF}"/>
              </a:ext>
            </a:extLst>
          </p:cNvPr>
          <p:cNvSpPr txBox="1"/>
          <p:nvPr/>
        </p:nvSpPr>
        <p:spPr>
          <a:xfrm>
            <a:off x="2145802" y="3717080"/>
            <a:ext cx="1251996" cy="369332"/>
          </a:xfrm>
          <a:prstGeom prst="rect">
            <a:avLst/>
          </a:prstGeom>
          <a:noFill/>
          <a:ln>
            <a:noFill/>
          </a:ln>
        </p:spPr>
        <p:txBody>
          <a:bodyPr wrap="square">
            <a:spAutoFit/>
          </a:bodyPr>
          <a:lstStyle/>
          <a:p>
            <a:pPr>
              <a:buClr>
                <a:schemeClr val="tx1"/>
              </a:buClr>
              <a:defRPr/>
            </a:pPr>
            <a:r>
              <a:rPr lang="en-US" altLang="ja-JP" dirty="0"/>
              <a:t>-28 </a:t>
            </a:r>
            <a:r>
              <a:rPr lang="en-US" altLang="ja-JP" dirty="0" err="1"/>
              <a:t>mrad</a:t>
            </a:r>
            <a:endParaRPr lang="en-US" altLang="ja-JP" sz="1800" dirty="0"/>
          </a:p>
        </p:txBody>
      </p:sp>
      <p:sp>
        <p:nvSpPr>
          <p:cNvPr id="31" name="テキスト ボックス 30">
            <a:extLst>
              <a:ext uri="{FF2B5EF4-FFF2-40B4-BE49-F238E27FC236}">
                <a16:creationId xmlns:a16="http://schemas.microsoft.com/office/drawing/2014/main" id="{D85B930D-FB6A-317A-4E77-7B8445A35B3B}"/>
              </a:ext>
            </a:extLst>
          </p:cNvPr>
          <p:cNvSpPr txBox="1"/>
          <p:nvPr/>
        </p:nvSpPr>
        <p:spPr>
          <a:xfrm>
            <a:off x="2442039" y="4931767"/>
            <a:ext cx="5230339" cy="646331"/>
          </a:xfrm>
          <a:prstGeom prst="rect">
            <a:avLst/>
          </a:prstGeom>
          <a:noFill/>
          <a:ln>
            <a:noFill/>
          </a:ln>
        </p:spPr>
        <p:txBody>
          <a:bodyPr wrap="square">
            <a:spAutoFit/>
          </a:bodyPr>
          <a:lstStyle/>
          <a:p>
            <a:pPr>
              <a:buClr>
                <a:schemeClr val="tx1"/>
              </a:buClr>
              <a:defRPr/>
            </a:pPr>
            <a:r>
              <a:rPr lang="en-US" altLang="ja-JP" dirty="0"/>
              <a:t>-2 </a:t>
            </a:r>
            <a:r>
              <a:rPr lang="en-US" altLang="ja-JP" dirty="0" err="1"/>
              <a:t>mrad</a:t>
            </a:r>
            <a:endParaRPr lang="en-US" altLang="ja-JP" dirty="0"/>
          </a:p>
          <a:p>
            <a:pPr>
              <a:buClr>
                <a:schemeClr val="tx1"/>
              </a:buClr>
              <a:defRPr/>
            </a:pPr>
            <a:r>
              <a:rPr lang="en-US" altLang="ja-JP" sz="1800" dirty="0"/>
              <a:t>(=(-28)*2-(-54) </a:t>
            </a:r>
            <a:r>
              <a:rPr lang="en-US" altLang="ja-JP" sz="1800" dirty="0" err="1"/>
              <a:t>mrad</a:t>
            </a:r>
            <a:r>
              <a:rPr lang="en-US" altLang="ja-JP" sz="1800" dirty="0"/>
              <a:t>; from energy conservation)</a:t>
            </a:r>
          </a:p>
        </p:txBody>
      </p:sp>
    </p:spTree>
    <p:extLst>
      <p:ext uri="{BB962C8B-B14F-4D97-AF65-F5344CB8AC3E}">
        <p14:creationId xmlns:p14="http://schemas.microsoft.com/office/powerpoint/2010/main" val="1307014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23DB5C-ADF7-F343-34D8-8A368CF21596}"/>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IFO s-pol rejected light monitor</a:t>
            </a:r>
            <a:endParaRPr lang="ja-JP" altLang="en-US" dirty="0">
              <a:effectLst>
                <a:outerShdw blurRad="38100" dist="38100" dir="2700000" algn="tl">
                  <a:srgbClr val="000000">
                    <a:alpha val="43137"/>
                  </a:srgbClr>
                </a:outerShdw>
              </a:effectLst>
            </a:endParaRPr>
          </a:p>
        </p:txBody>
      </p:sp>
      <p:sp>
        <p:nvSpPr>
          <p:cNvPr id="18434" name="コンテンツ プレースホルダ 2">
            <a:extLst>
              <a:ext uri="{FF2B5EF4-FFF2-40B4-BE49-F238E27FC236}">
                <a16:creationId xmlns:a16="http://schemas.microsoft.com/office/drawing/2014/main" id="{EBFA92D1-373D-87A7-F578-DAF2D37E79A1}"/>
              </a:ext>
            </a:extLst>
          </p:cNvPr>
          <p:cNvSpPr>
            <a:spLocks noGrp="1"/>
          </p:cNvSpPr>
          <p:nvPr>
            <p:ph idx="1"/>
          </p:nvPr>
        </p:nvSpPr>
        <p:spPr>
          <a:xfrm>
            <a:off x="457200" y="981075"/>
            <a:ext cx="8686800" cy="5327650"/>
          </a:xfrm>
        </p:spPr>
        <p:txBody>
          <a:bodyPr/>
          <a:lstStyle/>
          <a:p>
            <a:pPr>
              <a:buClr>
                <a:schemeClr val="tx1"/>
              </a:buClr>
            </a:pPr>
            <a:r>
              <a:rPr lang="en-US" altLang="ja-JP" sz="2400" dirty="0"/>
              <a:t>Named OFI_B in HAM5</a:t>
            </a:r>
          </a:p>
          <a:p>
            <a:pPr>
              <a:buClr>
                <a:schemeClr val="tx1"/>
              </a:buClr>
            </a:pPr>
            <a:endParaRPr lang="en-US" altLang="ja-JP" sz="4800" dirty="0"/>
          </a:p>
        </p:txBody>
      </p:sp>
      <p:sp>
        <p:nvSpPr>
          <p:cNvPr id="18435" name="スライド番号プレースホルダ 3">
            <a:extLst>
              <a:ext uri="{FF2B5EF4-FFF2-40B4-BE49-F238E27FC236}">
                <a16:creationId xmlns:a16="http://schemas.microsoft.com/office/drawing/2014/main" id="{33C677A1-8D57-C053-2C2C-24799FBE23A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408B19E4-727D-4242-8244-D96E8DA8FF06}" type="slidenum">
              <a:rPr lang="ja-JP" altLang="en-US" sz="2800" smtClean="0">
                <a:solidFill>
                  <a:srgbClr val="898989"/>
                </a:solidFill>
              </a:rPr>
              <a:pPr>
                <a:spcBef>
                  <a:spcPct val="0"/>
                </a:spcBef>
                <a:buFontTx/>
                <a:buNone/>
              </a:pPr>
              <a:t>3</a:t>
            </a:fld>
            <a:endParaRPr lang="ja-JP" altLang="en-US" sz="2000">
              <a:solidFill>
                <a:srgbClr val="898989"/>
              </a:solidFill>
            </a:endParaRPr>
          </a:p>
        </p:txBody>
      </p:sp>
      <p:pic>
        <p:nvPicPr>
          <p:cNvPr id="18436" name="図 4">
            <a:extLst>
              <a:ext uri="{FF2B5EF4-FFF2-40B4-BE49-F238E27FC236}">
                <a16:creationId xmlns:a16="http://schemas.microsoft.com/office/drawing/2014/main" id="{C688A10E-16C8-9611-BE10-35E479C71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2713"/>
            <a:ext cx="709295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円/楕円 5">
            <a:extLst>
              <a:ext uri="{FF2B5EF4-FFF2-40B4-BE49-F238E27FC236}">
                <a16:creationId xmlns:a16="http://schemas.microsoft.com/office/drawing/2014/main" id="{9CF4B04E-E1FD-06D3-91E9-B2F0386478D1}"/>
              </a:ext>
            </a:extLst>
          </p:cNvPr>
          <p:cNvSpPr/>
          <p:nvPr/>
        </p:nvSpPr>
        <p:spPr>
          <a:xfrm>
            <a:off x="2195513" y="3141663"/>
            <a:ext cx="288925" cy="287337"/>
          </a:xfrm>
          <a:prstGeom prst="ellipse">
            <a:avLst/>
          </a:prstGeom>
          <a:noFill/>
          <a:ln w="762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38" name="テキスト ボックス 9">
            <a:extLst>
              <a:ext uri="{FF2B5EF4-FFF2-40B4-BE49-F238E27FC236}">
                <a16:creationId xmlns:a16="http://schemas.microsoft.com/office/drawing/2014/main" id="{12733EE2-681B-D16F-3EB6-C04D9066029D}"/>
              </a:ext>
            </a:extLst>
          </p:cNvPr>
          <p:cNvSpPr txBox="1">
            <a:spLocks noChangeArrowheads="1"/>
          </p:cNvSpPr>
          <p:nvPr/>
        </p:nvSpPr>
        <p:spPr bwMode="auto">
          <a:xfrm>
            <a:off x="29960" y="4325038"/>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buClr>
                <a:schemeClr val="tx1"/>
              </a:buClr>
            </a:pPr>
            <a:r>
              <a:rPr lang="en-US" altLang="ja-JP" dirty="0">
                <a:hlinkClick r:id="rId3" tooltip="LIGO-G2000723-v3"/>
              </a:rPr>
              <a:t>LIGO-G2000723</a:t>
            </a:r>
            <a:endParaRPr lang="en-US" altLang="ja-JP" sz="1600" dirty="0"/>
          </a:p>
        </p:txBody>
      </p:sp>
      <p:pic>
        <p:nvPicPr>
          <p:cNvPr id="18439" name="図 11">
            <a:extLst>
              <a:ext uri="{FF2B5EF4-FFF2-40B4-BE49-F238E27FC236}">
                <a16:creationId xmlns:a16="http://schemas.microsoft.com/office/drawing/2014/main" id="{3D24A9E3-96DD-D8AD-5D14-EFD32C904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5057775"/>
            <a:ext cx="4254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円/楕円 12">
            <a:extLst>
              <a:ext uri="{FF2B5EF4-FFF2-40B4-BE49-F238E27FC236}">
                <a16:creationId xmlns:a16="http://schemas.microsoft.com/office/drawing/2014/main" id="{11BC5F56-951D-1828-346F-73C2C1799544}"/>
              </a:ext>
            </a:extLst>
          </p:cNvPr>
          <p:cNvSpPr/>
          <p:nvPr/>
        </p:nvSpPr>
        <p:spPr>
          <a:xfrm>
            <a:off x="5292725" y="4991100"/>
            <a:ext cx="358775" cy="309563"/>
          </a:xfrm>
          <a:prstGeom prst="ellipse">
            <a:avLst/>
          </a:prstGeom>
          <a:noFill/>
          <a:ln w="762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441" name="テキスト ボックス 14">
            <a:extLst>
              <a:ext uri="{FF2B5EF4-FFF2-40B4-BE49-F238E27FC236}">
                <a16:creationId xmlns:a16="http://schemas.microsoft.com/office/drawing/2014/main" id="{AB8146FF-7F5E-F0BD-7FCD-0BC7A44FC015}"/>
              </a:ext>
            </a:extLst>
          </p:cNvPr>
          <p:cNvSpPr txBox="1">
            <a:spLocks noChangeArrowheads="1"/>
          </p:cNvSpPr>
          <p:nvPr/>
        </p:nvSpPr>
        <p:spPr bwMode="auto">
          <a:xfrm>
            <a:off x="1987550" y="5876925"/>
            <a:ext cx="193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dirty="0">
                <a:hlinkClick r:id="rId5" tooltip="LIGO-T2200018-x0"/>
              </a:rPr>
              <a:t>LIGO-T2200018</a:t>
            </a:r>
            <a:endParaRPr lang="ja-JP" altLang="en-US"/>
          </a:p>
        </p:txBody>
      </p:sp>
      <p:cxnSp>
        <p:nvCxnSpPr>
          <p:cNvPr id="8" name="直線矢印コネクタ 7">
            <a:extLst>
              <a:ext uri="{FF2B5EF4-FFF2-40B4-BE49-F238E27FC236}">
                <a16:creationId xmlns:a16="http://schemas.microsoft.com/office/drawing/2014/main" id="{85D540C7-2E6E-44AA-6405-635B518C6C3F}"/>
              </a:ext>
            </a:extLst>
          </p:cNvPr>
          <p:cNvCxnSpPr>
            <a:cxnSpLocks/>
          </p:cNvCxnSpPr>
          <p:nvPr/>
        </p:nvCxnSpPr>
        <p:spPr>
          <a:xfrm flipV="1">
            <a:off x="1547664" y="3544678"/>
            <a:ext cx="647849" cy="1601203"/>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6186CCF-440A-AC08-1365-B251CA4237B7}"/>
              </a:ext>
            </a:extLst>
          </p:cNvPr>
          <p:cNvSpPr txBox="1"/>
          <p:nvPr/>
        </p:nvSpPr>
        <p:spPr>
          <a:xfrm>
            <a:off x="61518" y="5096769"/>
            <a:ext cx="3354782" cy="923330"/>
          </a:xfrm>
          <a:prstGeom prst="rect">
            <a:avLst/>
          </a:prstGeom>
          <a:noFill/>
          <a:ln>
            <a:noFill/>
          </a:ln>
        </p:spPr>
        <p:txBody>
          <a:bodyPr wrap="square">
            <a:spAutoFit/>
          </a:bodyPr>
          <a:lstStyle/>
          <a:p>
            <a:pPr>
              <a:buClr>
                <a:schemeClr val="tx1"/>
              </a:buClr>
              <a:defRPr/>
            </a:pPr>
            <a:r>
              <a:rPr lang="en-US" altLang="ja-JP" sz="1800" dirty="0"/>
              <a:t>L1:IOO-OFI_PD_B in CDS</a:t>
            </a:r>
            <a:br>
              <a:rPr lang="en-US" altLang="ja-JP" sz="1800" dirty="0"/>
            </a:br>
            <a:r>
              <a:rPr lang="en-US" altLang="ja-JP" sz="1800" dirty="0"/>
              <a:t>(currently sampled at 16 Hz)</a:t>
            </a:r>
          </a:p>
          <a:p>
            <a:pPr>
              <a:buClr>
                <a:schemeClr val="tx1"/>
              </a:buClr>
              <a:defRPr/>
            </a:pPr>
            <a:r>
              <a:rPr lang="en-US" altLang="ja-JP" sz="1800" dirty="0"/>
              <a:t>(</a:t>
            </a:r>
            <a:r>
              <a:rPr lang="en-US" altLang="ja-JP" sz="1800" dirty="0">
                <a:hlinkClick r:id="rId6"/>
              </a:rPr>
              <a:t>LLO alog #59076</a:t>
            </a:r>
            <a:r>
              <a:rPr lang="en-US" altLang="ja-JP" sz="1800" dirty="0"/>
              <a:t>)</a:t>
            </a:r>
          </a:p>
        </p:txBody>
      </p:sp>
    </p:spTree>
    <p:extLst>
      <p:ext uri="{BB962C8B-B14F-4D97-AF65-F5344CB8AC3E}">
        <p14:creationId xmlns:p14="http://schemas.microsoft.com/office/powerpoint/2010/main" val="267259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Power at AS port with Full Lock</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Estimated from LLO, ~40W at PRM (GPS time: 1342067831)</a:t>
            </a:r>
          </a:p>
          <a:p>
            <a:pPr>
              <a:buClr>
                <a:schemeClr val="tx1"/>
              </a:buClr>
            </a:pP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4</a:t>
            </a:fld>
            <a:endParaRPr lang="ja-JP" altLang="en-US" sz="2000">
              <a:solidFill>
                <a:srgbClr val="898989"/>
              </a:solidFill>
            </a:endParaRPr>
          </a:p>
        </p:txBody>
      </p:sp>
      <p:pic>
        <p:nvPicPr>
          <p:cNvPr id="6" name="図 5" descr="ダイアグラム, 概略図&#10;&#10;自動的に生成された説明">
            <a:extLst>
              <a:ext uri="{FF2B5EF4-FFF2-40B4-BE49-F238E27FC236}">
                <a16:creationId xmlns:a16="http://schemas.microsoft.com/office/drawing/2014/main" id="{99DAD881-85E0-7E34-7990-6CB57A9F4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4824"/>
            <a:ext cx="6084168" cy="2840710"/>
          </a:xfrm>
          <a:prstGeom prst="rect">
            <a:avLst/>
          </a:prstGeom>
        </p:spPr>
      </p:pic>
      <p:sp>
        <p:nvSpPr>
          <p:cNvPr id="7" name="テキスト ボックス 7">
            <a:extLst>
              <a:ext uri="{FF2B5EF4-FFF2-40B4-BE49-F238E27FC236}">
                <a16:creationId xmlns:a16="http://schemas.microsoft.com/office/drawing/2014/main" id="{D8CF5793-AD80-F200-9CC1-00A7F4CE6179}"/>
              </a:ext>
            </a:extLst>
          </p:cNvPr>
          <p:cNvSpPr txBox="1">
            <a:spLocks noChangeArrowheads="1"/>
          </p:cNvSpPr>
          <p:nvPr/>
        </p:nvSpPr>
        <p:spPr bwMode="auto">
          <a:xfrm>
            <a:off x="11864" y="1844824"/>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dirty="0">
                <a:hlinkClick r:id="rId3" tooltip="LIGO-D1900511-v7"/>
              </a:rPr>
              <a:t>LIGO-G1601619</a:t>
            </a:r>
            <a:endParaRPr lang="ja-JP" altLang="en-US"/>
          </a:p>
        </p:txBody>
      </p:sp>
      <p:cxnSp>
        <p:nvCxnSpPr>
          <p:cNvPr id="3" name="直線矢印コネクタ 2">
            <a:extLst>
              <a:ext uri="{FF2B5EF4-FFF2-40B4-BE49-F238E27FC236}">
                <a16:creationId xmlns:a16="http://schemas.microsoft.com/office/drawing/2014/main" id="{C68D17ED-4AC7-11BD-7623-C6404250D4DD}"/>
              </a:ext>
            </a:extLst>
          </p:cNvPr>
          <p:cNvCxnSpPr>
            <a:cxnSpLocks/>
          </p:cNvCxnSpPr>
          <p:nvPr/>
        </p:nvCxnSpPr>
        <p:spPr>
          <a:xfrm flipV="1">
            <a:off x="2928236" y="2319625"/>
            <a:ext cx="707660" cy="279939"/>
          </a:xfrm>
          <a:prstGeom prst="straightConnector1">
            <a:avLst/>
          </a:prstGeom>
          <a:ln w="1905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7">
            <a:extLst>
              <a:ext uri="{FF2B5EF4-FFF2-40B4-BE49-F238E27FC236}">
                <a16:creationId xmlns:a16="http://schemas.microsoft.com/office/drawing/2014/main" id="{58621ABC-69BD-2AF0-23A8-A1310D75F742}"/>
              </a:ext>
            </a:extLst>
          </p:cNvPr>
          <p:cNvSpPr txBox="1">
            <a:spLocks noChangeArrowheads="1"/>
          </p:cNvSpPr>
          <p:nvPr/>
        </p:nvSpPr>
        <p:spPr bwMode="auto">
          <a:xfrm>
            <a:off x="3608464" y="1539300"/>
            <a:ext cx="507833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sz="1400" dirty="0"/>
              <a:t>L1:IOO-OFI_PD_B_DC_VOLTS = 1.75</a:t>
            </a:r>
          </a:p>
          <a:p>
            <a:r>
              <a:rPr lang="en-US" altLang="ja-JP" sz="1400" dirty="0"/>
              <a:t>L1:IOO-OFI_PD_B_DC_GAIN = 1 (0 dB)</a:t>
            </a:r>
          </a:p>
          <a:p>
            <a:r>
              <a:rPr lang="en-US" altLang="ja-JP" sz="1400" dirty="0"/>
              <a:t>-&gt; </a:t>
            </a:r>
            <a:r>
              <a:rPr lang="en-US" altLang="ja-JP" sz="1400" dirty="0">
                <a:solidFill>
                  <a:srgbClr val="FF0000"/>
                </a:solidFill>
              </a:rPr>
              <a:t>11 </a:t>
            </a:r>
            <a:r>
              <a:rPr lang="en-US" altLang="ja-JP" sz="1400" dirty="0" err="1">
                <a:solidFill>
                  <a:srgbClr val="FF0000"/>
                </a:solidFill>
              </a:rPr>
              <a:t>mW</a:t>
            </a:r>
            <a:r>
              <a:rPr lang="en-US" altLang="ja-JP" sz="1400" dirty="0">
                <a:solidFill>
                  <a:srgbClr val="FF0000"/>
                </a:solidFill>
              </a:rPr>
              <a:t> (total s-pol from SRM to OFI)</a:t>
            </a:r>
          </a:p>
          <a:p>
            <a:r>
              <a:rPr lang="en-US" altLang="ja-JP" sz="1400" dirty="0"/>
              <a:t>Using 36.5 </a:t>
            </a:r>
            <a:r>
              <a:rPr lang="en-US" altLang="ja-JP" sz="1400" dirty="0" err="1"/>
              <a:t>uW</a:t>
            </a:r>
            <a:r>
              <a:rPr lang="en-US" altLang="ja-JP" sz="1400" dirty="0"/>
              <a:t> / (0.0185V*10**(-10/20)) = 6.24 </a:t>
            </a:r>
            <a:r>
              <a:rPr lang="en-US" altLang="ja-JP" sz="1400" dirty="0" err="1"/>
              <a:t>mW</a:t>
            </a:r>
            <a:r>
              <a:rPr lang="en-US" altLang="ja-JP" sz="1400" dirty="0"/>
              <a:t>/V @ 0 dB (</a:t>
            </a:r>
            <a:r>
              <a:rPr lang="en-US" altLang="ja-JP" sz="1400" dirty="0">
                <a:hlinkClick r:id="rId4"/>
              </a:rPr>
              <a:t>LLO alog #60856</a:t>
            </a:r>
            <a:r>
              <a:rPr lang="en-US" altLang="ja-JP" sz="1400" dirty="0"/>
              <a:t>, </a:t>
            </a:r>
            <a:r>
              <a:rPr lang="en-US" altLang="ja-JP" sz="1400" dirty="0">
                <a:hlinkClick r:id="rId5"/>
              </a:rPr>
              <a:t>#59266</a:t>
            </a:r>
            <a:r>
              <a:rPr lang="en-US" altLang="ja-JP" sz="1400" dirty="0"/>
              <a:t>)</a:t>
            </a:r>
          </a:p>
        </p:txBody>
      </p:sp>
      <p:sp>
        <p:nvSpPr>
          <p:cNvPr id="8" name="テキスト ボックス 7">
            <a:extLst>
              <a:ext uri="{FF2B5EF4-FFF2-40B4-BE49-F238E27FC236}">
                <a16:creationId xmlns:a16="http://schemas.microsoft.com/office/drawing/2014/main" id="{F0D38615-5F5E-B5ED-EEF3-34EA0E9023A4}"/>
              </a:ext>
            </a:extLst>
          </p:cNvPr>
          <p:cNvSpPr txBox="1">
            <a:spLocks noChangeArrowheads="1"/>
          </p:cNvSpPr>
          <p:nvPr/>
        </p:nvSpPr>
        <p:spPr bwMode="auto">
          <a:xfrm>
            <a:off x="3574936" y="4829569"/>
            <a:ext cx="547264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sz="1400" dirty="0"/>
              <a:t>L1:ASC-AS_C_SUM_OUT_DQ = 3350cnts</a:t>
            </a:r>
          </a:p>
          <a:p>
            <a:r>
              <a:rPr lang="en-US" altLang="ja-JP" sz="1400" dirty="0"/>
              <a:t>L1:ASC-AS_A_SUM_OUT_DQ = 36200cnts</a:t>
            </a:r>
          </a:p>
          <a:p>
            <a:r>
              <a:rPr lang="en-US" altLang="ja-JP" sz="1400" dirty="0"/>
              <a:t>-&gt; </a:t>
            </a:r>
            <a:r>
              <a:rPr lang="en-US" altLang="ja-JP" sz="1400" dirty="0">
                <a:solidFill>
                  <a:srgbClr val="FF0000"/>
                </a:solidFill>
              </a:rPr>
              <a:t>470 </a:t>
            </a:r>
            <a:r>
              <a:rPr lang="en-US" altLang="ja-JP" sz="1400" dirty="0" err="1">
                <a:solidFill>
                  <a:srgbClr val="FF0000"/>
                </a:solidFill>
              </a:rPr>
              <a:t>mW</a:t>
            </a:r>
            <a:r>
              <a:rPr lang="en-US" altLang="ja-JP" sz="1400" dirty="0">
                <a:solidFill>
                  <a:srgbClr val="FF0000"/>
                </a:solidFill>
              </a:rPr>
              <a:t> or 485 </a:t>
            </a:r>
            <a:r>
              <a:rPr lang="en-US" altLang="ja-JP" sz="1400" dirty="0" err="1">
                <a:solidFill>
                  <a:srgbClr val="FF0000"/>
                </a:solidFill>
              </a:rPr>
              <a:t>mW</a:t>
            </a:r>
            <a:r>
              <a:rPr lang="en-US" altLang="ja-JP" sz="1400" dirty="0">
                <a:solidFill>
                  <a:srgbClr val="FF0000"/>
                </a:solidFill>
              </a:rPr>
              <a:t> before OM1 (total OFI transmission (p-pol))</a:t>
            </a:r>
          </a:p>
          <a:p>
            <a:r>
              <a:rPr lang="en-US" altLang="ja-JP" sz="1400" dirty="0"/>
              <a:t>Using 149.8/21 </a:t>
            </a:r>
            <a:r>
              <a:rPr lang="en-US" altLang="ja-JP" sz="1400" dirty="0" err="1"/>
              <a:t>cnts</a:t>
            </a:r>
            <a:r>
              <a:rPr lang="en-US" altLang="ja-JP" sz="1400" dirty="0"/>
              <a:t>/</a:t>
            </a:r>
            <a:r>
              <a:rPr lang="en-US" altLang="ja-JP" sz="1400" dirty="0" err="1"/>
              <a:t>mW</a:t>
            </a:r>
            <a:r>
              <a:rPr lang="en-US" altLang="ja-JP" sz="1400" dirty="0"/>
              <a:t> for AS_C, 1568/21 </a:t>
            </a:r>
            <a:r>
              <a:rPr lang="en-US" altLang="ja-JP" sz="1400" dirty="0" err="1"/>
              <a:t>cnts</a:t>
            </a:r>
            <a:r>
              <a:rPr lang="en-US" altLang="ja-JP" sz="1400" dirty="0"/>
              <a:t>/</a:t>
            </a:r>
            <a:r>
              <a:rPr lang="en-US" altLang="ja-JP" sz="1400" dirty="0" err="1"/>
              <a:t>mW</a:t>
            </a:r>
            <a:r>
              <a:rPr lang="en-US" altLang="ja-JP" sz="1400" dirty="0"/>
              <a:t> for AS_A</a:t>
            </a:r>
          </a:p>
          <a:p>
            <a:r>
              <a:rPr lang="en-US" altLang="ja-JP" sz="1400" dirty="0"/>
              <a:t>(</a:t>
            </a:r>
            <a:r>
              <a:rPr lang="en-US" altLang="ja-JP" sz="1400" dirty="0">
                <a:hlinkClick r:id="rId6"/>
              </a:rPr>
              <a:t>LLO alog #55225</a:t>
            </a:r>
            <a:r>
              <a:rPr lang="en-US" altLang="ja-JP" sz="1400" dirty="0"/>
              <a:t>)</a:t>
            </a:r>
          </a:p>
        </p:txBody>
      </p:sp>
      <p:sp>
        <p:nvSpPr>
          <p:cNvPr id="10" name="テキスト ボックス 9">
            <a:extLst>
              <a:ext uri="{FF2B5EF4-FFF2-40B4-BE49-F238E27FC236}">
                <a16:creationId xmlns:a16="http://schemas.microsoft.com/office/drawing/2014/main" id="{BF248D2A-A2A3-194E-C851-3155110D6531}"/>
              </a:ext>
            </a:extLst>
          </p:cNvPr>
          <p:cNvSpPr txBox="1">
            <a:spLocks noChangeArrowheads="1"/>
          </p:cNvSpPr>
          <p:nvPr/>
        </p:nvSpPr>
        <p:spPr bwMode="auto">
          <a:xfrm>
            <a:off x="191916" y="5952627"/>
            <a:ext cx="54726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sz="1400" dirty="0"/>
              <a:t>L1:OMC-DCPD_SUM_OUT_DQ= 20 mA</a:t>
            </a:r>
          </a:p>
          <a:p>
            <a:r>
              <a:rPr lang="en-US" altLang="ja-JP" sz="1400" dirty="0"/>
              <a:t>-&gt; </a:t>
            </a:r>
            <a:r>
              <a:rPr lang="en-US" altLang="ja-JP" sz="1400" dirty="0">
                <a:solidFill>
                  <a:srgbClr val="FF0000"/>
                </a:solidFill>
              </a:rPr>
              <a:t>23 </a:t>
            </a:r>
            <a:r>
              <a:rPr lang="en-US" altLang="ja-JP" sz="1400" dirty="0" err="1">
                <a:solidFill>
                  <a:srgbClr val="FF0000"/>
                </a:solidFill>
              </a:rPr>
              <a:t>mW</a:t>
            </a:r>
            <a:r>
              <a:rPr lang="en-US" altLang="ja-JP" sz="1400" dirty="0">
                <a:solidFill>
                  <a:srgbClr val="FF0000"/>
                </a:solidFill>
              </a:rPr>
              <a:t> at OMC transmission in total (p-pol carrier TEM00)</a:t>
            </a:r>
          </a:p>
          <a:p>
            <a:r>
              <a:rPr lang="en-US" altLang="ja-JP" sz="1400" dirty="0"/>
              <a:t>Using 0.86 A/W (</a:t>
            </a:r>
            <a:r>
              <a:rPr lang="en-US" altLang="ja-JP" sz="1400" dirty="0">
                <a:hlinkClick r:id="rId7"/>
              </a:rPr>
              <a:t>LLO alog #60885</a:t>
            </a:r>
            <a:r>
              <a:rPr lang="en-US" altLang="ja-JP" sz="1400" dirty="0"/>
              <a:t>)</a:t>
            </a:r>
          </a:p>
        </p:txBody>
      </p:sp>
      <p:sp>
        <p:nvSpPr>
          <p:cNvPr id="11" name="テキスト ボックス 10">
            <a:extLst>
              <a:ext uri="{FF2B5EF4-FFF2-40B4-BE49-F238E27FC236}">
                <a16:creationId xmlns:a16="http://schemas.microsoft.com/office/drawing/2014/main" id="{5886ACC2-5C8C-81C3-6153-93346E215C29}"/>
              </a:ext>
            </a:extLst>
          </p:cNvPr>
          <p:cNvSpPr txBox="1">
            <a:spLocks noChangeArrowheads="1"/>
          </p:cNvSpPr>
          <p:nvPr/>
        </p:nvSpPr>
        <p:spPr bwMode="auto">
          <a:xfrm>
            <a:off x="191916" y="4643290"/>
            <a:ext cx="24358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34" charset="-128"/>
              </a:defRPr>
            </a:lvl1pPr>
            <a:lvl2pPr marL="742950" indent="-285750">
              <a:defRPr kumimoji="1">
                <a:solidFill>
                  <a:schemeClr val="tx1"/>
                </a:solidFill>
                <a:latin typeface="Arial" panose="020B0604020202020204" pitchFamily="34" charset="0"/>
                <a:ea typeface="ＭＳ Ｐゴシック" panose="020B0600070205080204" pitchFamily="34" charset="-128"/>
              </a:defRPr>
            </a:lvl2pPr>
            <a:lvl3pPr marL="1143000" indent="-228600">
              <a:defRPr kumimoji="1">
                <a:solidFill>
                  <a:schemeClr val="tx1"/>
                </a:solidFill>
                <a:latin typeface="Arial" panose="020B0604020202020204" pitchFamily="34" charset="0"/>
                <a:ea typeface="ＭＳ Ｐゴシック" panose="020B0600070205080204" pitchFamily="34" charset="-128"/>
              </a:defRPr>
            </a:lvl3pPr>
            <a:lvl4pPr marL="1600200" indent="-228600">
              <a:defRPr kumimoji="1">
                <a:solidFill>
                  <a:schemeClr val="tx1"/>
                </a:solidFill>
                <a:latin typeface="Arial" panose="020B0604020202020204" pitchFamily="34" charset="0"/>
                <a:ea typeface="ＭＳ Ｐゴシック" panose="020B0600070205080204" pitchFamily="34" charset="-128"/>
              </a:defRPr>
            </a:lvl4pPr>
            <a:lvl5pPr marL="2057400" indent="-22860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r>
              <a:rPr lang="en-US" altLang="ja-JP" sz="1200" dirty="0"/>
              <a:t>OM1 T=800ppm</a:t>
            </a:r>
          </a:p>
          <a:p>
            <a:r>
              <a:rPr lang="en-US" altLang="ja-JP" sz="1200" dirty="0"/>
              <a:t>OM3 T=1.5%</a:t>
            </a:r>
          </a:p>
          <a:p>
            <a:r>
              <a:rPr lang="en-US" altLang="ja-JP" sz="1200" dirty="0"/>
              <a:t>OMC QPD pickoff=0.7%</a:t>
            </a:r>
          </a:p>
          <a:p>
            <a:r>
              <a:rPr lang="en-US" altLang="ja-JP" sz="1200" dirty="0"/>
              <a:t>OMC MM = 93.2%</a:t>
            </a:r>
          </a:p>
          <a:p>
            <a:r>
              <a:rPr lang="en-US" altLang="ja-JP" sz="1200" dirty="0"/>
              <a:t>OMC loss = 4%</a:t>
            </a:r>
          </a:p>
          <a:p>
            <a:r>
              <a:rPr lang="en-US" altLang="ja-JP" sz="1200" dirty="0"/>
              <a:t>QE = 99%</a:t>
            </a:r>
          </a:p>
        </p:txBody>
      </p:sp>
      <p:pic>
        <p:nvPicPr>
          <p:cNvPr id="9" name="図 8" descr="タイムライン&#10;&#10;自動的に生成された説明">
            <a:extLst>
              <a:ext uri="{FF2B5EF4-FFF2-40B4-BE49-F238E27FC236}">
                <a16:creationId xmlns:a16="http://schemas.microsoft.com/office/drawing/2014/main" id="{EF128F24-19E5-84B3-6F25-FE4CDA79C9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3203" y="2599564"/>
            <a:ext cx="3083287" cy="2230005"/>
          </a:xfrm>
          <a:prstGeom prst="rect">
            <a:avLst/>
          </a:prstGeom>
        </p:spPr>
      </p:pic>
    </p:spTree>
    <p:extLst>
      <p:ext uri="{BB962C8B-B14F-4D97-AF65-F5344CB8AC3E}">
        <p14:creationId xmlns:p14="http://schemas.microsoft.com/office/powerpoint/2010/main" val="3016847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Estimating s/p Ratio</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s/p ratio of light going to OFI can be estimated using OFI_B and AS_C_SUM</a:t>
            </a:r>
            <a:br>
              <a:rPr lang="en-US" altLang="ja-JP" sz="2800" dirty="0"/>
            </a:br>
            <a:r>
              <a:rPr lang="en-US" altLang="ja-JP" sz="2800" dirty="0"/>
              <a:t>  - L1:IOO-OFI_PD_B_DC_VOLTS * 6.24 gives </a:t>
            </a:r>
            <a:r>
              <a:rPr lang="en-US" altLang="ja-JP" sz="2800" dirty="0" err="1"/>
              <a:t>mW</a:t>
            </a:r>
            <a:r>
              <a:rPr lang="en-US" altLang="ja-JP" sz="2800" dirty="0"/>
              <a:t> when gain is 0 </a:t>
            </a:r>
            <a:r>
              <a:rPr lang="en-US" altLang="ja-JP" sz="2800" dirty="0" err="1"/>
              <a:t>dB.</a:t>
            </a:r>
            <a:r>
              <a:rPr lang="en-US" altLang="ja-JP" sz="2800" dirty="0"/>
              <a:t> (It was 10 dB before June 22 (around 1339924767))</a:t>
            </a:r>
            <a:br>
              <a:rPr lang="en-US" altLang="ja-JP" sz="2800" dirty="0"/>
            </a:br>
            <a:r>
              <a:rPr lang="en-US" altLang="ja-JP" sz="2800" dirty="0"/>
              <a:t>  - L1:ASC-AS_C_SUM_OUT_DQ * 0.14 gives </a:t>
            </a:r>
            <a:r>
              <a:rPr lang="en-US" altLang="ja-JP" sz="2800" dirty="0" err="1"/>
              <a:t>mW</a:t>
            </a:r>
            <a:endParaRPr lang="en-US" altLang="ja-JP" sz="2800" dirty="0"/>
          </a:p>
          <a:p>
            <a:pPr>
              <a:buClr>
                <a:schemeClr val="tx1"/>
              </a:buClr>
            </a:pPr>
            <a:r>
              <a:rPr lang="en-US" altLang="ja-JP" sz="2800" dirty="0"/>
              <a:t>OFI_B / ITM input</a:t>
            </a:r>
            <a:br>
              <a:rPr lang="en-US" altLang="ja-JP" sz="2800" dirty="0"/>
            </a:br>
            <a:r>
              <a:rPr lang="en-US" altLang="ja-JP" sz="2800" dirty="0"/>
              <a:t>  - L1:IMC-IM4_TRANS_SUM_OUT gives input power in W</a:t>
            </a:r>
            <a:br>
              <a:rPr lang="en-US" altLang="ja-JP" sz="2800" dirty="0"/>
            </a:br>
            <a:r>
              <a:rPr lang="en-US" altLang="ja-JP" sz="2800" dirty="0"/>
              <a:t>  - PRM transmission: 3.1% </a:t>
            </a:r>
            <a:r>
              <a:rPr lang="en-US" altLang="ja-JP" sz="2000" dirty="0"/>
              <a:t>(</a:t>
            </a:r>
            <a:r>
              <a:rPr lang="en-US" altLang="ja-JP" sz="2000" dirty="0">
                <a:hlinkClick r:id="rId2"/>
              </a:rPr>
              <a:t>PhysRevD.102.062003</a:t>
            </a:r>
            <a:r>
              <a:rPr lang="en-US" altLang="ja-JP" sz="2000" dirty="0"/>
              <a:t>)</a:t>
            </a:r>
            <a:br>
              <a:rPr lang="en-US" altLang="ja-JP" sz="2800" dirty="0"/>
            </a:br>
            <a:r>
              <a:rPr lang="en-US" altLang="ja-JP" sz="2800" dirty="0"/>
              <a:t>  - SRM transmission: 32.4 % </a:t>
            </a:r>
            <a:r>
              <a:rPr lang="en-US" altLang="ja-JP" sz="2000" dirty="0"/>
              <a:t>(</a:t>
            </a:r>
            <a:r>
              <a:rPr lang="en-US" altLang="ja-JP" sz="2000" dirty="0">
                <a:hlinkClick r:id="rId2"/>
              </a:rPr>
              <a:t>PhysRevD.102.062003</a:t>
            </a:r>
            <a:r>
              <a:rPr lang="en-US" altLang="ja-JP" sz="2000" dirty="0"/>
              <a:t>)</a:t>
            </a:r>
            <a:br>
              <a:rPr lang="en-US" altLang="ja-JP" sz="2800" dirty="0"/>
            </a:br>
            <a:r>
              <a:rPr lang="en-US" altLang="ja-JP" sz="2800" dirty="0"/>
              <a:t>  - BS is 50:50 for p-pol (~80:~20 for s-pol)</a:t>
            </a:r>
            <a:br>
              <a:rPr lang="en-US" altLang="ja-JP" sz="2800" dirty="0"/>
            </a:br>
            <a:r>
              <a:rPr lang="en-US" altLang="ja-JP" sz="2800" dirty="0"/>
              <a:t>  - Power recycling gain: 44 (</a:t>
            </a:r>
            <a:r>
              <a:rPr lang="en-US" altLang="ja-JP" sz="2800" dirty="0">
                <a:hlinkClick r:id="rId3"/>
              </a:rPr>
              <a:t>LLO alog 60702</a:t>
            </a:r>
            <a:r>
              <a:rPr lang="en-US" altLang="ja-JP" sz="2800" dirty="0"/>
              <a:t>)</a:t>
            </a:r>
          </a:p>
          <a:p>
            <a:pPr>
              <a:buClr>
                <a:schemeClr val="tx1"/>
              </a:buClr>
            </a:pP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5</a:t>
            </a:fld>
            <a:endParaRPr lang="ja-JP" altLang="en-US" sz="2000">
              <a:solidFill>
                <a:srgbClr val="898989"/>
              </a:solidFill>
            </a:endParaRPr>
          </a:p>
        </p:txBody>
      </p:sp>
    </p:spTree>
    <p:extLst>
      <p:ext uri="{BB962C8B-B14F-4D97-AF65-F5344CB8AC3E}">
        <p14:creationId xmlns:p14="http://schemas.microsoft.com/office/powerpoint/2010/main" val="1606821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Mode Content with Full Lock</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In OFI_B, 8.4 </a:t>
            </a:r>
            <a:r>
              <a:rPr lang="en-US" altLang="ja-JP" sz="2800" dirty="0" err="1"/>
              <a:t>mW</a:t>
            </a:r>
            <a:r>
              <a:rPr lang="en-US" altLang="ja-JP" sz="2800" dirty="0"/>
              <a:t> out of 10.5 </a:t>
            </a:r>
            <a:r>
              <a:rPr lang="en-US" altLang="ja-JP" sz="2800" dirty="0" err="1"/>
              <a:t>mW</a:t>
            </a:r>
            <a:r>
              <a:rPr lang="en-US" altLang="ja-JP" sz="2800" dirty="0"/>
              <a:t> is carrier</a:t>
            </a:r>
            <a:br>
              <a:rPr lang="en-US" altLang="ja-JP" sz="2800" dirty="0"/>
            </a:br>
            <a:r>
              <a:rPr lang="en-US" altLang="ja-JP" sz="2400" dirty="0"/>
              <a:t>(</a:t>
            </a:r>
            <a:r>
              <a:rPr lang="en-US" altLang="ja-JP" sz="2400" i="1" dirty="0">
                <a:solidFill>
                  <a:srgbClr val="FF0000"/>
                </a:solidFill>
              </a:rPr>
              <a:t>We cannot conclude that it is not 00 mode from DC chopping test; see following slides</a:t>
            </a:r>
            <a:r>
              <a:rPr lang="en-US" altLang="ja-JP" sz="2400" dirty="0"/>
              <a:t>)</a:t>
            </a:r>
          </a:p>
          <a:p>
            <a:pPr>
              <a:buClr>
                <a:schemeClr val="tx1"/>
              </a:buClr>
            </a:pPr>
            <a:r>
              <a:rPr lang="en-US" altLang="ja-JP" sz="2800" dirty="0"/>
              <a:t>s/p ratio is about 2%</a:t>
            </a:r>
          </a:p>
          <a:p>
            <a:pPr>
              <a:buClr>
                <a:schemeClr val="tx1"/>
              </a:buClr>
            </a:pP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6</a:t>
            </a:fld>
            <a:endParaRPr lang="ja-JP" altLang="en-US" sz="2000">
              <a:solidFill>
                <a:srgbClr val="898989"/>
              </a:solidFill>
            </a:endParaRPr>
          </a:p>
        </p:txBody>
      </p:sp>
      <p:pic>
        <p:nvPicPr>
          <p:cNvPr id="6" name="図 5">
            <a:extLst>
              <a:ext uri="{FF2B5EF4-FFF2-40B4-BE49-F238E27FC236}">
                <a16:creationId xmlns:a16="http://schemas.microsoft.com/office/drawing/2014/main" id="{38103BDB-32FF-D7B8-D1D8-4049F477A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822006"/>
            <a:ext cx="6902441" cy="3879474"/>
          </a:xfrm>
          <a:prstGeom prst="rect">
            <a:avLst/>
          </a:prstGeom>
          <a:ln w="25400">
            <a:solidFill>
              <a:schemeClr val="bg1">
                <a:lumMod val="50000"/>
              </a:schemeClr>
            </a:solidFill>
          </a:ln>
        </p:spPr>
      </p:pic>
      <p:sp>
        <p:nvSpPr>
          <p:cNvPr id="8" name="テキスト ボックス 7">
            <a:extLst>
              <a:ext uri="{FF2B5EF4-FFF2-40B4-BE49-F238E27FC236}">
                <a16:creationId xmlns:a16="http://schemas.microsoft.com/office/drawing/2014/main" id="{07BFA66E-97E5-34F2-82CF-3FED99CE91D0}"/>
              </a:ext>
            </a:extLst>
          </p:cNvPr>
          <p:cNvSpPr txBox="1"/>
          <p:nvPr/>
        </p:nvSpPr>
        <p:spPr>
          <a:xfrm>
            <a:off x="479102" y="5949391"/>
            <a:ext cx="5832648" cy="369332"/>
          </a:xfrm>
          <a:prstGeom prst="rect">
            <a:avLst/>
          </a:prstGeom>
          <a:noFill/>
          <a:ln>
            <a:noFill/>
          </a:ln>
        </p:spPr>
        <p:txBody>
          <a:bodyPr wrap="square">
            <a:spAutoFit/>
          </a:bodyPr>
          <a:lstStyle/>
          <a:p>
            <a:r>
              <a:rPr lang="en-US" altLang="ja-US" dirty="0">
                <a:hlinkClick r:id="rId3"/>
              </a:rPr>
              <a:t>LIGO-</a:t>
            </a:r>
            <a:r>
              <a:rPr lang="ja-US" altLang="en-US" dirty="0">
                <a:hlinkClick r:id="rId3"/>
              </a:rPr>
              <a:t>G2201281</a:t>
            </a:r>
            <a:r>
              <a:rPr lang="en-US" altLang="ja-US" dirty="0"/>
              <a:t>, </a:t>
            </a:r>
            <a:r>
              <a:rPr lang="en-US" altLang="ja-JP" dirty="0">
                <a:hlinkClick r:id="rId4"/>
              </a:rPr>
              <a:t>LLO alog #60883</a:t>
            </a:r>
            <a:r>
              <a:rPr lang="en-US" altLang="ja-JP" dirty="0"/>
              <a:t>, </a:t>
            </a:r>
            <a:r>
              <a:rPr lang="en-US" altLang="ja-JP" dirty="0">
                <a:hlinkClick r:id="rId5"/>
              </a:rPr>
              <a:t>LLO alog #60878</a:t>
            </a:r>
            <a:endParaRPr lang="ja-US" altLang="en-US" dirty="0"/>
          </a:p>
        </p:txBody>
      </p:sp>
    </p:spTree>
    <p:extLst>
      <p:ext uri="{BB962C8B-B14F-4D97-AF65-F5344CB8AC3E}">
        <p14:creationId xmlns:p14="http://schemas.microsoft.com/office/powerpoint/2010/main" val="833073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10;&#10;自動的に生成された説明">
            <a:extLst>
              <a:ext uri="{FF2B5EF4-FFF2-40B4-BE49-F238E27FC236}">
                <a16:creationId xmlns:a16="http://schemas.microsoft.com/office/drawing/2014/main" id="{1E8F9727-7FE9-8581-B9AC-57E256E99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457" y="1916832"/>
            <a:ext cx="3861544" cy="2832406"/>
          </a:xfrm>
          <a:prstGeom prst="rect">
            <a:avLst/>
          </a:prstGeom>
        </p:spPr>
      </p:pic>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Single X-arm Lock</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s/p ratio reduced with </a:t>
            </a:r>
            <a:r>
              <a:rPr lang="en-US" altLang="ja-JP" sz="2800" dirty="0" err="1"/>
              <a:t>Xarm</a:t>
            </a:r>
            <a:r>
              <a:rPr lang="en-US" altLang="ja-JP" sz="2800" dirty="0"/>
              <a:t> locked, compared with ITMX single bounce (0.2% -&gt; 0.07%)</a:t>
            </a:r>
          </a:p>
          <a:p>
            <a:pPr>
              <a:buClr>
                <a:schemeClr val="tx1"/>
              </a:buClr>
            </a:pPr>
            <a:r>
              <a:rPr lang="en-US" altLang="ja-JP" sz="2800" dirty="0"/>
              <a:t>Suggests non-uniform </a:t>
            </a:r>
            <a:br>
              <a:rPr lang="en-US" altLang="ja-JP" sz="2800" dirty="0"/>
            </a:br>
            <a:r>
              <a:rPr lang="en-US" altLang="ja-JP" sz="2800" dirty="0"/>
              <a:t>ITMX birefringence is </a:t>
            </a:r>
            <a:br>
              <a:rPr lang="en-US" altLang="ja-JP" sz="2800" dirty="0"/>
            </a:br>
            <a:r>
              <a:rPr lang="en-US" altLang="ja-JP" sz="2800" dirty="0"/>
              <a:t>causing this; see Section IV</a:t>
            </a:r>
            <a:br>
              <a:rPr lang="en-US" altLang="ja-JP" sz="2800" dirty="0"/>
            </a:br>
            <a:r>
              <a:rPr lang="en-US" altLang="ja-JP" sz="2800" dirty="0"/>
              <a:t>in </a:t>
            </a:r>
            <a:r>
              <a:rPr lang="en-US" altLang="ja-JP" sz="2800" dirty="0">
                <a:hlinkClick r:id="rId3"/>
              </a:rPr>
              <a:t>LIGO-T2200272</a:t>
            </a:r>
            <a:endParaRPr lang="en-US" altLang="ja-JP" sz="2800" dirty="0"/>
          </a:p>
          <a:p>
            <a:pPr>
              <a:buClr>
                <a:schemeClr val="tx1"/>
              </a:buClr>
            </a:pP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7</a:t>
            </a:fld>
            <a:endParaRPr lang="ja-JP" altLang="en-US" sz="2000">
              <a:solidFill>
                <a:srgbClr val="898989"/>
              </a:solidFill>
            </a:endParaRPr>
          </a:p>
        </p:txBody>
      </p:sp>
      <p:graphicFrame>
        <p:nvGraphicFramePr>
          <p:cNvPr id="6" name="表 6">
            <a:extLst>
              <a:ext uri="{FF2B5EF4-FFF2-40B4-BE49-F238E27FC236}">
                <a16:creationId xmlns:a16="http://schemas.microsoft.com/office/drawing/2014/main" id="{9CAF280B-5492-3132-B713-187C3527E3CF}"/>
              </a:ext>
            </a:extLst>
          </p:cNvPr>
          <p:cNvGraphicFramePr>
            <a:graphicFrameLocks noGrp="1"/>
          </p:cNvGraphicFramePr>
          <p:nvPr>
            <p:extLst>
              <p:ext uri="{D42A27DB-BD31-4B8C-83A1-F6EECF244321}">
                <p14:modId xmlns:p14="http://schemas.microsoft.com/office/powerpoint/2010/main" val="1257894137"/>
              </p:ext>
            </p:extLst>
          </p:nvPr>
        </p:nvGraphicFramePr>
        <p:xfrm>
          <a:off x="142998" y="4965578"/>
          <a:ext cx="8389441" cy="1742440"/>
        </p:xfrm>
        <a:graphic>
          <a:graphicData uri="http://schemas.openxmlformats.org/drawingml/2006/table">
            <a:tbl>
              <a:tblPr>
                <a:tableStyleId>{5C22544A-7EE6-4342-B048-85BDC9FD1C3A}</a:tableStyleId>
              </a:tblPr>
              <a:tblGrid>
                <a:gridCol w="1252899">
                  <a:extLst>
                    <a:ext uri="{9D8B030D-6E8A-4147-A177-3AD203B41FA5}">
                      <a16:colId xmlns:a16="http://schemas.microsoft.com/office/drawing/2014/main" val="4196859448"/>
                    </a:ext>
                  </a:extLst>
                </a:gridCol>
                <a:gridCol w="1375903">
                  <a:extLst>
                    <a:ext uri="{9D8B030D-6E8A-4147-A177-3AD203B41FA5}">
                      <a16:colId xmlns:a16="http://schemas.microsoft.com/office/drawing/2014/main" val="2345132006"/>
                    </a:ext>
                  </a:extLst>
                </a:gridCol>
                <a:gridCol w="1296144">
                  <a:extLst>
                    <a:ext uri="{9D8B030D-6E8A-4147-A177-3AD203B41FA5}">
                      <a16:colId xmlns:a16="http://schemas.microsoft.com/office/drawing/2014/main" val="3402961790"/>
                    </a:ext>
                  </a:extLst>
                </a:gridCol>
                <a:gridCol w="1080120">
                  <a:extLst>
                    <a:ext uri="{9D8B030D-6E8A-4147-A177-3AD203B41FA5}">
                      <a16:colId xmlns:a16="http://schemas.microsoft.com/office/drawing/2014/main" val="3255246508"/>
                    </a:ext>
                  </a:extLst>
                </a:gridCol>
                <a:gridCol w="3384375">
                  <a:extLst>
                    <a:ext uri="{9D8B030D-6E8A-4147-A177-3AD203B41FA5}">
                      <a16:colId xmlns:a16="http://schemas.microsoft.com/office/drawing/2014/main" val="1254755980"/>
                    </a:ext>
                  </a:extLst>
                </a:gridCol>
              </a:tblGrid>
              <a:tr h="370840">
                <a:tc>
                  <a:txBody>
                    <a:bodyPr/>
                    <a:lstStyle/>
                    <a:p>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IM4_TRANS</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OFI_B</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AS_C_SUM</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s/p ratio</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6893414"/>
                  </a:ext>
                </a:extLst>
              </a:tr>
              <a:tr h="370840">
                <a:tc>
                  <a:txBody>
                    <a:bodyPr/>
                    <a:lstStyle/>
                    <a:p>
                      <a:r>
                        <a:rPr lang="en-US" altLang="ja-US" sz="1200" b="0" dirty="0"/>
                        <a:t>ITMX single bounce</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9.6 W to IFO</a:t>
                      </a:r>
                    </a:p>
                    <a:p>
                      <a:r>
                        <a:rPr lang="en-US" altLang="ja-US" sz="1200" b="0" dirty="0"/>
                        <a:t>~150 </a:t>
                      </a:r>
                      <a:r>
                        <a:rPr lang="en-US" altLang="ja-US" sz="1200" b="0" dirty="0" err="1"/>
                        <a:t>mW</a:t>
                      </a:r>
                      <a:r>
                        <a:rPr lang="en-US" altLang="ja-US" sz="1200" b="0" dirty="0"/>
                        <a:t> to ITM</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0.019 @ 10 dB</a:t>
                      </a:r>
                    </a:p>
                    <a:p>
                      <a:r>
                        <a:rPr lang="en-US" altLang="ja-US" sz="1200" b="0" dirty="0"/>
                        <a:t>(0.038 </a:t>
                      </a:r>
                      <a:r>
                        <a:rPr lang="en-US" altLang="ja-US" sz="1200" b="0" dirty="0" err="1"/>
                        <a:t>mW</a:t>
                      </a:r>
                      <a:r>
                        <a:rPr lang="en-US" altLang="ja-US" sz="1200" b="0" dirty="0"/>
                        <a:t>)</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138</a:t>
                      </a:r>
                    </a:p>
                    <a:p>
                      <a:r>
                        <a:rPr lang="en-US" altLang="ja-US" sz="1200" b="0" dirty="0"/>
                        <a:t>(19.4 </a:t>
                      </a:r>
                      <a:r>
                        <a:rPr lang="en-US" altLang="ja-US" sz="1200" b="0" dirty="0" err="1"/>
                        <a:t>mW</a:t>
                      </a:r>
                      <a:r>
                        <a:rPr lang="en-US" altLang="ja-US" sz="1200" b="0" dirty="0"/>
                        <a:t>)</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0.20% (AS)</a:t>
                      </a:r>
                    </a:p>
                    <a:p>
                      <a:r>
                        <a:rPr lang="en-US" altLang="ja-US" sz="1200" b="0" dirty="0"/>
                        <a:t>0.14 </a:t>
                      </a:r>
                      <a:r>
                        <a:rPr lang="en-US" altLang="ja-US" sz="1200" b="0" dirty="0" err="1"/>
                        <a:t>mW</a:t>
                      </a:r>
                      <a:r>
                        <a:rPr lang="en-US" altLang="ja-US" sz="1200" b="0" dirty="0"/>
                        <a:t> / 120 </a:t>
                      </a:r>
                      <a:r>
                        <a:rPr lang="en-US" altLang="ja-US" sz="1200" b="0" dirty="0" err="1"/>
                        <a:t>mW</a:t>
                      </a:r>
                      <a:r>
                        <a:rPr lang="en-US" altLang="ja-US" sz="1200" b="0" dirty="0"/>
                        <a:t> = 0.12 % (ITM </a:t>
                      </a:r>
                      <a:r>
                        <a:rPr lang="en-US" altLang="ja-US" sz="1200" b="0" dirty="0" err="1"/>
                        <a:t>refl</a:t>
                      </a:r>
                      <a:r>
                        <a:rPr lang="en-US" altLang="ja-US" sz="1200" b="0" dirty="0"/>
                        <a:t>)</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1488528"/>
                  </a:ext>
                </a:extLst>
              </a:tr>
              <a:tr h="370840">
                <a:tc>
                  <a:txBody>
                    <a:bodyPr/>
                    <a:lstStyle/>
                    <a:p>
                      <a:r>
                        <a:rPr lang="en-US" altLang="ja-US" sz="1200" b="0" dirty="0" err="1"/>
                        <a:t>Xarm</a:t>
                      </a:r>
                      <a:r>
                        <a:rPr lang="en-US" altLang="ja-US" sz="1200" b="0" dirty="0"/>
                        <a:t> locked</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9.6 W to IFO</a:t>
                      </a:r>
                    </a:p>
                    <a:p>
                      <a:r>
                        <a:rPr lang="en-US" altLang="ja-US" sz="1200" b="0" dirty="0"/>
                        <a:t>~150 </a:t>
                      </a:r>
                      <a:r>
                        <a:rPr lang="en-US" altLang="ja-US" sz="1200" b="0" dirty="0" err="1"/>
                        <a:t>mW</a:t>
                      </a:r>
                      <a:r>
                        <a:rPr lang="en-US" altLang="ja-US" sz="1200" b="0" dirty="0"/>
                        <a:t> to ITM</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0.0061 @ 10 dB</a:t>
                      </a:r>
                    </a:p>
                    <a:p>
                      <a:r>
                        <a:rPr lang="en-US" altLang="ja-US" sz="1200" b="0" dirty="0"/>
                        <a:t>(0.013 </a:t>
                      </a:r>
                      <a:r>
                        <a:rPr lang="en-US" altLang="ja-US" sz="1200" b="0" dirty="0" err="1"/>
                        <a:t>mW</a:t>
                      </a:r>
                      <a:r>
                        <a:rPr lang="en-US" altLang="ja-US" sz="1200" b="0" dirty="0"/>
                        <a:t>)</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142</a:t>
                      </a:r>
                    </a:p>
                    <a:p>
                      <a:r>
                        <a:rPr lang="en-US" altLang="ja-US" sz="1200" b="0" dirty="0"/>
                        <a:t>(19.9 </a:t>
                      </a:r>
                      <a:r>
                        <a:rPr lang="en-US" altLang="ja-US" sz="1200" b="0" dirty="0" err="1"/>
                        <a:t>mW</a:t>
                      </a:r>
                      <a:r>
                        <a:rPr lang="en-US" altLang="ja-US" sz="1200" b="0" dirty="0"/>
                        <a:t>)</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0.065% (AS)</a:t>
                      </a:r>
                    </a:p>
                    <a:p>
                      <a:r>
                        <a:rPr lang="en-US" altLang="ja-US" sz="1200" b="0" dirty="0"/>
                        <a:t>0.050 </a:t>
                      </a:r>
                      <a:r>
                        <a:rPr lang="en-US" altLang="ja-US" sz="1200" b="0" dirty="0" err="1"/>
                        <a:t>mW</a:t>
                      </a:r>
                      <a:r>
                        <a:rPr lang="en-US" altLang="ja-US" sz="1200" b="0" dirty="0"/>
                        <a:t> / 120 </a:t>
                      </a:r>
                      <a:r>
                        <a:rPr lang="en-US" altLang="ja-US" sz="1200" b="0" dirty="0" err="1"/>
                        <a:t>mW</a:t>
                      </a:r>
                      <a:r>
                        <a:rPr lang="en-US" altLang="ja-US" sz="1200" b="0" dirty="0"/>
                        <a:t> = 0.041 % (ITM </a:t>
                      </a:r>
                      <a:r>
                        <a:rPr lang="en-US" altLang="ja-US" sz="1200" b="0" dirty="0" err="1"/>
                        <a:t>refl</a:t>
                      </a:r>
                      <a:r>
                        <a:rPr lang="en-US" altLang="ja-US" sz="1200" b="0" dirty="0"/>
                        <a:t>)</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6011932"/>
                  </a:ext>
                </a:extLst>
              </a:tr>
              <a:tr h="370840">
                <a:tc>
                  <a:txBody>
                    <a:bodyPr/>
                    <a:lstStyle/>
                    <a:p>
                      <a:r>
                        <a:rPr lang="en-US" altLang="ja-US" sz="1200" b="0" dirty="0"/>
                        <a:t>Full lock</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39.7 W to IFO</a:t>
                      </a:r>
                    </a:p>
                    <a:p>
                      <a:r>
                        <a:rPr lang="en-US" altLang="ja-US" sz="1200" b="0" dirty="0"/>
                        <a:t>~870 W to ITM</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1.74 @ 0 dB</a:t>
                      </a:r>
                    </a:p>
                    <a:p>
                      <a:r>
                        <a:rPr lang="en-US" altLang="ja-US" sz="1200" b="0" dirty="0"/>
                        <a:t>(10.8 </a:t>
                      </a:r>
                      <a:r>
                        <a:rPr lang="en-US" altLang="ja-US" sz="1200" b="0" dirty="0" err="1"/>
                        <a:t>mW</a:t>
                      </a:r>
                      <a:r>
                        <a:rPr lang="en-US" altLang="ja-US" sz="1200" b="0" dirty="0"/>
                        <a:t>)</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t>3350</a:t>
                      </a:r>
                    </a:p>
                    <a:p>
                      <a:r>
                        <a:rPr lang="en-US" altLang="ja-US" sz="1200" b="0" dirty="0"/>
                        <a:t>(470 </a:t>
                      </a:r>
                      <a:r>
                        <a:rPr lang="en-US" altLang="ja-US" sz="1200" b="0" dirty="0" err="1"/>
                        <a:t>mW</a:t>
                      </a:r>
                      <a:r>
                        <a:rPr lang="en-US" altLang="ja-US" sz="1200" b="0" dirty="0"/>
                        <a:t>)</a:t>
                      </a:r>
                      <a:endParaRPr lang="ja-US" alt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ja-US" sz="1200" b="0" dirty="0">
                          <a:solidFill>
                            <a:schemeClr val="tx1"/>
                          </a:solidFill>
                        </a:rPr>
                        <a:t>2.3% (AS)</a:t>
                      </a:r>
                      <a:br>
                        <a:rPr lang="en-US" altLang="ja-US" sz="1200" b="0" dirty="0">
                          <a:solidFill>
                            <a:schemeClr val="tx1"/>
                          </a:solidFill>
                        </a:rPr>
                      </a:br>
                      <a:r>
                        <a:rPr lang="en-US" altLang="ja-US" sz="1200" b="0" dirty="0">
                          <a:solidFill>
                            <a:schemeClr val="tx1"/>
                          </a:solidFill>
                        </a:rPr>
                        <a:t>* Note that p-pol is RF sideband dominated</a:t>
                      </a:r>
                      <a:endParaRPr lang="ja-US" alt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7912603"/>
                  </a:ext>
                </a:extLst>
              </a:tr>
            </a:tbl>
          </a:graphicData>
        </a:graphic>
      </p:graphicFrame>
      <p:cxnSp>
        <p:nvCxnSpPr>
          <p:cNvPr id="12" name="直線矢印コネクタ 11">
            <a:extLst>
              <a:ext uri="{FF2B5EF4-FFF2-40B4-BE49-F238E27FC236}">
                <a16:creationId xmlns:a16="http://schemas.microsoft.com/office/drawing/2014/main" id="{7E82425A-02DF-2FC3-D32A-95187B8A041E}"/>
              </a:ext>
            </a:extLst>
          </p:cNvPr>
          <p:cNvCxnSpPr>
            <a:cxnSpLocks/>
          </p:cNvCxnSpPr>
          <p:nvPr/>
        </p:nvCxnSpPr>
        <p:spPr>
          <a:xfrm>
            <a:off x="4860032" y="4509120"/>
            <a:ext cx="2412379" cy="1040937"/>
          </a:xfrm>
          <a:prstGeom prst="straightConnector1">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FD703F0-4D94-BB5C-4C9C-703F5CBFF88C}"/>
              </a:ext>
            </a:extLst>
          </p:cNvPr>
          <p:cNvSpPr txBox="1"/>
          <p:nvPr/>
        </p:nvSpPr>
        <p:spPr>
          <a:xfrm>
            <a:off x="3671900" y="4007543"/>
            <a:ext cx="1800200" cy="523220"/>
          </a:xfrm>
          <a:prstGeom prst="rect">
            <a:avLst/>
          </a:prstGeom>
          <a:noFill/>
          <a:ln>
            <a:noFill/>
          </a:ln>
        </p:spPr>
        <p:txBody>
          <a:bodyPr wrap="square">
            <a:spAutoFit/>
          </a:bodyPr>
          <a:lstStyle/>
          <a:p>
            <a:pPr>
              <a:buClr>
                <a:schemeClr val="tx1"/>
              </a:buClr>
              <a:defRPr/>
            </a:pPr>
            <a:r>
              <a:rPr lang="en-US" altLang="ja-JP" sz="1400" dirty="0"/>
              <a:t>Corrected ratio for BS unbalance</a:t>
            </a:r>
          </a:p>
        </p:txBody>
      </p:sp>
    </p:spTree>
    <p:extLst>
      <p:ext uri="{BB962C8B-B14F-4D97-AF65-F5344CB8AC3E}">
        <p14:creationId xmlns:p14="http://schemas.microsoft.com/office/powerpoint/2010/main" val="2517332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Lawrence Effect: ITM Substrate</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Lawrence effect (conjugation effect; mode healing) also works for birefringence</a:t>
            </a: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8</a:t>
            </a:fld>
            <a:endParaRPr lang="ja-JP" altLang="en-US" sz="2000">
              <a:solidFill>
                <a:srgbClr val="898989"/>
              </a:solidFill>
            </a:endParaRPr>
          </a:p>
        </p:txBody>
      </p:sp>
      <p:sp>
        <p:nvSpPr>
          <p:cNvPr id="3" name="正方形/長方形 2">
            <a:extLst>
              <a:ext uri="{FF2B5EF4-FFF2-40B4-BE49-F238E27FC236}">
                <a16:creationId xmlns:a16="http://schemas.microsoft.com/office/drawing/2014/main" id="{A990E198-E324-3FBD-9E9C-9CDEEFE08357}"/>
              </a:ext>
            </a:extLst>
          </p:cNvPr>
          <p:cNvSpPr/>
          <p:nvPr/>
        </p:nvSpPr>
        <p:spPr>
          <a:xfrm>
            <a:off x="3851920" y="2708920"/>
            <a:ext cx="1080120" cy="2160237"/>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5" name="正方形/長方形 4">
            <a:extLst>
              <a:ext uri="{FF2B5EF4-FFF2-40B4-BE49-F238E27FC236}">
                <a16:creationId xmlns:a16="http://schemas.microsoft.com/office/drawing/2014/main" id="{48A9DB98-56A0-84EF-9A27-6AA9E48FFD30}"/>
              </a:ext>
            </a:extLst>
          </p:cNvPr>
          <p:cNvSpPr/>
          <p:nvPr/>
        </p:nvSpPr>
        <p:spPr>
          <a:xfrm>
            <a:off x="7812360" y="2708920"/>
            <a:ext cx="1080120" cy="2160234"/>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cxnSp>
        <p:nvCxnSpPr>
          <p:cNvPr id="8" name="直線コネクタ 7">
            <a:extLst>
              <a:ext uri="{FF2B5EF4-FFF2-40B4-BE49-F238E27FC236}">
                <a16:creationId xmlns:a16="http://schemas.microsoft.com/office/drawing/2014/main" id="{D71A8649-0D6C-A150-F1C5-79DA275FFA0A}"/>
              </a:ext>
            </a:extLst>
          </p:cNvPr>
          <p:cNvCxnSpPr>
            <a:cxnSpLocks/>
          </p:cNvCxnSpPr>
          <p:nvPr/>
        </p:nvCxnSpPr>
        <p:spPr>
          <a:xfrm>
            <a:off x="4716016" y="2708920"/>
            <a:ext cx="0" cy="216023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F587BC6-020B-1560-AF5A-E89EACFB0EA9}"/>
              </a:ext>
            </a:extLst>
          </p:cNvPr>
          <p:cNvCxnSpPr>
            <a:cxnSpLocks/>
          </p:cNvCxnSpPr>
          <p:nvPr/>
        </p:nvCxnSpPr>
        <p:spPr>
          <a:xfrm>
            <a:off x="8028384" y="2708920"/>
            <a:ext cx="0" cy="216023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701D5CA-FA93-A3CA-F84C-803E2D992D07}"/>
              </a:ext>
            </a:extLst>
          </p:cNvPr>
          <p:cNvCxnSpPr>
            <a:cxnSpLocks/>
          </p:cNvCxnSpPr>
          <p:nvPr/>
        </p:nvCxnSpPr>
        <p:spPr>
          <a:xfrm>
            <a:off x="971600" y="3429000"/>
            <a:ext cx="3816424" cy="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AFA584AD-8154-F5C6-4AE6-1CED78597571}"/>
              </a:ext>
            </a:extLst>
          </p:cNvPr>
          <p:cNvCxnSpPr>
            <a:cxnSpLocks/>
          </p:cNvCxnSpPr>
          <p:nvPr/>
        </p:nvCxnSpPr>
        <p:spPr>
          <a:xfrm>
            <a:off x="2411760" y="3573016"/>
            <a:ext cx="2376264" cy="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 name="円弧 14">
            <a:extLst>
              <a:ext uri="{FF2B5EF4-FFF2-40B4-BE49-F238E27FC236}">
                <a16:creationId xmlns:a16="http://schemas.microsoft.com/office/drawing/2014/main" id="{8159AFC2-ACA0-3D65-44FD-1F5CA1E96151}"/>
              </a:ext>
            </a:extLst>
          </p:cNvPr>
          <p:cNvSpPr/>
          <p:nvPr/>
        </p:nvSpPr>
        <p:spPr>
          <a:xfrm>
            <a:off x="4728592" y="3429000"/>
            <a:ext cx="144016" cy="144016"/>
          </a:xfrm>
          <a:prstGeom prst="arc">
            <a:avLst>
              <a:gd name="adj1" fmla="val 16200000"/>
              <a:gd name="adj2" fmla="val 5829549"/>
            </a:avLst>
          </a:prstGeom>
          <a:ln w="25400" cap="rnd">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53B85E9C-8125-1E38-5391-B4ADC5D0C062}"/>
              </a:ext>
            </a:extLst>
          </p:cNvPr>
          <p:cNvCxnSpPr>
            <a:cxnSpLocks/>
          </p:cNvCxnSpPr>
          <p:nvPr/>
        </p:nvCxnSpPr>
        <p:spPr>
          <a:xfrm>
            <a:off x="2411760" y="4149074"/>
            <a:ext cx="2880320" cy="6"/>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9AE95A47-EDEF-DCB5-0349-7ACCBFB49C48}"/>
              </a:ext>
            </a:extLst>
          </p:cNvPr>
          <p:cNvCxnSpPr>
            <a:cxnSpLocks/>
          </p:cNvCxnSpPr>
          <p:nvPr/>
        </p:nvCxnSpPr>
        <p:spPr>
          <a:xfrm flipH="1">
            <a:off x="4788024" y="3429000"/>
            <a:ext cx="648072" cy="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4" name="角丸四角形 23">
            <a:extLst>
              <a:ext uri="{FF2B5EF4-FFF2-40B4-BE49-F238E27FC236}">
                <a16:creationId xmlns:a16="http://schemas.microsoft.com/office/drawing/2014/main" id="{C97DBB6D-886E-CAAA-4AEC-8291A84EEFAA}"/>
              </a:ext>
            </a:extLst>
          </p:cNvPr>
          <p:cNvSpPr/>
          <p:nvPr/>
        </p:nvSpPr>
        <p:spPr>
          <a:xfrm>
            <a:off x="4800599" y="3428999"/>
            <a:ext cx="3155775" cy="720075"/>
          </a:xfrm>
          <a:prstGeom prst="roundRect">
            <a:avLst>
              <a:gd name="adj"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130251FB-02D6-AA88-D99F-44A53D998AFB}"/>
              </a:ext>
            </a:extLst>
          </p:cNvPr>
          <p:cNvCxnSpPr>
            <a:cxnSpLocks/>
          </p:cNvCxnSpPr>
          <p:nvPr/>
        </p:nvCxnSpPr>
        <p:spPr>
          <a:xfrm>
            <a:off x="3865854" y="2548897"/>
            <a:ext cx="850162"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9" name="図 28">
            <a:extLst>
              <a:ext uri="{FF2B5EF4-FFF2-40B4-BE49-F238E27FC236}">
                <a16:creationId xmlns:a16="http://schemas.microsoft.com/office/drawing/2014/main" id="{DC2FC85C-B45A-3418-B893-76FA1E16F640}"/>
              </a:ext>
            </a:extLst>
          </p:cNvPr>
          <p:cNvPicPr>
            <a:picLocks noChangeAspect="1"/>
          </p:cNvPicPr>
          <p:nvPr/>
        </p:nvPicPr>
        <p:blipFill>
          <a:blip r:embed="rId2"/>
          <a:stretch>
            <a:fillRect/>
          </a:stretch>
        </p:blipFill>
        <p:spPr>
          <a:xfrm>
            <a:off x="3723258" y="2196472"/>
            <a:ext cx="1149350" cy="234950"/>
          </a:xfrm>
          <a:prstGeom prst="rect">
            <a:avLst/>
          </a:prstGeom>
        </p:spPr>
      </p:pic>
      <p:pic>
        <p:nvPicPr>
          <p:cNvPr id="30" name="図 29">
            <a:extLst>
              <a:ext uri="{FF2B5EF4-FFF2-40B4-BE49-F238E27FC236}">
                <a16:creationId xmlns:a16="http://schemas.microsoft.com/office/drawing/2014/main" id="{550C0046-D1D6-43CC-87B5-25634AADA0AC}"/>
              </a:ext>
            </a:extLst>
          </p:cNvPr>
          <p:cNvPicPr>
            <a:picLocks noChangeAspect="1"/>
          </p:cNvPicPr>
          <p:nvPr/>
        </p:nvPicPr>
        <p:blipFill>
          <a:blip r:embed="rId3"/>
          <a:stretch>
            <a:fillRect/>
          </a:stretch>
        </p:blipFill>
        <p:spPr>
          <a:xfrm>
            <a:off x="971600" y="3157539"/>
            <a:ext cx="311150" cy="196850"/>
          </a:xfrm>
          <a:prstGeom prst="rect">
            <a:avLst/>
          </a:prstGeom>
        </p:spPr>
      </p:pic>
      <p:pic>
        <p:nvPicPr>
          <p:cNvPr id="33" name="図 32">
            <a:extLst>
              <a:ext uri="{FF2B5EF4-FFF2-40B4-BE49-F238E27FC236}">
                <a16:creationId xmlns:a16="http://schemas.microsoft.com/office/drawing/2014/main" id="{AFD00376-550D-618C-236D-4F91F3BD1B50}"/>
              </a:ext>
            </a:extLst>
          </p:cNvPr>
          <p:cNvPicPr>
            <a:picLocks noChangeAspect="1"/>
          </p:cNvPicPr>
          <p:nvPr/>
        </p:nvPicPr>
        <p:blipFill>
          <a:blip r:embed="rId4"/>
          <a:stretch>
            <a:fillRect/>
          </a:stretch>
        </p:blipFill>
        <p:spPr>
          <a:xfrm>
            <a:off x="71197" y="4210168"/>
            <a:ext cx="3721100" cy="539750"/>
          </a:xfrm>
          <a:prstGeom prst="rect">
            <a:avLst/>
          </a:prstGeom>
        </p:spPr>
      </p:pic>
      <p:pic>
        <p:nvPicPr>
          <p:cNvPr id="35" name="図 34">
            <a:extLst>
              <a:ext uri="{FF2B5EF4-FFF2-40B4-BE49-F238E27FC236}">
                <a16:creationId xmlns:a16="http://schemas.microsoft.com/office/drawing/2014/main" id="{4D99A74B-5BE9-2294-2208-A208869A0CB0}"/>
              </a:ext>
            </a:extLst>
          </p:cNvPr>
          <p:cNvPicPr>
            <a:picLocks noChangeAspect="1"/>
          </p:cNvPicPr>
          <p:nvPr/>
        </p:nvPicPr>
        <p:blipFill>
          <a:blip r:embed="rId5"/>
          <a:stretch>
            <a:fillRect/>
          </a:stretch>
        </p:blipFill>
        <p:spPr>
          <a:xfrm>
            <a:off x="5063809" y="3078545"/>
            <a:ext cx="2381250" cy="254000"/>
          </a:xfrm>
          <a:prstGeom prst="rect">
            <a:avLst/>
          </a:prstGeom>
        </p:spPr>
      </p:pic>
      <p:cxnSp>
        <p:nvCxnSpPr>
          <p:cNvPr id="36" name="直線矢印コネクタ 35">
            <a:extLst>
              <a:ext uri="{FF2B5EF4-FFF2-40B4-BE49-F238E27FC236}">
                <a16:creationId xmlns:a16="http://schemas.microsoft.com/office/drawing/2014/main" id="{22AF97A9-BB7F-5B61-35AD-6F5CAF808FD0}"/>
              </a:ext>
            </a:extLst>
          </p:cNvPr>
          <p:cNvCxnSpPr>
            <a:cxnSpLocks/>
          </p:cNvCxnSpPr>
          <p:nvPr/>
        </p:nvCxnSpPr>
        <p:spPr>
          <a:xfrm flipV="1">
            <a:off x="6779093" y="2507416"/>
            <a:ext cx="169172" cy="551675"/>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ECD8627-1CA2-3BA5-3C4F-EF663F424FD1}"/>
              </a:ext>
            </a:extLst>
          </p:cNvPr>
          <p:cNvSpPr txBox="1"/>
          <p:nvPr/>
        </p:nvSpPr>
        <p:spPr>
          <a:xfrm>
            <a:off x="5868144" y="1928182"/>
            <a:ext cx="2635805" cy="646331"/>
          </a:xfrm>
          <a:prstGeom prst="rect">
            <a:avLst/>
          </a:prstGeom>
          <a:noFill/>
          <a:ln>
            <a:noFill/>
          </a:ln>
        </p:spPr>
        <p:txBody>
          <a:bodyPr wrap="square">
            <a:spAutoFit/>
          </a:bodyPr>
          <a:lstStyle/>
          <a:p>
            <a:pPr>
              <a:buClr>
                <a:schemeClr val="tx1"/>
              </a:buClr>
              <a:defRPr/>
            </a:pPr>
            <a:r>
              <a:rPr lang="en-US" altLang="ja-JP" sz="1800" dirty="0"/>
              <a:t>HOMs are suppressed</a:t>
            </a:r>
          </a:p>
          <a:p>
            <a:pPr>
              <a:buClr>
                <a:schemeClr val="tx1"/>
              </a:buClr>
              <a:defRPr/>
            </a:pPr>
            <a:r>
              <a:rPr lang="en-US" altLang="ja-JP" dirty="0"/>
              <a:t>Inside the cavity</a:t>
            </a:r>
            <a:endParaRPr lang="en-US" altLang="ja-JP" sz="1800" dirty="0"/>
          </a:p>
        </p:txBody>
      </p:sp>
      <p:cxnSp>
        <p:nvCxnSpPr>
          <p:cNvPr id="41" name="直線矢印コネクタ 40">
            <a:extLst>
              <a:ext uri="{FF2B5EF4-FFF2-40B4-BE49-F238E27FC236}">
                <a16:creationId xmlns:a16="http://schemas.microsoft.com/office/drawing/2014/main" id="{8A4AADF7-3414-9394-9771-CC08E18D14FD}"/>
              </a:ext>
            </a:extLst>
          </p:cNvPr>
          <p:cNvCxnSpPr>
            <a:cxnSpLocks/>
          </p:cNvCxnSpPr>
          <p:nvPr/>
        </p:nvCxnSpPr>
        <p:spPr>
          <a:xfrm flipV="1">
            <a:off x="6553200" y="3059091"/>
            <a:ext cx="395065" cy="196873"/>
          </a:xfrm>
          <a:prstGeom prst="straightConnector1">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6AE86799-5F02-B52F-C95B-03756E246BB3}"/>
              </a:ext>
            </a:extLst>
          </p:cNvPr>
          <p:cNvCxnSpPr>
            <a:cxnSpLocks/>
          </p:cNvCxnSpPr>
          <p:nvPr/>
        </p:nvCxnSpPr>
        <p:spPr>
          <a:xfrm>
            <a:off x="2921399" y="4518001"/>
            <a:ext cx="354457" cy="362556"/>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93F750DB-6AB9-94B8-C862-5482D321C82E}"/>
              </a:ext>
            </a:extLst>
          </p:cNvPr>
          <p:cNvSpPr txBox="1"/>
          <p:nvPr/>
        </p:nvSpPr>
        <p:spPr>
          <a:xfrm>
            <a:off x="3194100" y="4843161"/>
            <a:ext cx="4618260" cy="369332"/>
          </a:xfrm>
          <a:prstGeom prst="rect">
            <a:avLst/>
          </a:prstGeom>
          <a:noFill/>
          <a:ln>
            <a:noFill/>
          </a:ln>
        </p:spPr>
        <p:txBody>
          <a:bodyPr wrap="square">
            <a:spAutoFit/>
          </a:bodyPr>
          <a:lstStyle/>
          <a:p>
            <a:pPr>
              <a:buClr>
                <a:schemeClr val="tx1"/>
              </a:buClr>
              <a:defRPr/>
            </a:pPr>
            <a:r>
              <a:rPr lang="en-US" altLang="ja-JP" dirty="0"/>
              <a:t>1</a:t>
            </a:r>
            <a:r>
              <a:rPr lang="en-US" altLang="ja-JP" sz="1800" dirty="0"/>
              <a:t> for HOM, as it will be single pass</a:t>
            </a:r>
          </a:p>
        </p:txBody>
      </p:sp>
      <p:sp>
        <p:nvSpPr>
          <p:cNvPr id="50" name="テキスト ボックス 49">
            <a:extLst>
              <a:ext uri="{FF2B5EF4-FFF2-40B4-BE49-F238E27FC236}">
                <a16:creationId xmlns:a16="http://schemas.microsoft.com/office/drawing/2014/main" id="{EB3C54DD-3A0E-AECE-B7F1-F1785079CC81}"/>
              </a:ext>
            </a:extLst>
          </p:cNvPr>
          <p:cNvSpPr txBox="1"/>
          <p:nvPr/>
        </p:nvSpPr>
        <p:spPr>
          <a:xfrm>
            <a:off x="-792" y="1851417"/>
            <a:ext cx="4182043" cy="369332"/>
          </a:xfrm>
          <a:prstGeom prst="rect">
            <a:avLst/>
          </a:prstGeom>
          <a:noFill/>
          <a:ln>
            <a:noFill/>
          </a:ln>
        </p:spPr>
        <p:txBody>
          <a:bodyPr wrap="square">
            <a:spAutoFit/>
          </a:bodyPr>
          <a:lstStyle/>
          <a:p>
            <a:r>
              <a:rPr lang="en-US" altLang="ja-JP" sz="1800" dirty="0"/>
              <a:t>See Table I in </a:t>
            </a:r>
            <a:r>
              <a:rPr lang="en-US" altLang="ja-JP" sz="1800" dirty="0">
                <a:hlinkClick r:id="rId6"/>
              </a:rPr>
              <a:t>LIGO-T2200272</a:t>
            </a:r>
            <a:endParaRPr lang="ja-JP" altLang="en-US"/>
          </a:p>
        </p:txBody>
      </p:sp>
      <p:pic>
        <p:nvPicPr>
          <p:cNvPr id="55" name="図 54">
            <a:extLst>
              <a:ext uri="{FF2B5EF4-FFF2-40B4-BE49-F238E27FC236}">
                <a16:creationId xmlns:a16="http://schemas.microsoft.com/office/drawing/2014/main" id="{AAD2F4A5-FE4A-8FF8-7E80-68364AF6AC22}"/>
              </a:ext>
            </a:extLst>
          </p:cNvPr>
          <p:cNvPicPr>
            <a:picLocks noChangeAspect="1"/>
          </p:cNvPicPr>
          <p:nvPr/>
        </p:nvPicPr>
        <p:blipFill>
          <a:blip r:embed="rId7"/>
          <a:stretch>
            <a:fillRect/>
          </a:stretch>
        </p:blipFill>
        <p:spPr>
          <a:xfrm>
            <a:off x="407719" y="3650735"/>
            <a:ext cx="3251200" cy="285750"/>
          </a:xfrm>
          <a:prstGeom prst="rect">
            <a:avLst/>
          </a:prstGeom>
        </p:spPr>
      </p:pic>
      <p:cxnSp>
        <p:nvCxnSpPr>
          <p:cNvPr id="56" name="直線矢印コネクタ 55">
            <a:extLst>
              <a:ext uri="{FF2B5EF4-FFF2-40B4-BE49-F238E27FC236}">
                <a16:creationId xmlns:a16="http://schemas.microsoft.com/office/drawing/2014/main" id="{5943AB43-CEAB-89DF-F15E-25A9DE93280C}"/>
              </a:ext>
            </a:extLst>
          </p:cNvPr>
          <p:cNvCxnSpPr>
            <a:cxnSpLocks/>
          </p:cNvCxnSpPr>
          <p:nvPr/>
        </p:nvCxnSpPr>
        <p:spPr>
          <a:xfrm flipV="1">
            <a:off x="2309331" y="3059091"/>
            <a:ext cx="177229" cy="561459"/>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B7816D4F-2E5B-5268-B4F7-F9982A652B9B}"/>
              </a:ext>
            </a:extLst>
          </p:cNvPr>
          <p:cNvSpPr txBox="1"/>
          <p:nvPr/>
        </p:nvSpPr>
        <p:spPr>
          <a:xfrm>
            <a:off x="1701056" y="2694269"/>
            <a:ext cx="1993480" cy="369332"/>
          </a:xfrm>
          <a:prstGeom prst="rect">
            <a:avLst/>
          </a:prstGeom>
          <a:noFill/>
          <a:ln>
            <a:noFill/>
          </a:ln>
        </p:spPr>
        <p:txBody>
          <a:bodyPr wrap="square">
            <a:spAutoFit/>
          </a:bodyPr>
          <a:lstStyle/>
          <a:p>
            <a:pPr>
              <a:buClr>
                <a:schemeClr val="tx1"/>
              </a:buClr>
              <a:defRPr/>
            </a:pPr>
            <a:r>
              <a:rPr lang="en-US" altLang="ja-JP" sz="1800" dirty="0"/>
              <a:t>2 for double pass</a:t>
            </a:r>
          </a:p>
        </p:txBody>
      </p:sp>
      <p:cxnSp>
        <p:nvCxnSpPr>
          <p:cNvPr id="62" name="直線矢印コネクタ 61">
            <a:extLst>
              <a:ext uri="{FF2B5EF4-FFF2-40B4-BE49-F238E27FC236}">
                <a16:creationId xmlns:a16="http://schemas.microsoft.com/office/drawing/2014/main" id="{57C207D0-9506-B02A-F0BF-D9B04219ACEF}"/>
              </a:ext>
            </a:extLst>
          </p:cNvPr>
          <p:cNvCxnSpPr>
            <a:cxnSpLocks/>
          </p:cNvCxnSpPr>
          <p:nvPr/>
        </p:nvCxnSpPr>
        <p:spPr>
          <a:xfrm>
            <a:off x="1523827" y="6540197"/>
            <a:ext cx="177229" cy="131366"/>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504" name="テキスト ボックス 21503">
            <a:extLst>
              <a:ext uri="{FF2B5EF4-FFF2-40B4-BE49-F238E27FC236}">
                <a16:creationId xmlns:a16="http://schemas.microsoft.com/office/drawing/2014/main" id="{02DC96D6-FB4D-40FF-68E3-835DE8C4EFC3}"/>
              </a:ext>
            </a:extLst>
          </p:cNvPr>
          <p:cNvSpPr txBox="1"/>
          <p:nvPr/>
        </p:nvSpPr>
        <p:spPr>
          <a:xfrm>
            <a:off x="1740712" y="6512919"/>
            <a:ext cx="6215662" cy="369332"/>
          </a:xfrm>
          <a:prstGeom prst="rect">
            <a:avLst/>
          </a:prstGeom>
          <a:noFill/>
          <a:ln>
            <a:noFill/>
          </a:ln>
        </p:spPr>
        <p:txBody>
          <a:bodyPr wrap="square">
            <a:spAutoFit/>
          </a:bodyPr>
          <a:lstStyle/>
          <a:p>
            <a:pPr>
              <a:buClr>
                <a:schemeClr val="tx1"/>
              </a:buClr>
              <a:defRPr/>
            </a:pPr>
            <a:r>
              <a:rPr lang="en-US" altLang="ja-JP" dirty="0">
                <a:solidFill>
                  <a:srgbClr val="FF0000"/>
                </a:solidFill>
              </a:rPr>
              <a:t>s-pol TEM00 remains, HOM suppressed to O(</a:t>
            </a:r>
            <a:r>
              <a:rPr lang="en-US" altLang="ja-JP" dirty="0" err="1">
                <a:solidFill>
                  <a:srgbClr val="FF0000"/>
                </a:solidFill>
              </a:rPr>
              <a:t>φ</a:t>
            </a:r>
            <a:r>
              <a:rPr lang="en-US" altLang="ja-JP" dirty="0">
                <a:solidFill>
                  <a:srgbClr val="FF0000"/>
                </a:solidFill>
              </a:rPr>
              <a:t>(</a:t>
            </a:r>
            <a:r>
              <a:rPr lang="en-US" altLang="ja-JP" dirty="0" err="1">
                <a:solidFill>
                  <a:srgbClr val="FF0000"/>
                </a:solidFill>
              </a:rPr>
              <a:t>x,y</a:t>
            </a:r>
            <a:r>
              <a:rPr lang="en-US" altLang="ja-JP" dirty="0">
                <a:solidFill>
                  <a:srgbClr val="FF0000"/>
                </a:solidFill>
              </a:rPr>
              <a:t>)^2)</a:t>
            </a:r>
            <a:endParaRPr lang="en-US" altLang="ja-JP" sz="1800" dirty="0">
              <a:solidFill>
                <a:srgbClr val="FF0000"/>
              </a:solidFill>
            </a:endParaRPr>
          </a:p>
        </p:txBody>
      </p:sp>
      <p:pic>
        <p:nvPicPr>
          <p:cNvPr id="21505" name="図 21504">
            <a:extLst>
              <a:ext uri="{FF2B5EF4-FFF2-40B4-BE49-F238E27FC236}">
                <a16:creationId xmlns:a16="http://schemas.microsoft.com/office/drawing/2014/main" id="{F0301116-5B07-DB91-33D5-86047C8D717D}"/>
              </a:ext>
            </a:extLst>
          </p:cNvPr>
          <p:cNvPicPr>
            <a:picLocks noChangeAspect="1"/>
          </p:cNvPicPr>
          <p:nvPr/>
        </p:nvPicPr>
        <p:blipFill>
          <a:blip r:embed="rId8"/>
          <a:stretch>
            <a:fillRect/>
          </a:stretch>
        </p:blipFill>
        <p:spPr>
          <a:xfrm>
            <a:off x="176391" y="5023601"/>
            <a:ext cx="5259705" cy="1503506"/>
          </a:xfrm>
          <a:prstGeom prst="rect">
            <a:avLst/>
          </a:prstGeom>
        </p:spPr>
      </p:pic>
    </p:spTree>
    <p:extLst>
      <p:ext uri="{BB962C8B-B14F-4D97-AF65-F5344CB8AC3E}">
        <p14:creationId xmlns:p14="http://schemas.microsoft.com/office/powerpoint/2010/main" val="3349149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F847F89D-08A1-6796-7093-6136D43EAD3E}"/>
              </a:ext>
            </a:extLst>
          </p:cNvPr>
          <p:cNvPicPr>
            <a:picLocks noChangeAspect="1"/>
          </p:cNvPicPr>
          <p:nvPr/>
        </p:nvPicPr>
        <p:blipFill>
          <a:blip r:embed="rId2"/>
          <a:stretch>
            <a:fillRect/>
          </a:stretch>
        </p:blipFill>
        <p:spPr>
          <a:xfrm>
            <a:off x="115778" y="4843903"/>
            <a:ext cx="5418342" cy="1708907"/>
          </a:xfrm>
          <a:prstGeom prst="rect">
            <a:avLst/>
          </a:prstGeom>
        </p:spPr>
      </p:pic>
      <p:sp>
        <p:nvSpPr>
          <p:cNvPr id="2" name="タイトル 1">
            <a:extLst>
              <a:ext uri="{FF2B5EF4-FFF2-40B4-BE49-F238E27FC236}">
                <a16:creationId xmlns:a16="http://schemas.microsoft.com/office/drawing/2014/main" id="{498BFB3F-4E4B-B07C-EA17-DDE269B65BA3}"/>
              </a:ext>
            </a:extLst>
          </p:cNvPr>
          <p:cNvSpPr>
            <a:spLocks noGrp="1"/>
          </p:cNvSpPr>
          <p:nvPr>
            <p:ph type="title"/>
          </p:nvPr>
        </p:nvSpPr>
        <p:spPr>
          <a:xfrm>
            <a:off x="0" y="-26988"/>
            <a:ext cx="9144000" cy="1143001"/>
          </a:xfrm>
        </p:spPr>
        <p:txBody>
          <a:bodyPr/>
          <a:lstStyle/>
          <a:p>
            <a:pPr>
              <a:defRPr/>
            </a:pPr>
            <a:r>
              <a:rPr lang="en-US" altLang="ja-JP" dirty="0">
                <a:effectLst>
                  <a:outerShdw blurRad="38100" dist="38100" dir="2700000" algn="tl">
                    <a:srgbClr val="000000">
                      <a:alpha val="43137"/>
                    </a:srgbClr>
                  </a:outerShdw>
                </a:effectLst>
              </a:rPr>
              <a:t>Lawrence Effect: ITM Coating</a:t>
            </a:r>
            <a:endParaRPr lang="ja-JP" altLang="en-US" dirty="0">
              <a:effectLst>
                <a:outerShdw blurRad="38100" dist="38100" dir="2700000" algn="tl">
                  <a:srgbClr val="000000">
                    <a:alpha val="43137"/>
                  </a:srgbClr>
                </a:outerShdw>
              </a:effectLst>
            </a:endParaRPr>
          </a:p>
        </p:txBody>
      </p:sp>
      <p:sp>
        <p:nvSpPr>
          <p:cNvPr id="21506" name="コンテンツ プレースホルダ 2">
            <a:extLst>
              <a:ext uri="{FF2B5EF4-FFF2-40B4-BE49-F238E27FC236}">
                <a16:creationId xmlns:a16="http://schemas.microsoft.com/office/drawing/2014/main" id="{74BCB4EE-B5FD-6870-ABA8-7A1E77589D5D}"/>
              </a:ext>
            </a:extLst>
          </p:cNvPr>
          <p:cNvSpPr>
            <a:spLocks noGrp="1"/>
          </p:cNvSpPr>
          <p:nvPr>
            <p:ph idx="1"/>
          </p:nvPr>
        </p:nvSpPr>
        <p:spPr>
          <a:xfrm>
            <a:off x="457200" y="981075"/>
            <a:ext cx="8686800" cy="5327650"/>
          </a:xfrm>
        </p:spPr>
        <p:txBody>
          <a:bodyPr/>
          <a:lstStyle/>
          <a:p>
            <a:pPr>
              <a:buClr>
                <a:schemeClr val="tx1"/>
              </a:buClr>
            </a:pPr>
            <a:r>
              <a:rPr lang="en-US" altLang="ja-JP" sz="2800" dirty="0"/>
              <a:t>Not perfectly for ITM coating, as penetration length is not equal to coating thickness</a:t>
            </a:r>
            <a:endParaRPr lang="en-US" altLang="ja-JP" sz="5400" dirty="0"/>
          </a:p>
        </p:txBody>
      </p:sp>
      <p:sp>
        <p:nvSpPr>
          <p:cNvPr id="21507" name="スライド番号プレースホルダ 3">
            <a:extLst>
              <a:ext uri="{FF2B5EF4-FFF2-40B4-BE49-F238E27FC236}">
                <a16:creationId xmlns:a16="http://schemas.microsoft.com/office/drawing/2014/main" id="{87BFD58B-CCAD-D40A-AB1D-EBEAD18972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Helvetica" pitchFamily="2" charset="0"/>
                <a:ea typeface="HG丸ｺﾞｼｯｸM-PRO" panose="020F0600000000000000" pitchFamily="34" charset="-128"/>
              </a:defRPr>
            </a:lvl1pPr>
            <a:lvl2pPr marL="742950" indent="-285750">
              <a:spcBef>
                <a:spcPct val="20000"/>
              </a:spcBef>
              <a:buFont typeface="Arial" panose="020B0604020202020204" pitchFamily="34" charset="0"/>
              <a:buChar char="–"/>
              <a:defRPr kumimoji="1" sz="2800">
                <a:solidFill>
                  <a:schemeClr val="tx1"/>
                </a:solidFill>
                <a:latin typeface="Helvetica" pitchFamily="2" charset="0"/>
                <a:ea typeface="HG丸ｺﾞｼｯｸM-PRO" panose="020F0600000000000000" pitchFamily="34" charset="-128"/>
              </a:defRPr>
            </a:lvl2pPr>
            <a:lvl3pPr marL="1143000" indent="-228600">
              <a:spcBef>
                <a:spcPct val="20000"/>
              </a:spcBef>
              <a:buFont typeface="Arial" panose="020B0604020202020204" pitchFamily="34" charset="0"/>
              <a:buChar char="•"/>
              <a:defRPr kumimoji="1" sz="2400">
                <a:solidFill>
                  <a:schemeClr val="tx1"/>
                </a:solidFill>
                <a:latin typeface="Helvetica" pitchFamily="2" charset="0"/>
                <a:ea typeface="HG丸ｺﾞｼｯｸM-PRO" panose="020F0600000000000000" pitchFamily="34" charset="-128"/>
              </a:defRPr>
            </a:lvl3pPr>
            <a:lvl4pPr marL="16002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4pPr>
            <a:lvl5pPr marL="2057400" indent="-228600">
              <a:spcBef>
                <a:spcPct val="20000"/>
              </a:spcBef>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Helvetica" pitchFamily="2" charset="0"/>
                <a:ea typeface="HG丸ｺﾞｼｯｸM-PRO" panose="020F0600000000000000" pitchFamily="34" charset="-128"/>
              </a:defRPr>
            </a:lvl9pPr>
          </a:lstStyle>
          <a:p>
            <a:pPr>
              <a:spcBef>
                <a:spcPct val="0"/>
              </a:spcBef>
              <a:buFontTx/>
              <a:buNone/>
            </a:pPr>
            <a:fld id="{A46769DE-8B90-6545-B615-DA40F68A1A3C}" type="slidenum">
              <a:rPr lang="ja-JP" altLang="en-US" sz="2800" smtClean="0">
                <a:solidFill>
                  <a:srgbClr val="898989"/>
                </a:solidFill>
              </a:rPr>
              <a:pPr>
                <a:spcBef>
                  <a:spcPct val="0"/>
                </a:spcBef>
                <a:buFontTx/>
                <a:buNone/>
              </a:pPr>
              <a:t>9</a:t>
            </a:fld>
            <a:endParaRPr lang="ja-JP" altLang="en-US" sz="2000">
              <a:solidFill>
                <a:srgbClr val="898989"/>
              </a:solidFill>
            </a:endParaRPr>
          </a:p>
        </p:txBody>
      </p:sp>
      <p:sp>
        <p:nvSpPr>
          <p:cNvPr id="3" name="正方形/長方形 2">
            <a:extLst>
              <a:ext uri="{FF2B5EF4-FFF2-40B4-BE49-F238E27FC236}">
                <a16:creationId xmlns:a16="http://schemas.microsoft.com/office/drawing/2014/main" id="{A990E198-E324-3FBD-9E9C-9CDEEFE08357}"/>
              </a:ext>
            </a:extLst>
          </p:cNvPr>
          <p:cNvSpPr/>
          <p:nvPr/>
        </p:nvSpPr>
        <p:spPr>
          <a:xfrm>
            <a:off x="3851920" y="2708920"/>
            <a:ext cx="1080120" cy="2160237"/>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sp>
        <p:nvSpPr>
          <p:cNvPr id="5" name="正方形/長方形 4">
            <a:extLst>
              <a:ext uri="{FF2B5EF4-FFF2-40B4-BE49-F238E27FC236}">
                <a16:creationId xmlns:a16="http://schemas.microsoft.com/office/drawing/2014/main" id="{48A9DB98-56A0-84EF-9A27-6AA9E48FFD30}"/>
              </a:ext>
            </a:extLst>
          </p:cNvPr>
          <p:cNvSpPr/>
          <p:nvPr/>
        </p:nvSpPr>
        <p:spPr>
          <a:xfrm>
            <a:off x="7812360" y="2708920"/>
            <a:ext cx="1080120" cy="2160234"/>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US" altLang="en-US"/>
          </a:p>
        </p:txBody>
      </p:sp>
      <p:cxnSp>
        <p:nvCxnSpPr>
          <p:cNvPr id="8" name="直線コネクタ 7">
            <a:extLst>
              <a:ext uri="{FF2B5EF4-FFF2-40B4-BE49-F238E27FC236}">
                <a16:creationId xmlns:a16="http://schemas.microsoft.com/office/drawing/2014/main" id="{D71A8649-0D6C-A150-F1C5-79DA275FFA0A}"/>
              </a:ext>
            </a:extLst>
          </p:cNvPr>
          <p:cNvCxnSpPr>
            <a:cxnSpLocks/>
          </p:cNvCxnSpPr>
          <p:nvPr/>
        </p:nvCxnSpPr>
        <p:spPr>
          <a:xfrm>
            <a:off x="4716016" y="2708920"/>
            <a:ext cx="0" cy="216023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F587BC6-020B-1560-AF5A-E89EACFB0EA9}"/>
              </a:ext>
            </a:extLst>
          </p:cNvPr>
          <p:cNvCxnSpPr>
            <a:cxnSpLocks/>
          </p:cNvCxnSpPr>
          <p:nvPr/>
        </p:nvCxnSpPr>
        <p:spPr>
          <a:xfrm>
            <a:off x="8028384" y="2708920"/>
            <a:ext cx="0" cy="2160234"/>
          </a:xfrm>
          <a:prstGeom prst="line">
            <a:avLst/>
          </a:prstGeom>
          <a:ln w="254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C701D5CA-FA93-A3CA-F84C-803E2D992D07}"/>
              </a:ext>
            </a:extLst>
          </p:cNvPr>
          <p:cNvCxnSpPr>
            <a:cxnSpLocks/>
          </p:cNvCxnSpPr>
          <p:nvPr/>
        </p:nvCxnSpPr>
        <p:spPr>
          <a:xfrm>
            <a:off x="971600" y="3429000"/>
            <a:ext cx="3816424" cy="0"/>
          </a:xfrm>
          <a:prstGeom prst="straightConnector1">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AFA584AD-8154-F5C6-4AE6-1CED78597571}"/>
              </a:ext>
            </a:extLst>
          </p:cNvPr>
          <p:cNvCxnSpPr>
            <a:cxnSpLocks/>
          </p:cNvCxnSpPr>
          <p:nvPr/>
        </p:nvCxnSpPr>
        <p:spPr>
          <a:xfrm>
            <a:off x="2411760" y="3573016"/>
            <a:ext cx="2376264" cy="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 name="円弧 14">
            <a:extLst>
              <a:ext uri="{FF2B5EF4-FFF2-40B4-BE49-F238E27FC236}">
                <a16:creationId xmlns:a16="http://schemas.microsoft.com/office/drawing/2014/main" id="{8159AFC2-ACA0-3D65-44FD-1F5CA1E96151}"/>
              </a:ext>
            </a:extLst>
          </p:cNvPr>
          <p:cNvSpPr/>
          <p:nvPr/>
        </p:nvSpPr>
        <p:spPr>
          <a:xfrm>
            <a:off x="4728592" y="3429000"/>
            <a:ext cx="144016" cy="144016"/>
          </a:xfrm>
          <a:prstGeom prst="arc">
            <a:avLst>
              <a:gd name="adj1" fmla="val 16200000"/>
              <a:gd name="adj2" fmla="val 5829549"/>
            </a:avLst>
          </a:prstGeom>
          <a:ln w="25400" cap="rnd">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7" name="直線矢印コネクタ 16">
            <a:extLst>
              <a:ext uri="{FF2B5EF4-FFF2-40B4-BE49-F238E27FC236}">
                <a16:creationId xmlns:a16="http://schemas.microsoft.com/office/drawing/2014/main" id="{53B85E9C-8125-1E38-5391-B4ADC5D0C062}"/>
              </a:ext>
            </a:extLst>
          </p:cNvPr>
          <p:cNvCxnSpPr>
            <a:cxnSpLocks/>
          </p:cNvCxnSpPr>
          <p:nvPr/>
        </p:nvCxnSpPr>
        <p:spPr>
          <a:xfrm>
            <a:off x="2411760" y="4149074"/>
            <a:ext cx="2880320" cy="6"/>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9AE95A47-EDEF-DCB5-0349-7ACCBFB49C48}"/>
              </a:ext>
            </a:extLst>
          </p:cNvPr>
          <p:cNvCxnSpPr>
            <a:cxnSpLocks/>
          </p:cNvCxnSpPr>
          <p:nvPr/>
        </p:nvCxnSpPr>
        <p:spPr>
          <a:xfrm flipH="1">
            <a:off x="4788024" y="3429000"/>
            <a:ext cx="648072" cy="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4" name="角丸四角形 23">
            <a:extLst>
              <a:ext uri="{FF2B5EF4-FFF2-40B4-BE49-F238E27FC236}">
                <a16:creationId xmlns:a16="http://schemas.microsoft.com/office/drawing/2014/main" id="{C97DBB6D-886E-CAAA-4AEC-8291A84EEFAA}"/>
              </a:ext>
            </a:extLst>
          </p:cNvPr>
          <p:cNvSpPr/>
          <p:nvPr/>
        </p:nvSpPr>
        <p:spPr>
          <a:xfrm>
            <a:off x="4800599" y="3428999"/>
            <a:ext cx="3155775" cy="720075"/>
          </a:xfrm>
          <a:prstGeom prst="roundRect">
            <a:avLst>
              <a:gd name="adj" fmla="val 5000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130251FB-02D6-AA88-D99F-44A53D998AFB}"/>
              </a:ext>
            </a:extLst>
          </p:cNvPr>
          <p:cNvCxnSpPr>
            <a:cxnSpLocks/>
          </p:cNvCxnSpPr>
          <p:nvPr/>
        </p:nvCxnSpPr>
        <p:spPr>
          <a:xfrm flipH="1">
            <a:off x="4706046" y="2574513"/>
            <a:ext cx="298002"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9" name="図 28">
            <a:extLst>
              <a:ext uri="{FF2B5EF4-FFF2-40B4-BE49-F238E27FC236}">
                <a16:creationId xmlns:a16="http://schemas.microsoft.com/office/drawing/2014/main" id="{DC2FC85C-B45A-3418-B893-76FA1E16F640}"/>
              </a:ext>
            </a:extLst>
          </p:cNvPr>
          <p:cNvPicPr>
            <a:picLocks noChangeAspect="1"/>
          </p:cNvPicPr>
          <p:nvPr/>
        </p:nvPicPr>
        <p:blipFill>
          <a:blip r:embed="rId3"/>
          <a:stretch>
            <a:fillRect/>
          </a:stretch>
        </p:blipFill>
        <p:spPr>
          <a:xfrm>
            <a:off x="4297933" y="2206789"/>
            <a:ext cx="1149350" cy="234950"/>
          </a:xfrm>
          <a:prstGeom prst="rect">
            <a:avLst/>
          </a:prstGeom>
        </p:spPr>
      </p:pic>
      <p:pic>
        <p:nvPicPr>
          <p:cNvPr id="30" name="図 29">
            <a:extLst>
              <a:ext uri="{FF2B5EF4-FFF2-40B4-BE49-F238E27FC236}">
                <a16:creationId xmlns:a16="http://schemas.microsoft.com/office/drawing/2014/main" id="{550C0046-D1D6-43CC-87B5-25634AADA0AC}"/>
              </a:ext>
            </a:extLst>
          </p:cNvPr>
          <p:cNvPicPr>
            <a:picLocks noChangeAspect="1"/>
          </p:cNvPicPr>
          <p:nvPr/>
        </p:nvPicPr>
        <p:blipFill>
          <a:blip r:embed="rId4"/>
          <a:stretch>
            <a:fillRect/>
          </a:stretch>
        </p:blipFill>
        <p:spPr>
          <a:xfrm>
            <a:off x="971600" y="3157539"/>
            <a:ext cx="311150" cy="196850"/>
          </a:xfrm>
          <a:prstGeom prst="rect">
            <a:avLst/>
          </a:prstGeom>
        </p:spPr>
      </p:pic>
      <p:pic>
        <p:nvPicPr>
          <p:cNvPr id="35" name="図 34">
            <a:extLst>
              <a:ext uri="{FF2B5EF4-FFF2-40B4-BE49-F238E27FC236}">
                <a16:creationId xmlns:a16="http://schemas.microsoft.com/office/drawing/2014/main" id="{4D99A74B-5BE9-2294-2208-A208869A0CB0}"/>
              </a:ext>
            </a:extLst>
          </p:cNvPr>
          <p:cNvPicPr>
            <a:picLocks noChangeAspect="1"/>
          </p:cNvPicPr>
          <p:nvPr/>
        </p:nvPicPr>
        <p:blipFill>
          <a:blip r:embed="rId5"/>
          <a:stretch>
            <a:fillRect/>
          </a:stretch>
        </p:blipFill>
        <p:spPr>
          <a:xfrm>
            <a:off x="5063809" y="3078545"/>
            <a:ext cx="2381250" cy="254000"/>
          </a:xfrm>
          <a:prstGeom prst="rect">
            <a:avLst/>
          </a:prstGeom>
        </p:spPr>
      </p:pic>
      <p:cxnSp>
        <p:nvCxnSpPr>
          <p:cNvPr id="36" name="直線矢印コネクタ 35">
            <a:extLst>
              <a:ext uri="{FF2B5EF4-FFF2-40B4-BE49-F238E27FC236}">
                <a16:creationId xmlns:a16="http://schemas.microsoft.com/office/drawing/2014/main" id="{22AF97A9-BB7F-5B61-35AD-6F5CAF808FD0}"/>
              </a:ext>
            </a:extLst>
          </p:cNvPr>
          <p:cNvCxnSpPr>
            <a:cxnSpLocks/>
          </p:cNvCxnSpPr>
          <p:nvPr/>
        </p:nvCxnSpPr>
        <p:spPr>
          <a:xfrm flipV="1">
            <a:off x="6779093" y="2507416"/>
            <a:ext cx="169172" cy="551675"/>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ECD8627-1CA2-3BA5-3C4F-EF663F424FD1}"/>
              </a:ext>
            </a:extLst>
          </p:cNvPr>
          <p:cNvSpPr txBox="1"/>
          <p:nvPr/>
        </p:nvSpPr>
        <p:spPr>
          <a:xfrm>
            <a:off x="5868144" y="1928182"/>
            <a:ext cx="2635805" cy="646331"/>
          </a:xfrm>
          <a:prstGeom prst="rect">
            <a:avLst/>
          </a:prstGeom>
          <a:noFill/>
          <a:ln>
            <a:noFill/>
          </a:ln>
        </p:spPr>
        <p:txBody>
          <a:bodyPr wrap="square">
            <a:spAutoFit/>
          </a:bodyPr>
          <a:lstStyle/>
          <a:p>
            <a:pPr>
              <a:buClr>
                <a:schemeClr val="tx1"/>
              </a:buClr>
              <a:defRPr/>
            </a:pPr>
            <a:r>
              <a:rPr lang="en-US" altLang="ja-JP" sz="1800" dirty="0"/>
              <a:t>HOMs are suppressed</a:t>
            </a:r>
          </a:p>
          <a:p>
            <a:pPr>
              <a:buClr>
                <a:schemeClr val="tx1"/>
              </a:buClr>
              <a:defRPr/>
            </a:pPr>
            <a:r>
              <a:rPr lang="en-US" altLang="ja-JP" dirty="0"/>
              <a:t>Inside the cavity</a:t>
            </a:r>
            <a:endParaRPr lang="en-US" altLang="ja-JP" sz="1800" dirty="0"/>
          </a:p>
        </p:txBody>
      </p:sp>
      <p:cxnSp>
        <p:nvCxnSpPr>
          <p:cNvPr id="41" name="直線矢印コネクタ 40">
            <a:extLst>
              <a:ext uri="{FF2B5EF4-FFF2-40B4-BE49-F238E27FC236}">
                <a16:creationId xmlns:a16="http://schemas.microsoft.com/office/drawing/2014/main" id="{8A4AADF7-3414-9394-9771-CC08E18D14FD}"/>
              </a:ext>
            </a:extLst>
          </p:cNvPr>
          <p:cNvCxnSpPr>
            <a:cxnSpLocks/>
          </p:cNvCxnSpPr>
          <p:nvPr/>
        </p:nvCxnSpPr>
        <p:spPr>
          <a:xfrm flipV="1">
            <a:off x="6553200" y="3059091"/>
            <a:ext cx="395065" cy="196873"/>
          </a:xfrm>
          <a:prstGeom prst="straightConnector1">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93F750DB-6AB9-94B8-C862-5482D321C82E}"/>
              </a:ext>
            </a:extLst>
          </p:cNvPr>
          <p:cNvSpPr txBox="1"/>
          <p:nvPr/>
        </p:nvSpPr>
        <p:spPr>
          <a:xfrm>
            <a:off x="3194100" y="4843161"/>
            <a:ext cx="2241992" cy="369332"/>
          </a:xfrm>
          <a:prstGeom prst="rect">
            <a:avLst/>
          </a:prstGeom>
          <a:noFill/>
          <a:ln>
            <a:noFill/>
          </a:ln>
        </p:spPr>
        <p:txBody>
          <a:bodyPr wrap="square">
            <a:spAutoFit/>
          </a:bodyPr>
          <a:lstStyle/>
          <a:p>
            <a:pPr>
              <a:buClr>
                <a:schemeClr val="tx1"/>
              </a:buClr>
              <a:defRPr/>
            </a:pPr>
            <a:r>
              <a:rPr lang="en-US" altLang="ja-JP" dirty="0"/>
              <a:t>Enhanced by cavity</a:t>
            </a:r>
            <a:endParaRPr lang="en-US" altLang="ja-JP" sz="1800" dirty="0"/>
          </a:p>
        </p:txBody>
      </p:sp>
      <p:sp>
        <p:nvSpPr>
          <p:cNvPr id="50" name="テキスト ボックス 49">
            <a:extLst>
              <a:ext uri="{FF2B5EF4-FFF2-40B4-BE49-F238E27FC236}">
                <a16:creationId xmlns:a16="http://schemas.microsoft.com/office/drawing/2014/main" id="{EB3C54DD-3A0E-AECE-B7F1-F1785079CC81}"/>
              </a:ext>
            </a:extLst>
          </p:cNvPr>
          <p:cNvSpPr txBox="1"/>
          <p:nvPr/>
        </p:nvSpPr>
        <p:spPr>
          <a:xfrm>
            <a:off x="-792" y="1851417"/>
            <a:ext cx="4182043" cy="369332"/>
          </a:xfrm>
          <a:prstGeom prst="rect">
            <a:avLst/>
          </a:prstGeom>
          <a:noFill/>
          <a:ln>
            <a:noFill/>
          </a:ln>
        </p:spPr>
        <p:txBody>
          <a:bodyPr wrap="square">
            <a:spAutoFit/>
          </a:bodyPr>
          <a:lstStyle/>
          <a:p>
            <a:r>
              <a:rPr lang="en-US" altLang="ja-JP" sz="1800" dirty="0"/>
              <a:t>See Table I in </a:t>
            </a:r>
            <a:r>
              <a:rPr lang="en-US" altLang="ja-JP" sz="1800" dirty="0">
                <a:hlinkClick r:id="rId6"/>
              </a:rPr>
              <a:t>LIGO-T2200272</a:t>
            </a:r>
            <a:endParaRPr lang="ja-JP" altLang="en-US"/>
          </a:p>
        </p:txBody>
      </p:sp>
      <p:cxnSp>
        <p:nvCxnSpPr>
          <p:cNvPr id="56" name="直線矢印コネクタ 55">
            <a:extLst>
              <a:ext uri="{FF2B5EF4-FFF2-40B4-BE49-F238E27FC236}">
                <a16:creationId xmlns:a16="http://schemas.microsoft.com/office/drawing/2014/main" id="{5943AB43-CEAB-89DF-F15E-25A9DE93280C}"/>
              </a:ext>
            </a:extLst>
          </p:cNvPr>
          <p:cNvCxnSpPr>
            <a:cxnSpLocks/>
          </p:cNvCxnSpPr>
          <p:nvPr/>
        </p:nvCxnSpPr>
        <p:spPr>
          <a:xfrm flipV="1">
            <a:off x="2309331" y="3059091"/>
            <a:ext cx="177229" cy="561459"/>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B7816D4F-2E5B-5268-B4F7-F9982A652B9B}"/>
              </a:ext>
            </a:extLst>
          </p:cNvPr>
          <p:cNvSpPr txBox="1"/>
          <p:nvPr/>
        </p:nvSpPr>
        <p:spPr>
          <a:xfrm>
            <a:off x="899596" y="2428960"/>
            <a:ext cx="2803933" cy="646331"/>
          </a:xfrm>
          <a:prstGeom prst="rect">
            <a:avLst/>
          </a:prstGeom>
          <a:noFill/>
          <a:ln>
            <a:noFill/>
          </a:ln>
        </p:spPr>
        <p:txBody>
          <a:bodyPr wrap="square">
            <a:spAutoFit/>
          </a:bodyPr>
          <a:lstStyle/>
          <a:p>
            <a:pPr>
              <a:buClr>
                <a:schemeClr val="tx1"/>
              </a:buClr>
              <a:defRPr/>
            </a:pPr>
            <a:r>
              <a:rPr lang="en-US" altLang="ja-JP" sz="1800" dirty="0"/>
              <a:t>2 for double pass</a:t>
            </a:r>
          </a:p>
          <a:p>
            <a:pPr>
              <a:buClr>
                <a:schemeClr val="tx1"/>
              </a:buClr>
              <a:defRPr/>
            </a:pPr>
            <a:r>
              <a:rPr lang="en-US" altLang="ja-JP" dirty="0"/>
              <a:t>l&lt;1 for penetration length </a:t>
            </a:r>
            <a:endParaRPr lang="en-US" altLang="ja-JP" sz="1800" dirty="0"/>
          </a:p>
        </p:txBody>
      </p:sp>
      <p:pic>
        <p:nvPicPr>
          <p:cNvPr id="7" name="図 6">
            <a:extLst>
              <a:ext uri="{FF2B5EF4-FFF2-40B4-BE49-F238E27FC236}">
                <a16:creationId xmlns:a16="http://schemas.microsoft.com/office/drawing/2014/main" id="{710872FD-DD43-AF66-6DD5-C2E0E86869DC}"/>
              </a:ext>
            </a:extLst>
          </p:cNvPr>
          <p:cNvPicPr>
            <a:picLocks noChangeAspect="1"/>
          </p:cNvPicPr>
          <p:nvPr/>
        </p:nvPicPr>
        <p:blipFill>
          <a:blip r:embed="rId7"/>
          <a:stretch>
            <a:fillRect/>
          </a:stretch>
        </p:blipFill>
        <p:spPr>
          <a:xfrm>
            <a:off x="296420" y="3684039"/>
            <a:ext cx="3371850" cy="285750"/>
          </a:xfrm>
          <a:prstGeom prst="rect">
            <a:avLst/>
          </a:prstGeom>
        </p:spPr>
      </p:pic>
      <p:pic>
        <p:nvPicPr>
          <p:cNvPr id="10" name="図 9">
            <a:extLst>
              <a:ext uri="{FF2B5EF4-FFF2-40B4-BE49-F238E27FC236}">
                <a16:creationId xmlns:a16="http://schemas.microsoft.com/office/drawing/2014/main" id="{E48919E0-1D88-83BD-8141-A2B852597574}"/>
              </a:ext>
            </a:extLst>
          </p:cNvPr>
          <p:cNvPicPr>
            <a:picLocks noChangeAspect="1"/>
          </p:cNvPicPr>
          <p:nvPr/>
        </p:nvPicPr>
        <p:blipFill>
          <a:blip r:embed="rId8"/>
          <a:stretch>
            <a:fillRect/>
          </a:stretch>
        </p:blipFill>
        <p:spPr>
          <a:xfrm>
            <a:off x="115778" y="4166785"/>
            <a:ext cx="4394200" cy="539750"/>
          </a:xfrm>
          <a:prstGeom prst="rect">
            <a:avLst/>
          </a:prstGeom>
        </p:spPr>
      </p:pic>
      <p:cxnSp>
        <p:nvCxnSpPr>
          <p:cNvPr id="14" name="直線矢印コネクタ 13">
            <a:extLst>
              <a:ext uri="{FF2B5EF4-FFF2-40B4-BE49-F238E27FC236}">
                <a16:creationId xmlns:a16="http://schemas.microsoft.com/office/drawing/2014/main" id="{3CC9E3ED-3F67-BFC2-16AA-440CCFD3D5A2}"/>
              </a:ext>
            </a:extLst>
          </p:cNvPr>
          <p:cNvCxnSpPr>
            <a:cxnSpLocks/>
          </p:cNvCxnSpPr>
          <p:nvPr/>
        </p:nvCxnSpPr>
        <p:spPr>
          <a:xfrm>
            <a:off x="2782947" y="4604880"/>
            <a:ext cx="678103" cy="287411"/>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4CC06860-4D9A-5493-2718-D9595EF2DFED}"/>
              </a:ext>
            </a:extLst>
          </p:cNvPr>
          <p:cNvCxnSpPr>
            <a:cxnSpLocks/>
          </p:cNvCxnSpPr>
          <p:nvPr/>
        </p:nvCxnSpPr>
        <p:spPr>
          <a:xfrm flipH="1">
            <a:off x="3902227" y="6370450"/>
            <a:ext cx="525757" cy="229310"/>
          </a:xfrm>
          <a:prstGeom prst="straightConnector1">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85FFAF1-6DBF-3035-ED53-502897A07A9E}"/>
              </a:ext>
            </a:extLst>
          </p:cNvPr>
          <p:cNvSpPr txBox="1"/>
          <p:nvPr/>
        </p:nvSpPr>
        <p:spPr>
          <a:xfrm>
            <a:off x="457200" y="6526386"/>
            <a:ext cx="7659954" cy="369332"/>
          </a:xfrm>
          <a:prstGeom prst="rect">
            <a:avLst/>
          </a:prstGeom>
          <a:noFill/>
          <a:ln>
            <a:noFill/>
          </a:ln>
        </p:spPr>
        <p:txBody>
          <a:bodyPr wrap="square">
            <a:spAutoFit/>
          </a:bodyPr>
          <a:lstStyle/>
          <a:p>
            <a:pPr>
              <a:buClr>
                <a:schemeClr val="tx1"/>
              </a:buClr>
              <a:defRPr/>
            </a:pPr>
            <a:r>
              <a:rPr lang="en-US" altLang="ja-JP" dirty="0">
                <a:solidFill>
                  <a:srgbClr val="FF0000"/>
                </a:solidFill>
              </a:rPr>
              <a:t>s-pol TEM00 enhanced by cavity, HOM not suppressed completely</a:t>
            </a:r>
            <a:endParaRPr lang="en-US" altLang="ja-JP" sz="1800" dirty="0">
              <a:solidFill>
                <a:srgbClr val="FF0000"/>
              </a:solidFill>
            </a:endParaRPr>
          </a:p>
        </p:txBody>
      </p:sp>
    </p:spTree>
    <p:extLst>
      <p:ext uri="{BB962C8B-B14F-4D97-AF65-F5344CB8AC3E}">
        <p14:creationId xmlns:p14="http://schemas.microsoft.com/office/powerpoint/2010/main" val="313292745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ternational (Helvetica)">
      <a:majorFont>
        <a:latin typeface="Helvetica"/>
        <a:ea typeface="HG丸ｺﾞｼｯｸM-PRO"/>
        <a:cs typeface=""/>
      </a:majorFont>
      <a:minorFont>
        <a:latin typeface="Helvetica"/>
        <a:ea typeface="HG丸ｺﾞｼｯｸM-PR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headEnd type="none"/>
          <a:tailEnd type="stealth"/>
        </a:ln>
      </a:spPr>
      <a:bodyPr/>
      <a:lstStyle/>
      <a:style>
        <a:lnRef idx="1">
          <a:schemeClr val="accent1"/>
        </a:lnRef>
        <a:fillRef idx="0">
          <a:schemeClr val="accent1"/>
        </a:fillRef>
        <a:effectRef idx="0">
          <a:schemeClr val="accent1"/>
        </a:effectRef>
        <a:fontRef idx="minor">
          <a:schemeClr val="tx1"/>
        </a:fontRef>
      </a:style>
    </a:lnDef>
    <a:txDef>
      <a:spPr>
        <a:solidFill>
          <a:schemeClr val="accent3">
            <a:lumMod val="40000"/>
            <a:lumOff val="60000"/>
          </a:schemeClr>
        </a:solidFill>
        <a:ln>
          <a:noFill/>
        </a:ln>
      </a:spPr>
      <a:bodyPr wrap="square" rtlCol="0">
        <a:spAutoFit/>
      </a:bodyPr>
      <a:lstStyle>
        <a:defPPr algn="ctr">
          <a:defRPr kumimoji="1" dirty="0"/>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37473</TotalTime>
  <Words>2064</Words>
  <Application>Microsoft Macintosh PowerPoint</Application>
  <PresentationFormat>画面に合わせる (4:3)</PresentationFormat>
  <Paragraphs>192</Paragraphs>
  <Slides>20</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Meiryo UI</vt:lpstr>
      <vt:lpstr>Arial</vt:lpstr>
      <vt:lpstr>Calibri</vt:lpstr>
      <vt:lpstr>Helvetica</vt:lpstr>
      <vt:lpstr>Office テーマ</vt:lpstr>
      <vt:lpstr>Note on power measured at  OFI s-pol rejected light monitor</vt:lpstr>
      <vt:lpstr>Scope</vt:lpstr>
      <vt:lpstr>IFO s-pol rejected light monitor</vt:lpstr>
      <vt:lpstr>Power at AS port with Full Lock</vt:lpstr>
      <vt:lpstr>Estimating s/p Ratio</vt:lpstr>
      <vt:lpstr>Mode Content with Full Lock</vt:lpstr>
      <vt:lpstr>Single X-arm Lock</vt:lpstr>
      <vt:lpstr>Lawrence Effect: ITM Substrate</vt:lpstr>
      <vt:lpstr>Lawrence Effect: ITM Coating</vt:lpstr>
      <vt:lpstr>S-pol from Arm is 90 deg Off</vt:lpstr>
      <vt:lpstr>BS Messes Up s-pol</vt:lpstr>
      <vt:lpstr>Discussion</vt:lpstr>
      <vt:lpstr>Possible Additional Measurements</vt:lpstr>
      <vt:lpstr>Details</vt:lpstr>
      <vt:lpstr>IFO s-pol rejected light monitor</vt:lpstr>
      <vt:lpstr>Current OFI_B Signal Chain</vt:lpstr>
      <vt:lpstr>Noise Estimate</vt:lpstr>
      <vt:lpstr>Estimated Power Equivalent Noise</vt:lpstr>
      <vt:lpstr>Measured Noise</vt:lpstr>
      <vt:lpstr>BS Phase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DANCE Dark matter Axion search with riNg Cavity Experiment</dc:title>
  <dc:creator>yuta</dc:creator>
  <cp:lastModifiedBy>道村　唯太</cp:lastModifiedBy>
  <cp:revision>1950</cp:revision>
  <cp:lastPrinted>2020-11-23T15:01:38Z</cp:lastPrinted>
  <dcterms:created xsi:type="dcterms:W3CDTF">2010-03-08T07:48:03Z</dcterms:created>
  <dcterms:modified xsi:type="dcterms:W3CDTF">2022-09-02T09:01:55Z</dcterms:modified>
</cp:coreProperties>
</file>