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35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432d184ab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432d184ab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42bd3c63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42bd3c63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47d0f8085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47d0f8085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47ad1c8ba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47ad1c8ba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432d184ab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432d184ab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432d184ab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432d184ab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fdd826789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fdd826789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fdd826789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fdd826789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47ad1c8ba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47ad1c8ba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47d0f8085a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47d0f8085a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452ffc87a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452ffc87a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47d0f8085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47d0f8085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47d0f8085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47d0f8085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47d0f8085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47d0f8085a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fdd8490a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fdd8490a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47d0f8085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47d0f8085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fdd147b8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fdd147b8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452ffc87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452ffc87a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452ffc87a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452ffc87a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44ba621d1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44ba621d1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40462753f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40462753f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40667b7d6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40667b7d6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40462753f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40462753f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Mariner Suspension for Cryogenic Interferometers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Juan Gamez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Mentors: Koji Arai, Rana Adhikari 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266575" y="174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/>
              <a:t>Mariner</a:t>
            </a:r>
            <a:endParaRPr sz="3920"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20951"/>
            <a:ext cx="3804196" cy="460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7999" y="298000"/>
            <a:ext cx="3187774" cy="47443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 txBox="1"/>
          <p:nvPr/>
        </p:nvSpPr>
        <p:spPr>
          <a:xfrm>
            <a:off x="338400" y="1037725"/>
            <a:ext cx="3000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2"/>
                </a:solidFill>
              </a:rPr>
              <a:t>Vibration Isolation </a:t>
            </a:r>
            <a:endParaRPr sz="2500">
              <a:solidFill>
                <a:schemeClr val="accent2"/>
              </a:solidFill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338400" y="2148900"/>
            <a:ext cx="3000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2"/>
                </a:solidFill>
              </a:rPr>
              <a:t>Active Control</a:t>
            </a:r>
            <a:endParaRPr sz="2500">
              <a:solidFill>
                <a:schemeClr val="accent2"/>
              </a:solidFill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266575" y="3395425"/>
            <a:ext cx="3000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2"/>
                </a:solidFill>
              </a:rPr>
              <a:t>Thermal Isolation</a:t>
            </a:r>
            <a:endParaRPr sz="2500">
              <a:solidFill>
                <a:schemeClr val="accent2"/>
              </a:solidFill>
            </a:endParaRPr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8" y="368237"/>
            <a:ext cx="3606367" cy="460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optical sensor - electromagnetic motor unit (OSEM)</a:t>
            </a:r>
            <a:endParaRPr/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850" y="1119301"/>
            <a:ext cx="3269825" cy="384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3"/>
          <p:cNvSpPr txBox="1"/>
          <p:nvPr/>
        </p:nvSpPr>
        <p:spPr>
          <a:xfrm>
            <a:off x="3327225" y="4260575"/>
            <a:ext cx="2402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Aluminum Block</a:t>
            </a:r>
            <a:endParaRPr sz="1900"/>
          </a:p>
        </p:txBody>
      </p:sp>
      <p:cxnSp>
        <p:nvCxnSpPr>
          <p:cNvPr id="148" name="Google Shape;148;p23"/>
          <p:cNvCxnSpPr/>
          <p:nvPr/>
        </p:nvCxnSpPr>
        <p:spPr>
          <a:xfrm flipH="1">
            <a:off x="5030750" y="1847975"/>
            <a:ext cx="1509000" cy="14067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9" name="Google Shape;149;p23"/>
          <p:cNvCxnSpPr/>
          <p:nvPr/>
        </p:nvCxnSpPr>
        <p:spPr>
          <a:xfrm>
            <a:off x="2197025" y="1837700"/>
            <a:ext cx="1632300" cy="14169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0" name="Google Shape;150;p23"/>
          <p:cNvSpPr txBox="1"/>
          <p:nvPr/>
        </p:nvSpPr>
        <p:spPr>
          <a:xfrm>
            <a:off x="923975" y="1529725"/>
            <a:ext cx="1386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PhotoDiode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151" name="Google Shape;151;p23"/>
          <p:cNvSpPr txBox="1"/>
          <p:nvPr/>
        </p:nvSpPr>
        <p:spPr>
          <a:xfrm>
            <a:off x="6448300" y="148370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LED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152" name="Google Shape;152;p23"/>
          <p:cNvCxnSpPr/>
          <p:nvPr/>
        </p:nvCxnSpPr>
        <p:spPr>
          <a:xfrm>
            <a:off x="2112850" y="3367400"/>
            <a:ext cx="852600" cy="255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3" name="Google Shape;153;p23"/>
          <p:cNvSpPr txBox="1"/>
          <p:nvPr/>
        </p:nvSpPr>
        <p:spPr>
          <a:xfrm>
            <a:off x="1572000" y="315695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Coil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154" name="Google Shape;154;p23"/>
          <p:cNvSpPr txBox="1"/>
          <p:nvPr/>
        </p:nvSpPr>
        <p:spPr>
          <a:xfrm>
            <a:off x="6930825" y="3814175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Magnet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155" name="Google Shape;155;p23"/>
          <p:cNvCxnSpPr/>
          <p:nvPr/>
        </p:nvCxnSpPr>
        <p:spPr>
          <a:xfrm rot="10800000">
            <a:off x="4566550" y="3634425"/>
            <a:ext cx="2415600" cy="430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OSEM</a:t>
            </a:r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001" y="1308627"/>
            <a:ext cx="5450624" cy="326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Coil Driver &amp; Sat Amp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68" name="Google Shape;16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Coil Driver -</a:t>
            </a:r>
            <a:endParaRPr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Drivers Current to the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OSEM coil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Sat Amp -</a:t>
            </a:r>
            <a:endParaRPr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Give power to LED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Collect Data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7275" y="1220575"/>
            <a:ext cx="5896099" cy="236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5"/>
          <p:cNvSpPr txBox="1"/>
          <p:nvPr/>
        </p:nvSpPr>
        <p:spPr>
          <a:xfrm>
            <a:off x="3203125" y="1837675"/>
            <a:ext cx="1519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Coil Driver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71" name="Google Shape;171;p25"/>
          <p:cNvSpPr txBox="1"/>
          <p:nvPr/>
        </p:nvSpPr>
        <p:spPr>
          <a:xfrm>
            <a:off x="5605475" y="1686350"/>
            <a:ext cx="1570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Sat Amp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172" name="Google Shape;172;p25"/>
          <p:cNvSpPr txBox="1"/>
          <p:nvPr/>
        </p:nvSpPr>
        <p:spPr>
          <a:xfrm>
            <a:off x="7969950" y="2371650"/>
            <a:ext cx="106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OSEM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have I done 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 &amp; Test </a:t>
            </a:r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2"/>
                </a:solidFill>
              </a:rPr>
              <a:t>Coil Driver - 3</a:t>
            </a:r>
            <a:endParaRPr sz="22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2"/>
                </a:solidFill>
              </a:rPr>
              <a:t>Sat Amp - 4</a:t>
            </a:r>
            <a:endParaRPr sz="22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4" name="Google Shape;184;p27"/>
          <p:cNvPicPr preferRelativeResize="0"/>
          <p:nvPr/>
        </p:nvPicPr>
        <p:blipFill rotWithShape="1">
          <a:blip r:embed="rId3">
            <a:alphaModFix/>
          </a:blip>
          <a:srcRect l="1954" t="43748" r="9588" b="20404"/>
          <a:stretch/>
        </p:blipFill>
        <p:spPr>
          <a:xfrm>
            <a:off x="3151800" y="1152475"/>
            <a:ext cx="4424850" cy="13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 rotWithShape="1">
          <a:blip r:embed="rId4">
            <a:alphaModFix/>
          </a:blip>
          <a:srcRect b="47365"/>
          <a:stretch/>
        </p:blipFill>
        <p:spPr>
          <a:xfrm>
            <a:off x="3722151" y="2571750"/>
            <a:ext cx="3284148" cy="230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Experiments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Force Actuation </a:t>
            </a:r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7" name="Google Shape;197;p29"/>
          <p:cNvPicPr preferRelativeResize="0"/>
          <p:nvPr/>
        </p:nvPicPr>
        <p:blipFill rotWithShape="1">
          <a:blip r:embed="rId3">
            <a:alphaModFix/>
          </a:blip>
          <a:srcRect t="31889"/>
          <a:stretch/>
        </p:blipFill>
        <p:spPr>
          <a:xfrm>
            <a:off x="229475" y="1503314"/>
            <a:ext cx="4732325" cy="24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3175" y="1139580"/>
            <a:ext cx="3819126" cy="2864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OSEM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4" name="Google Shape;20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OSEM - 108</a:t>
            </a:r>
            <a:endParaRPr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OSEM - 008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FF"/>
                </a:solidFill>
              </a:rPr>
              <a:t>OSEM - 106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205" name="Google Shape;205;p30"/>
          <p:cNvPicPr preferRelativeResize="0"/>
          <p:nvPr/>
        </p:nvPicPr>
        <p:blipFill rotWithShape="1">
          <a:blip r:embed="rId3">
            <a:alphaModFix/>
          </a:blip>
          <a:srcRect l="3614"/>
          <a:stretch/>
        </p:blipFill>
        <p:spPr>
          <a:xfrm>
            <a:off x="2887975" y="1152475"/>
            <a:ext cx="5944324" cy="381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 txBox="1"/>
          <p:nvPr/>
        </p:nvSpPr>
        <p:spPr>
          <a:xfrm>
            <a:off x="5235325" y="4523075"/>
            <a:ext cx="1408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X [mm]</a:t>
            </a:r>
            <a:endParaRPr sz="2300"/>
          </a:p>
        </p:txBody>
      </p:sp>
      <p:sp>
        <p:nvSpPr>
          <p:cNvPr id="207" name="Google Shape;207;p30"/>
          <p:cNvSpPr txBox="1"/>
          <p:nvPr/>
        </p:nvSpPr>
        <p:spPr>
          <a:xfrm rot="-5400000">
            <a:off x="1415700" y="1787950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Force [N]</a:t>
            </a:r>
            <a:endParaRPr sz="23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OSEM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3" name="Google Shape;213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OSEM - 108</a:t>
            </a:r>
            <a:endParaRPr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OSEM - 008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OSEM - 106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4" name="Google Shape;2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2944" y="924037"/>
            <a:ext cx="6203831" cy="38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1"/>
          <p:cNvSpPr txBox="1"/>
          <p:nvPr/>
        </p:nvSpPr>
        <p:spPr>
          <a:xfrm>
            <a:off x="5214925" y="4467375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X [mm]</a:t>
            </a:r>
            <a:endParaRPr sz="2300"/>
          </a:p>
        </p:txBody>
      </p:sp>
      <p:sp>
        <p:nvSpPr>
          <p:cNvPr id="216" name="Google Shape;216;p31"/>
          <p:cNvSpPr txBox="1"/>
          <p:nvPr/>
        </p:nvSpPr>
        <p:spPr>
          <a:xfrm rot="-5400000">
            <a:off x="1302900" y="1675625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Vpd [V]</a:t>
            </a:r>
            <a:endParaRPr sz="2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332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77"/>
              <a:t>Overview </a:t>
            </a:r>
            <a:r>
              <a:rPr lang="en"/>
              <a:t>	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75">
                <a:solidFill>
                  <a:schemeClr val="accent5"/>
                </a:solidFill>
              </a:rPr>
              <a:t>Background</a:t>
            </a:r>
            <a:endParaRPr sz="6275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275">
                <a:solidFill>
                  <a:schemeClr val="dk1"/>
                </a:solidFill>
              </a:rPr>
              <a:t>-Motivation</a:t>
            </a:r>
            <a:endParaRPr sz="627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275">
                <a:solidFill>
                  <a:schemeClr val="dk1"/>
                </a:solidFill>
              </a:rPr>
              <a:t>-Advance Ligo</a:t>
            </a:r>
            <a:endParaRPr sz="627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275">
                <a:solidFill>
                  <a:schemeClr val="dk1"/>
                </a:solidFill>
              </a:rPr>
              <a:t>-Voyager Project</a:t>
            </a:r>
            <a:endParaRPr sz="627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275">
                <a:solidFill>
                  <a:schemeClr val="dk1"/>
                </a:solidFill>
              </a:rPr>
              <a:t>-Mariner Suspension</a:t>
            </a:r>
            <a:endParaRPr sz="627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275">
                <a:solidFill>
                  <a:schemeClr val="dk1"/>
                </a:solidFill>
              </a:rPr>
              <a:t>-OSEM</a:t>
            </a:r>
            <a:endParaRPr sz="627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</a:rPr>
              <a:t>My Summer Work</a:t>
            </a:r>
            <a:endParaRPr sz="2000">
              <a:solidFill>
                <a:schemeClr val="accent5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-Experiments</a:t>
            </a: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5"/>
                </a:solidFill>
              </a:rPr>
              <a:t>Summary</a:t>
            </a:r>
            <a:endParaRPr sz="260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"/>
          <p:cNvSpPr txBox="1">
            <a:spLocks noGrp="1"/>
          </p:cNvSpPr>
          <p:nvPr>
            <p:ph type="title"/>
          </p:nvPr>
        </p:nvSpPr>
        <p:spPr>
          <a:xfrm>
            <a:off x="255300" y="106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Transfer Function of Coil Input/Output</a:t>
            </a:r>
            <a:endParaRPr/>
          </a:p>
        </p:txBody>
      </p:sp>
      <p:sp>
        <p:nvSpPr>
          <p:cNvPr id="222" name="Google Shape;222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3" name="Google Shape;2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250" y="867650"/>
            <a:ext cx="5327749" cy="399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8822" y="837988"/>
            <a:ext cx="3041376" cy="4055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3"/>
          <p:cNvPicPr preferRelativeResize="0"/>
          <p:nvPr/>
        </p:nvPicPr>
        <p:blipFill rotWithShape="1">
          <a:blip r:embed="rId3">
            <a:alphaModFix/>
          </a:blip>
          <a:srcRect t="4388"/>
          <a:stretch/>
        </p:blipFill>
        <p:spPr>
          <a:xfrm>
            <a:off x="378750" y="225850"/>
            <a:ext cx="7873200" cy="491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2" name="Google Shape;23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9550" y="445025"/>
            <a:ext cx="2064450" cy="89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3"/>
          <p:cNvSpPr txBox="1"/>
          <p:nvPr/>
        </p:nvSpPr>
        <p:spPr>
          <a:xfrm>
            <a:off x="1872425" y="1861125"/>
            <a:ext cx="171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 f= 0.788 Hz</a:t>
            </a:r>
            <a:endParaRPr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39" name="Google Shape;239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5"/>
                </a:solidFill>
              </a:rPr>
              <a:t>-Voyager </a:t>
            </a:r>
            <a:endParaRPr sz="210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FF00"/>
                </a:solidFill>
              </a:rPr>
              <a:t>- Need Prototype (Mariner)</a:t>
            </a:r>
            <a:endParaRPr sz="2100"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Why my work Is import ?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Setup Electrical ground work for Mariner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Test and verified that OSEM are functioning properly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 </a:t>
            </a:r>
            <a:endParaRPr/>
          </a:p>
        </p:txBody>
      </p:sp>
      <p:sp>
        <p:nvSpPr>
          <p:cNvPr id="245" name="Google Shape;245;p35"/>
          <p:cNvSpPr txBox="1">
            <a:spLocks noGrp="1"/>
          </p:cNvSpPr>
          <p:nvPr>
            <p:ph type="body" idx="1"/>
          </p:nvPr>
        </p:nvSpPr>
        <p:spPr>
          <a:xfrm>
            <a:off x="311700" y="11186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To</a:t>
            </a:r>
            <a:br>
              <a:rPr lang="en" sz="145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" sz="2800">
                <a:solidFill>
                  <a:schemeClr val="dk1"/>
                </a:solidFill>
              </a:rPr>
              <a:t>Koji Arai, 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Rana Adhikari,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 </a:t>
            </a:r>
            <a:endParaRPr sz="1450">
              <a:solidFill>
                <a:srgbClr val="5D6879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D6879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4276" y="1635526"/>
            <a:ext cx="2578525" cy="110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891049"/>
            <a:ext cx="1946201" cy="14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9075" y="3355830"/>
            <a:ext cx="932300" cy="93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6877" y="1118623"/>
            <a:ext cx="1463550" cy="146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Refrence</a:t>
            </a:r>
            <a:endParaRPr/>
          </a:p>
        </p:txBody>
      </p:sp>
      <p:sp>
        <p:nvSpPr>
          <p:cNvPr id="255" name="Google Shape;255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[1]</a:t>
            </a:r>
            <a:r>
              <a:rPr lang="en" sz="700">
                <a:solidFill>
                  <a:schemeClr val="dk1"/>
                </a:solidFill>
              </a:rPr>
              <a:t>  </a:t>
            </a:r>
            <a:r>
              <a:rPr lang="en" sz="1100">
                <a:solidFill>
                  <a:schemeClr val="dk1"/>
                </a:solidFill>
              </a:rPr>
              <a:t>Advanced ligo. </a:t>
            </a:r>
            <a:r>
              <a:rPr lang="en" sz="1100" i="1">
                <a:solidFill>
                  <a:schemeClr val="dk1"/>
                </a:solidFill>
              </a:rPr>
              <a:t>Classical and quantum gravity</a:t>
            </a:r>
            <a:r>
              <a:rPr lang="en" sz="1100">
                <a:solidFill>
                  <a:schemeClr val="dk1"/>
                </a:solidFill>
              </a:rPr>
              <a:t>, 32(7):074001, 2015.</a:t>
            </a:r>
            <a:endParaRPr sz="1100">
              <a:solidFill>
                <a:schemeClr val="dk1"/>
              </a:solidFill>
            </a:endParaRPr>
          </a:p>
          <a:p>
            <a:pPr marL="228600" lvl="0" indent="-22860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[2]</a:t>
            </a:r>
            <a:r>
              <a:rPr lang="en" sz="700">
                <a:solidFill>
                  <a:schemeClr val="dk1"/>
                </a:solidFill>
              </a:rPr>
              <a:t>  </a:t>
            </a:r>
            <a:r>
              <a:rPr lang="en" sz="1100">
                <a:solidFill>
                  <a:schemeClr val="dk1"/>
                </a:solidFill>
              </a:rPr>
              <a:t>Benjamin P Abbott, Richard Abbott, TD Abbott, MR Abernathy, Fausto Acernese, Kendall Ackley, Carl Adams, Thomas Adams, Paolo Addesso, RX Adhikari, et al. Observation of gravitational waves from a binary black hole merger. </a:t>
            </a:r>
            <a:r>
              <a:rPr lang="en" sz="1100" i="1">
                <a:solidFill>
                  <a:schemeClr val="dk1"/>
                </a:solidFill>
              </a:rPr>
              <a:t>Physical review letters</a:t>
            </a:r>
            <a:r>
              <a:rPr lang="en" sz="1100">
                <a:solidFill>
                  <a:schemeClr val="dk1"/>
                </a:solidFill>
              </a:rPr>
              <a:t>, 116(6):061102, 2016.</a:t>
            </a:r>
            <a:endParaRPr sz="1100">
              <a:solidFill>
                <a:schemeClr val="dk1"/>
              </a:solidFill>
            </a:endParaRPr>
          </a:p>
          <a:p>
            <a:pPr marL="228600" lvl="0" indent="-22860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[3]</a:t>
            </a:r>
            <a:r>
              <a:rPr lang="en" sz="700">
                <a:solidFill>
                  <a:schemeClr val="dk1"/>
                </a:solidFill>
              </a:rPr>
              <a:t>  </a:t>
            </a:r>
            <a:r>
              <a:rPr lang="en" sz="1100">
                <a:solidFill>
                  <a:schemeClr val="dk1"/>
                </a:solidFill>
              </a:rPr>
              <a:t>Rana X Adhikari, Koji Arai, AF Brooks, C Wipf, O Aguiar, Paul Altin, B Barr, L Barsotti, R Bassiri, A Bell, et al. A cryogenic silicon interferometer for gravitational-wave detection. </a:t>
            </a:r>
            <a:r>
              <a:rPr lang="en" sz="1100" i="1">
                <a:solidFill>
                  <a:schemeClr val="dk1"/>
                </a:solidFill>
              </a:rPr>
              <a:t>Classical and Quantum Gravity</a:t>
            </a:r>
            <a:r>
              <a:rPr lang="en" sz="1100">
                <a:solidFill>
                  <a:schemeClr val="dk1"/>
                </a:solidFill>
              </a:rPr>
              <a:t>, 37(16):165003, 2020.</a:t>
            </a:r>
            <a:endParaRPr sz="1100">
              <a:solidFill>
                <a:schemeClr val="dk1"/>
              </a:solidFill>
            </a:endParaRPr>
          </a:p>
          <a:p>
            <a:pPr marL="228600" lvl="0" indent="-22860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[4]</a:t>
            </a:r>
            <a:r>
              <a:rPr lang="en" sz="700">
                <a:solidFill>
                  <a:schemeClr val="dk1"/>
                </a:solidFill>
              </a:rPr>
              <a:t>  </a:t>
            </a:r>
            <a:r>
              <a:rPr lang="en" sz="1100">
                <a:solidFill>
                  <a:schemeClr val="dk1"/>
                </a:solidFill>
              </a:rPr>
              <a:t>Stefan Hild, Simon Chelkowski, Andreas Freise, Janyce Franc, Nazario Morgado, Raffaele Flaminio, and Riccardo DeSalvo. A xylophone configuration for a third-generation gravitational wave detector. </a:t>
            </a:r>
            <a:r>
              <a:rPr lang="en" sz="1100" i="1">
                <a:solidFill>
                  <a:schemeClr val="dk1"/>
                </a:solidFill>
              </a:rPr>
              <a:t>Classical and Quantum Gravity</a:t>
            </a:r>
            <a:r>
              <a:rPr lang="en" sz="1100">
                <a:solidFill>
                  <a:schemeClr val="dk1"/>
                </a:solidFill>
              </a:rPr>
              <a:t>, 27(1):015003, 2009.</a:t>
            </a:r>
            <a:endParaRPr sz="1100">
              <a:solidFill>
                <a:schemeClr val="dk1"/>
              </a:solidFill>
            </a:endParaRPr>
          </a:p>
          <a:p>
            <a:pPr marL="228600" lvl="0" indent="-228600" algn="l" rtl="0">
              <a:lnSpc>
                <a:spcPct val="109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[5]</a:t>
            </a:r>
            <a:r>
              <a:rPr lang="en" sz="700">
                <a:solidFill>
                  <a:schemeClr val="dk1"/>
                </a:solidFill>
              </a:rPr>
              <a:t>  </a:t>
            </a:r>
            <a:r>
              <a:rPr lang="en" sz="1100">
                <a:solidFill>
                  <a:schemeClr val="dk1"/>
                </a:solidFill>
              </a:rPr>
              <a:t>Eiichi Hirose, Dan Bajuk, GariLynn Billingsley, Takaaki Kajita, Bob Kestner, Norikatsu Mio, Masatake Ohashi, Bill Reichman, Hiroaki Yamamoto, and Liyuan Zhang. Sapphire mirror for the kagra gravitational wave detector. </a:t>
            </a:r>
            <a:r>
              <a:rPr lang="en" sz="1100" i="1">
                <a:solidFill>
                  <a:schemeClr val="dk1"/>
                </a:solidFill>
              </a:rPr>
              <a:t>Physical Review D</a:t>
            </a:r>
            <a:r>
              <a:rPr lang="en" sz="1100">
                <a:solidFill>
                  <a:schemeClr val="dk1"/>
                </a:solidFill>
              </a:rPr>
              <a:t>, 89(6):062003, 2014.</a:t>
            </a:r>
            <a:endParaRPr sz="1100">
              <a:solidFill>
                <a:schemeClr val="dk1"/>
              </a:solidFill>
            </a:endParaRPr>
          </a:p>
          <a:p>
            <a:pPr marL="228600" lvl="0" indent="-2286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[6]</a:t>
            </a:r>
            <a:r>
              <a:rPr lang="en" sz="700">
                <a:solidFill>
                  <a:schemeClr val="dk1"/>
                </a:solidFill>
              </a:rPr>
              <a:t>  </a:t>
            </a:r>
            <a:r>
              <a:rPr lang="en" sz="1100">
                <a:solidFill>
                  <a:schemeClr val="dk1"/>
                </a:solidFill>
              </a:rPr>
              <a:t>John Miller, Lisa Barsotti, Salvatore Vitale, Peter Fritschel, Matthew Evans, and Daniel Sigg. Prospects for doubling the range of advanced ligo. </a:t>
            </a:r>
            <a:r>
              <a:rPr lang="en" sz="1100" i="1">
                <a:solidFill>
                  <a:schemeClr val="dk1"/>
                </a:solidFill>
              </a:rPr>
              <a:t>Physical Review D</a:t>
            </a:r>
            <a:r>
              <a:rPr lang="en" sz="1100">
                <a:solidFill>
                  <a:schemeClr val="dk1"/>
                </a:solidFill>
              </a:rPr>
              <a:t>, 91(6):062005, 2015.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270625" y="167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157675" y="9779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accent2"/>
                </a:solidFill>
              </a:rPr>
              <a:t>Current Ligo Detectors will soon reach their Thermodynamic and quantum mechanical limits of their designs</a:t>
            </a:r>
            <a:endParaRPr sz="34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 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5"/>
                </a:solidFill>
              </a:rPr>
              <a:t>Voyager Upgrade</a:t>
            </a:r>
            <a:endParaRPr b="1">
              <a:solidFill>
                <a:schemeClr val="accent5"/>
              </a:solidFill>
            </a:endParaRPr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187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2"/>
                </a:solidFill>
              </a:rPr>
              <a:t>Increase range by factor 4-5 over aLIGO</a:t>
            </a:r>
            <a:endParaRPr sz="26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2"/>
                </a:solidFill>
              </a:rPr>
              <a:t>Increase event rate by approximately 100 times</a:t>
            </a:r>
            <a:endParaRPr sz="26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6016" y="1017725"/>
            <a:ext cx="5896284" cy="39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/>
          <p:nvPr/>
        </p:nvSpPr>
        <p:spPr>
          <a:xfrm>
            <a:off x="4681500" y="2818475"/>
            <a:ext cx="153900" cy="361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83" name="Google Shape;83;p17"/>
          <p:cNvSpPr/>
          <p:nvPr/>
        </p:nvSpPr>
        <p:spPr>
          <a:xfrm>
            <a:off x="5634675" y="3124875"/>
            <a:ext cx="153900" cy="361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84" name="Google Shape;84;p17"/>
          <p:cNvSpPr/>
          <p:nvPr/>
        </p:nvSpPr>
        <p:spPr>
          <a:xfrm>
            <a:off x="5109500" y="3028950"/>
            <a:ext cx="153900" cy="361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85" name="Google Shape;85;p17"/>
          <p:cNvSpPr/>
          <p:nvPr/>
        </p:nvSpPr>
        <p:spPr>
          <a:xfrm>
            <a:off x="6319350" y="3124875"/>
            <a:ext cx="153900" cy="361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86" name="Google Shape;86;p17"/>
          <p:cNvSpPr/>
          <p:nvPr/>
        </p:nvSpPr>
        <p:spPr>
          <a:xfrm>
            <a:off x="6790025" y="3070350"/>
            <a:ext cx="153900" cy="361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87" name="Google Shape;87;p17"/>
          <p:cNvSpPr/>
          <p:nvPr/>
        </p:nvSpPr>
        <p:spPr>
          <a:xfrm>
            <a:off x="7260700" y="2923425"/>
            <a:ext cx="153900" cy="361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Mirror Suspension Comparison</a:t>
            </a:r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9900"/>
                </a:solidFill>
              </a:rPr>
              <a:t>aLIGO</a:t>
            </a:r>
            <a:endParaRPr sz="1800">
              <a:solidFill>
                <a:srgbClr val="FF9900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Quad pendulum </a:t>
            </a:r>
            <a:endParaRPr sz="1800">
              <a:solidFill>
                <a:schemeClr val="accent2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40 kg Test Mass fused silica  </a:t>
            </a:r>
            <a:endParaRPr sz="1800">
              <a:solidFill>
                <a:schemeClr val="accent2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Glass Fibers 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FFFF"/>
                </a:solidFill>
              </a:rPr>
              <a:t>Voyager Project</a:t>
            </a:r>
            <a:endParaRPr sz="1800">
              <a:solidFill>
                <a:srgbClr val="00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Quad pendulum with Lower half cooled</a:t>
            </a: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Cryogenic chamber</a:t>
            </a: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200 kg test mass (silicon)</a:t>
            </a: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Silicon Ribbon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Voyager Project 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257400" y="3239225"/>
            <a:ext cx="2267100" cy="5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>
                <a:solidFill>
                  <a:schemeClr val="accent2"/>
                </a:solidFill>
              </a:rPr>
              <a:t>Silicon Ribbon</a:t>
            </a:r>
            <a:endParaRPr sz="1900">
              <a:solidFill>
                <a:schemeClr val="accent2"/>
              </a:solidFill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949" y="141675"/>
            <a:ext cx="2732675" cy="466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/>
          <p:nvPr/>
        </p:nvSpPr>
        <p:spPr>
          <a:xfrm>
            <a:off x="5194850" y="141675"/>
            <a:ext cx="2843700" cy="2217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03" name="Google Shape;103;p19"/>
          <p:cNvSpPr/>
          <p:nvPr/>
        </p:nvSpPr>
        <p:spPr>
          <a:xfrm>
            <a:off x="5080300" y="2359600"/>
            <a:ext cx="2843700" cy="24465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04" name="Google Shape;104;p19"/>
          <p:cNvSpPr/>
          <p:nvPr/>
        </p:nvSpPr>
        <p:spPr>
          <a:xfrm>
            <a:off x="4219525" y="2359600"/>
            <a:ext cx="1437300" cy="65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9"/>
          <p:cNvSpPr/>
          <p:nvPr/>
        </p:nvSpPr>
        <p:spPr>
          <a:xfrm>
            <a:off x="4219525" y="4093025"/>
            <a:ext cx="1437300" cy="65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9"/>
          <p:cNvSpPr txBox="1"/>
          <p:nvPr/>
        </p:nvSpPr>
        <p:spPr>
          <a:xfrm>
            <a:off x="3571000" y="587675"/>
            <a:ext cx="15093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FF00FF"/>
                </a:solidFill>
              </a:rPr>
              <a:t>~ 300 k </a:t>
            </a:r>
            <a:endParaRPr sz="2900">
              <a:solidFill>
                <a:srgbClr val="FF00FF"/>
              </a:solidFill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3438175" y="3239213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FFFF"/>
                </a:solidFill>
              </a:rPr>
              <a:t>~ 123k </a:t>
            </a:r>
            <a:endParaRPr sz="2900">
              <a:solidFill>
                <a:srgbClr val="00FFFF"/>
              </a:solidFill>
            </a:endParaRPr>
          </a:p>
        </p:txBody>
      </p:sp>
      <p:sp>
        <p:nvSpPr>
          <p:cNvPr id="108" name="Google Shape;108;p19"/>
          <p:cNvSpPr/>
          <p:nvPr/>
        </p:nvSpPr>
        <p:spPr>
          <a:xfrm>
            <a:off x="2763400" y="3688425"/>
            <a:ext cx="3124500" cy="507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/>
          <p:nvPr/>
        </p:nvSpPr>
        <p:spPr>
          <a:xfrm>
            <a:off x="212275" y="2617300"/>
            <a:ext cx="3225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>
                <a:solidFill>
                  <a:schemeClr val="accent2"/>
                </a:solidFill>
              </a:rPr>
              <a:t>Silicon Test Mass ~(200 kg)</a:t>
            </a:r>
            <a:endParaRPr/>
          </a:p>
        </p:txBody>
      </p:sp>
      <p:sp>
        <p:nvSpPr>
          <p:cNvPr id="110" name="Google Shape;110;p19"/>
          <p:cNvSpPr txBox="1"/>
          <p:nvPr/>
        </p:nvSpPr>
        <p:spPr>
          <a:xfrm>
            <a:off x="212275" y="967494"/>
            <a:ext cx="2100000" cy="9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</a:rPr>
              <a:t>Quad Pendulum </a:t>
            </a:r>
            <a:endParaRPr sz="19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900">
              <a:solidFill>
                <a:schemeClr val="accent2"/>
              </a:solidFill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212275" y="1504875"/>
            <a:ext cx="2932800" cy="9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</a:rPr>
              <a:t>Temperature Difference </a:t>
            </a:r>
            <a:endParaRPr sz="19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900">
              <a:solidFill>
                <a:schemeClr val="accent2"/>
              </a:solidFill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178675" y="203765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>
                <a:solidFill>
                  <a:schemeClr val="accent2"/>
                </a:solidFill>
              </a:rPr>
              <a:t>Cryo Shield </a:t>
            </a:r>
            <a:endParaRPr sz="1900">
              <a:solidFill>
                <a:schemeClr val="accent2"/>
              </a:solidFill>
            </a:endParaRPr>
          </a:p>
        </p:txBody>
      </p:sp>
      <p:sp>
        <p:nvSpPr>
          <p:cNvPr id="113" name="Google Shape;113;p19"/>
          <p:cNvSpPr/>
          <p:nvPr/>
        </p:nvSpPr>
        <p:spPr>
          <a:xfrm>
            <a:off x="6126800" y="2567050"/>
            <a:ext cx="818100" cy="20316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9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9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Mariner Suspension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311700" y="-3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Mariner?</a:t>
            </a:r>
            <a:endParaRPr sz="3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body" idx="1"/>
          </p:nvPr>
        </p:nvSpPr>
        <p:spPr>
          <a:xfrm>
            <a:off x="0" y="4969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725">
                <a:solidFill>
                  <a:schemeClr val="accent2"/>
                </a:solidFill>
              </a:rPr>
              <a:t>Bottom Stage of Voyager</a:t>
            </a:r>
            <a:endParaRPr sz="11725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725">
                <a:solidFill>
                  <a:schemeClr val="accent2"/>
                </a:solidFill>
              </a:rPr>
              <a:t>Built at Caltech</a:t>
            </a:r>
            <a:endParaRPr sz="11725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725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125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125">
              <a:solidFill>
                <a:schemeClr val="accent2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9525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9000" y="1152475"/>
            <a:ext cx="4673300" cy="32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311700" y="1569800"/>
            <a:ext cx="28875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</a:rPr>
              <a:t>Double Pendulum </a:t>
            </a:r>
            <a:endParaRPr sz="24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chemeClr val="accent2"/>
                </a:solidFill>
              </a:rPr>
              <a:t>Cryo-cooled(123 k)</a:t>
            </a:r>
            <a:endParaRPr sz="2400">
              <a:solidFill>
                <a:schemeClr val="accent2"/>
              </a:solidFill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311700" y="2702600"/>
            <a:ext cx="25716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FFFF"/>
                </a:solidFill>
              </a:rPr>
              <a:t>Inner Shield </a:t>
            </a:r>
            <a:endParaRPr sz="2400">
              <a:solidFill>
                <a:srgbClr val="00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Outer Shield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1"/>
          <p:cNvSpPr txBox="1"/>
          <p:nvPr/>
        </p:nvSpPr>
        <p:spPr>
          <a:xfrm>
            <a:off x="229575" y="3990150"/>
            <a:ext cx="25155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4"/>
                </a:solidFill>
              </a:rPr>
              <a:t>Cold Finger </a:t>
            </a:r>
            <a:endParaRPr sz="2900">
              <a:solidFill>
                <a:schemeClr val="accent4"/>
              </a:solidFill>
            </a:endParaRPr>
          </a:p>
        </p:txBody>
      </p:sp>
      <p:sp>
        <p:nvSpPr>
          <p:cNvPr id="129" name="Google Shape;129;p21"/>
          <p:cNvSpPr/>
          <p:nvPr/>
        </p:nvSpPr>
        <p:spPr>
          <a:xfrm>
            <a:off x="6124825" y="2647950"/>
            <a:ext cx="1714500" cy="1342200"/>
          </a:xfrm>
          <a:prstGeom prst="ellipse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584</Words>
  <Application>Microsoft Office PowerPoint</Application>
  <PresentationFormat>On-screen Show (16:9)</PresentationFormat>
  <Paragraphs>113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Arial</vt:lpstr>
      <vt:lpstr>Simple Dark</vt:lpstr>
      <vt:lpstr>Mariner Suspension for Cryogenic Interferometers</vt:lpstr>
      <vt:lpstr>Overview  </vt:lpstr>
      <vt:lpstr>Background</vt:lpstr>
      <vt:lpstr>Motivation</vt:lpstr>
      <vt:lpstr>Voyager Upgrade</vt:lpstr>
      <vt:lpstr>Mirror Suspension Comparison</vt:lpstr>
      <vt:lpstr>Voyager Project </vt:lpstr>
      <vt:lpstr>Mariner Suspension</vt:lpstr>
      <vt:lpstr>What is Mariner? </vt:lpstr>
      <vt:lpstr>Mariner</vt:lpstr>
      <vt:lpstr> optical sensor - electromagnetic motor unit (OSEM)</vt:lpstr>
      <vt:lpstr>OSEM</vt:lpstr>
      <vt:lpstr>Coil Driver &amp; Sat Amp</vt:lpstr>
      <vt:lpstr>What have I done ?</vt:lpstr>
      <vt:lpstr>Build &amp; Test </vt:lpstr>
      <vt:lpstr>Experiments </vt:lpstr>
      <vt:lpstr>Force Actuation </vt:lpstr>
      <vt:lpstr>OSEM</vt:lpstr>
      <vt:lpstr>OSEM</vt:lpstr>
      <vt:lpstr>Transfer Function of Coil Input/Output</vt:lpstr>
      <vt:lpstr>PowerPoint Presentation</vt:lpstr>
      <vt:lpstr>Summary</vt:lpstr>
      <vt:lpstr>Thank you! </vt:lpstr>
      <vt:lpstr>Refrence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Mariner Suspension for Cryogenic Interferometers</dc:title>
  <cp:lastModifiedBy>Juan Gamez</cp:lastModifiedBy>
  <cp:revision>1</cp:revision>
  <dcterms:modified xsi:type="dcterms:W3CDTF">2022-08-18T16:13:48Z</dcterms:modified>
</cp:coreProperties>
</file>