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60" r:id="rId5"/>
    <p:sldId id="261" r:id="rId6"/>
    <p:sldId id="264" r:id="rId7"/>
    <p:sldId id="266" r:id="rId8"/>
    <p:sldId id="262"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99FF"/>
    <a:srgbClr val="FF00FF"/>
    <a:srgbClr val="993784"/>
    <a:srgbClr val="F480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95" autoAdjust="0"/>
  </p:normalViewPr>
  <p:slideViewPr>
    <p:cSldViewPr snapToGrid="0">
      <p:cViewPr varScale="1">
        <p:scale>
          <a:sx n="61" d="100"/>
          <a:sy n="61" d="100"/>
        </p:scale>
        <p:origin x="1522" y="3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D8297-BEFC-415A-94C4-E5C76EE08985}"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35EE1-D422-4A94-9C40-AFCD3D75F864}" type="slidenum">
              <a:rPr lang="en-US" smtClean="0"/>
              <a:t>‹#›</a:t>
            </a:fld>
            <a:endParaRPr lang="en-US"/>
          </a:p>
        </p:txBody>
      </p:sp>
    </p:spTree>
    <p:extLst>
      <p:ext uri="{BB962C8B-B14F-4D97-AF65-F5344CB8AC3E}">
        <p14:creationId xmlns:p14="http://schemas.microsoft.com/office/powerpoint/2010/main" val="100122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Can we use GW from stellar mass BBH to measure properties of nearby additional objects, like SMBH?</a:t>
            </a:r>
          </a:p>
          <a:p>
            <a:pPr marL="628650" lvl="1" indent="-171450">
              <a:buFont typeface="Arial" panose="020B0604020202020204" pitchFamily="34" charset="0"/>
              <a:buChar char="•"/>
            </a:pPr>
            <a:r>
              <a:rPr lang="en-US" dirty="0"/>
              <a:t>The diagram here shows a detector orbiting the Sun and a BBH+SMBH (</a:t>
            </a:r>
            <a:r>
              <a:rPr lang="en-US" dirty="0" err="1"/>
              <a:t>inner+outer</a:t>
            </a:r>
            <a:r>
              <a:rPr lang="en-US" dirty="0"/>
              <a:t> binary) triple system</a:t>
            </a:r>
          </a:p>
          <a:p>
            <a:pPr marL="628650" lvl="1" indent="-171450">
              <a:buFont typeface="Arial" panose="020B0604020202020204" pitchFamily="34" charset="0"/>
              <a:buChar char="•"/>
            </a:pPr>
            <a:r>
              <a:rPr lang="en-US" dirty="0"/>
              <a:t>A nearby SMBH will create some modulation in the BBH waveform which is dependent on parameters of the triple system</a:t>
            </a:r>
          </a:p>
          <a:p>
            <a:pPr marL="1085850" lvl="2" indent="-171450">
              <a:buFont typeface="Arial" panose="020B0604020202020204" pitchFamily="34" charset="0"/>
              <a:buChar char="•"/>
            </a:pPr>
            <a:r>
              <a:rPr lang="en-US" dirty="0"/>
              <a:t>Doppler shift from orbital motion of BBH</a:t>
            </a:r>
          </a:p>
          <a:p>
            <a:pPr marL="1085850" lvl="2" indent="-171450">
              <a:buFont typeface="Arial" panose="020B0604020202020204" pitchFamily="34" charset="0"/>
              <a:buChar char="•"/>
            </a:pPr>
            <a:r>
              <a:rPr lang="en-US" dirty="0"/>
              <a:t>de Sitter precession: angular momentum of BBH </a:t>
            </a:r>
            <a:r>
              <a:rPr lang="en-US" dirty="0" err="1"/>
              <a:t>precesses</a:t>
            </a:r>
            <a:r>
              <a:rPr lang="en-US" dirty="0"/>
              <a:t> about angular momentum of outer binary</a:t>
            </a:r>
          </a:p>
          <a:p>
            <a:pPr marL="1543050" lvl="3" indent="-171450">
              <a:buFont typeface="Arial" panose="020B0604020202020204" pitchFamily="34" charset="0"/>
              <a:buChar char="•"/>
            </a:pPr>
            <a:r>
              <a:rPr lang="en-US" dirty="0"/>
              <a:t>Refer to the gif</a:t>
            </a:r>
          </a:p>
          <a:p>
            <a:pPr marL="628650" lvl="1" indent="-171450">
              <a:buFont typeface="Arial" panose="020B0604020202020204" pitchFamily="34" charset="0"/>
              <a:buChar char="•"/>
            </a:pPr>
            <a:r>
              <a:rPr lang="en-US" dirty="0"/>
              <a:t>How does increasing outer orbit eccentricity change measurability of parameters</a:t>
            </a:r>
          </a:p>
          <a:p>
            <a:pPr marL="171450" indent="-171450">
              <a:buFont typeface="Arial" panose="020B0604020202020204" pitchFamily="34" charset="0"/>
              <a:buChar char="•"/>
            </a:pPr>
            <a:r>
              <a:rPr lang="en-US" dirty="0"/>
              <a:t>Present-day GW detectors well-known for capturing short chirps at merger</a:t>
            </a:r>
          </a:p>
          <a:p>
            <a:pPr marL="628650" lvl="1" indent="-171450">
              <a:buFont typeface="Arial" panose="020B0604020202020204" pitchFamily="34" charset="0"/>
              <a:buChar char="•"/>
            </a:pPr>
            <a:r>
              <a:rPr lang="en-US" dirty="0"/>
              <a:t>Cannot capture waveform effects occurring over long time scales</a:t>
            </a:r>
          </a:p>
          <a:p>
            <a:pPr marL="171450" lvl="0" indent="-171450">
              <a:buFont typeface="Arial" panose="020B0604020202020204" pitchFamily="34" charset="0"/>
              <a:buChar char="•"/>
            </a:pPr>
            <a:r>
              <a:rPr lang="en-US" dirty="0"/>
              <a:t>There are plans for space-based detectors, like LISA (millihertz) and TianGO (decihertz)</a:t>
            </a:r>
          </a:p>
          <a:p>
            <a:pPr marL="628650" lvl="1" indent="-171450">
              <a:buFont typeface="Arial" panose="020B0604020202020204" pitchFamily="34" charset="0"/>
              <a:buChar char="•"/>
            </a:pPr>
            <a:r>
              <a:rPr lang="en-US" dirty="0"/>
              <a:t>BBH remains in these frequency bands for much</a:t>
            </a:r>
            <a:br>
              <a:rPr lang="en-US" dirty="0"/>
            </a:br>
            <a:endParaRPr lang="en-US" dirty="0"/>
          </a:p>
        </p:txBody>
      </p:sp>
      <p:sp>
        <p:nvSpPr>
          <p:cNvPr id="4" name="Slide Number Placeholder 3"/>
          <p:cNvSpPr>
            <a:spLocks noGrp="1"/>
          </p:cNvSpPr>
          <p:nvPr>
            <p:ph type="sldNum" sz="quarter" idx="5"/>
          </p:nvPr>
        </p:nvSpPr>
        <p:spPr/>
        <p:txBody>
          <a:bodyPr/>
          <a:lstStyle/>
          <a:p>
            <a:fld id="{ADF35EE1-D422-4A94-9C40-AFCD3D75F864}" type="slidenum">
              <a:rPr lang="en-US" smtClean="0"/>
              <a:t>2</a:t>
            </a:fld>
            <a:endParaRPr lang="en-US"/>
          </a:p>
        </p:txBody>
      </p:sp>
    </p:spTree>
    <p:extLst>
      <p:ext uri="{BB962C8B-B14F-4D97-AF65-F5344CB8AC3E}">
        <p14:creationId xmlns:p14="http://schemas.microsoft.com/office/powerpoint/2010/main" val="83462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can we predict how well future detectors can measure properties of a triple system with GWs?</a:t>
            </a:r>
          </a:p>
          <a:p>
            <a:pPr marL="628650" lvl="1" indent="-171450">
              <a:buFont typeface="Arial" panose="020B0604020202020204" pitchFamily="34" charset="0"/>
              <a:buChar char="•"/>
            </a:pPr>
            <a:r>
              <a:rPr lang="en-US" dirty="0"/>
              <a:t>One frequently used method is the Fisher information matrix, which is calculated with a noise-weighted inner product of derivatives of the frequency domain waveform</a:t>
            </a:r>
          </a:p>
          <a:p>
            <a:pPr marL="1085850" lvl="2" indent="-171450">
              <a:buFont typeface="Arial" panose="020B0604020202020204" pitchFamily="34" charset="0"/>
              <a:buChar char="•"/>
            </a:pPr>
            <a:r>
              <a:rPr lang="en-US" dirty="0"/>
              <a:t>Essentially: over the observed frequencies, how sensitive is the measured strain to a change in the source parameters?</a:t>
            </a:r>
          </a:p>
          <a:p>
            <a:pPr marL="628650" lvl="1" indent="-171450">
              <a:buFont typeface="Arial" panose="020B0604020202020204" pitchFamily="34" charset="0"/>
              <a:buChar char="•"/>
            </a:pPr>
            <a:r>
              <a:rPr lang="en-US" dirty="0"/>
              <a:t>The covariance matrix is roughly equal to the inverse of the Fisher matrix, and we use the diagonals of the covariance to calculate parameter estimation uncertainties</a:t>
            </a:r>
          </a:p>
          <a:p>
            <a:pPr marL="628650" lvl="1" indent="-171450">
              <a:buFont typeface="Arial" panose="020B0604020202020204" pitchFamily="34" charset="0"/>
              <a:buChar char="•"/>
            </a:pPr>
            <a:r>
              <a:rPr lang="en-US" dirty="0"/>
              <a:t>Applies when SNR </a:t>
            </a:r>
            <a:r>
              <a:rPr lang="el-GR" dirty="0">
                <a:latin typeface="Calibri" panose="020F0502020204030204" pitchFamily="34" charset="0"/>
                <a:cs typeface="Calibri" panose="020F0502020204030204" pitchFamily="34" charset="0"/>
              </a:rPr>
              <a:t>ρ</a:t>
            </a:r>
            <a:r>
              <a:rPr lang="en-US" dirty="0">
                <a:latin typeface="Calibri" panose="020F0502020204030204" pitchFamily="34" charset="0"/>
                <a:cs typeface="Calibri" panose="020F0502020204030204" pitchFamily="34" charset="0"/>
              </a:rPr>
              <a:t> is high, though the Fisher matrix provides a lower bound for parameter estimation variances (essentially, a best case scenario)</a:t>
            </a:r>
          </a:p>
          <a:p>
            <a:pPr marL="171450" lvl="0" indent="-171450">
              <a:buFont typeface="Arial" panose="020B0604020202020204" pitchFamily="34" charset="0"/>
              <a:buChar char="•"/>
            </a:pPr>
            <a:r>
              <a:rPr lang="en-US" dirty="0">
                <a:latin typeface="Calibri" panose="020F0502020204030204" pitchFamily="34" charset="0"/>
                <a:cs typeface="Calibri" panose="020F0502020204030204" pitchFamily="34" charset="0"/>
              </a:rPr>
              <a:t>One appeal of this method is more rapid computation than a full Bayesian approach</a:t>
            </a:r>
          </a:p>
          <a:p>
            <a:pPr marL="628650" lvl="1" indent="-171450">
              <a:buFont typeface="Arial" panose="020B0604020202020204" pitchFamily="34" charset="0"/>
              <a:buChar char="•"/>
            </a:pPr>
            <a:r>
              <a:rPr lang="en-US" dirty="0">
                <a:latin typeface="Calibri" panose="020F0502020204030204" pitchFamily="34" charset="0"/>
                <a:cs typeface="Calibri" panose="020F0502020204030204" pitchFamily="34" charset="0"/>
              </a:rPr>
              <a:t>Using a large set of parameters leads to numerical inaccuracies and longer computation times, which we want to avoid </a:t>
            </a:r>
          </a:p>
          <a:p>
            <a:pPr marL="628650" lvl="1" indent="-1714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DF35EE1-D422-4A94-9C40-AFCD3D75F864}" type="slidenum">
              <a:rPr lang="en-US" smtClean="0"/>
              <a:t>3</a:t>
            </a:fld>
            <a:endParaRPr lang="en-US"/>
          </a:p>
        </p:txBody>
      </p:sp>
    </p:spTree>
    <p:extLst>
      <p:ext uri="{BB962C8B-B14F-4D97-AF65-F5344CB8AC3E}">
        <p14:creationId xmlns:p14="http://schemas.microsoft.com/office/powerpoint/2010/main" val="315813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we can remove some physical effects which only contribute weakly to waveform modulation driven by the presence of the SMBH</a:t>
            </a:r>
          </a:p>
          <a:p>
            <a:pPr marL="628650" lvl="1" indent="-171450">
              <a:buFont typeface="Arial" panose="020B0604020202020204" pitchFamily="34" charset="0"/>
              <a:buChar char="•"/>
            </a:pPr>
            <a:r>
              <a:rPr lang="en-US" dirty="0"/>
              <a:t>For example, the time scales of </a:t>
            </a:r>
            <a:r>
              <a:rPr lang="en-US" dirty="0" err="1"/>
              <a:t>precessional</a:t>
            </a:r>
            <a:r>
              <a:rPr lang="en-US" dirty="0"/>
              <a:t> effects induced by various BH spins tend to be at least an order of magnitude slower than Doppler shift and de Sitter precession</a:t>
            </a:r>
          </a:p>
          <a:p>
            <a:pPr marL="1085850" lvl="2" indent="-171450">
              <a:buFont typeface="Arial" panose="020B0604020202020204" pitchFamily="34" charset="0"/>
              <a:buChar char="•"/>
            </a:pPr>
            <a:r>
              <a:rPr lang="en-US" dirty="0"/>
              <a:t>So, we ignore them here</a:t>
            </a:r>
          </a:p>
          <a:p>
            <a:pPr marL="628650" lvl="1" indent="-171450">
              <a:buFont typeface="Arial" panose="020B0604020202020204" pitchFamily="34" charset="0"/>
              <a:buChar char="•"/>
            </a:pPr>
            <a:r>
              <a:rPr lang="en-US" dirty="0"/>
              <a:t>We also neglect </a:t>
            </a:r>
            <a:r>
              <a:rPr lang="en-US" dirty="0" err="1"/>
              <a:t>Lidov-Kozai</a:t>
            </a:r>
            <a:r>
              <a:rPr lang="en-US" dirty="0"/>
              <a:t> oscillations, which are the periodic exchange of outer orbit inclination and eccentricity, because they are quite slow</a:t>
            </a:r>
          </a:p>
          <a:p>
            <a:pPr marL="628650" lvl="1" indent="-171450">
              <a:buFont typeface="Arial" panose="020B0604020202020204" pitchFamily="34" charset="0"/>
              <a:buChar char="•"/>
            </a:pPr>
            <a:r>
              <a:rPr lang="en-US" dirty="0"/>
              <a:t>Finally, we assume the inner orbit is circular</a:t>
            </a:r>
          </a:p>
          <a:p>
            <a:pPr marL="1085850" lvl="2" indent="-171450">
              <a:buFont typeface="Arial" panose="020B0604020202020204" pitchFamily="34" charset="0"/>
              <a:buChar char="•"/>
            </a:pPr>
            <a:r>
              <a:rPr lang="en-US" dirty="0"/>
              <a:t>The inner orbit eccentricity doesn’t make significant contributions to the measured strain outside the carrier waveform</a:t>
            </a:r>
          </a:p>
          <a:p>
            <a:pPr marL="1085850" lvl="2" indent="-171450">
              <a:buFont typeface="Arial" panose="020B0604020202020204" pitchFamily="34" charset="0"/>
              <a:buChar char="•"/>
            </a:pPr>
            <a:r>
              <a:rPr lang="en-US" dirty="0"/>
              <a:t>So, it only impacts the SNR, so we can expect that increasing SNR (in this case specifically) leads to improved parameter estimation</a:t>
            </a:r>
          </a:p>
          <a:p>
            <a:pPr marL="171450" lvl="0" indent="-171450">
              <a:buFont typeface="Arial" panose="020B0604020202020204" pitchFamily="34" charset="0"/>
              <a:buChar char="•"/>
            </a:pPr>
            <a:r>
              <a:rPr lang="en-US" dirty="0"/>
              <a:t>We can also reduce the size of the Fisher matrix, which should improve computation time and accuracy, by excluding some parameters</a:t>
            </a:r>
          </a:p>
          <a:p>
            <a:pPr marL="628650" lvl="1" indent="-171450">
              <a:buFont typeface="Arial" panose="020B0604020202020204" pitchFamily="34" charset="0"/>
              <a:buChar char="•"/>
            </a:pPr>
            <a:r>
              <a:rPr lang="en-US" dirty="0"/>
              <a:t>The chirp mass, mass ratio, and time and phase of coalescence can all be measured quite well by detectors on the ground, which monitor the GWs much closer to BBH merger</a:t>
            </a:r>
          </a:p>
          <a:p>
            <a:pPr marL="628650" lvl="1" indent="-171450">
              <a:buFont typeface="Arial" panose="020B0604020202020204" pitchFamily="34" charset="0"/>
              <a:buChar char="•"/>
            </a:pPr>
            <a:r>
              <a:rPr lang="en-US" dirty="0"/>
              <a:t>Initial Fisher matrix calculations showed that four additional parameters: the secular orbital angular frequency, the outer eccentricity, the argument of periapsis, </a:t>
            </a:r>
            <a:br>
              <a:rPr lang="en-US" dirty="0"/>
            </a:br>
            <a:r>
              <a:rPr lang="en-US" dirty="0"/>
              <a:t>and the initial outer orbit can all be measured to high precision</a:t>
            </a:r>
          </a:p>
          <a:p>
            <a:pPr marL="1085850" lvl="2" indent="-171450">
              <a:buFont typeface="Arial" panose="020B0604020202020204" pitchFamily="34" charset="0"/>
              <a:buChar char="•"/>
            </a:pPr>
            <a:r>
              <a:rPr lang="en-US" dirty="0"/>
              <a:t>Treat these parameters as perfectly well known (relative to the remaining 8) in Fisher analysis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F35EE1-D422-4A94-9C40-AFCD3D75F864}" type="slidenum">
              <a:rPr lang="en-US" smtClean="0"/>
              <a:t>4</a:t>
            </a:fld>
            <a:endParaRPr lang="en-US"/>
          </a:p>
        </p:txBody>
      </p:sp>
    </p:spTree>
    <p:extLst>
      <p:ext uri="{BB962C8B-B14F-4D97-AF65-F5344CB8AC3E}">
        <p14:creationId xmlns:p14="http://schemas.microsoft.com/office/powerpoint/2010/main" val="306889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first explore how well TianGO can constrain the SMBH mass as we vary the eccentricity</a:t>
            </a:r>
          </a:p>
          <a:p>
            <a:pPr marL="628650" lvl="1" indent="-171450">
              <a:buFont typeface="Arial" panose="020B0604020202020204" pitchFamily="34" charset="0"/>
              <a:buChar char="•"/>
            </a:pPr>
            <a:r>
              <a:rPr lang="en-US" dirty="0"/>
              <a:t>These contour plots give the fractional uncertainty in the mass as a function of mass and semimajor axis, where we have averaged over a few of the orbital angular parameters</a:t>
            </a:r>
          </a:p>
          <a:p>
            <a:pPr marL="628650" lvl="1" indent="-171450">
              <a:buFont typeface="Arial" panose="020B0604020202020204" pitchFamily="34" charset="0"/>
              <a:buChar char="•"/>
            </a:pPr>
            <a:r>
              <a:rPr lang="en-US" dirty="0"/>
              <a:t>Purple region shows where the outer binary merges in less than five years</a:t>
            </a:r>
          </a:p>
          <a:p>
            <a:pPr marL="1085850" lvl="2" indent="-171450">
              <a:buFont typeface="Arial" panose="020B0604020202020204" pitchFamily="34" charset="0"/>
              <a:buChar char="•"/>
            </a:pPr>
            <a:r>
              <a:rPr lang="en-US" dirty="0"/>
              <a:t>We expect these to be quite rare – they only have a short window to form</a:t>
            </a:r>
          </a:p>
          <a:p>
            <a:pPr marL="628650" lvl="1" indent="-171450">
              <a:buFont typeface="Arial" panose="020B0604020202020204" pitchFamily="34" charset="0"/>
              <a:buChar char="•"/>
            </a:pPr>
            <a:r>
              <a:rPr lang="en-US" dirty="0"/>
              <a:t>Gray region is where we cannot distinguish the signal of de Sitter precession from absence of such a signal</a:t>
            </a:r>
          </a:p>
          <a:p>
            <a:pPr marL="1085850" lvl="2" indent="-171450">
              <a:buFont typeface="Arial" panose="020B0604020202020204" pitchFamily="34" charset="0"/>
              <a:buChar char="•"/>
            </a:pPr>
            <a:r>
              <a:rPr lang="en-US" dirty="0"/>
              <a:t>Cannot exclude an opening angle of 0 from our estimation</a:t>
            </a:r>
          </a:p>
          <a:p>
            <a:pPr marL="628650" lvl="1" indent="-171450">
              <a:buFont typeface="Arial" panose="020B0604020202020204" pitchFamily="34" charset="0"/>
              <a:buChar char="•"/>
            </a:pPr>
            <a:r>
              <a:rPr lang="en-US" dirty="0"/>
              <a:t>Dashed line is a de Sitter precession of 10 years – roughly tracks the border of precession detectability regardless of eccentricity</a:t>
            </a:r>
          </a:p>
          <a:p>
            <a:pPr marL="1085850" lvl="2" indent="-171450">
              <a:buFont typeface="Arial" panose="020B0604020202020204" pitchFamily="34" charset="0"/>
              <a:buChar char="•"/>
            </a:pPr>
            <a:r>
              <a:rPr lang="en-US" dirty="0"/>
              <a:t>Essentially suggests that the system needs to progress through a half of a de Sitter precession cycle, traveling the full range of variation, to become detectable</a:t>
            </a:r>
          </a:p>
          <a:p>
            <a:pPr marL="171450" lvl="0" indent="-171450">
              <a:buFont typeface="Arial" panose="020B0604020202020204" pitchFamily="34" charset="0"/>
              <a:buChar char="•"/>
            </a:pPr>
            <a:r>
              <a:rPr lang="en-US" dirty="0"/>
              <a:t>Fractional uncertainty varies significantly in the M_3, </a:t>
            </a:r>
            <a:r>
              <a:rPr lang="en-US" dirty="0" err="1"/>
              <a:t>a_o</a:t>
            </a:r>
            <a:r>
              <a:rPr lang="en-US" dirty="0"/>
              <a:t> parameter space, but broadly follows a trend of faster de Sitter precession improving estimation</a:t>
            </a:r>
          </a:p>
          <a:p>
            <a:pPr marL="171450" lvl="0" indent="-171450">
              <a:buFont typeface="Arial" panose="020B0604020202020204" pitchFamily="34" charset="0"/>
              <a:buChar char="•"/>
            </a:pPr>
            <a:r>
              <a:rPr lang="en-US" dirty="0"/>
              <a:t>As we increase eccentricity, we see that estimation of the mass further improves, in some cases by a factor of 3 or so</a:t>
            </a:r>
          </a:p>
          <a:p>
            <a:pPr marL="628650" lvl="1" indent="-171450">
              <a:buFont typeface="Arial" panose="020B0604020202020204" pitchFamily="34" charset="0"/>
              <a:buChar char="•"/>
            </a:pPr>
            <a:r>
              <a:rPr lang="en-US" dirty="0"/>
              <a:t>More rapid de Sitter precession and greater Doppler shift depth due to elliptic orbit</a:t>
            </a:r>
          </a:p>
        </p:txBody>
      </p:sp>
      <p:sp>
        <p:nvSpPr>
          <p:cNvPr id="4" name="Slide Number Placeholder 3"/>
          <p:cNvSpPr>
            <a:spLocks noGrp="1"/>
          </p:cNvSpPr>
          <p:nvPr>
            <p:ph type="sldNum" sz="quarter" idx="5"/>
          </p:nvPr>
        </p:nvSpPr>
        <p:spPr/>
        <p:txBody>
          <a:bodyPr/>
          <a:lstStyle/>
          <a:p>
            <a:fld id="{ADF35EE1-D422-4A94-9C40-AFCD3D75F864}" type="slidenum">
              <a:rPr lang="en-US" smtClean="0"/>
              <a:t>5</a:t>
            </a:fld>
            <a:endParaRPr lang="en-US"/>
          </a:p>
        </p:txBody>
      </p:sp>
    </p:spTree>
    <p:extLst>
      <p:ext uri="{BB962C8B-B14F-4D97-AF65-F5344CB8AC3E}">
        <p14:creationId xmlns:p14="http://schemas.microsoft.com/office/powerpoint/2010/main" val="420139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also consider how well TianGO can measure the outer orbit eccentricity</a:t>
            </a:r>
          </a:p>
          <a:p>
            <a:pPr marL="628650" lvl="1" indent="-171450">
              <a:buFont typeface="Arial" panose="020B0604020202020204" pitchFamily="34" charset="0"/>
              <a:buChar char="•"/>
            </a:pPr>
            <a:r>
              <a:rPr lang="en-US" dirty="0"/>
              <a:t>We do have to add this parameter back into the Fisher matrix for this analysis</a:t>
            </a:r>
          </a:p>
          <a:p>
            <a:pPr marL="628650" lvl="1" indent="-171450">
              <a:buFont typeface="Arial" panose="020B0604020202020204" pitchFamily="34" charset="0"/>
              <a:buChar char="•"/>
            </a:pPr>
            <a:r>
              <a:rPr lang="en-US" dirty="0"/>
              <a:t>Eccentricity can consistently be measured quite well</a:t>
            </a:r>
          </a:p>
          <a:p>
            <a:pPr marL="628650" lvl="1" indent="-171450">
              <a:buFont typeface="Arial" panose="020B0604020202020204" pitchFamily="34" charset="0"/>
              <a:buChar char="•"/>
            </a:pPr>
            <a:r>
              <a:rPr lang="en-US" dirty="0"/>
              <a:t>Near the precession detectability boundary, uncertainty in eccentricity doesn’t change much with e, but for more rapid</a:t>
            </a:r>
            <a:br>
              <a:rPr lang="en-US" dirty="0"/>
            </a:br>
            <a:r>
              <a:rPr lang="en-US" dirty="0"/>
              <a:t>de Sitter precession, we can see an order of magnitude of improvement or more as eccentricity increases</a:t>
            </a:r>
          </a:p>
        </p:txBody>
      </p:sp>
      <p:sp>
        <p:nvSpPr>
          <p:cNvPr id="4" name="Slide Number Placeholder 3"/>
          <p:cNvSpPr>
            <a:spLocks noGrp="1"/>
          </p:cNvSpPr>
          <p:nvPr>
            <p:ph type="sldNum" sz="quarter" idx="5"/>
          </p:nvPr>
        </p:nvSpPr>
        <p:spPr/>
        <p:txBody>
          <a:bodyPr/>
          <a:lstStyle/>
          <a:p>
            <a:fld id="{ADF35EE1-D422-4A94-9C40-AFCD3D75F864}" type="slidenum">
              <a:rPr lang="en-US" smtClean="0"/>
              <a:t>6</a:t>
            </a:fld>
            <a:endParaRPr lang="en-US"/>
          </a:p>
        </p:txBody>
      </p:sp>
    </p:spTree>
    <p:extLst>
      <p:ext uri="{BB962C8B-B14F-4D97-AF65-F5344CB8AC3E}">
        <p14:creationId xmlns:p14="http://schemas.microsoft.com/office/powerpoint/2010/main" val="327313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worth comparing the relative abilities of LISA and TianGO in measuring these quantities</a:t>
            </a:r>
          </a:p>
          <a:p>
            <a:pPr marL="171450" indent="-171450">
              <a:buFont typeface="Arial" panose="020B0604020202020204" pitchFamily="34" charset="0"/>
              <a:buChar char="•"/>
            </a:pPr>
            <a:r>
              <a:rPr lang="en-US" dirty="0"/>
              <a:t>TianGO is capable of achieving uncertainties which are an order of magnitude or more improved over LISA</a:t>
            </a:r>
          </a:p>
          <a:p>
            <a:pPr marL="628650" lvl="1" indent="-171450">
              <a:buFont typeface="Arial" panose="020B0604020202020204" pitchFamily="34" charset="0"/>
              <a:buChar char="•"/>
            </a:pPr>
            <a:r>
              <a:rPr lang="en-US" dirty="0"/>
              <a:t>Can attribute this to </a:t>
            </a:r>
            <a:r>
              <a:rPr lang="en-US" dirty="0" err="1"/>
              <a:t>TianGO’s</a:t>
            </a:r>
            <a:r>
              <a:rPr lang="en-US" dirty="0"/>
              <a:t> frequency band being better aligned with where these stellar mass BBHs experience the most</a:t>
            </a:r>
            <a:br>
              <a:rPr lang="en-US" dirty="0"/>
            </a:br>
            <a:r>
              <a:rPr lang="en-US" dirty="0"/>
              <a:t>modulation during our observation run length</a:t>
            </a:r>
          </a:p>
          <a:p>
            <a:pPr marL="171450" lvl="0" indent="-171450">
              <a:buFont typeface="Arial" panose="020B0604020202020204" pitchFamily="34" charset="0"/>
              <a:buChar char="•"/>
            </a:pPr>
            <a:r>
              <a:rPr lang="en-US" dirty="0"/>
              <a:t>These differences shrink as the de Sitter precession period drops</a:t>
            </a:r>
          </a:p>
          <a:p>
            <a:pPr marL="628650" lvl="1" indent="-171450">
              <a:buFont typeface="Arial" panose="020B0604020202020204" pitchFamily="34" charset="0"/>
              <a:buChar char="•"/>
            </a:pPr>
            <a:r>
              <a:rPr lang="en-US" dirty="0" err="1"/>
              <a:t>TianGO’s</a:t>
            </a:r>
            <a:r>
              <a:rPr lang="en-US" dirty="0"/>
              <a:t> advantage emerges for systems where we have fewer de Sitter precession cycles over the observation time </a:t>
            </a:r>
          </a:p>
        </p:txBody>
      </p:sp>
      <p:sp>
        <p:nvSpPr>
          <p:cNvPr id="4" name="Slide Number Placeholder 3"/>
          <p:cNvSpPr>
            <a:spLocks noGrp="1"/>
          </p:cNvSpPr>
          <p:nvPr>
            <p:ph type="sldNum" sz="quarter" idx="5"/>
          </p:nvPr>
        </p:nvSpPr>
        <p:spPr/>
        <p:txBody>
          <a:bodyPr/>
          <a:lstStyle/>
          <a:p>
            <a:fld id="{ADF35EE1-D422-4A94-9C40-AFCD3D75F864}" type="slidenum">
              <a:rPr lang="en-US" smtClean="0"/>
              <a:t>7</a:t>
            </a:fld>
            <a:endParaRPr lang="en-US"/>
          </a:p>
        </p:txBody>
      </p:sp>
    </p:spTree>
    <p:extLst>
      <p:ext uri="{BB962C8B-B14F-4D97-AF65-F5344CB8AC3E}">
        <p14:creationId xmlns:p14="http://schemas.microsoft.com/office/powerpoint/2010/main" val="108660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READ SUMMARY FIRST</a:t>
            </a:r>
          </a:p>
          <a:p>
            <a:pPr marL="171450" indent="-171450">
              <a:buFont typeface="Arial" panose="020B0604020202020204" pitchFamily="34" charset="0"/>
              <a:buChar char="•"/>
            </a:pPr>
            <a:r>
              <a:rPr lang="en-US" dirty="0"/>
              <a:t>As is customary in GR, we can always add higher order effects</a:t>
            </a:r>
          </a:p>
          <a:p>
            <a:pPr marL="628650" lvl="1" indent="-171450">
              <a:buFont typeface="Arial" panose="020B0604020202020204" pitchFamily="34" charset="0"/>
              <a:buChar char="•"/>
            </a:pPr>
            <a:r>
              <a:rPr lang="en-US" dirty="0"/>
              <a:t>Precession of outer orbit perihelion, radiation reaction, and spin effects</a:t>
            </a:r>
          </a:p>
          <a:p>
            <a:pPr marL="171450" lvl="0" indent="-171450">
              <a:buFont typeface="Arial" panose="020B0604020202020204" pitchFamily="34" charset="0"/>
              <a:buChar char="•"/>
            </a:pPr>
            <a:r>
              <a:rPr lang="en-US" dirty="0"/>
              <a:t>The Fisher analysis is known to become unreliable at low SNR, which is important for our analysis of LISA, where the sensitivity is poorly aligned to our chosen observation window</a:t>
            </a:r>
          </a:p>
          <a:p>
            <a:pPr marL="628650" lvl="1" indent="-171450">
              <a:buFont typeface="Arial" panose="020B0604020202020204" pitchFamily="34" charset="0"/>
              <a:buChar char="•"/>
            </a:pPr>
            <a:r>
              <a:rPr lang="en-US" dirty="0"/>
              <a:t>A more thorough calculation will implement the beloved Bayesian framework, though this is a meaningful first step</a:t>
            </a:r>
          </a:p>
        </p:txBody>
      </p:sp>
      <p:sp>
        <p:nvSpPr>
          <p:cNvPr id="4" name="Slide Number Placeholder 3"/>
          <p:cNvSpPr>
            <a:spLocks noGrp="1"/>
          </p:cNvSpPr>
          <p:nvPr>
            <p:ph type="sldNum" sz="quarter" idx="5"/>
          </p:nvPr>
        </p:nvSpPr>
        <p:spPr/>
        <p:txBody>
          <a:bodyPr/>
          <a:lstStyle/>
          <a:p>
            <a:fld id="{ADF35EE1-D422-4A94-9C40-AFCD3D75F864}" type="slidenum">
              <a:rPr lang="en-US" smtClean="0"/>
              <a:t>8</a:t>
            </a:fld>
            <a:endParaRPr lang="en-US"/>
          </a:p>
        </p:txBody>
      </p:sp>
    </p:spTree>
    <p:extLst>
      <p:ext uri="{BB962C8B-B14F-4D97-AF65-F5344CB8AC3E}">
        <p14:creationId xmlns:p14="http://schemas.microsoft.com/office/powerpoint/2010/main" val="117995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26D4BD6-DB7F-49CA-9E4A-184BA65D8667}" type="datetime1">
              <a:rPr lang="en-US" smtClean="0"/>
              <a:t>8/17/2022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6A55C6C-3F6B-4A5C-A9CA-99A2E9045ABA}"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18985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3E9C2-0496-462B-81E6-68F1B3BFD4ED}"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107772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60B7C-2E61-4AA6-82C0-82E8C1BA06CD}"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39924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377236-87B9-47D8-ABCC-AA3F869DE8A2}"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224230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59938-C18F-4DFB-A635-391F43FEB228}"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55C6C-3F6B-4A5C-A9CA-99A2E9045ABA}"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521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7E70CA-D208-454A-883D-E4A19BD34BDF}"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419815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716B3E-38E4-45B3-A56B-4746969DEA04}" type="datetime1">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181010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02F7E-DE54-47DE-B88B-3C6355084CE4}" type="datetime1">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202545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90E9A-C942-4675-BFDE-9939742385EA}" type="datetime1">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219253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C9BD3D-A00E-456D-ACC7-074D6D998974}"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409069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EBEE5-15EA-4159-A193-FC77440C0C4B}"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55C6C-3F6B-4A5C-A9CA-99A2E9045ABA}" type="slidenum">
              <a:rPr lang="en-US" smtClean="0"/>
              <a:t>‹#›</a:t>
            </a:fld>
            <a:endParaRPr lang="en-US"/>
          </a:p>
        </p:txBody>
      </p:sp>
    </p:spTree>
    <p:extLst>
      <p:ext uri="{BB962C8B-B14F-4D97-AF65-F5344CB8AC3E}">
        <p14:creationId xmlns:p14="http://schemas.microsoft.com/office/powerpoint/2010/main" val="158003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1CC9FDC-B64D-4D60-AC59-239031011BA0}" type="datetime1">
              <a:rPr lang="en-US" smtClean="0"/>
              <a:t>8/17/2022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6A55C6C-3F6B-4A5C-A9CA-99A2E9045ABA}" type="slidenum">
              <a:rPr lang="en-US" smtClean="0"/>
              <a:t>‹#›</a:t>
            </a:fld>
            <a:endParaRPr lang="en-US"/>
          </a:p>
        </p:txBody>
      </p:sp>
    </p:spTree>
    <p:extLst>
      <p:ext uri="{BB962C8B-B14F-4D97-AF65-F5344CB8AC3E}">
        <p14:creationId xmlns:p14="http://schemas.microsoft.com/office/powerpoint/2010/main" val="40848907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9.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9ED2-0C0D-BB56-D14B-746D17E6AD32}"/>
              </a:ext>
            </a:extLst>
          </p:cNvPr>
          <p:cNvSpPr>
            <a:spLocks noGrp="1"/>
          </p:cNvSpPr>
          <p:nvPr>
            <p:ph type="ctrTitle"/>
          </p:nvPr>
        </p:nvSpPr>
        <p:spPr>
          <a:xfrm>
            <a:off x="1261871" y="758952"/>
            <a:ext cx="10186789" cy="4041648"/>
          </a:xfrm>
        </p:spPr>
        <p:txBody>
          <a:bodyPr>
            <a:noAutofit/>
          </a:bodyPr>
          <a:lstStyle/>
          <a:p>
            <a:r>
              <a:rPr lang="en-US" sz="5400" dirty="0"/>
              <a:t>SMBH Property Determination </a:t>
            </a:r>
            <a:br>
              <a:rPr lang="en-US" sz="5400" dirty="0"/>
            </a:br>
            <a:r>
              <a:rPr lang="en-US" sz="5400" dirty="0"/>
              <a:t>via </a:t>
            </a:r>
            <a:br>
              <a:rPr lang="en-US" sz="5400" dirty="0"/>
            </a:br>
            <a:r>
              <a:rPr lang="en-US" sz="5400" dirty="0"/>
              <a:t>Gravitational Radiation from Eccentrically Orbiting Stellar Mass BBHs</a:t>
            </a:r>
          </a:p>
        </p:txBody>
      </p:sp>
      <p:sp>
        <p:nvSpPr>
          <p:cNvPr id="3" name="Subtitle 2">
            <a:extLst>
              <a:ext uri="{FF2B5EF4-FFF2-40B4-BE49-F238E27FC236}">
                <a16:creationId xmlns:a16="http://schemas.microsoft.com/office/drawing/2014/main" id="{DE7350C1-B1AC-1A5E-7F99-2006C67152DD}"/>
              </a:ext>
            </a:extLst>
          </p:cNvPr>
          <p:cNvSpPr>
            <a:spLocks noGrp="1"/>
          </p:cNvSpPr>
          <p:nvPr>
            <p:ph type="subTitle" idx="1"/>
          </p:nvPr>
        </p:nvSpPr>
        <p:spPr/>
        <p:txBody>
          <a:bodyPr/>
          <a:lstStyle/>
          <a:p>
            <a:r>
              <a:rPr lang="en-US" dirty="0"/>
              <a:t>Andrew Laeuger, Northwestern University</a:t>
            </a:r>
          </a:p>
          <a:p>
            <a:r>
              <a:rPr lang="en-US" dirty="0"/>
              <a:t>Brian Seymour, Yanbei Chen</a:t>
            </a:r>
          </a:p>
          <a:p>
            <a:r>
              <a:rPr lang="en-US" dirty="0"/>
              <a:t>LIGO</a:t>
            </a:r>
            <a:r>
              <a:rPr lang="en-US" dirty="0">
                <a:latin typeface="+mj-lt"/>
              </a:rPr>
              <a:t>–</a:t>
            </a:r>
            <a:r>
              <a:rPr lang="en-US" i="0" dirty="0">
                <a:effectLst/>
                <a:latin typeface="+mj-lt"/>
              </a:rPr>
              <a:t>T2200281</a:t>
            </a:r>
            <a:endParaRPr lang="en-US" dirty="0">
              <a:latin typeface="+mj-lt"/>
            </a:endParaRPr>
          </a:p>
        </p:txBody>
      </p:sp>
      <p:sp>
        <p:nvSpPr>
          <p:cNvPr id="4" name="Slide Number Placeholder 3">
            <a:extLst>
              <a:ext uri="{FF2B5EF4-FFF2-40B4-BE49-F238E27FC236}">
                <a16:creationId xmlns:a16="http://schemas.microsoft.com/office/drawing/2014/main" id="{9818B331-E3F6-F574-4EA4-AAD457D4B4EE}"/>
              </a:ext>
            </a:extLst>
          </p:cNvPr>
          <p:cNvSpPr>
            <a:spLocks noGrp="1"/>
          </p:cNvSpPr>
          <p:nvPr>
            <p:ph type="sldNum" sz="quarter" idx="12"/>
          </p:nvPr>
        </p:nvSpPr>
        <p:spPr/>
        <p:txBody>
          <a:bodyPr>
            <a:normAutofit lnSpcReduction="10000"/>
          </a:bodyPr>
          <a:lstStyle/>
          <a:p>
            <a:fld id="{16A55C6C-3F6B-4A5C-A9CA-99A2E9045ABA}" type="slidenum">
              <a:rPr lang="en-US" smtClean="0"/>
              <a:t>1</a:t>
            </a:fld>
            <a:endParaRPr lang="en-US"/>
          </a:p>
        </p:txBody>
      </p:sp>
    </p:spTree>
    <p:extLst>
      <p:ext uri="{BB962C8B-B14F-4D97-AF65-F5344CB8AC3E}">
        <p14:creationId xmlns:p14="http://schemas.microsoft.com/office/powerpoint/2010/main" val="263160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FED15-CDC1-BD35-5356-2A7349DF46D0}"/>
              </a:ext>
            </a:extLst>
          </p:cNvPr>
          <p:cNvPicPr>
            <a:picLocks noChangeAspect="1"/>
          </p:cNvPicPr>
          <p:nvPr/>
        </p:nvPicPr>
        <p:blipFill>
          <a:blip r:embed="rId2"/>
          <a:stretch>
            <a:fillRect/>
          </a:stretch>
        </p:blipFill>
        <p:spPr>
          <a:xfrm>
            <a:off x="416873" y="375538"/>
            <a:ext cx="4667792" cy="5966267"/>
          </a:xfrm>
          <a:prstGeom prst="rect">
            <a:avLst/>
          </a:prstGeom>
        </p:spPr>
      </p:pic>
      <p:pic>
        <p:nvPicPr>
          <p:cNvPr id="5" name="Picture 4">
            <a:extLst>
              <a:ext uri="{FF2B5EF4-FFF2-40B4-BE49-F238E27FC236}">
                <a16:creationId xmlns:a16="http://schemas.microsoft.com/office/drawing/2014/main" id="{466897C2-9D6B-D125-3703-18D7631AC3F6}"/>
              </a:ext>
            </a:extLst>
          </p:cNvPr>
          <p:cNvPicPr>
            <a:picLocks noChangeAspect="1"/>
          </p:cNvPicPr>
          <p:nvPr/>
        </p:nvPicPr>
        <p:blipFill>
          <a:blip r:embed="rId3"/>
          <a:stretch>
            <a:fillRect/>
          </a:stretch>
        </p:blipFill>
        <p:spPr>
          <a:xfrm>
            <a:off x="5162044" y="375538"/>
            <a:ext cx="4667792" cy="5918492"/>
          </a:xfrm>
          <a:prstGeom prst="rect">
            <a:avLst/>
          </a:prstGeom>
        </p:spPr>
      </p:pic>
      <p:sp>
        <p:nvSpPr>
          <p:cNvPr id="6" name="Slide Number Placeholder 5">
            <a:extLst>
              <a:ext uri="{FF2B5EF4-FFF2-40B4-BE49-F238E27FC236}">
                <a16:creationId xmlns:a16="http://schemas.microsoft.com/office/drawing/2014/main" id="{86294FE3-10AF-51BC-865D-4FAB9F9D8006}"/>
              </a:ext>
            </a:extLst>
          </p:cNvPr>
          <p:cNvSpPr>
            <a:spLocks noGrp="1"/>
          </p:cNvSpPr>
          <p:nvPr>
            <p:ph type="sldNum" sz="quarter" idx="12"/>
          </p:nvPr>
        </p:nvSpPr>
        <p:spPr/>
        <p:txBody>
          <a:bodyPr>
            <a:normAutofit lnSpcReduction="10000"/>
          </a:bodyPr>
          <a:lstStyle/>
          <a:p>
            <a:fld id="{16A55C6C-3F6B-4A5C-A9CA-99A2E9045ABA}" type="slidenum">
              <a:rPr lang="en-US" smtClean="0"/>
              <a:t>10</a:t>
            </a:fld>
            <a:endParaRPr lang="en-US"/>
          </a:p>
        </p:txBody>
      </p:sp>
    </p:spTree>
    <p:extLst>
      <p:ext uri="{BB962C8B-B14F-4D97-AF65-F5344CB8AC3E}">
        <p14:creationId xmlns:p14="http://schemas.microsoft.com/office/powerpoint/2010/main" val="188833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AFCD-CB0F-328A-26D4-874B5855860D}"/>
              </a:ext>
            </a:extLst>
          </p:cNvPr>
          <p:cNvSpPr>
            <a:spLocks noGrp="1"/>
          </p:cNvSpPr>
          <p:nvPr>
            <p:ph type="title"/>
          </p:nvPr>
        </p:nvSpPr>
        <p:spPr>
          <a:xfrm>
            <a:off x="860656" y="67180"/>
            <a:ext cx="9692640" cy="1325562"/>
          </a:xfrm>
        </p:spPr>
        <p:txBody>
          <a:bodyPr/>
          <a:lstStyle/>
          <a:p>
            <a:r>
              <a:rPr lang="en-US" dirty="0"/>
              <a:t>Background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A0A1891-065C-E2F0-47FC-22B72DFDBF7E}"/>
                  </a:ext>
                </a:extLst>
              </p:cNvPr>
              <p:cNvSpPr>
                <a:spLocks noGrp="1"/>
              </p:cNvSpPr>
              <p:nvPr>
                <p:ph idx="1"/>
              </p:nvPr>
            </p:nvSpPr>
            <p:spPr>
              <a:xfrm>
                <a:off x="280555" y="1530220"/>
                <a:ext cx="8595360" cy="4801754"/>
              </a:xfrm>
            </p:spPr>
            <p:txBody>
              <a:bodyPr>
                <a:normAutofit/>
              </a:bodyPr>
              <a:lstStyle/>
              <a:p>
                <a:r>
                  <a:rPr lang="en-US" b="1" i="1" dirty="0">
                    <a:latin typeface="Century Schoolbook" panose="02040604050505020304" pitchFamily="18" charset="0"/>
                    <a:cs typeface="Calibri" panose="020F0502020204030204" pitchFamily="34" charset="0"/>
                    <a:sym typeface="Wingdings" panose="05000000000000000000" pitchFamily="2" charset="2"/>
                  </a:rPr>
                  <a:t>Can we use GW from stellar mass binaries as a probe of properties</a:t>
                </a:r>
                <a:br>
                  <a:rPr lang="en-US" b="1" i="1" dirty="0">
                    <a:latin typeface="Century Schoolbook" panose="02040604050505020304" pitchFamily="18" charset="0"/>
                    <a:cs typeface="Calibri" panose="020F0502020204030204" pitchFamily="34" charset="0"/>
                    <a:sym typeface="Wingdings" panose="05000000000000000000" pitchFamily="2" charset="2"/>
                  </a:rPr>
                </a:br>
                <a:r>
                  <a:rPr lang="en-US" b="1" i="1" dirty="0">
                    <a:latin typeface="Century Schoolbook" panose="02040604050505020304" pitchFamily="18" charset="0"/>
                    <a:cs typeface="Calibri" panose="020F0502020204030204" pitchFamily="34" charset="0"/>
                    <a:sym typeface="Wingdings" panose="05000000000000000000" pitchFamily="2" charset="2"/>
                  </a:rPr>
                  <a:t>of BBH+SMBH triple systems?</a:t>
                </a:r>
              </a:p>
              <a:p>
                <a:pPr lvl="1"/>
                <a:r>
                  <a:rPr lang="en-US" dirty="0">
                    <a:latin typeface="Century Schoolbook" panose="02040604050505020304" pitchFamily="18" charset="0"/>
                    <a:cs typeface="Calibri" panose="020F0502020204030204" pitchFamily="34" charset="0"/>
                    <a:sym typeface="Wingdings" panose="05000000000000000000" pitchFamily="2" charset="2"/>
                  </a:rPr>
                  <a:t>SMBH induces modifications to the BBH </a:t>
                </a:r>
                <a:r>
                  <a:rPr lang="en-US" dirty="0" err="1">
                    <a:latin typeface="Century Schoolbook" panose="02040604050505020304" pitchFamily="18" charset="0"/>
                    <a:cs typeface="Calibri" panose="020F0502020204030204" pitchFamily="34" charset="0"/>
                    <a:sym typeface="Wingdings" panose="05000000000000000000" pitchFamily="2" charset="2"/>
                  </a:rPr>
                  <a:t>inspiral</a:t>
                </a:r>
                <a:r>
                  <a:rPr lang="en-US" dirty="0">
                    <a:latin typeface="Century Schoolbook" panose="02040604050505020304" pitchFamily="18" charset="0"/>
                    <a:cs typeface="Calibri" panose="020F0502020204030204" pitchFamily="34" charset="0"/>
                    <a:sym typeface="Wingdings" panose="05000000000000000000" pitchFamily="2" charset="2"/>
                  </a:rPr>
                  <a:t>-regime waveform:</a:t>
                </a:r>
              </a:p>
              <a:p>
                <a:pPr lvl="2"/>
                <a:r>
                  <a:rPr lang="en-US" dirty="0">
                    <a:latin typeface="Century Schoolbook" panose="02040604050505020304" pitchFamily="18" charset="0"/>
                    <a:cs typeface="Calibri" panose="020F0502020204030204" pitchFamily="34" charset="0"/>
                    <a:sym typeface="Wingdings" panose="05000000000000000000" pitchFamily="2" charset="2"/>
                  </a:rPr>
                  <a:t>Doppler shift of waves from orbit around SMBH</a:t>
                </a:r>
              </a:p>
              <a:p>
                <a:pPr lvl="2"/>
                <a:r>
                  <a:rPr lang="en-US" dirty="0">
                    <a:latin typeface="Century Schoolbook" panose="02040604050505020304" pitchFamily="18" charset="0"/>
                    <a:cs typeface="Calibri" panose="020F0502020204030204" pitchFamily="34" charset="0"/>
                    <a:sym typeface="Wingdings" panose="05000000000000000000" pitchFamily="2" charset="2"/>
                  </a:rPr>
                  <a:t>de Sitter precession (</a:t>
                </a:r>
                <a:r>
                  <a:rPr lang="en-US" dirty="0">
                    <a:latin typeface="Blackadder ITC" panose="04020505051007020D02" pitchFamily="82" charset="0"/>
                    <a:cs typeface="Calibri" panose="020F0502020204030204" pitchFamily="34" charset="0"/>
                    <a:sym typeface="Wingdings" panose="05000000000000000000" pitchFamily="2" charset="2"/>
                  </a:rPr>
                  <a:t>O</a:t>
                </a:r>
                <a:r>
                  <a:rPr lang="en-US" dirty="0">
                    <a:latin typeface="Century Schoolbook" panose="02040604050505020304" pitchFamily="18" charset="0"/>
                    <a:cs typeface="Calibri" panose="020F0502020204030204" pitchFamily="34" charset="0"/>
                    <a:sym typeface="Wingdings" panose="05000000000000000000" pitchFamily="2" charset="2"/>
                  </a:rPr>
                  <a:t>(months)): wobbling of </a:t>
                </a:r>
                <a14:m>
                  <m:oMath xmlns:m="http://schemas.openxmlformats.org/officeDocument/2006/math">
                    <m:sSub>
                      <m:sSubPr>
                        <m:ctrlPr>
                          <a:rPr lang="en-US" b="0" i="1" smtClean="0">
                            <a:latin typeface="Cambria Math" panose="02040503050406030204" pitchFamily="18" charset="0"/>
                            <a:cs typeface="Calibri" panose="020F0502020204030204" pitchFamily="34" charset="0"/>
                            <a:sym typeface="Wingdings" panose="05000000000000000000" pitchFamily="2" charset="2"/>
                          </a:rPr>
                        </m:ctrlPr>
                      </m:sSubPr>
                      <m:e>
                        <m:acc>
                          <m:accPr>
                            <m:chr m:val="̂"/>
                            <m:ctrlPr>
                              <a:rPr lang="en-US" i="1" smtClean="0">
                                <a:latin typeface="Cambria Math" panose="02040503050406030204" pitchFamily="18" charset="0"/>
                                <a:cs typeface="Calibri" panose="020F0502020204030204" pitchFamily="34" charset="0"/>
                                <a:sym typeface="Wingdings" panose="05000000000000000000" pitchFamily="2" charset="2"/>
                              </a:rPr>
                            </m:ctrlPr>
                          </m:accPr>
                          <m:e>
                            <m:r>
                              <a:rPr lang="en-US" b="0" i="1" smtClean="0">
                                <a:latin typeface="Cambria Math" panose="02040503050406030204" pitchFamily="18" charset="0"/>
                                <a:cs typeface="Calibri" panose="020F0502020204030204" pitchFamily="34" charset="0"/>
                                <a:sym typeface="Wingdings" panose="05000000000000000000" pitchFamily="2" charset="2"/>
                              </a:rPr>
                              <m:t>𝐿</m:t>
                            </m:r>
                          </m:e>
                        </m:acc>
                      </m:e>
                      <m:sub>
                        <m:r>
                          <a:rPr lang="en-US" b="0" i="1" smtClean="0">
                            <a:latin typeface="Cambria Math" panose="02040503050406030204" pitchFamily="18" charset="0"/>
                            <a:cs typeface="Calibri" panose="020F0502020204030204" pitchFamily="34" charset="0"/>
                            <a:sym typeface="Wingdings" panose="05000000000000000000" pitchFamily="2" charset="2"/>
                          </a:rPr>
                          <m:t>𝑖</m:t>
                        </m:r>
                      </m:sub>
                    </m:sSub>
                  </m:oMath>
                </a14:m>
                <a:r>
                  <a:rPr lang="en-US" dirty="0">
                    <a:latin typeface="Century Schoolbook" panose="02040604050505020304" pitchFamily="18" charset="0"/>
                    <a:cs typeface="Calibri" panose="020F0502020204030204" pitchFamily="34" charset="0"/>
                    <a:sym typeface="Wingdings" panose="05000000000000000000" pitchFamily="2" charset="2"/>
                  </a:rPr>
                  <a:t> around </a:t>
                </a:r>
                <a14:m>
                  <m:oMath xmlns:m="http://schemas.openxmlformats.org/officeDocument/2006/math">
                    <m:sSub>
                      <m:sSubPr>
                        <m:ctrlPr>
                          <a:rPr lang="en-US" b="0" i="1" smtClean="0">
                            <a:latin typeface="Cambria Math" panose="02040503050406030204" pitchFamily="18" charset="0"/>
                            <a:cs typeface="Calibri" panose="020F0502020204030204" pitchFamily="34" charset="0"/>
                            <a:sym typeface="Wingdings" panose="05000000000000000000" pitchFamily="2" charset="2"/>
                          </a:rPr>
                        </m:ctrlPr>
                      </m:sSubPr>
                      <m:e>
                        <m:acc>
                          <m:accPr>
                            <m:chr m:val="̂"/>
                            <m:ctrlPr>
                              <a:rPr lang="en-US" i="1" smtClean="0">
                                <a:latin typeface="Cambria Math" panose="02040503050406030204" pitchFamily="18" charset="0"/>
                                <a:cs typeface="Calibri" panose="020F0502020204030204" pitchFamily="34" charset="0"/>
                                <a:sym typeface="Wingdings" panose="05000000000000000000" pitchFamily="2" charset="2"/>
                              </a:rPr>
                            </m:ctrlPr>
                          </m:accPr>
                          <m:e>
                            <m:r>
                              <a:rPr lang="en-US" b="0" i="1" smtClean="0">
                                <a:latin typeface="Cambria Math" panose="02040503050406030204" pitchFamily="18" charset="0"/>
                                <a:cs typeface="Calibri" panose="020F0502020204030204" pitchFamily="34" charset="0"/>
                                <a:sym typeface="Wingdings" panose="05000000000000000000" pitchFamily="2" charset="2"/>
                              </a:rPr>
                              <m:t>𝐿</m:t>
                            </m:r>
                          </m:e>
                        </m:acc>
                      </m:e>
                      <m:sub>
                        <m:r>
                          <a:rPr lang="en-US" b="0" i="1" smtClean="0">
                            <a:latin typeface="Cambria Math" panose="02040503050406030204" pitchFamily="18" charset="0"/>
                            <a:cs typeface="Calibri" panose="020F0502020204030204" pitchFamily="34" charset="0"/>
                            <a:sym typeface="Wingdings" panose="05000000000000000000" pitchFamily="2" charset="2"/>
                          </a:rPr>
                          <m:t>𝑜</m:t>
                        </m:r>
                      </m:sub>
                    </m:sSub>
                  </m:oMath>
                </a14:m>
                <a:endParaRPr lang="en-US" b="0" dirty="0">
                  <a:latin typeface="Century Schoolbook" panose="02040604050505020304" pitchFamily="18" charset="0"/>
                  <a:cs typeface="Calibri" panose="020F0502020204030204" pitchFamily="34" charset="0"/>
                  <a:sym typeface="Wingdings" panose="05000000000000000000" pitchFamily="2" charset="2"/>
                </a:endParaRPr>
              </a:p>
              <a:p>
                <a:pPr lvl="3"/>
                <a:r>
                  <a:rPr lang="en-US" dirty="0">
                    <a:latin typeface="Century Schoolbook" panose="02040604050505020304" pitchFamily="18" charset="0"/>
                    <a:cs typeface="Calibri" panose="020F0502020204030204" pitchFamily="34" charset="0"/>
                    <a:sym typeface="Wingdings" panose="05000000000000000000" pitchFamily="2" charset="2"/>
                  </a:rPr>
                  <a:t>Does not occur if </a:t>
                </a:r>
                <a14:m>
                  <m:oMath xmlns:m="http://schemas.openxmlformats.org/officeDocument/2006/math">
                    <m:sSub>
                      <m:sSubPr>
                        <m:ctrlPr>
                          <a:rPr lang="en-US" b="0" i="1" smtClean="0">
                            <a:latin typeface="Cambria Math" panose="02040503050406030204" pitchFamily="18" charset="0"/>
                            <a:cs typeface="Calibri" panose="020F0502020204030204" pitchFamily="34" charset="0"/>
                            <a:sym typeface="Wingdings" panose="05000000000000000000" pitchFamily="2" charset="2"/>
                          </a:rPr>
                        </m:ctrlPr>
                      </m:sSubPr>
                      <m:e>
                        <m:acc>
                          <m:accPr>
                            <m:chr m:val="̂"/>
                            <m:ctrlPr>
                              <a:rPr lang="en-US" i="1" smtClean="0">
                                <a:latin typeface="Cambria Math" panose="02040503050406030204" pitchFamily="18" charset="0"/>
                                <a:cs typeface="Calibri" panose="020F0502020204030204" pitchFamily="34" charset="0"/>
                                <a:sym typeface="Wingdings" panose="05000000000000000000" pitchFamily="2" charset="2"/>
                              </a:rPr>
                            </m:ctrlPr>
                          </m:accPr>
                          <m:e>
                            <m:r>
                              <a:rPr lang="en-US" b="0" i="1" smtClean="0">
                                <a:latin typeface="Cambria Math" panose="02040503050406030204" pitchFamily="18" charset="0"/>
                                <a:cs typeface="Calibri" panose="020F0502020204030204" pitchFamily="34" charset="0"/>
                                <a:sym typeface="Wingdings" panose="05000000000000000000" pitchFamily="2" charset="2"/>
                              </a:rPr>
                              <m:t>𝐿</m:t>
                            </m:r>
                          </m:e>
                        </m:acc>
                      </m:e>
                      <m:sub>
                        <m:r>
                          <a:rPr lang="en-US" b="0" i="1" smtClean="0">
                            <a:latin typeface="Cambria Math" panose="02040503050406030204" pitchFamily="18" charset="0"/>
                            <a:cs typeface="Calibri" panose="020F0502020204030204" pitchFamily="34" charset="0"/>
                            <a:sym typeface="Wingdings" panose="05000000000000000000" pitchFamily="2" charset="2"/>
                          </a:rPr>
                          <m:t>𝑖</m:t>
                        </m:r>
                      </m:sub>
                    </m:sSub>
                  </m:oMath>
                </a14:m>
                <a:r>
                  <a:rPr lang="en-US" dirty="0">
                    <a:latin typeface="Century Schoolbook" panose="02040604050505020304" pitchFamily="18" charset="0"/>
                    <a:cs typeface="Calibri" panose="020F0502020204030204" pitchFamily="34" charset="0"/>
                    <a:sym typeface="Wingdings" panose="05000000000000000000" pitchFamily="2" charset="2"/>
                  </a:rPr>
                  <a:t> </a:t>
                </a:r>
                <a14:m>
                  <m:oMath xmlns:m="http://schemas.openxmlformats.org/officeDocument/2006/math">
                    <m:r>
                      <a:rPr lang="en-US" b="0" i="1" dirty="0" smtClean="0">
                        <a:latin typeface="Cambria Math" panose="02040503050406030204" pitchFamily="18" charset="0"/>
                        <a:cs typeface="Calibri" panose="020F0502020204030204" pitchFamily="34" charset="0"/>
                        <a:sym typeface="Wingdings" panose="05000000000000000000" pitchFamily="2" charset="2"/>
                      </a:rPr>
                      <m:t>||</m:t>
                    </m:r>
                  </m:oMath>
                </a14:m>
                <a:r>
                  <a:rPr lang="en-US" dirty="0">
                    <a:latin typeface="Century Schoolbook" panose="02040604050505020304" pitchFamily="18" charset="0"/>
                    <a:cs typeface="Calibri" panose="020F0502020204030204" pitchFamily="34" charset="0"/>
                    <a:sym typeface="Wingdings" panose="05000000000000000000" pitchFamily="2" charset="2"/>
                  </a:rPr>
                  <a:t> </a:t>
                </a:r>
                <a14:m>
                  <m:oMath xmlns:m="http://schemas.openxmlformats.org/officeDocument/2006/math">
                    <m:sSub>
                      <m:sSubPr>
                        <m:ctrlPr>
                          <a:rPr lang="en-US" b="0" i="1" smtClean="0">
                            <a:latin typeface="Cambria Math" panose="02040503050406030204" pitchFamily="18" charset="0"/>
                            <a:cs typeface="Calibri" panose="020F0502020204030204" pitchFamily="34" charset="0"/>
                            <a:sym typeface="Wingdings" panose="05000000000000000000" pitchFamily="2" charset="2"/>
                          </a:rPr>
                        </m:ctrlPr>
                      </m:sSubPr>
                      <m:e>
                        <m:acc>
                          <m:accPr>
                            <m:chr m:val="̂"/>
                            <m:ctrlPr>
                              <a:rPr lang="en-US" i="1" smtClean="0">
                                <a:latin typeface="Cambria Math" panose="02040503050406030204" pitchFamily="18" charset="0"/>
                                <a:cs typeface="Calibri" panose="020F0502020204030204" pitchFamily="34" charset="0"/>
                                <a:sym typeface="Wingdings" panose="05000000000000000000" pitchFamily="2" charset="2"/>
                              </a:rPr>
                            </m:ctrlPr>
                          </m:accPr>
                          <m:e>
                            <m:r>
                              <a:rPr lang="en-US" b="0" i="1" smtClean="0">
                                <a:latin typeface="Cambria Math" panose="02040503050406030204" pitchFamily="18" charset="0"/>
                                <a:cs typeface="Calibri" panose="020F0502020204030204" pitchFamily="34" charset="0"/>
                                <a:sym typeface="Wingdings" panose="05000000000000000000" pitchFamily="2" charset="2"/>
                              </a:rPr>
                              <m:t>𝐿</m:t>
                            </m:r>
                          </m:e>
                        </m:acc>
                      </m:e>
                      <m:sub>
                        <m:r>
                          <a:rPr lang="en-US" b="0" i="1" smtClean="0">
                            <a:latin typeface="Cambria Math" panose="02040503050406030204" pitchFamily="18" charset="0"/>
                            <a:cs typeface="Calibri" panose="020F0502020204030204" pitchFamily="34" charset="0"/>
                            <a:sym typeface="Wingdings" panose="05000000000000000000" pitchFamily="2" charset="2"/>
                          </a:rPr>
                          <m:t>𝑜</m:t>
                        </m:r>
                      </m:sub>
                    </m:sSub>
                  </m:oMath>
                </a14:m>
                <a:endParaRPr lang="en-US" b="0" dirty="0">
                  <a:latin typeface="Century Schoolbook" panose="02040604050505020304" pitchFamily="18" charset="0"/>
                  <a:cs typeface="Calibri" panose="020F0502020204030204" pitchFamily="34" charset="0"/>
                  <a:sym typeface="Wingdings" panose="05000000000000000000" pitchFamily="2" charset="2"/>
                </a:endParaRPr>
              </a:p>
              <a:p>
                <a:pPr lvl="1"/>
                <a:r>
                  <a:rPr lang="en-US" dirty="0">
                    <a:latin typeface="Century Schoolbook" panose="02040604050505020304" pitchFamily="18" charset="0"/>
                    <a:cs typeface="Calibri" panose="020F0502020204030204" pitchFamily="34" charset="0"/>
                    <a:sym typeface="Wingdings" panose="05000000000000000000" pitchFamily="2" charset="2"/>
                  </a:rPr>
                  <a:t>How does an increasingly-eccentric outer orbit (BBH around</a:t>
                </a:r>
                <a:br>
                  <a:rPr lang="en-US" dirty="0">
                    <a:latin typeface="Century Schoolbook" panose="02040604050505020304" pitchFamily="18" charset="0"/>
                    <a:cs typeface="Calibri" panose="020F0502020204030204" pitchFamily="34" charset="0"/>
                    <a:sym typeface="Wingdings" panose="05000000000000000000" pitchFamily="2" charset="2"/>
                  </a:rPr>
                </a:br>
                <a:r>
                  <a:rPr lang="en-US" dirty="0">
                    <a:latin typeface="Century Schoolbook" panose="02040604050505020304" pitchFamily="18" charset="0"/>
                    <a:cs typeface="Calibri" panose="020F0502020204030204" pitchFamily="34" charset="0"/>
                    <a:sym typeface="Wingdings" panose="05000000000000000000" pitchFamily="2" charset="2"/>
                  </a:rPr>
                  <a:t>SMBH) affect measurability of system parameters?</a:t>
                </a:r>
              </a:p>
              <a:p>
                <a:pPr marL="274320" lvl="1" indent="0">
                  <a:buNone/>
                </a:pPr>
                <a:endParaRPr lang="en-US" dirty="0">
                  <a:latin typeface="Century Schoolbook" panose="02040604050505020304" pitchFamily="18" charset="0"/>
                  <a:cs typeface="Calibri" panose="020F0502020204030204" pitchFamily="34" charset="0"/>
                  <a:sym typeface="Wingdings" panose="05000000000000000000" pitchFamily="2" charset="2"/>
                </a:endParaRPr>
              </a:p>
              <a:p>
                <a:r>
                  <a:rPr lang="en-US" dirty="0"/>
                  <a:t>Frequency band of present-day GW observatories aligns with only final seconds of compact binary merger event</a:t>
                </a:r>
              </a:p>
              <a:p>
                <a:pPr lvl="1"/>
                <a:r>
                  <a:rPr lang="en-US" dirty="0"/>
                  <a:t>Prevents measurement of phenomena occurring over longer time scales</a:t>
                </a:r>
              </a:p>
              <a:p>
                <a:r>
                  <a:rPr lang="en-US" dirty="0"/>
                  <a:t>Future space-based GW observatories (LISA, TianGO) will operate in lower frequency band</a:t>
                </a:r>
              </a:p>
              <a:p>
                <a:pPr lvl="1"/>
                <a:r>
                  <a:rPr lang="en-US" dirty="0"/>
                  <a:t>Detect new GW sources (i.e., binary WDs) but also observe familiar sources before they reach LIGO band</a:t>
                </a:r>
                <a:endParaRPr lang="en-US" dirty="0">
                  <a:latin typeface="Calibri" panose="020F0502020204030204" pitchFamily="34" charset="0"/>
                  <a:cs typeface="Calibri" panose="020F0502020204030204" pitchFamily="34" charset="0"/>
                  <a:sym typeface="Wingdings" panose="05000000000000000000" pitchFamily="2" charset="2"/>
                </a:endParaRPr>
              </a:p>
            </p:txBody>
          </p:sp>
        </mc:Choice>
        <mc:Fallback>
          <p:sp>
            <p:nvSpPr>
              <p:cNvPr id="3" name="Content Placeholder 2">
                <a:extLst>
                  <a:ext uri="{FF2B5EF4-FFF2-40B4-BE49-F238E27FC236}">
                    <a16:creationId xmlns:a16="http://schemas.microsoft.com/office/drawing/2014/main" id="{4A0A1891-065C-E2F0-47FC-22B72DFDBF7E}"/>
                  </a:ext>
                </a:extLst>
              </p:cNvPr>
              <p:cNvSpPr>
                <a:spLocks noGrp="1" noRot="1" noChangeAspect="1" noMove="1" noResize="1" noEditPoints="1" noAdjustHandles="1" noChangeArrowheads="1" noChangeShapeType="1" noTextEdit="1"/>
              </p:cNvSpPr>
              <p:nvPr>
                <p:ph idx="1"/>
              </p:nvPr>
            </p:nvSpPr>
            <p:spPr>
              <a:xfrm>
                <a:off x="280555" y="1530220"/>
                <a:ext cx="8595360" cy="4801754"/>
              </a:xfrm>
              <a:blipFill>
                <a:blip r:embed="rId3"/>
                <a:stretch>
                  <a:fillRect l="-142" t="-888" b="-1015"/>
                </a:stretch>
              </a:blipFill>
            </p:spPr>
            <p:txBody>
              <a:bodyPr/>
              <a:lstStyle/>
              <a:p>
                <a:r>
                  <a:rPr lang="en-US">
                    <a:noFill/>
                  </a:rPr>
                  <a:t> </a:t>
                </a:r>
              </a:p>
            </p:txBody>
          </p:sp>
        </mc:Fallback>
      </mc:AlternateContent>
      <p:pic>
        <p:nvPicPr>
          <p:cNvPr id="4" name="Picture 3" descr="A picture containing text, dark, lit&#10;&#10;Description automatically generated">
            <a:extLst>
              <a:ext uri="{FF2B5EF4-FFF2-40B4-BE49-F238E27FC236}">
                <a16:creationId xmlns:a16="http://schemas.microsoft.com/office/drawing/2014/main" id="{9D86CA71-827B-7D50-F13B-56E48F5B8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65" y="99800"/>
            <a:ext cx="3829870" cy="4031974"/>
          </a:xfrm>
          <a:prstGeom prst="rect">
            <a:avLst/>
          </a:prstGeom>
        </p:spPr>
      </p:pic>
      <p:sp>
        <p:nvSpPr>
          <p:cNvPr id="5" name="Slide Number Placeholder 4">
            <a:extLst>
              <a:ext uri="{FF2B5EF4-FFF2-40B4-BE49-F238E27FC236}">
                <a16:creationId xmlns:a16="http://schemas.microsoft.com/office/drawing/2014/main" id="{F0C905E7-F740-AFF8-5DE3-BE3605EDA717}"/>
              </a:ext>
            </a:extLst>
          </p:cNvPr>
          <p:cNvSpPr>
            <a:spLocks noGrp="1"/>
          </p:cNvSpPr>
          <p:nvPr>
            <p:ph type="sldNum" sz="quarter" idx="12"/>
          </p:nvPr>
        </p:nvSpPr>
        <p:spPr/>
        <p:txBody>
          <a:bodyPr>
            <a:normAutofit lnSpcReduction="10000"/>
          </a:bodyPr>
          <a:lstStyle/>
          <a:p>
            <a:fld id="{16A55C6C-3F6B-4A5C-A9CA-99A2E9045ABA}" type="slidenum">
              <a:rPr lang="en-US" smtClean="0"/>
              <a:t>2</a:t>
            </a:fld>
            <a:endParaRPr lang="en-US"/>
          </a:p>
        </p:txBody>
      </p:sp>
      <p:grpSp>
        <p:nvGrpSpPr>
          <p:cNvPr id="14" name="Group 13">
            <a:extLst>
              <a:ext uri="{FF2B5EF4-FFF2-40B4-BE49-F238E27FC236}">
                <a16:creationId xmlns:a16="http://schemas.microsoft.com/office/drawing/2014/main" id="{37D4D811-AF49-19E9-00A8-6B30D0FA9C54}"/>
              </a:ext>
            </a:extLst>
          </p:cNvPr>
          <p:cNvGrpSpPr/>
          <p:nvPr/>
        </p:nvGrpSpPr>
        <p:grpSpPr>
          <a:xfrm>
            <a:off x="8996516" y="2537951"/>
            <a:ext cx="3195484" cy="1782097"/>
            <a:chOff x="8996516" y="2537951"/>
            <a:chExt cx="3195484" cy="1782097"/>
          </a:xfrm>
        </p:grpSpPr>
        <p:pic>
          <p:nvPicPr>
            <p:cNvPr id="10" name="Picture 9" descr="A picture containing text, hitting, player, night sky&#10;&#10;Description automatically generated">
              <a:extLst>
                <a:ext uri="{FF2B5EF4-FFF2-40B4-BE49-F238E27FC236}">
                  <a16:creationId xmlns:a16="http://schemas.microsoft.com/office/drawing/2014/main" id="{019F0849-4923-B2A0-7FE8-0288EB6BE34B}"/>
                </a:ext>
              </a:extLst>
            </p:cNvPr>
            <p:cNvPicPr>
              <a:picLocks noChangeAspect="1"/>
            </p:cNvPicPr>
            <p:nvPr/>
          </p:nvPicPr>
          <p:blipFill rotWithShape="1">
            <a:blip r:embed="rId5">
              <a:extLst>
                <a:ext uri="{28A0092B-C50C-407E-A947-70E740481C1C}">
                  <a14:useLocalDpi xmlns:a14="http://schemas.microsoft.com/office/drawing/2010/main" val="0"/>
                </a:ext>
              </a:extLst>
            </a:blip>
            <a:srcRect l="21581" t="31354" r="34028" b="28191"/>
            <a:stretch/>
          </p:blipFill>
          <p:spPr>
            <a:xfrm>
              <a:off x="8996516" y="2537951"/>
              <a:ext cx="3195484" cy="1782097"/>
            </a:xfrm>
            <a:prstGeom prst="rect">
              <a:avLst/>
            </a:prstGeom>
          </p:spPr>
        </p:pic>
        <p:cxnSp>
          <p:nvCxnSpPr>
            <p:cNvPr id="11" name="Straight Arrow Connector 10">
              <a:extLst>
                <a:ext uri="{FF2B5EF4-FFF2-40B4-BE49-F238E27FC236}">
                  <a16:creationId xmlns:a16="http://schemas.microsoft.com/office/drawing/2014/main" id="{424CE697-47A5-6B50-917D-6A67B747A95C}"/>
                </a:ext>
              </a:extLst>
            </p:cNvPr>
            <p:cNvCxnSpPr>
              <a:cxnSpLocks/>
            </p:cNvCxnSpPr>
            <p:nvPr/>
          </p:nvCxnSpPr>
          <p:spPr>
            <a:xfrm flipV="1">
              <a:off x="10606035" y="2774569"/>
              <a:ext cx="0" cy="6501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65C5C9B-44C2-A80A-7396-6E27FFB3E75E}"/>
                    </a:ext>
                  </a:extLst>
                </p:cNvPr>
                <p:cNvSpPr txBox="1"/>
                <p:nvPr/>
              </p:nvSpPr>
              <p:spPr>
                <a:xfrm>
                  <a:off x="10679752" y="2537951"/>
                  <a:ext cx="371057" cy="38368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solidFill>
                                  <a:schemeClr val="bg1"/>
                                </a:solidFill>
                                <a:latin typeface="Cambria Math" panose="02040503050406030204" pitchFamily="18" charset="0"/>
                              </a:rPr>
                            </m:ctrlPr>
                          </m:sSubPr>
                          <m:e>
                            <m:acc>
                              <m:accPr>
                                <m:chr m:val="̂"/>
                                <m:ctrlPr>
                                  <a:rPr lang="en-US" sz="280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𝐿</m:t>
                                </m:r>
                              </m:e>
                            </m:acc>
                          </m:e>
                          <m:sub>
                            <m:r>
                              <a:rPr lang="en-US" sz="2800" b="0" i="1" smtClean="0">
                                <a:solidFill>
                                  <a:schemeClr val="bg1"/>
                                </a:solidFill>
                                <a:latin typeface="Cambria Math" panose="02040503050406030204" pitchFamily="18" charset="0"/>
                              </a:rPr>
                              <m:t>𝑜</m:t>
                            </m:r>
                          </m:sub>
                        </m:sSub>
                      </m:oMath>
                    </m:oMathPara>
                  </a14:m>
                  <a:endParaRPr lang="en-US" dirty="0"/>
                </a:p>
              </p:txBody>
            </p:sp>
          </mc:Choice>
          <mc:Fallback>
            <p:sp>
              <p:nvSpPr>
                <p:cNvPr id="12" name="TextBox 11">
                  <a:extLst>
                    <a:ext uri="{FF2B5EF4-FFF2-40B4-BE49-F238E27FC236}">
                      <a16:creationId xmlns:a16="http://schemas.microsoft.com/office/drawing/2014/main" id="{F65C5C9B-44C2-A80A-7396-6E27FFB3E75E}"/>
                    </a:ext>
                  </a:extLst>
                </p:cNvPr>
                <p:cNvSpPr txBox="1">
                  <a:spLocks noRot="1" noChangeAspect="1" noMove="1" noResize="1" noEditPoints="1" noAdjustHandles="1" noChangeArrowheads="1" noChangeShapeType="1" noTextEdit="1"/>
                </p:cNvSpPr>
                <p:nvPr/>
              </p:nvSpPr>
              <p:spPr>
                <a:xfrm>
                  <a:off x="10679752" y="2537951"/>
                  <a:ext cx="371057" cy="383685"/>
                </a:xfrm>
                <a:prstGeom prst="rect">
                  <a:avLst/>
                </a:prstGeom>
                <a:blipFill>
                  <a:blip r:embed="rId6"/>
                  <a:stretch>
                    <a:fillRect b="-14286"/>
                  </a:stretch>
                </a:blipFill>
              </p:spPr>
              <p:txBody>
                <a:bodyPr/>
                <a:lstStyle/>
                <a:p>
                  <a:r>
                    <a:rPr lang="en-US">
                      <a:noFill/>
                    </a:rPr>
                    <a:t> </a:t>
                  </a:r>
                </a:p>
              </p:txBody>
            </p:sp>
          </mc:Fallback>
        </mc:AlternateContent>
      </p:grpSp>
      <p:sp>
        <p:nvSpPr>
          <p:cNvPr id="13" name="Title 1">
            <a:extLst>
              <a:ext uri="{FF2B5EF4-FFF2-40B4-BE49-F238E27FC236}">
                <a16:creationId xmlns:a16="http://schemas.microsoft.com/office/drawing/2014/main" id="{2FEF8BC3-3ED2-79BD-7670-9A79AB90518B}"/>
              </a:ext>
            </a:extLst>
          </p:cNvPr>
          <p:cNvSpPr txBox="1">
            <a:spLocks/>
          </p:cNvSpPr>
          <p:nvPr/>
        </p:nvSpPr>
        <p:spPr>
          <a:xfrm>
            <a:off x="9061901" y="4261357"/>
            <a:ext cx="2230939" cy="4097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1800" dirty="0"/>
              <a:t>de Sitter Precession</a:t>
            </a:r>
          </a:p>
        </p:txBody>
      </p:sp>
    </p:spTree>
    <p:extLst>
      <p:ext uri="{BB962C8B-B14F-4D97-AF65-F5344CB8AC3E}">
        <p14:creationId xmlns:p14="http://schemas.microsoft.com/office/powerpoint/2010/main" val="369437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1CCB-3C10-8926-2D1F-19D1728DB091}"/>
              </a:ext>
            </a:extLst>
          </p:cNvPr>
          <p:cNvSpPr>
            <a:spLocks noGrp="1"/>
          </p:cNvSpPr>
          <p:nvPr>
            <p:ph type="title"/>
          </p:nvPr>
        </p:nvSpPr>
        <p:spPr/>
        <p:txBody>
          <a:bodyPr/>
          <a:lstStyle/>
          <a:p>
            <a:r>
              <a:rPr lang="en-US" dirty="0"/>
              <a:t>Quantifying Parameter Estimation Accuracy </a:t>
            </a:r>
          </a:p>
        </p:txBody>
      </p:sp>
      <p:sp>
        <p:nvSpPr>
          <p:cNvPr id="3" name="Content Placeholder 2">
            <a:extLst>
              <a:ext uri="{FF2B5EF4-FFF2-40B4-BE49-F238E27FC236}">
                <a16:creationId xmlns:a16="http://schemas.microsoft.com/office/drawing/2014/main" id="{51196B92-014B-CB1B-D6B2-B485E916D37A}"/>
              </a:ext>
            </a:extLst>
          </p:cNvPr>
          <p:cNvSpPr>
            <a:spLocks noGrp="1"/>
          </p:cNvSpPr>
          <p:nvPr>
            <p:ph idx="1"/>
          </p:nvPr>
        </p:nvSpPr>
        <p:spPr>
          <a:xfrm>
            <a:off x="1261872" y="1828800"/>
            <a:ext cx="8694928" cy="4351337"/>
          </a:xfrm>
        </p:spPr>
        <p:txBody>
          <a:bodyPr/>
          <a:lstStyle/>
          <a:p>
            <a:r>
              <a:rPr lang="en-US" dirty="0"/>
              <a:t>A common method uses the Fisher information matrix to find the covariance:</a:t>
            </a:r>
            <a:br>
              <a:rPr lang="en-US" dirty="0"/>
            </a:br>
            <a:br>
              <a:rPr lang="en-US" dirty="0"/>
            </a:br>
            <a:br>
              <a:rPr lang="en-US" dirty="0"/>
            </a:br>
            <a:br>
              <a:rPr lang="en-US" dirty="0"/>
            </a:br>
            <a:br>
              <a:rPr lang="en-US" dirty="0"/>
            </a:br>
            <a:endParaRPr lang="en-US" dirty="0"/>
          </a:p>
          <a:p>
            <a:r>
              <a:rPr lang="en-US" dirty="0"/>
              <a:t>Inverting the matrix can tough, especially with so many relevant parameters:</a:t>
            </a:r>
          </a:p>
        </p:txBody>
      </p:sp>
      <p:pic>
        <p:nvPicPr>
          <p:cNvPr id="5" name="Picture 4">
            <a:extLst>
              <a:ext uri="{FF2B5EF4-FFF2-40B4-BE49-F238E27FC236}">
                <a16:creationId xmlns:a16="http://schemas.microsoft.com/office/drawing/2014/main" id="{D7B75EEE-68C5-CE59-E42F-D7DFE9A793FD}"/>
              </a:ext>
            </a:extLst>
          </p:cNvPr>
          <p:cNvPicPr>
            <a:picLocks noChangeAspect="1"/>
          </p:cNvPicPr>
          <p:nvPr/>
        </p:nvPicPr>
        <p:blipFill>
          <a:blip r:embed="rId3"/>
          <a:stretch>
            <a:fillRect/>
          </a:stretch>
        </p:blipFill>
        <p:spPr>
          <a:xfrm>
            <a:off x="2861375" y="2266296"/>
            <a:ext cx="2065199" cy="739204"/>
          </a:xfrm>
          <a:prstGeom prst="rect">
            <a:avLst/>
          </a:prstGeom>
        </p:spPr>
      </p:pic>
      <p:pic>
        <p:nvPicPr>
          <p:cNvPr id="7" name="Picture 6">
            <a:extLst>
              <a:ext uri="{FF2B5EF4-FFF2-40B4-BE49-F238E27FC236}">
                <a16:creationId xmlns:a16="http://schemas.microsoft.com/office/drawing/2014/main" id="{94606B61-52DB-A69A-754C-510857B3C986}"/>
              </a:ext>
            </a:extLst>
          </p:cNvPr>
          <p:cNvPicPr>
            <a:picLocks noChangeAspect="1"/>
          </p:cNvPicPr>
          <p:nvPr/>
        </p:nvPicPr>
        <p:blipFill>
          <a:blip r:embed="rId4"/>
          <a:stretch>
            <a:fillRect/>
          </a:stretch>
        </p:blipFill>
        <p:spPr>
          <a:xfrm>
            <a:off x="5559552" y="2251647"/>
            <a:ext cx="2803398" cy="753854"/>
          </a:xfrm>
          <a:prstGeom prst="rect">
            <a:avLst/>
          </a:prstGeom>
        </p:spPr>
      </p:pic>
      <p:pic>
        <p:nvPicPr>
          <p:cNvPr id="9" name="Picture 8">
            <a:extLst>
              <a:ext uri="{FF2B5EF4-FFF2-40B4-BE49-F238E27FC236}">
                <a16:creationId xmlns:a16="http://schemas.microsoft.com/office/drawing/2014/main" id="{E036243C-4016-7934-3E3C-2F5887DFEB85}"/>
              </a:ext>
            </a:extLst>
          </p:cNvPr>
          <p:cNvPicPr>
            <a:picLocks noChangeAspect="1"/>
          </p:cNvPicPr>
          <p:nvPr/>
        </p:nvPicPr>
        <p:blipFill>
          <a:blip r:embed="rId5"/>
          <a:stretch>
            <a:fillRect/>
          </a:stretch>
        </p:blipFill>
        <p:spPr>
          <a:xfrm>
            <a:off x="4504090" y="3069072"/>
            <a:ext cx="2110923" cy="419136"/>
          </a:xfrm>
          <a:prstGeom prst="rect">
            <a:avLst/>
          </a:prstGeom>
        </p:spPr>
      </p:pic>
      <p:pic>
        <p:nvPicPr>
          <p:cNvPr id="6" name="Picture 5">
            <a:extLst>
              <a:ext uri="{FF2B5EF4-FFF2-40B4-BE49-F238E27FC236}">
                <a16:creationId xmlns:a16="http://schemas.microsoft.com/office/drawing/2014/main" id="{00CCC77C-3DE6-BE70-8A05-DC43C41EFD6A}"/>
              </a:ext>
            </a:extLst>
          </p:cNvPr>
          <p:cNvPicPr>
            <a:picLocks noChangeAspect="1"/>
          </p:cNvPicPr>
          <p:nvPr/>
        </p:nvPicPr>
        <p:blipFill>
          <a:blip r:embed="rId6"/>
          <a:stretch>
            <a:fillRect/>
          </a:stretch>
        </p:blipFill>
        <p:spPr>
          <a:xfrm>
            <a:off x="3608662" y="3946882"/>
            <a:ext cx="3901778" cy="2834886"/>
          </a:xfrm>
          <a:prstGeom prst="rect">
            <a:avLst/>
          </a:prstGeom>
        </p:spPr>
      </p:pic>
      <p:sp>
        <p:nvSpPr>
          <p:cNvPr id="4" name="Slide Number Placeholder 3">
            <a:extLst>
              <a:ext uri="{FF2B5EF4-FFF2-40B4-BE49-F238E27FC236}">
                <a16:creationId xmlns:a16="http://schemas.microsoft.com/office/drawing/2014/main" id="{F1C212EC-D447-07A3-2068-641D1E3E53C6}"/>
              </a:ext>
            </a:extLst>
          </p:cNvPr>
          <p:cNvSpPr>
            <a:spLocks noGrp="1"/>
          </p:cNvSpPr>
          <p:nvPr>
            <p:ph type="sldNum" sz="quarter" idx="12"/>
          </p:nvPr>
        </p:nvSpPr>
        <p:spPr/>
        <p:txBody>
          <a:bodyPr>
            <a:normAutofit lnSpcReduction="10000"/>
          </a:bodyPr>
          <a:lstStyle/>
          <a:p>
            <a:fld id="{16A55C6C-3F6B-4A5C-A9CA-99A2E9045ABA}" type="slidenum">
              <a:rPr lang="en-US" smtClean="0"/>
              <a:t>3</a:t>
            </a:fld>
            <a:endParaRPr lang="en-US"/>
          </a:p>
        </p:txBody>
      </p:sp>
      <p:sp>
        <p:nvSpPr>
          <p:cNvPr id="8" name="TextBox 7">
            <a:extLst>
              <a:ext uri="{FF2B5EF4-FFF2-40B4-BE49-F238E27FC236}">
                <a16:creationId xmlns:a16="http://schemas.microsoft.com/office/drawing/2014/main" id="{B51E3595-B311-AE05-52D2-871AE16A1206}"/>
              </a:ext>
            </a:extLst>
          </p:cNvPr>
          <p:cNvSpPr txBox="1"/>
          <p:nvPr/>
        </p:nvSpPr>
        <p:spPr>
          <a:xfrm>
            <a:off x="8686800" y="2400300"/>
            <a:ext cx="2451100" cy="523220"/>
          </a:xfrm>
          <a:prstGeom prst="rect">
            <a:avLst/>
          </a:prstGeom>
          <a:noFill/>
        </p:spPr>
        <p:txBody>
          <a:bodyPr wrap="square" rtlCol="0">
            <a:spAutoFit/>
          </a:bodyPr>
          <a:lstStyle/>
          <a:p>
            <a:pPr algn="ctr"/>
            <a:r>
              <a:rPr lang="en-US" sz="1400" dirty="0"/>
              <a:t>(in practice, integrate over 5-year observation window)</a:t>
            </a:r>
          </a:p>
        </p:txBody>
      </p:sp>
    </p:spTree>
    <p:extLst>
      <p:ext uri="{BB962C8B-B14F-4D97-AF65-F5344CB8AC3E}">
        <p14:creationId xmlns:p14="http://schemas.microsoft.com/office/powerpoint/2010/main" val="18348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F069-7725-661D-CE94-DB47C3318093}"/>
              </a:ext>
            </a:extLst>
          </p:cNvPr>
          <p:cNvSpPr>
            <a:spLocks noGrp="1"/>
          </p:cNvSpPr>
          <p:nvPr>
            <p:ph type="title"/>
          </p:nvPr>
        </p:nvSpPr>
        <p:spPr>
          <a:xfrm>
            <a:off x="1065227" y="0"/>
            <a:ext cx="9692640" cy="1121828"/>
          </a:xfrm>
        </p:spPr>
        <p:txBody>
          <a:bodyPr/>
          <a:lstStyle/>
          <a:p>
            <a:r>
              <a:rPr lang="en-US" dirty="0"/>
              <a:t>Simplifications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F6802F-B891-59DF-1B68-02CF6EB483A4}"/>
                  </a:ext>
                </a:extLst>
              </p:cNvPr>
              <p:cNvSpPr>
                <a:spLocks noGrp="1"/>
              </p:cNvSpPr>
              <p:nvPr>
                <p:ph idx="1"/>
              </p:nvPr>
            </p:nvSpPr>
            <p:spPr>
              <a:xfrm>
                <a:off x="1065226" y="1253331"/>
                <a:ext cx="8840773" cy="4537869"/>
              </a:xfrm>
            </p:spPr>
            <p:txBody>
              <a:bodyPr>
                <a:normAutofit/>
              </a:bodyPr>
              <a:lstStyle/>
              <a:p>
                <a:r>
                  <a:rPr lang="en-US" dirty="0"/>
                  <a:t>Precession effects of BH spins neglected (time scales of spin-induced effects are at least ~10 times longer)</a:t>
                </a:r>
              </a:p>
              <a:p>
                <a:r>
                  <a:rPr lang="en-US" dirty="0" err="1"/>
                  <a:t>Lidov-Kozai</a:t>
                </a:r>
                <a:r>
                  <a:rPr lang="en-US" dirty="0"/>
                  <a:t> oscillations: time scales also too long (~10000 years </a:t>
                </a:r>
                <a14:m>
                  <m:oMath xmlns:m="http://schemas.openxmlformats.org/officeDocument/2006/math">
                    <m:r>
                      <a:rPr lang="en-US"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𝐺𝑊</m:t>
                        </m:r>
                      </m:sub>
                      <m:sup>
                        <m:r>
                          <a:rPr lang="en-US" b="0" i="1" smtClean="0">
                            <a:latin typeface="Cambria Math" panose="02040503050406030204" pitchFamily="18" charset="0"/>
                            <a:ea typeface="Cambria Math" panose="02040503050406030204" pitchFamily="18" charset="0"/>
                          </a:rPr>
                          <m:t>2</m:t>
                        </m:r>
                      </m:sup>
                    </m:sSubSup>
                  </m:oMath>
                </a14:m>
                <a:r>
                  <a:rPr lang="en-US" dirty="0"/>
                  <a:t>)</a:t>
                </a:r>
              </a:p>
              <a:p>
                <a:r>
                  <a:rPr lang="en-US" dirty="0"/>
                  <a:t>Inner orbit (BBH) assumed circular (inner eccentricity mostly affects the SNR)</a:t>
                </a:r>
              </a:p>
              <a:p>
                <a:r>
                  <a:rPr lang="en-US" dirty="0"/>
                  <a:t>Reduction of Fisher matrix dimensions:</a:t>
                </a:r>
              </a:p>
              <a:p>
                <a:pPr lvl="1"/>
                <a:r>
                  <a:rPr lang="en-US" dirty="0"/>
                  <a:t>                                   can all be measured well by </a:t>
                </a:r>
                <a:br>
                  <a:rPr lang="en-US" dirty="0"/>
                </a:br>
                <a:r>
                  <a:rPr lang="en-US" dirty="0"/>
                  <a:t>ground-based detectors</a:t>
                </a:r>
              </a:p>
              <a:p>
                <a:pPr lvl="1"/>
                <a:r>
                  <a:rPr lang="en-US" dirty="0"/>
                  <a:t>Exclude other parameters which are very well</a:t>
                </a:r>
                <a:br>
                  <a:rPr lang="en-US" dirty="0"/>
                </a:br>
                <a:r>
                  <a:rPr lang="en-US" dirty="0"/>
                  <a:t>measured by the space-based system:</a:t>
                </a:r>
              </a:p>
              <a:p>
                <a:pPr marL="274320" lvl="1" indent="0">
                  <a:buNone/>
                </a:pPr>
                <a:br>
                  <a:rPr lang="en-US" dirty="0"/>
                </a:br>
                <a:br>
                  <a:rPr lang="en-US" dirty="0"/>
                </a:br>
                <a:br>
                  <a:rPr lang="en-US" dirty="0"/>
                </a:br>
                <a:br>
                  <a:rPr lang="en-US" dirty="0"/>
                </a:br>
                <a:r>
                  <a:rPr lang="en-US" dirty="0"/>
                  <a:t>(Work to reduce the condition number of the</a:t>
                </a:r>
                <a:br>
                  <a:rPr lang="en-US" dirty="0"/>
                </a:br>
                <a:r>
                  <a:rPr lang="en-US" dirty="0"/>
                  <a:t>Fisher matrix, </a:t>
                </a:r>
                <a:r>
                  <a:rPr lang="en-US" dirty="0">
                    <a:sym typeface="Wingdings" panose="05000000000000000000" pitchFamily="2" charset="2"/>
                  </a:rPr>
                  <a:t>improve numerical accuracy)</a:t>
                </a:r>
                <a:endParaRPr lang="en-US" dirty="0"/>
              </a:p>
              <a:p>
                <a:pPr lvl="1"/>
                <a:endParaRPr lang="en-US" dirty="0"/>
              </a:p>
            </p:txBody>
          </p:sp>
        </mc:Choice>
        <mc:Fallback>
          <p:sp>
            <p:nvSpPr>
              <p:cNvPr id="3" name="Content Placeholder 2">
                <a:extLst>
                  <a:ext uri="{FF2B5EF4-FFF2-40B4-BE49-F238E27FC236}">
                    <a16:creationId xmlns:a16="http://schemas.microsoft.com/office/drawing/2014/main" id="{19F6802F-B891-59DF-1B68-02CF6EB483A4}"/>
                  </a:ext>
                </a:extLst>
              </p:cNvPr>
              <p:cNvSpPr>
                <a:spLocks noGrp="1" noRot="1" noChangeAspect="1" noMove="1" noResize="1" noEditPoints="1" noAdjustHandles="1" noChangeArrowheads="1" noChangeShapeType="1" noTextEdit="1"/>
              </p:cNvSpPr>
              <p:nvPr>
                <p:ph idx="1"/>
              </p:nvPr>
            </p:nvSpPr>
            <p:spPr>
              <a:xfrm>
                <a:off x="1065226" y="1253331"/>
                <a:ext cx="8840773" cy="4537869"/>
              </a:xfrm>
              <a:blipFill>
                <a:blip r:embed="rId3"/>
                <a:stretch>
                  <a:fillRect l="-138" t="-1075" r="-103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42B63B5-5CD6-70F4-127C-214675394980}"/>
              </a:ext>
            </a:extLst>
          </p:cNvPr>
          <p:cNvPicPr>
            <a:picLocks noChangeAspect="1"/>
          </p:cNvPicPr>
          <p:nvPr/>
        </p:nvPicPr>
        <p:blipFill rotWithShape="1">
          <a:blip r:embed="rId4"/>
          <a:srcRect t="18753"/>
          <a:stretch/>
        </p:blipFill>
        <p:spPr>
          <a:xfrm>
            <a:off x="1577878" y="3210344"/>
            <a:ext cx="1981399" cy="299664"/>
          </a:xfrm>
          <a:prstGeom prst="rect">
            <a:avLst/>
          </a:prstGeom>
        </p:spPr>
      </p:pic>
      <p:pic>
        <p:nvPicPr>
          <p:cNvPr id="11" name="Picture 10">
            <a:extLst>
              <a:ext uri="{FF2B5EF4-FFF2-40B4-BE49-F238E27FC236}">
                <a16:creationId xmlns:a16="http://schemas.microsoft.com/office/drawing/2014/main" id="{FDCFF5BB-A0F6-AE5A-DF05-AA22106F65E9}"/>
              </a:ext>
            </a:extLst>
          </p:cNvPr>
          <p:cNvPicPr>
            <a:picLocks noChangeAspect="1"/>
          </p:cNvPicPr>
          <p:nvPr/>
        </p:nvPicPr>
        <p:blipFill>
          <a:blip r:embed="rId5"/>
          <a:stretch>
            <a:fillRect/>
          </a:stretch>
        </p:blipFill>
        <p:spPr>
          <a:xfrm>
            <a:off x="9470771" y="3150392"/>
            <a:ext cx="1287096" cy="2454276"/>
          </a:xfrm>
          <a:prstGeom prst="rect">
            <a:avLst/>
          </a:prstGeom>
        </p:spPr>
      </p:pic>
      <p:grpSp>
        <p:nvGrpSpPr>
          <p:cNvPr id="5" name="Group 4">
            <a:extLst>
              <a:ext uri="{FF2B5EF4-FFF2-40B4-BE49-F238E27FC236}">
                <a16:creationId xmlns:a16="http://schemas.microsoft.com/office/drawing/2014/main" id="{C372A289-94F6-BA9A-6D26-27793590983C}"/>
              </a:ext>
            </a:extLst>
          </p:cNvPr>
          <p:cNvGrpSpPr/>
          <p:nvPr/>
        </p:nvGrpSpPr>
        <p:grpSpPr>
          <a:xfrm>
            <a:off x="7180903" y="3150392"/>
            <a:ext cx="1576046" cy="3576104"/>
            <a:chOff x="7180903" y="3150392"/>
            <a:chExt cx="1576046" cy="3576104"/>
          </a:xfrm>
        </p:grpSpPr>
        <p:pic>
          <p:nvPicPr>
            <p:cNvPr id="13" name="Picture 12">
              <a:extLst>
                <a:ext uri="{FF2B5EF4-FFF2-40B4-BE49-F238E27FC236}">
                  <a16:creationId xmlns:a16="http://schemas.microsoft.com/office/drawing/2014/main" id="{F69E621C-5517-A621-163B-D9B09D6E6CEF}"/>
                </a:ext>
              </a:extLst>
            </p:cNvPr>
            <p:cNvPicPr>
              <a:picLocks noChangeAspect="1"/>
            </p:cNvPicPr>
            <p:nvPr/>
          </p:nvPicPr>
          <p:blipFill>
            <a:blip r:embed="rId6"/>
            <a:stretch>
              <a:fillRect/>
            </a:stretch>
          </p:blipFill>
          <p:spPr>
            <a:xfrm>
              <a:off x="7180903" y="3150392"/>
              <a:ext cx="1576046" cy="3576104"/>
            </a:xfrm>
            <a:prstGeom prst="rect">
              <a:avLst/>
            </a:prstGeom>
          </p:spPr>
        </p:pic>
        <p:pic>
          <p:nvPicPr>
            <p:cNvPr id="8" name="Picture 7">
              <a:extLst>
                <a:ext uri="{FF2B5EF4-FFF2-40B4-BE49-F238E27FC236}">
                  <a16:creationId xmlns:a16="http://schemas.microsoft.com/office/drawing/2014/main" id="{49A81E6F-2862-66E5-2C51-746D9B8756C4}"/>
                </a:ext>
              </a:extLst>
            </p:cNvPr>
            <p:cNvPicPr>
              <a:picLocks noChangeAspect="1"/>
            </p:cNvPicPr>
            <p:nvPr/>
          </p:nvPicPr>
          <p:blipFill>
            <a:blip r:embed="rId7"/>
            <a:stretch>
              <a:fillRect/>
            </a:stretch>
          </p:blipFill>
          <p:spPr>
            <a:xfrm>
              <a:off x="7279221" y="6472803"/>
              <a:ext cx="594412" cy="243861"/>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236FFE-58CA-E474-80A5-AD29B33078F3}"/>
                  </a:ext>
                </a:extLst>
              </p:cNvPr>
              <p:cNvSpPr txBox="1"/>
              <p:nvPr/>
            </p:nvSpPr>
            <p:spPr>
              <a:xfrm>
                <a:off x="5860991" y="4751693"/>
                <a:ext cx="1319912"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1" smtClean="0">
                                      <a:latin typeface="Cambria Math" panose="02040503050406030204" pitchFamily="18" charset="0"/>
                                    </a:rPr>
                                    <m:t>Σ</m:t>
                                  </m:r>
                                </m:e>
                                <m:sub>
                                  <m:r>
                                    <a:rPr lang="en-US" sz="2400" b="0" i="1" smtClean="0">
                                      <a:latin typeface="Cambria Math" panose="02040503050406030204" pitchFamily="18" charset="0"/>
                                    </a:rPr>
                                    <m:t>𝑖𝑖</m:t>
                                  </m:r>
                                </m:sub>
                              </m:sSub>
                            </m:e>
                          </m:d>
                        </m:e>
                        <m:sup>
                          <m:r>
                            <a:rPr lang="en-US" sz="2400" b="0" i="1" smtClean="0">
                              <a:latin typeface="Cambria Math" panose="02040503050406030204" pitchFamily="18" charset="0"/>
                            </a:rPr>
                            <m:t>0.5</m:t>
                          </m:r>
                        </m:sup>
                      </m:sSup>
                      <m:r>
                        <a:rPr lang="en-US" sz="2400" b="0" i="1" smtClean="0">
                          <a:latin typeface="Cambria Math" panose="02040503050406030204" pitchFamily="18" charset="0"/>
                        </a:rPr>
                        <m:t>=</m:t>
                      </m:r>
                    </m:oMath>
                  </m:oMathPara>
                </a14:m>
                <a:endParaRPr lang="en-US" sz="2400" b="0" dirty="0"/>
              </a:p>
            </p:txBody>
          </p:sp>
        </mc:Choice>
        <mc:Fallback xmlns="">
          <p:sp>
            <p:nvSpPr>
              <p:cNvPr id="4" name="TextBox 3">
                <a:extLst>
                  <a:ext uri="{FF2B5EF4-FFF2-40B4-BE49-F238E27FC236}">
                    <a16:creationId xmlns:a16="http://schemas.microsoft.com/office/drawing/2014/main" id="{DD236FFE-58CA-E474-80A5-AD29B33078F3}"/>
                  </a:ext>
                </a:extLst>
              </p:cNvPr>
              <p:cNvSpPr txBox="1">
                <a:spLocks noRot="1" noChangeAspect="1" noMove="1" noResize="1" noEditPoints="1" noAdjustHandles="1" noChangeArrowheads="1" noChangeShapeType="1" noTextEdit="1"/>
              </p:cNvSpPr>
              <p:nvPr/>
            </p:nvSpPr>
            <p:spPr>
              <a:xfrm>
                <a:off x="5860991" y="4751693"/>
                <a:ext cx="1319912" cy="373500"/>
              </a:xfrm>
              <a:prstGeom prst="rect">
                <a:avLst/>
              </a:prstGeom>
              <a:blipFill>
                <a:blip r:embed="rId8"/>
                <a:stretch>
                  <a:fillRect r="-922" b="-1774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C51999B6-7C04-319A-1668-53610840542A}"/>
              </a:ext>
            </a:extLst>
          </p:cNvPr>
          <p:cNvSpPr/>
          <p:nvPr/>
        </p:nvSpPr>
        <p:spPr>
          <a:xfrm>
            <a:off x="7180903" y="5604668"/>
            <a:ext cx="1576046" cy="1111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FB2999B-21C5-ECB0-FBD1-F4F47EEA44E9}"/>
              </a:ext>
            </a:extLst>
          </p:cNvPr>
          <p:cNvSpPr/>
          <p:nvPr/>
        </p:nvSpPr>
        <p:spPr>
          <a:xfrm>
            <a:off x="8811321" y="4579479"/>
            <a:ext cx="605077" cy="71792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4878ED-8871-D95D-0346-C785833210D4}"/>
              </a:ext>
            </a:extLst>
          </p:cNvPr>
          <p:cNvSpPr txBox="1"/>
          <p:nvPr/>
        </p:nvSpPr>
        <p:spPr>
          <a:xfrm>
            <a:off x="9261987" y="5604668"/>
            <a:ext cx="1710813" cy="523220"/>
          </a:xfrm>
          <a:prstGeom prst="rect">
            <a:avLst/>
          </a:prstGeom>
          <a:noFill/>
        </p:spPr>
        <p:txBody>
          <a:bodyPr wrap="square" rtlCol="0">
            <a:spAutoFit/>
          </a:bodyPr>
          <a:lstStyle/>
          <a:p>
            <a:pPr algn="ctr"/>
            <a:r>
              <a:rPr lang="en-US" sz="1400" dirty="0"/>
              <a:t>(Exclude 4 boxed parameters)</a:t>
            </a:r>
          </a:p>
        </p:txBody>
      </p:sp>
      <p:sp>
        <p:nvSpPr>
          <p:cNvPr id="14" name="TextBox 13">
            <a:extLst>
              <a:ext uri="{FF2B5EF4-FFF2-40B4-BE49-F238E27FC236}">
                <a16:creationId xmlns:a16="http://schemas.microsoft.com/office/drawing/2014/main" id="{0F1F9446-2517-2847-980B-92F1F56EC8E6}"/>
              </a:ext>
            </a:extLst>
          </p:cNvPr>
          <p:cNvSpPr txBox="1"/>
          <p:nvPr/>
        </p:nvSpPr>
        <p:spPr>
          <a:xfrm>
            <a:off x="7359256" y="2873393"/>
            <a:ext cx="3398611" cy="276999"/>
          </a:xfrm>
          <a:prstGeom prst="rect">
            <a:avLst/>
          </a:prstGeom>
          <a:noFill/>
        </p:spPr>
        <p:txBody>
          <a:bodyPr wrap="square" rtlCol="0">
            <a:spAutoFit/>
          </a:bodyPr>
          <a:lstStyle/>
          <a:p>
            <a:r>
              <a:rPr lang="en-US" sz="1200" dirty="0"/>
              <a:t>(One particular set of waveform parameters)</a:t>
            </a:r>
          </a:p>
        </p:txBody>
      </p:sp>
      <p:sp>
        <p:nvSpPr>
          <p:cNvPr id="15" name="Slide Number Placeholder 14">
            <a:extLst>
              <a:ext uri="{FF2B5EF4-FFF2-40B4-BE49-F238E27FC236}">
                <a16:creationId xmlns:a16="http://schemas.microsoft.com/office/drawing/2014/main" id="{4C074CCF-6832-B1AA-5437-F254354F1F25}"/>
              </a:ext>
            </a:extLst>
          </p:cNvPr>
          <p:cNvSpPr>
            <a:spLocks noGrp="1"/>
          </p:cNvSpPr>
          <p:nvPr>
            <p:ph type="sldNum" sz="quarter" idx="12"/>
          </p:nvPr>
        </p:nvSpPr>
        <p:spPr/>
        <p:txBody>
          <a:bodyPr>
            <a:normAutofit lnSpcReduction="10000"/>
          </a:bodyPr>
          <a:lstStyle/>
          <a:p>
            <a:fld id="{16A55C6C-3F6B-4A5C-A9CA-99A2E9045ABA}" type="slidenum">
              <a:rPr lang="en-US" smtClean="0"/>
              <a:t>4</a:t>
            </a:fld>
            <a:endParaRPr lang="en-US"/>
          </a:p>
        </p:txBody>
      </p:sp>
      <p:pic>
        <p:nvPicPr>
          <p:cNvPr id="17" name="Picture 16">
            <a:extLst>
              <a:ext uri="{FF2B5EF4-FFF2-40B4-BE49-F238E27FC236}">
                <a16:creationId xmlns:a16="http://schemas.microsoft.com/office/drawing/2014/main" id="{D75069A4-46B4-761F-5649-2511B01B6851}"/>
              </a:ext>
            </a:extLst>
          </p:cNvPr>
          <p:cNvPicPr>
            <a:picLocks noChangeAspect="1"/>
          </p:cNvPicPr>
          <p:nvPr/>
        </p:nvPicPr>
        <p:blipFill>
          <a:blip r:embed="rId9"/>
          <a:stretch>
            <a:fillRect/>
          </a:stretch>
        </p:blipFill>
        <p:spPr>
          <a:xfrm>
            <a:off x="1601789" y="4272825"/>
            <a:ext cx="3113389" cy="807175"/>
          </a:xfrm>
          <a:prstGeom prst="rect">
            <a:avLst/>
          </a:prstGeom>
        </p:spPr>
      </p:pic>
    </p:spTree>
    <p:extLst>
      <p:ext uri="{BB962C8B-B14F-4D97-AF65-F5344CB8AC3E}">
        <p14:creationId xmlns:p14="http://schemas.microsoft.com/office/powerpoint/2010/main" val="175294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966155C-6588-B149-8ED7-3CF22D3615CF}"/>
              </a:ext>
            </a:extLst>
          </p:cNvPr>
          <p:cNvPicPr>
            <a:picLocks noChangeAspect="1"/>
          </p:cNvPicPr>
          <p:nvPr/>
        </p:nvPicPr>
        <p:blipFill>
          <a:blip r:embed="rId3"/>
          <a:stretch>
            <a:fillRect/>
          </a:stretch>
        </p:blipFill>
        <p:spPr>
          <a:xfrm>
            <a:off x="6449792" y="206753"/>
            <a:ext cx="4653285" cy="2362002"/>
          </a:xfrm>
          <a:prstGeom prst="rect">
            <a:avLst/>
          </a:prstGeom>
        </p:spPr>
      </p:pic>
      <p:pic>
        <p:nvPicPr>
          <p:cNvPr id="41" name="Picture 40">
            <a:extLst>
              <a:ext uri="{FF2B5EF4-FFF2-40B4-BE49-F238E27FC236}">
                <a16:creationId xmlns:a16="http://schemas.microsoft.com/office/drawing/2014/main" id="{B9F9F26B-9AD9-3065-7B17-012D920D104A}"/>
              </a:ext>
            </a:extLst>
          </p:cNvPr>
          <p:cNvPicPr>
            <a:picLocks noChangeAspect="1"/>
          </p:cNvPicPr>
          <p:nvPr/>
        </p:nvPicPr>
        <p:blipFill>
          <a:blip r:embed="rId4"/>
          <a:stretch>
            <a:fillRect/>
          </a:stretch>
        </p:blipFill>
        <p:spPr>
          <a:xfrm>
            <a:off x="6335862" y="2429088"/>
            <a:ext cx="4737722" cy="2340772"/>
          </a:xfrm>
          <a:prstGeom prst="rect">
            <a:avLst/>
          </a:prstGeom>
        </p:spPr>
      </p:pic>
      <p:pic>
        <p:nvPicPr>
          <p:cNvPr id="12" name="Picture 11">
            <a:extLst>
              <a:ext uri="{FF2B5EF4-FFF2-40B4-BE49-F238E27FC236}">
                <a16:creationId xmlns:a16="http://schemas.microsoft.com/office/drawing/2014/main" id="{0986E981-483E-62C5-A00A-E292FC293ECA}"/>
              </a:ext>
            </a:extLst>
          </p:cNvPr>
          <p:cNvPicPr>
            <a:picLocks noChangeAspect="1"/>
          </p:cNvPicPr>
          <p:nvPr/>
        </p:nvPicPr>
        <p:blipFill>
          <a:blip r:embed="rId5"/>
          <a:stretch>
            <a:fillRect/>
          </a:stretch>
        </p:blipFill>
        <p:spPr>
          <a:xfrm>
            <a:off x="42227" y="3732957"/>
            <a:ext cx="4348397" cy="2961252"/>
          </a:xfrm>
          <a:prstGeom prst="rect">
            <a:avLst/>
          </a:prstGeom>
        </p:spPr>
      </p:pic>
      <p:pic>
        <p:nvPicPr>
          <p:cNvPr id="5" name="Picture 4">
            <a:extLst>
              <a:ext uri="{FF2B5EF4-FFF2-40B4-BE49-F238E27FC236}">
                <a16:creationId xmlns:a16="http://schemas.microsoft.com/office/drawing/2014/main" id="{E0F73C71-BA05-4CCA-8B36-8F394B59EFA5}"/>
              </a:ext>
            </a:extLst>
          </p:cNvPr>
          <p:cNvPicPr>
            <a:picLocks noChangeAspect="1"/>
          </p:cNvPicPr>
          <p:nvPr/>
        </p:nvPicPr>
        <p:blipFill>
          <a:blip r:embed="rId6"/>
          <a:stretch>
            <a:fillRect/>
          </a:stretch>
        </p:blipFill>
        <p:spPr>
          <a:xfrm>
            <a:off x="48348" y="671696"/>
            <a:ext cx="4312966" cy="2989601"/>
          </a:xfrm>
          <a:prstGeom prst="rect">
            <a:avLst/>
          </a:prstGeom>
        </p:spPr>
      </p:pic>
      <p:sp>
        <p:nvSpPr>
          <p:cNvPr id="17" name="Multiplication Sign 16">
            <a:extLst>
              <a:ext uri="{FF2B5EF4-FFF2-40B4-BE49-F238E27FC236}">
                <a16:creationId xmlns:a16="http://schemas.microsoft.com/office/drawing/2014/main" id="{B7C006B4-2777-82DB-B1D9-E3506764666E}"/>
              </a:ext>
            </a:extLst>
          </p:cNvPr>
          <p:cNvSpPr/>
          <p:nvPr/>
        </p:nvSpPr>
        <p:spPr>
          <a:xfrm>
            <a:off x="10677831" y="331192"/>
            <a:ext cx="340717" cy="362991"/>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6BE0F6AD-0035-B508-169C-9B17844F35F9}"/>
              </a:ext>
            </a:extLst>
          </p:cNvPr>
          <p:cNvSpPr>
            <a:spLocks noGrp="1"/>
          </p:cNvSpPr>
          <p:nvPr>
            <p:ph type="title"/>
          </p:nvPr>
        </p:nvSpPr>
        <p:spPr>
          <a:xfrm>
            <a:off x="-39328" y="-143949"/>
            <a:ext cx="9692640" cy="717928"/>
          </a:xfrm>
        </p:spPr>
        <p:txBody>
          <a:bodyPr>
            <a:normAutofit/>
          </a:bodyPr>
          <a:lstStyle/>
          <a:p>
            <a:r>
              <a:rPr lang="en-US" sz="3600" dirty="0"/>
              <a:t>Measuring SMBH Mass: TianGO</a:t>
            </a:r>
          </a:p>
        </p:txBody>
      </p:sp>
      <p:sp>
        <p:nvSpPr>
          <p:cNvPr id="10" name="Multiplication Sign 9">
            <a:extLst>
              <a:ext uri="{FF2B5EF4-FFF2-40B4-BE49-F238E27FC236}">
                <a16:creationId xmlns:a16="http://schemas.microsoft.com/office/drawing/2014/main" id="{B67CCE83-4F74-C8A9-C3F9-F5A31D8229E2}"/>
              </a:ext>
            </a:extLst>
          </p:cNvPr>
          <p:cNvSpPr/>
          <p:nvPr/>
        </p:nvSpPr>
        <p:spPr>
          <a:xfrm>
            <a:off x="541748" y="802824"/>
            <a:ext cx="245807" cy="21631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Multiplication Sign 15">
            <a:extLst>
              <a:ext uri="{FF2B5EF4-FFF2-40B4-BE49-F238E27FC236}">
                <a16:creationId xmlns:a16="http://schemas.microsoft.com/office/drawing/2014/main" id="{B4053F96-5597-4887-8753-5BF8D2E208E4}"/>
              </a:ext>
            </a:extLst>
          </p:cNvPr>
          <p:cNvSpPr/>
          <p:nvPr/>
        </p:nvSpPr>
        <p:spPr>
          <a:xfrm>
            <a:off x="622378" y="1745972"/>
            <a:ext cx="245807" cy="216310"/>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0" name="Multiplication Sign 19">
            <a:extLst>
              <a:ext uri="{FF2B5EF4-FFF2-40B4-BE49-F238E27FC236}">
                <a16:creationId xmlns:a16="http://schemas.microsoft.com/office/drawing/2014/main" id="{A46DC2AE-21F5-1DA7-F46E-B30709183054}"/>
              </a:ext>
            </a:extLst>
          </p:cNvPr>
          <p:cNvSpPr/>
          <p:nvPr/>
        </p:nvSpPr>
        <p:spPr>
          <a:xfrm>
            <a:off x="2308119" y="1810896"/>
            <a:ext cx="245807" cy="216310"/>
          </a:xfrm>
          <a:prstGeom prst="mathMultiply">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Multiplication Sign 24">
            <a:extLst>
              <a:ext uri="{FF2B5EF4-FFF2-40B4-BE49-F238E27FC236}">
                <a16:creationId xmlns:a16="http://schemas.microsoft.com/office/drawing/2014/main" id="{44D2E20B-8B8D-9942-8F33-901A5F95E3EF}"/>
              </a:ext>
            </a:extLst>
          </p:cNvPr>
          <p:cNvSpPr/>
          <p:nvPr/>
        </p:nvSpPr>
        <p:spPr>
          <a:xfrm>
            <a:off x="554524" y="3847226"/>
            <a:ext cx="245807" cy="21631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Multiplication Sign 25">
            <a:extLst>
              <a:ext uri="{FF2B5EF4-FFF2-40B4-BE49-F238E27FC236}">
                <a16:creationId xmlns:a16="http://schemas.microsoft.com/office/drawing/2014/main" id="{50DDD4FF-CF2F-91EA-A97B-BCA006EC53F9}"/>
              </a:ext>
            </a:extLst>
          </p:cNvPr>
          <p:cNvSpPr/>
          <p:nvPr/>
        </p:nvSpPr>
        <p:spPr>
          <a:xfrm>
            <a:off x="625827" y="4785920"/>
            <a:ext cx="245807" cy="216310"/>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7" name="Multiplication Sign 26">
            <a:extLst>
              <a:ext uri="{FF2B5EF4-FFF2-40B4-BE49-F238E27FC236}">
                <a16:creationId xmlns:a16="http://schemas.microsoft.com/office/drawing/2014/main" id="{F06CA9AD-5704-AF26-71DE-8FEF8B65DD39}"/>
              </a:ext>
            </a:extLst>
          </p:cNvPr>
          <p:cNvSpPr/>
          <p:nvPr/>
        </p:nvSpPr>
        <p:spPr>
          <a:xfrm>
            <a:off x="2311568" y="4841012"/>
            <a:ext cx="245807" cy="216310"/>
          </a:xfrm>
          <a:prstGeom prst="mathMultiply">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Multiplication Sign 10">
            <a:extLst>
              <a:ext uri="{FF2B5EF4-FFF2-40B4-BE49-F238E27FC236}">
                <a16:creationId xmlns:a16="http://schemas.microsoft.com/office/drawing/2014/main" id="{869818CE-6FE3-CAF6-5980-51E8A1350E1B}"/>
              </a:ext>
            </a:extLst>
          </p:cNvPr>
          <p:cNvSpPr/>
          <p:nvPr/>
        </p:nvSpPr>
        <p:spPr>
          <a:xfrm>
            <a:off x="10677832" y="2544776"/>
            <a:ext cx="338228" cy="308035"/>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6D00BD-B477-3C32-D0E8-D0D587C57730}"/>
                  </a:ext>
                </a:extLst>
              </p:cNvPr>
              <p:cNvSpPr txBox="1"/>
              <p:nvPr/>
            </p:nvSpPr>
            <p:spPr>
              <a:xfrm>
                <a:off x="4436044" y="1161197"/>
                <a:ext cx="1797608" cy="830997"/>
              </a:xfrm>
              <a:prstGeom prst="rect">
                <a:avLst/>
              </a:prstGeom>
              <a:noFill/>
            </p:spPr>
            <p:txBody>
              <a:bodyPr wrap="square" rtlCol="0">
                <a:spAutoFit/>
              </a:bodyPr>
              <a:lstStyle/>
              <a:p>
                <a:pPr algn="ctr"/>
                <a:r>
                  <a:rPr lang="en-US" sz="1600" dirty="0">
                    <a:solidFill>
                      <a:schemeClr val="tx1">
                        <a:lumMod val="65000"/>
                        <a:lumOff val="35000"/>
                      </a:schemeClr>
                    </a:solidFill>
                  </a:rPr>
                  <a:t>Precession not discernible </a:t>
                </a:r>
                <a:br>
                  <a:rPr lang="en-US" sz="1600" dirty="0">
                    <a:solidFill>
                      <a:schemeClr val="tx1">
                        <a:lumMod val="65000"/>
                        <a:lumOff val="35000"/>
                      </a:schemeClr>
                    </a:solidFill>
                  </a:rPr>
                </a:br>
                <a14:m>
                  <m:oMathPara xmlns:m="http://schemas.openxmlformats.org/officeDocument/2006/math">
                    <m:oMathParaPr>
                      <m:jc m:val="centerGroup"/>
                    </m:oMathParaPr>
                    <m:oMath xmlns:m="http://schemas.openxmlformats.org/officeDocument/2006/math">
                      <m:r>
                        <a:rPr lang="en-US" sz="1600">
                          <a:solidFill>
                            <a:schemeClr val="tx1">
                              <a:lumMod val="65000"/>
                              <a:lumOff val="35000"/>
                            </a:schemeClr>
                          </a:solidFill>
                          <a:latin typeface="Cambria Math" panose="02040503050406030204" pitchFamily="18" charset="0"/>
                          <a:ea typeface="Cambria Math" panose="02040503050406030204" pitchFamily="18" charset="0"/>
                        </a:rPr>
                        <m:t>(</m:t>
                      </m:r>
                      <m:r>
                        <a:rPr lang="en-US" sz="160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sz="1600" i="1" smtClean="0">
                              <a:solidFill>
                                <a:schemeClr val="tx1">
                                  <a:lumMod val="65000"/>
                                  <a:lumOff val="35000"/>
                                </a:schemeClr>
                              </a:solidFill>
                              <a:latin typeface="Cambria Math" panose="02040503050406030204" pitchFamily="18" charset="0"/>
                              <a:ea typeface="Cambria Math" panose="02040503050406030204" pitchFamily="18" charset="0"/>
                            </a:rPr>
                            <m:t>𝜆</m:t>
                          </m:r>
                        </m:e>
                        <m: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𝐿</m:t>
                          </m:r>
                        </m:sub>
                      </m:s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&gt;</m:t>
                      </m:r>
                      <m:sSub>
                        <m:sSubPr>
                          <m:ctrlP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sz="1600" i="1" smtClean="0">
                              <a:solidFill>
                                <a:schemeClr val="tx1">
                                  <a:lumMod val="65000"/>
                                  <a:lumOff val="35000"/>
                                </a:schemeClr>
                              </a:solidFill>
                              <a:latin typeface="Cambria Math" panose="02040503050406030204" pitchFamily="18" charset="0"/>
                              <a:ea typeface="Cambria Math" panose="02040503050406030204" pitchFamily="18" charset="0"/>
                            </a:rPr>
                            <m:t>𝜆</m:t>
                          </m:r>
                        </m:e>
                        <m: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𝐿</m:t>
                          </m:r>
                        </m:sub>
                      </m:s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en-US" sz="1600" dirty="0">
                  <a:solidFill>
                    <a:schemeClr val="tx1">
                      <a:lumMod val="65000"/>
                      <a:lumOff val="35000"/>
                    </a:schemeClr>
                  </a:solidFill>
                </a:endParaRPr>
              </a:p>
            </p:txBody>
          </p:sp>
        </mc:Choice>
        <mc:Fallback xmlns="">
          <p:sp>
            <p:nvSpPr>
              <p:cNvPr id="9" name="TextBox 8">
                <a:extLst>
                  <a:ext uri="{FF2B5EF4-FFF2-40B4-BE49-F238E27FC236}">
                    <a16:creationId xmlns:a16="http://schemas.microsoft.com/office/drawing/2014/main" id="{386D00BD-B477-3C32-D0E8-D0D587C57730}"/>
                  </a:ext>
                </a:extLst>
              </p:cNvPr>
              <p:cNvSpPr txBox="1">
                <a:spLocks noRot="1" noChangeAspect="1" noMove="1" noResize="1" noEditPoints="1" noAdjustHandles="1" noChangeArrowheads="1" noChangeShapeType="1" noTextEdit="1"/>
              </p:cNvSpPr>
              <p:nvPr/>
            </p:nvSpPr>
            <p:spPr>
              <a:xfrm>
                <a:off x="4436044" y="1161197"/>
                <a:ext cx="1797608" cy="830997"/>
              </a:xfrm>
              <a:prstGeom prst="rect">
                <a:avLst/>
              </a:prstGeom>
              <a:blipFill>
                <a:blip r:embed="rId7"/>
                <a:stretch>
                  <a:fillRect t="-2190" b="-4380"/>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EFF5F3E9-6FF7-242B-8104-892127EC6CC7}"/>
              </a:ext>
            </a:extLst>
          </p:cNvPr>
          <p:cNvSpPr txBox="1"/>
          <p:nvPr/>
        </p:nvSpPr>
        <p:spPr>
          <a:xfrm>
            <a:off x="4419831" y="2021815"/>
            <a:ext cx="1522034" cy="830997"/>
          </a:xfrm>
          <a:prstGeom prst="rect">
            <a:avLst/>
          </a:prstGeom>
          <a:noFill/>
        </p:spPr>
        <p:txBody>
          <a:bodyPr wrap="square" rtlCol="0">
            <a:spAutoFit/>
          </a:bodyPr>
          <a:lstStyle/>
          <a:p>
            <a:pPr algn="ctr"/>
            <a:r>
              <a:rPr lang="en-US" sz="1600" dirty="0">
                <a:solidFill>
                  <a:srgbClr val="993784"/>
                </a:solidFill>
              </a:rPr>
              <a:t>Outer binary merges too quickly</a:t>
            </a:r>
          </a:p>
        </p:txBody>
      </p:sp>
      <p:cxnSp>
        <p:nvCxnSpPr>
          <p:cNvPr id="13" name="Straight Arrow Connector 12">
            <a:extLst>
              <a:ext uri="{FF2B5EF4-FFF2-40B4-BE49-F238E27FC236}">
                <a16:creationId xmlns:a16="http://schemas.microsoft.com/office/drawing/2014/main" id="{15AA57ED-D424-B13B-33F7-0A169B5F33C5}"/>
              </a:ext>
            </a:extLst>
          </p:cNvPr>
          <p:cNvCxnSpPr>
            <a:stCxn id="29" idx="1"/>
          </p:cNvCxnSpPr>
          <p:nvPr/>
        </p:nvCxnSpPr>
        <p:spPr>
          <a:xfrm flipH="1">
            <a:off x="868185" y="2437314"/>
            <a:ext cx="3551646" cy="10746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1CE0267-5153-1EA5-F9CB-F6565D7E8A35}"/>
              </a:ext>
            </a:extLst>
          </p:cNvPr>
          <p:cNvCxnSpPr>
            <a:cxnSpLocks/>
            <a:stCxn id="9" idx="1"/>
          </p:cNvCxnSpPr>
          <p:nvPr/>
        </p:nvCxnSpPr>
        <p:spPr>
          <a:xfrm flipH="1" flipV="1">
            <a:off x="3057832" y="1262098"/>
            <a:ext cx="1378212" cy="31459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39" name="Picture 38">
            <a:extLst>
              <a:ext uri="{FF2B5EF4-FFF2-40B4-BE49-F238E27FC236}">
                <a16:creationId xmlns:a16="http://schemas.microsoft.com/office/drawing/2014/main" id="{7B96C450-589E-AB95-A8AA-6027FFE8E5D1}"/>
              </a:ext>
            </a:extLst>
          </p:cNvPr>
          <p:cNvPicPr>
            <a:picLocks noChangeAspect="1"/>
          </p:cNvPicPr>
          <p:nvPr/>
        </p:nvPicPr>
        <p:blipFill>
          <a:blip r:embed="rId8"/>
          <a:stretch>
            <a:fillRect/>
          </a:stretch>
        </p:blipFill>
        <p:spPr>
          <a:xfrm>
            <a:off x="6411315" y="4495992"/>
            <a:ext cx="4653285" cy="2340772"/>
          </a:xfrm>
          <a:prstGeom prst="rect">
            <a:avLst/>
          </a:prstGeom>
        </p:spPr>
      </p:pic>
      <p:sp>
        <p:nvSpPr>
          <p:cNvPr id="21" name="Multiplication Sign 20">
            <a:extLst>
              <a:ext uri="{FF2B5EF4-FFF2-40B4-BE49-F238E27FC236}">
                <a16:creationId xmlns:a16="http://schemas.microsoft.com/office/drawing/2014/main" id="{CBC6346B-3755-3C75-FA36-D2C6BC1A9FF9}"/>
              </a:ext>
            </a:extLst>
          </p:cNvPr>
          <p:cNvSpPr/>
          <p:nvPr/>
        </p:nvSpPr>
        <p:spPr>
          <a:xfrm>
            <a:off x="10677832" y="4625238"/>
            <a:ext cx="338228" cy="260310"/>
          </a:xfrm>
          <a:prstGeom prst="mathMultiply">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FF"/>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25D004-2860-5227-57BD-5A20DC975AAD}"/>
                  </a:ext>
                </a:extLst>
              </p:cNvPr>
              <p:cNvSpPr txBox="1"/>
              <p:nvPr/>
            </p:nvSpPr>
            <p:spPr>
              <a:xfrm rot="1841608">
                <a:off x="859711" y="1152530"/>
                <a:ext cx="21434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𝑑𝑒</m:t>
                          </m:r>
                          <m:r>
                            <a:rPr lang="en-US" sz="1600" b="0" i="1" smtClean="0">
                              <a:latin typeface="Cambria Math" panose="02040503050406030204" pitchFamily="18" charset="0"/>
                            </a:rPr>
                            <m:t> </m:t>
                          </m:r>
                          <m:r>
                            <a:rPr lang="en-US" sz="1600" b="0" i="1" smtClean="0">
                              <a:latin typeface="Cambria Math" panose="02040503050406030204" pitchFamily="18" charset="0"/>
                            </a:rPr>
                            <m:t>𝑆𝑖𝑡𝑡𝑒𝑟</m:t>
                          </m:r>
                        </m:sub>
                      </m:sSub>
                      <m:r>
                        <a:rPr lang="en-US" sz="1600" b="0" i="1" smtClean="0">
                          <a:latin typeface="Cambria Math" panose="02040503050406030204" pitchFamily="18" charset="0"/>
                        </a:rPr>
                        <m:t>=10</m:t>
                      </m:r>
                      <m:r>
                        <a:rPr lang="en-US" sz="1600" b="0" i="1" smtClean="0">
                          <a:latin typeface="Cambria Math" panose="02040503050406030204" pitchFamily="18" charset="0"/>
                        </a:rPr>
                        <m:t>𝑦𝑟</m:t>
                      </m:r>
                    </m:oMath>
                  </m:oMathPara>
                </a14:m>
                <a:endParaRPr lang="en-US" sz="1600" dirty="0"/>
              </a:p>
            </p:txBody>
          </p:sp>
        </mc:Choice>
        <mc:Fallback xmlns="">
          <p:sp>
            <p:nvSpPr>
              <p:cNvPr id="3" name="TextBox 2">
                <a:extLst>
                  <a:ext uri="{FF2B5EF4-FFF2-40B4-BE49-F238E27FC236}">
                    <a16:creationId xmlns:a16="http://schemas.microsoft.com/office/drawing/2014/main" id="{6125D004-2860-5227-57BD-5A20DC975AAD}"/>
                  </a:ext>
                </a:extLst>
              </p:cNvPr>
              <p:cNvSpPr txBox="1">
                <a:spLocks noRot="1" noChangeAspect="1" noMove="1" noResize="1" noEditPoints="1" noAdjustHandles="1" noChangeArrowheads="1" noChangeShapeType="1" noTextEdit="1"/>
              </p:cNvSpPr>
              <p:nvPr/>
            </p:nvSpPr>
            <p:spPr>
              <a:xfrm rot="1841608">
                <a:off x="859711" y="1152530"/>
                <a:ext cx="2143432" cy="338554"/>
              </a:xfrm>
              <a:prstGeom prst="rect">
                <a:avLst/>
              </a:prstGeom>
              <a:blipFill>
                <a:blip r:embed="rId9"/>
                <a:stretch>
                  <a:fillRect/>
                </a:stretch>
              </a:blipFill>
            </p:spPr>
            <p:txBody>
              <a:bodyPr/>
              <a:lstStyle/>
              <a:p>
                <a:r>
                  <a:rPr lang="en-US">
                    <a:noFill/>
                  </a:rPr>
                  <a:t> </a:t>
                </a:r>
              </a:p>
            </p:txBody>
          </p:sp>
        </mc:Fallback>
      </mc:AlternateContent>
      <p:pic>
        <p:nvPicPr>
          <p:cNvPr id="6" name="Picture 5" descr="A picture containing diagram&#10;&#10;Description automatically generated">
            <a:extLst>
              <a:ext uri="{FF2B5EF4-FFF2-40B4-BE49-F238E27FC236}">
                <a16:creationId xmlns:a16="http://schemas.microsoft.com/office/drawing/2014/main" id="{24082774-C3C8-578E-2A42-3458B2A53D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9220" y="3613347"/>
            <a:ext cx="2182783" cy="1603678"/>
          </a:xfrm>
          <a:prstGeom prst="rect">
            <a:avLst/>
          </a:prstGeom>
        </p:spPr>
      </p:pic>
      <p:sp>
        <p:nvSpPr>
          <p:cNvPr id="4" name="Slide Number Placeholder 3">
            <a:extLst>
              <a:ext uri="{FF2B5EF4-FFF2-40B4-BE49-F238E27FC236}">
                <a16:creationId xmlns:a16="http://schemas.microsoft.com/office/drawing/2014/main" id="{FF329570-0D10-4272-26D8-69577CE26125}"/>
              </a:ext>
            </a:extLst>
          </p:cNvPr>
          <p:cNvSpPr>
            <a:spLocks noGrp="1"/>
          </p:cNvSpPr>
          <p:nvPr>
            <p:ph type="sldNum" sz="quarter" idx="12"/>
          </p:nvPr>
        </p:nvSpPr>
        <p:spPr/>
        <p:txBody>
          <a:bodyPr>
            <a:normAutofit lnSpcReduction="10000"/>
          </a:bodyPr>
          <a:lstStyle/>
          <a:p>
            <a:fld id="{16A55C6C-3F6B-4A5C-A9CA-99A2E9045ABA}" type="slidenum">
              <a:rPr lang="en-US" smtClean="0"/>
              <a:t>5</a:t>
            </a:fld>
            <a:endParaRPr lang="en-US"/>
          </a:p>
        </p:txBody>
      </p:sp>
      <p:pic>
        <p:nvPicPr>
          <p:cNvPr id="7" name="Picture 6">
            <a:extLst>
              <a:ext uri="{FF2B5EF4-FFF2-40B4-BE49-F238E27FC236}">
                <a16:creationId xmlns:a16="http://schemas.microsoft.com/office/drawing/2014/main" id="{9D97FBC7-577B-6A9C-DC9F-E5A5C070CB4A}"/>
              </a:ext>
            </a:extLst>
          </p:cNvPr>
          <p:cNvPicPr>
            <a:picLocks noChangeAspect="1"/>
          </p:cNvPicPr>
          <p:nvPr/>
        </p:nvPicPr>
        <p:blipFill rotWithShape="1">
          <a:blip r:embed="rId8"/>
          <a:srcRect l="55203" t="95435" r="41904" b="266"/>
          <a:stretch/>
        </p:blipFill>
        <p:spPr>
          <a:xfrm>
            <a:off x="8940801" y="6603735"/>
            <a:ext cx="311806" cy="233029"/>
          </a:xfrm>
          <a:prstGeom prst="rect">
            <a:avLst/>
          </a:prstGeom>
        </p:spPr>
      </p:pic>
    </p:spTree>
    <p:extLst>
      <p:ext uri="{BB962C8B-B14F-4D97-AF65-F5344CB8AC3E}">
        <p14:creationId xmlns:p14="http://schemas.microsoft.com/office/powerpoint/2010/main" val="117342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E563E63-6E6F-4471-F3CE-6835E27FE38E}"/>
              </a:ext>
            </a:extLst>
          </p:cNvPr>
          <p:cNvPicPr>
            <a:picLocks noChangeAspect="1"/>
          </p:cNvPicPr>
          <p:nvPr/>
        </p:nvPicPr>
        <p:blipFill>
          <a:blip r:embed="rId3"/>
          <a:stretch>
            <a:fillRect/>
          </a:stretch>
        </p:blipFill>
        <p:spPr>
          <a:xfrm>
            <a:off x="6699746" y="180700"/>
            <a:ext cx="4385618" cy="2359679"/>
          </a:xfrm>
          <a:prstGeom prst="rect">
            <a:avLst/>
          </a:prstGeom>
        </p:spPr>
      </p:pic>
      <p:pic>
        <p:nvPicPr>
          <p:cNvPr id="33" name="Picture 32">
            <a:extLst>
              <a:ext uri="{FF2B5EF4-FFF2-40B4-BE49-F238E27FC236}">
                <a16:creationId xmlns:a16="http://schemas.microsoft.com/office/drawing/2014/main" id="{E5E32699-A9E8-837B-CBB5-76735917C63B}"/>
              </a:ext>
            </a:extLst>
          </p:cNvPr>
          <p:cNvPicPr>
            <a:picLocks noChangeAspect="1"/>
          </p:cNvPicPr>
          <p:nvPr/>
        </p:nvPicPr>
        <p:blipFill>
          <a:blip r:embed="rId4"/>
          <a:stretch>
            <a:fillRect/>
          </a:stretch>
        </p:blipFill>
        <p:spPr>
          <a:xfrm>
            <a:off x="6430980" y="2413041"/>
            <a:ext cx="4653289" cy="2359680"/>
          </a:xfrm>
          <a:prstGeom prst="rect">
            <a:avLst/>
          </a:prstGeom>
        </p:spPr>
      </p:pic>
      <p:pic>
        <p:nvPicPr>
          <p:cNvPr id="15" name="Picture 14">
            <a:extLst>
              <a:ext uri="{FF2B5EF4-FFF2-40B4-BE49-F238E27FC236}">
                <a16:creationId xmlns:a16="http://schemas.microsoft.com/office/drawing/2014/main" id="{2382BD21-D513-462E-2424-CD347F9EC1C8}"/>
              </a:ext>
            </a:extLst>
          </p:cNvPr>
          <p:cNvPicPr>
            <a:picLocks noChangeAspect="1"/>
          </p:cNvPicPr>
          <p:nvPr/>
        </p:nvPicPr>
        <p:blipFill>
          <a:blip r:embed="rId5"/>
          <a:stretch>
            <a:fillRect/>
          </a:stretch>
        </p:blipFill>
        <p:spPr>
          <a:xfrm>
            <a:off x="34065" y="691861"/>
            <a:ext cx="4421643" cy="3026937"/>
          </a:xfrm>
          <a:prstGeom prst="rect">
            <a:avLst/>
          </a:prstGeom>
        </p:spPr>
      </p:pic>
      <p:pic>
        <p:nvPicPr>
          <p:cNvPr id="6" name="Picture 5">
            <a:extLst>
              <a:ext uri="{FF2B5EF4-FFF2-40B4-BE49-F238E27FC236}">
                <a16:creationId xmlns:a16="http://schemas.microsoft.com/office/drawing/2014/main" id="{2D3D664F-AE28-9A05-A89E-37674E3FE631}"/>
              </a:ext>
            </a:extLst>
          </p:cNvPr>
          <p:cNvPicPr>
            <a:picLocks noChangeAspect="1"/>
          </p:cNvPicPr>
          <p:nvPr/>
        </p:nvPicPr>
        <p:blipFill>
          <a:blip r:embed="rId6"/>
          <a:stretch>
            <a:fillRect/>
          </a:stretch>
        </p:blipFill>
        <p:spPr>
          <a:xfrm>
            <a:off x="9561" y="3728210"/>
            <a:ext cx="4446147" cy="3047223"/>
          </a:xfrm>
          <a:prstGeom prst="rect">
            <a:avLst/>
          </a:prstGeom>
        </p:spPr>
      </p:pic>
      <p:sp>
        <p:nvSpPr>
          <p:cNvPr id="17" name="Multiplication Sign 16">
            <a:extLst>
              <a:ext uri="{FF2B5EF4-FFF2-40B4-BE49-F238E27FC236}">
                <a16:creationId xmlns:a16="http://schemas.microsoft.com/office/drawing/2014/main" id="{B7C006B4-2777-82DB-B1D9-E3506764666E}"/>
              </a:ext>
            </a:extLst>
          </p:cNvPr>
          <p:cNvSpPr/>
          <p:nvPr/>
        </p:nvSpPr>
        <p:spPr>
          <a:xfrm>
            <a:off x="10668000" y="311528"/>
            <a:ext cx="350549" cy="317664"/>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6BE0F6AD-0035-B508-169C-9B17844F35F9}"/>
              </a:ext>
            </a:extLst>
          </p:cNvPr>
          <p:cNvSpPr>
            <a:spLocks noGrp="1"/>
          </p:cNvSpPr>
          <p:nvPr>
            <p:ph type="title"/>
          </p:nvPr>
        </p:nvSpPr>
        <p:spPr>
          <a:xfrm>
            <a:off x="-29767" y="-126550"/>
            <a:ext cx="9692640" cy="717928"/>
          </a:xfrm>
        </p:spPr>
        <p:txBody>
          <a:bodyPr>
            <a:normAutofit/>
          </a:bodyPr>
          <a:lstStyle/>
          <a:p>
            <a:r>
              <a:rPr lang="en-US" sz="3600" dirty="0"/>
              <a:t>Measuring Eccentricity: TianGO</a:t>
            </a:r>
          </a:p>
        </p:txBody>
      </p:sp>
      <p:sp>
        <p:nvSpPr>
          <p:cNvPr id="10" name="Multiplication Sign 9">
            <a:extLst>
              <a:ext uri="{FF2B5EF4-FFF2-40B4-BE49-F238E27FC236}">
                <a16:creationId xmlns:a16="http://schemas.microsoft.com/office/drawing/2014/main" id="{B67CCE83-4F74-C8A9-C3F9-F5A31D8229E2}"/>
              </a:ext>
            </a:extLst>
          </p:cNvPr>
          <p:cNvSpPr/>
          <p:nvPr/>
        </p:nvSpPr>
        <p:spPr>
          <a:xfrm>
            <a:off x="541748" y="802824"/>
            <a:ext cx="245807" cy="21631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Multiplication Sign 15">
            <a:extLst>
              <a:ext uri="{FF2B5EF4-FFF2-40B4-BE49-F238E27FC236}">
                <a16:creationId xmlns:a16="http://schemas.microsoft.com/office/drawing/2014/main" id="{B4053F96-5597-4887-8753-5BF8D2E208E4}"/>
              </a:ext>
            </a:extLst>
          </p:cNvPr>
          <p:cNvSpPr/>
          <p:nvPr/>
        </p:nvSpPr>
        <p:spPr>
          <a:xfrm>
            <a:off x="622378" y="1745972"/>
            <a:ext cx="245807" cy="216310"/>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0" name="Multiplication Sign 19">
            <a:extLst>
              <a:ext uri="{FF2B5EF4-FFF2-40B4-BE49-F238E27FC236}">
                <a16:creationId xmlns:a16="http://schemas.microsoft.com/office/drawing/2014/main" id="{A46DC2AE-21F5-1DA7-F46E-B30709183054}"/>
              </a:ext>
            </a:extLst>
          </p:cNvPr>
          <p:cNvSpPr/>
          <p:nvPr/>
        </p:nvSpPr>
        <p:spPr>
          <a:xfrm>
            <a:off x="2308119" y="1810896"/>
            <a:ext cx="245807" cy="216310"/>
          </a:xfrm>
          <a:prstGeom prst="mathMultiply">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Multiplication Sign 24">
            <a:extLst>
              <a:ext uri="{FF2B5EF4-FFF2-40B4-BE49-F238E27FC236}">
                <a16:creationId xmlns:a16="http://schemas.microsoft.com/office/drawing/2014/main" id="{44D2E20B-8B8D-9942-8F33-901A5F95E3EF}"/>
              </a:ext>
            </a:extLst>
          </p:cNvPr>
          <p:cNvSpPr/>
          <p:nvPr/>
        </p:nvSpPr>
        <p:spPr>
          <a:xfrm>
            <a:off x="554524" y="3847226"/>
            <a:ext cx="245807" cy="21631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Multiplication Sign 25">
            <a:extLst>
              <a:ext uri="{FF2B5EF4-FFF2-40B4-BE49-F238E27FC236}">
                <a16:creationId xmlns:a16="http://schemas.microsoft.com/office/drawing/2014/main" id="{50DDD4FF-CF2F-91EA-A97B-BCA006EC53F9}"/>
              </a:ext>
            </a:extLst>
          </p:cNvPr>
          <p:cNvSpPr/>
          <p:nvPr/>
        </p:nvSpPr>
        <p:spPr>
          <a:xfrm>
            <a:off x="625827" y="4785920"/>
            <a:ext cx="245807" cy="216310"/>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7" name="Multiplication Sign 26">
            <a:extLst>
              <a:ext uri="{FF2B5EF4-FFF2-40B4-BE49-F238E27FC236}">
                <a16:creationId xmlns:a16="http://schemas.microsoft.com/office/drawing/2014/main" id="{F06CA9AD-5704-AF26-71DE-8FEF8B65DD39}"/>
              </a:ext>
            </a:extLst>
          </p:cNvPr>
          <p:cNvSpPr/>
          <p:nvPr/>
        </p:nvSpPr>
        <p:spPr>
          <a:xfrm>
            <a:off x="2311568" y="4841012"/>
            <a:ext cx="245807" cy="216310"/>
          </a:xfrm>
          <a:prstGeom prst="mathMultiply">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Multiplication Sign 10">
            <a:extLst>
              <a:ext uri="{FF2B5EF4-FFF2-40B4-BE49-F238E27FC236}">
                <a16:creationId xmlns:a16="http://schemas.microsoft.com/office/drawing/2014/main" id="{869818CE-6FE3-CAF6-5980-51E8A1350E1B}"/>
              </a:ext>
            </a:extLst>
          </p:cNvPr>
          <p:cNvSpPr/>
          <p:nvPr/>
        </p:nvSpPr>
        <p:spPr>
          <a:xfrm>
            <a:off x="10668000" y="2544777"/>
            <a:ext cx="348059" cy="302852"/>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EFF5F3E9-6FF7-242B-8104-892127EC6CC7}"/>
              </a:ext>
            </a:extLst>
          </p:cNvPr>
          <p:cNvSpPr txBox="1"/>
          <p:nvPr/>
        </p:nvSpPr>
        <p:spPr>
          <a:xfrm>
            <a:off x="4419831" y="2021815"/>
            <a:ext cx="1522034" cy="830997"/>
          </a:xfrm>
          <a:prstGeom prst="rect">
            <a:avLst/>
          </a:prstGeom>
          <a:noFill/>
        </p:spPr>
        <p:txBody>
          <a:bodyPr wrap="square" rtlCol="0">
            <a:spAutoFit/>
          </a:bodyPr>
          <a:lstStyle/>
          <a:p>
            <a:pPr algn="ctr"/>
            <a:r>
              <a:rPr lang="en-US" sz="1600" dirty="0">
                <a:solidFill>
                  <a:srgbClr val="993784"/>
                </a:solidFill>
              </a:rPr>
              <a:t>Outer binary merges too quickly</a:t>
            </a:r>
          </a:p>
        </p:txBody>
      </p:sp>
      <p:cxnSp>
        <p:nvCxnSpPr>
          <p:cNvPr id="13" name="Straight Arrow Connector 12">
            <a:extLst>
              <a:ext uri="{FF2B5EF4-FFF2-40B4-BE49-F238E27FC236}">
                <a16:creationId xmlns:a16="http://schemas.microsoft.com/office/drawing/2014/main" id="{15AA57ED-D424-B13B-33F7-0A169B5F33C5}"/>
              </a:ext>
            </a:extLst>
          </p:cNvPr>
          <p:cNvCxnSpPr>
            <a:stCxn id="29" idx="1"/>
          </p:cNvCxnSpPr>
          <p:nvPr/>
        </p:nvCxnSpPr>
        <p:spPr>
          <a:xfrm flipH="1">
            <a:off x="868185" y="2437314"/>
            <a:ext cx="3551646" cy="10746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1CE0267-5153-1EA5-F9CB-F6565D7E8A35}"/>
              </a:ext>
            </a:extLst>
          </p:cNvPr>
          <p:cNvCxnSpPr>
            <a:cxnSpLocks/>
          </p:cNvCxnSpPr>
          <p:nvPr/>
        </p:nvCxnSpPr>
        <p:spPr>
          <a:xfrm flipH="1" flipV="1">
            <a:off x="3057832" y="1262098"/>
            <a:ext cx="1378212" cy="19148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B1B2EB10-8988-8451-5A66-955882115209}"/>
              </a:ext>
            </a:extLst>
          </p:cNvPr>
          <p:cNvPicPr>
            <a:picLocks noChangeAspect="1"/>
          </p:cNvPicPr>
          <p:nvPr/>
        </p:nvPicPr>
        <p:blipFill>
          <a:blip r:embed="rId7"/>
          <a:stretch>
            <a:fillRect/>
          </a:stretch>
        </p:blipFill>
        <p:spPr>
          <a:xfrm>
            <a:off x="6430441" y="4494410"/>
            <a:ext cx="4643998" cy="2359679"/>
          </a:xfrm>
          <a:prstGeom prst="rect">
            <a:avLst/>
          </a:prstGeom>
        </p:spPr>
      </p:pic>
      <p:sp>
        <p:nvSpPr>
          <p:cNvPr id="21" name="Multiplication Sign 20">
            <a:extLst>
              <a:ext uri="{FF2B5EF4-FFF2-40B4-BE49-F238E27FC236}">
                <a16:creationId xmlns:a16="http://schemas.microsoft.com/office/drawing/2014/main" id="{CBC6346B-3755-3C75-FA36-D2C6BC1A9FF9}"/>
              </a:ext>
            </a:extLst>
          </p:cNvPr>
          <p:cNvSpPr/>
          <p:nvPr/>
        </p:nvSpPr>
        <p:spPr>
          <a:xfrm>
            <a:off x="10668000" y="4625238"/>
            <a:ext cx="348059" cy="303760"/>
          </a:xfrm>
          <a:prstGeom prst="mathMultiply">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FF"/>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C29A06-BEC8-131C-B4BF-6EBD25C87101}"/>
                  </a:ext>
                </a:extLst>
              </p:cNvPr>
              <p:cNvSpPr txBox="1"/>
              <p:nvPr/>
            </p:nvSpPr>
            <p:spPr>
              <a:xfrm rot="1841608">
                <a:off x="859711" y="1152530"/>
                <a:ext cx="214343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𝑑𝑒</m:t>
                          </m:r>
                          <m:r>
                            <a:rPr lang="en-US" sz="1600" b="0" i="1" smtClean="0">
                              <a:latin typeface="Cambria Math" panose="02040503050406030204" pitchFamily="18" charset="0"/>
                            </a:rPr>
                            <m:t> </m:t>
                          </m:r>
                          <m:r>
                            <a:rPr lang="en-US" sz="1600" b="0" i="1" smtClean="0">
                              <a:latin typeface="Cambria Math" panose="02040503050406030204" pitchFamily="18" charset="0"/>
                            </a:rPr>
                            <m:t>𝑆𝑖𝑡𝑡𝑒𝑟</m:t>
                          </m:r>
                        </m:sub>
                      </m:sSub>
                      <m:r>
                        <a:rPr lang="en-US" sz="1600" b="0" i="1" smtClean="0">
                          <a:latin typeface="Cambria Math" panose="02040503050406030204" pitchFamily="18" charset="0"/>
                        </a:rPr>
                        <m:t>=10</m:t>
                      </m:r>
                      <m:r>
                        <a:rPr lang="en-US" sz="1600" b="0" i="1" smtClean="0">
                          <a:latin typeface="Cambria Math" panose="02040503050406030204" pitchFamily="18" charset="0"/>
                        </a:rPr>
                        <m:t>𝑦𝑟</m:t>
                      </m:r>
                    </m:oMath>
                  </m:oMathPara>
                </a14:m>
                <a:endParaRPr lang="en-US" sz="1600" dirty="0"/>
              </a:p>
            </p:txBody>
          </p:sp>
        </mc:Choice>
        <mc:Fallback xmlns="">
          <p:sp>
            <p:nvSpPr>
              <p:cNvPr id="3" name="TextBox 2">
                <a:extLst>
                  <a:ext uri="{FF2B5EF4-FFF2-40B4-BE49-F238E27FC236}">
                    <a16:creationId xmlns:a16="http://schemas.microsoft.com/office/drawing/2014/main" id="{A7C29A06-BEC8-131C-B4BF-6EBD25C87101}"/>
                  </a:ext>
                </a:extLst>
              </p:cNvPr>
              <p:cNvSpPr txBox="1">
                <a:spLocks noRot="1" noChangeAspect="1" noMove="1" noResize="1" noEditPoints="1" noAdjustHandles="1" noChangeArrowheads="1" noChangeShapeType="1" noTextEdit="1"/>
              </p:cNvSpPr>
              <p:nvPr/>
            </p:nvSpPr>
            <p:spPr>
              <a:xfrm rot="1841608">
                <a:off x="859711" y="1152530"/>
                <a:ext cx="2143432" cy="338554"/>
              </a:xfrm>
              <a:prstGeom prst="rect">
                <a:avLst/>
              </a:prstGeom>
              <a:blipFill>
                <a:blip r:embed="rId8"/>
                <a:stretch>
                  <a:fillRect/>
                </a:stretch>
              </a:blipFill>
            </p:spPr>
            <p:txBody>
              <a:bodyPr/>
              <a:lstStyle/>
              <a:p>
                <a:r>
                  <a:rPr lang="en-US">
                    <a:noFill/>
                  </a:rPr>
                  <a:t> </a:t>
                </a:r>
              </a:p>
            </p:txBody>
          </p:sp>
        </mc:Fallback>
      </mc:AlternateContent>
      <p:pic>
        <p:nvPicPr>
          <p:cNvPr id="4" name="Picture 3" descr="A picture containing diagram&#10;&#10;Description automatically generated">
            <a:extLst>
              <a:ext uri="{FF2B5EF4-FFF2-40B4-BE49-F238E27FC236}">
                <a16:creationId xmlns:a16="http://schemas.microsoft.com/office/drawing/2014/main" id="{71228AFB-BC5F-5CDB-2DE6-0FA073584D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1918" y="3555324"/>
            <a:ext cx="2182783" cy="160367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E1D1988-6E16-87E5-6349-4FCFF5C204F4}"/>
                  </a:ext>
                </a:extLst>
              </p:cNvPr>
              <p:cNvSpPr txBox="1"/>
              <p:nvPr/>
            </p:nvSpPr>
            <p:spPr>
              <a:xfrm>
                <a:off x="4436044" y="1161197"/>
                <a:ext cx="1797608" cy="830997"/>
              </a:xfrm>
              <a:prstGeom prst="rect">
                <a:avLst/>
              </a:prstGeom>
              <a:noFill/>
            </p:spPr>
            <p:txBody>
              <a:bodyPr wrap="square" rtlCol="0">
                <a:spAutoFit/>
              </a:bodyPr>
              <a:lstStyle/>
              <a:p>
                <a:pPr algn="ctr"/>
                <a:r>
                  <a:rPr lang="en-US" sz="1600" dirty="0">
                    <a:solidFill>
                      <a:schemeClr val="tx1">
                        <a:lumMod val="65000"/>
                        <a:lumOff val="35000"/>
                      </a:schemeClr>
                    </a:solidFill>
                  </a:rPr>
                  <a:t>Precession not discernible </a:t>
                </a:r>
                <a:br>
                  <a:rPr lang="en-US" sz="1600" dirty="0">
                    <a:solidFill>
                      <a:schemeClr val="tx1">
                        <a:lumMod val="65000"/>
                        <a:lumOff val="35000"/>
                      </a:schemeClr>
                    </a:solidFill>
                  </a:rPr>
                </a:br>
                <a14:m>
                  <m:oMathPara xmlns:m="http://schemas.openxmlformats.org/officeDocument/2006/math">
                    <m:oMathParaPr>
                      <m:jc m:val="centerGroup"/>
                    </m:oMathParaPr>
                    <m:oMath xmlns:m="http://schemas.openxmlformats.org/officeDocument/2006/math">
                      <m:r>
                        <a:rPr lang="en-US" sz="1600">
                          <a:solidFill>
                            <a:schemeClr val="tx1">
                              <a:lumMod val="65000"/>
                              <a:lumOff val="35000"/>
                            </a:schemeClr>
                          </a:solidFill>
                          <a:latin typeface="Cambria Math" panose="02040503050406030204" pitchFamily="18" charset="0"/>
                          <a:ea typeface="Cambria Math" panose="02040503050406030204" pitchFamily="18" charset="0"/>
                        </a:rPr>
                        <m:t>(</m:t>
                      </m:r>
                      <m:r>
                        <a:rPr lang="en-US" sz="160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sz="1600" i="1" smtClean="0">
                              <a:solidFill>
                                <a:schemeClr val="tx1">
                                  <a:lumMod val="65000"/>
                                  <a:lumOff val="35000"/>
                                </a:schemeClr>
                              </a:solidFill>
                              <a:latin typeface="Cambria Math" panose="02040503050406030204" pitchFamily="18" charset="0"/>
                              <a:ea typeface="Cambria Math" panose="02040503050406030204" pitchFamily="18" charset="0"/>
                            </a:rPr>
                            <m:t>𝜆</m:t>
                          </m:r>
                        </m:e>
                        <m: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𝐿</m:t>
                          </m:r>
                        </m:sub>
                      </m:s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&gt;</m:t>
                      </m:r>
                      <m:sSub>
                        <m:sSubPr>
                          <m:ctrlP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sz="1600" i="1" smtClean="0">
                              <a:solidFill>
                                <a:schemeClr val="tx1">
                                  <a:lumMod val="65000"/>
                                  <a:lumOff val="35000"/>
                                </a:schemeClr>
                              </a:solidFill>
                              <a:latin typeface="Cambria Math" panose="02040503050406030204" pitchFamily="18" charset="0"/>
                              <a:ea typeface="Cambria Math" panose="02040503050406030204" pitchFamily="18" charset="0"/>
                            </a:rPr>
                            <m:t>𝜆</m:t>
                          </m:r>
                        </m:e>
                        <m: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𝐿</m:t>
                          </m:r>
                        </m:sub>
                      </m:sSub>
                      <m:r>
                        <a:rPr lang="en-US" sz="16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en-US" sz="1600" dirty="0">
                  <a:solidFill>
                    <a:schemeClr val="tx1">
                      <a:lumMod val="65000"/>
                      <a:lumOff val="35000"/>
                    </a:schemeClr>
                  </a:solidFill>
                </a:endParaRPr>
              </a:p>
            </p:txBody>
          </p:sp>
        </mc:Choice>
        <mc:Fallback xmlns="">
          <p:sp>
            <p:nvSpPr>
              <p:cNvPr id="5" name="TextBox 4">
                <a:extLst>
                  <a:ext uri="{FF2B5EF4-FFF2-40B4-BE49-F238E27FC236}">
                    <a16:creationId xmlns:a16="http://schemas.microsoft.com/office/drawing/2014/main" id="{EE1D1988-6E16-87E5-6349-4FCFF5C204F4}"/>
                  </a:ext>
                </a:extLst>
              </p:cNvPr>
              <p:cNvSpPr txBox="1">
                <a:spLocks noRot="1" noChangeAspect="1" noMove="1" noResize="1" noEditPoints="1" noAdjustHandles="1" noChangeArrowheads="1" noChangeShapeType="1" noTextEdit="1"/>
              </p:cNvSpPr>
              <p:nvPr/>
            </p:nvSpPr>
            <p:spPr>
              <a:xfrm>
                <a:off x="4436044" y="1161197"/>
                <a:ext cx="1797608" cy="830997"/>
              </a:xfrm>
              <a:prstGeom prst="rect">
                <a:avLst/>
              </a:prstGeom>
              <a:blipFill>
                <a:blip r:embed="rId10"/>
                <a:stretch>
                  <a:fillRect t="-2190" b="-43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4AC0B6E8-5265-2FAC-29D0-72802F864A0E}"/>
              </a:ext>
            </a:extLst>
          </p:cNvPr>
          <p:cNvSpPr>
            <a:spLocks noGrp="1"/>
          </p:cNvSpPr>
          <p:nvPr>
            <p:ph type="sldNum" sz="quarter" idx="12"/>
          </p:nvPr>
        </p:nvSpPr>
        <p:spPr/>
        <p:txBody>
          <a:bodyPr>
            <a:normAutofit lnSpcReduction="10000"/>
          </a:bodyPr>
          <a:lstStyle/>
          <a:p>
            <a:fld id="{16A55C6C-3F6B-4A5C-A9CA-99A2E9045ABA}" type="slidenum">
              <a:rPr lang="en-US" smtClean="0"/>
              <a:t>6</a:t>
            </a:fld>
            <a:endParaRPr lang="en-US"/>
          </a:p>
        </p:txBody>
      </p:sp>
      <p:pic>
        <p:nvPicPr>
          <p:cNvPr id="8" name="Picture 7">
            <a:extLst>
              <a:ext uri="{FF2B5EF4-FFF2-40B4-BE49-F238E27FC236}">
                <a16:creationId xmlns:a16="http://schemas.microsoft.com/office/drawing/2014/main" id="{250E2D11-A7B3-C00D-A47E-6D2BAF7F7E63}"/>
              </a:ext>
            </a:extLst>
          </p:cNvPr>
          <p:cNvPicPr>
            <a:picLocks noChangeAspect="1"/>
          </p:cNvPicPr>
          <p:nvPr/>
        </p:nvPicPr>
        <p:blipFill rotWithShape="1">
          <a:blip r:embed="rId11"/>
          <a:srcRect l="55203" t="95435" r="41904" b="266"/>
          <a:stretch/>
        </p:blipFill>
        <p:spPr>
          <a:xfrm>
            <a:off x="8940801" y="6603735"/>
            <a:ext cx="311806" cy="233029"/>
          </a:xfrm>
          <a:prstGeom prst="rect">
            <a:avLst/>
          </a:prstGeom>
        </p:spPr>
      </p:pic>
    </p:spTree>
    <p:extLst>
      <p:ext uri="{BB962C8B-B14F-4D97-AF65-F5344CB8AC3E}">
        <p14:creationId xmlns:p14="http://schemas.microsoft.com/office/powerpoint/2010/main" val="163346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 line chart&#10;&#10;Description automatically generated">
            <a:extLst>
              <a:ext uri="{FF2B5EF4-FFF2-40B4-BE49-F238E27FC236}">
                <a16:creationId xmlns:a16="http://schemas.microsoft.com/office/drawing/2014/main" id="{93AECC9D-22BB-9518-B748-23568480426C}"/>
              </a:ext>
            </a:extLst>
          </p:cNvPr>
          <p:cNvPicPr>
            <a:picLocks noChangeAspect="1"/>
          </p:cNvPicPr>
          <p:nvPr/>
        </p:nvPicPr>
        <p:blipFill rotWithShape="1">
          <a:blip r:embed="rId3">
            <a:extLst>
              <a:ext uri="{28A0092B-C50C-407E-A947-70E740481C1C}">
                <a14:useLocalDpi xmlns:a14="http://schemas.microsoft.com/office/drawing/2010/main" val="0"/>
              </a:ext>
            </a:extLst>
          </a:blip>
          <a:srcRect b="6151"/>
          <a:stretch/>
        </p:blipFill>
        <p:spPr>
          <a:xfrm>
            <a:off x="9831" y="653579"/>
            <a:ext cx="5388077" cy="3079413"/>
          </a:xfrm>
          <a:prstGeom prst="rect">
            <a:avLst/>
          </a:prstGeom>
        </p:spPr>
      </p:pic>
      <p:sp>
        <p:nvSpPr>
          <p:cNvPr id="2" name="Title 1">
            <a:extLst>
              <a:ext uri="{FF2B5EF4-FFF2-40B4-BE49-F238E27FC236}">
                <a16:creationId xmlns:a16="http://schemas.microsoft.com/office/drawing/2014/main" id="{32B24462-72BF-D5F3-59D4-0066CD43031C}"/>
              </a:ext>
            </a:extLst>
          </p:cNvPr>
          <p:cNvSpPr>
            <a:spLocks noGrp="1"/>
          </p:cNvSpPr>
          <p:nvPr>
            <p:ph type="title"/>
          </p:nvPr>
        </p:nvSpPr>
        <p:spPr>
          <a:xfrm>
            <a:off x="62334" y="-334291"/>
            <a:ext cx="9692640" cy="1042219"/>
          </a:xfrm>
        </p:spPr>
        <p:txBody>
          <a:bodyPr/>
          <a:lstStyle/>
          <a:p>
            <a:r>
              <a:rPr lang="en-US" dirty="0"/>
              <a:t>TianGO vs LISA</a:t>
            </a:r>
          </a:p>
        </p:txBody>
      </p:sp>
      <p:sp>
        <p:nvSpPr>
          <p:cNvPr id="3" name="Slide Number Placeholder 2">
            <a:extLst>
              <a:ext uri="{FF2B5EF4-FFF2-40B4-BE49-F238E27FC236}">
                <a16:creationId xmlns:a16="http://schemas.microsoft.com/office/drawing/2014/main" id="{5A298EA5-60B4-C0A7-90D8-02ED942D7D6C}"/>
              </a:ext>
            </a:extLst>
          </p:cNvPr>
          <p:cNvSpPr>
            <a:spLocks noGrp="1"/>
          </p:cNvSpPr>
          <p:nvPr>
            <p:ph type="sldNum" sz="quarter" idx="12"/>
          </p:nvPr>
        </p:nvSpPr>
        <p:spPr/>
        <p:txBody>
          <a:bodyPr>
            <a:normAutofit lnSpcReduction="10000"/>
          </a:bodyPr>
          <a:lstStyle/>
          <a:p>
            <a:fld id="{16A55C6C-3F6B-4A5C-A9CA-99A2E9045ABA}" type="slidenum">
              <a:rPr lang="en-US" smtClean="0"/>
              <a:t>7</a:t>
            </a:fld>
            <a:endParaRPr lang="en-US"/>
          </a:p>
        </p:txBody>
      </p:sp>
      <p:pic>
        <p:nvPicPr>
          <p:cNvPr id="12" name="Picture 11" descr="Chart&#10;&#10;Description automatically generated">
            <a:extLst>
              <a:ext uri="{FF2B5EF4-FFF2-40B4-BE49-F238E27FC236}">
                <a16:creationId xmlns:a16="http://schemas.microsoft.com/office/drawing/2014/main" id="{A57DCB98-B9A7-6D71-2C0A-5E6530D141DD}"/>
              </a:ext>
            </a:extLst>
          </p:cNvPr>
          <p:cNvPicPr>
            <a:picLocks noChangeAspect="1"/>
          </p:cNvPicPr>
          <p:nvPr/>
        </p:nvPicPr>
        <p:blipFill rotWithShape="1">
          <a:blip r:embed="rId4">
            <a:extLst>
              <a:ext uri="{28A0092B-C50C-407E-A947-70E740481C1C}">
                <a14:useLocalDpi xmlns:a14="http://schemas.microsoft.com/office/drawing/2010/main" val="0"/>
              </a:ext>
            </a:extLst>
          </a:blip>
          <a:srcRect t="11000" b="-4478"/>
          <a:stretch/>
        </p:blipFill>
        <p:spPr>
          <a:xfrm>
            <a:off x="9832" y="3926069"/>
            <a:ext cx="5388077" cy="3079413"/>
          </a:xfrm>
          <a:prstGeom prst="rect">
            <a:avLst/>
          </a:prstGeom>
        </p:spPr>
      </p:pic>
      <p:sp>
        <p:nvSpPr>
          <p:cNvPr id="16" name="Rectangle 15">
            <a:extLst>
              <a:ext uri="{FF2B5EF4-FFF2-40B4-BE49-F238E27FC236}">
                <a16:creationId xmlns:a16="http://schemas.microsoft.com/office/drawing/2014/main" id="{A3806C1B-98A5-4DED-820D-EBC075FE4247}"/>
              </a:ext>
            </a:extLst>
          </p:cNvPr>
          <p:cNvSpPr/>
          <p:nvPr/>
        </p:nvSpPr>
        <p:spPr>
          <a:xfrm>
            <a:off x="2880852" y="3772320"/>
            <a:ext cx="432619" cy="229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A30EEF7-6E4F-F200-5ED9-3118262B13BC}"/>
              </a:ext>
            </a:extLst>
          </p:cNvPr>
          <p:cNvCxnSpPr/>
          <p:nvPr/>
        </p:nvCxnSpPr>
        <p:spPr>
          <a:xfrm>
            <a:off x="-9833" y="3791984"/>
            <a:ext cx="11283009" cy="0"/>
          </a:xfrm>
          <a:prstGeom prst="line">
            <a:avLst/>
          </a:prstGeom>
          <a:ln w="2857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8" name="Picture 27" descr="Chart, line chart&#10;&#10;Description automatically generated">
            <a:extLst>
              <a:ext uri="{FF2B5EF4-FFF2-40B4-BE49-F238E27FC236}">
                <a16:creationId xmlns:a16="http://schemas.microsoft.com/office/drawing/2014/main" id="{3E74E68F-88AB-CD74-E4EC-BE31E2122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427" y="3906404"/>
            <a:ext cx="5480559" cy="2934473"/>
          </a:xfrm>
          <a:prstGeom prst="rect">
            <a:avLst/>
          </a:prstGeom>
        </p:spPr>
      </p:pic>
      <p:pic>
        <p:nvPicPr>
          <p:cNvPr id="30" name="Picture 29" descr="Chart, line chart&#10;&#10;Description automatically generated">
            <a:extLst>
              <a:ext uri="{FF2B5EF4-FFF2-40B4-BE49-F238E27FC236}">
                <a16:creationId xmlns:a16="http://schemas.microsoft.com/office/drawing/2014/main" id="{E20904A5-3BDD-B308-4209-94673FF1604F}"/>
              </a:ext>
            </a:extLst>
          </p:cNvPr>
          <p:cNvPicPr>
            <a:picLocks noChangeAspect="1"/>
          </p:cNvPicPr>
          <p:nvPr/>
        </p:nvPicPr>
        <p:blipFill rotWithShape="1">
          <a:blip r:embed="rId6">
            <a:extLst>
              <a:ext uri="{28A0092B-C50C-407E-A947-70E740481C1C}">
                <a14:useLocalDpi xmlns:a14="http://schemas.microsoft.com/office/drawing/2010/main" val="0"/>
              </a:ext>
            </a:extLst>
          </a:blip>
          <a:srcRect b="7385"/>
          <a:stretch/>
        </p:blipFill>
        <p:spPr>
          <a:xfrm>
            <a:off x="5482427" y="1015219"/>
            <a:ext cx="5480559" cy="2717773"/>
          </a:xfrm>
          <a:prstGeom prst="rect">
            <a:avLst/>
          </a:prstGeom>
        </p:spPr>
      </p:pic>
    </p:spTree>
    <p:extLst>
      <p:ext uri="{BB962C8B-B14F-4D97-AF65-F5344CB8AC3E}">
        <p14:creationId xmlns:p14="http://schemas.microsoft.com/office/powerpoint/2010/main" val="386248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1405-3070-D817-1C70-D1E540C0A2F5}"/>
              </a:ext>
            </a:extLst>
          </p:cNvPr>
          <p:cNvSpPr>
            <a:spLocks noGrp="1"/>
          </p:cNvSpPr>
          <p:nvPr>
            <p:ph type="title"/>
          </p:nvPr>
        </p:nvSpPr>
        <p:spPr>
          <a:xfrm>
            <a:off x="1261872" y="11797"/>
            <a:ext cx="9692640" cy="1325562"/>
          </a:xfrm>
        </p:spPr>
        <p:txBody>
          <a:bodyPr/>
          <a:lstStyle/>
          <a:p>
            <a:r>
              <a:rPr lang="en-US" dirty="0"/>
              <a:t>Summary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D5E616-D34F-F764-9267-10808E7CED7B}"/>
                  </a:ext>
                </a:extLst>
              </p:cNvPr>
              <p:cNvSpPr>
                <a:spLocks noGrp="1"/>
              </p:cNvSpPr>
              <p:nvPr>
                <p:ph idx="1"/>
              </p:nvPr>
            </p:nvSpPr>
            <p:spPr>
              <a:xfrm>
                <a:off x="1261872" y="1425677"/>
                <a:ext cx="8595360" cy="5181599"/>
              </a:xfrm>
            </p:spPr>
            <p:txBody>
              <a:bodyPr>
                <a:normAutofit/>
              </a:bodyPr>
              <a:lstStyle/>
              <a:p>
                <a:r>
                  <a:rPr lang="en-US" dirty="0"/>
                  <a:t>We estimate measurability of triple system parameters using the Fisher matrix method</a:t>
                </a:r>
              </a:p>
              <a:p>
                <a:pPr lvl="1"/>
                <a:r>
                  <a:rPr lang="en-US" dirty="0"/>
                  <a:t>Relative contributions of certain parameters to </a:t>
                </a:r>
                <a14:m>
                  <m:oMath xmlns:m="http://schemas.openxmlformats.org/officeDocument/2006/math">
                    <m:r>
                      <a:rPr lang="en-US" i="1">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h</m:t>
                        </m:r>
                      </m:e>
                    </m:acc>
                  </m:oMath>
                </a14:m>
                <a:r>
                  <a:rPr lang="en-US" dirty="0"/>
                  <a:t> allow simplification via exclusion from Fisher matrix</a:t>
                </a:r>
              </a:p>
              <a:p>
                <a:r>
                  <a:rPr lang="en-US" dirty="0"/>
                  <a:t>Increasing eccentricity can improve measurement uncertainties of SMBH properties</a:t>
                </a:r>
              </a:p>
              <a:p>
                <a:pPr lvl="1"/>
                <a:r>
                  <a:rPr lang="en-US" dirty="0"/>
                  <a:t>Greater Doppler shift modulation depth, faster precession</a:t>
                </a:r>
              </a:p>
              <a:p>
                <a:r>
                  <a:rPr lang="en-US" dirty="0"/>
                  <a:t>Proposed decihertz detectors are better equipped to measure effects than millihertz detectors</a:t>
                </a:r>
              </a:p>
              <a:p>
                <a:r>
                  <a:rPr lang="en-US" dirty="0"/>
                  <a:t>Future Additions:</a:t>
                </a:r>
              </a:p>
              <a:p>
                <a:pPr lvl="1"/>
                <a:r>
                  <a:rPr lang="en-US" dirty="0"/>
                  <a:t>Next order effects in waveform:</a:t>
                </a:r>
              </a:p>
              <a:p>
                <a:pPr lvl="2"/>
                <a:r>
                  <a:rPr lang="en-US" dirty="0"/>
                  <a:t>Precession of outer orbit perihelion, spin effects</a:t>
                </a:r>
              </a:p>
              <a:p>
                <a:pPr lvl="2"/>
                <a:r>
                  <a:rPr lang="en-US" dirty="0"/>
                  <a:t>Evolution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𝑜</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𝑜</m:t>
                        </m:r>
                      </m:sub>
                    </m:sSub>
                  </m:oMath>
                </a14:m>
                <a:r>
                  <a:rPr lang="en-US" dirty="0"/>
                  <a:t> over time due to outer orbit GW radiation reaction</a:t>
                </a:r>
              </a:p>
              <a:p>
                <a:pPr lvl="1"/>
                <a:r>
                  <a:rPr lang="en-US" dirty="0"/>
                  <a:t>Fisher analysis breaks down at low SNR – especially important for LISA</a:t>
                </a:r>
              </a:p>
              <a:p>
                <a:pPr lvl="2"/>
                <a:r>
                  <a:rPr lang="en-US" dirty="0"/>
                  <a:t>Implementation of full Bayesian analysis</a:t>
                </a:r>
                <a:br>
                  <a:rPr lang="en-US" dirty="0"/>
                </a:br>
                <a:endParaRPr lang="en-US" dirty="0"/>
              </a:p>
            </p:txBody>
          </p:sp>
        </mc:Choice>
        <mc:Fallback>
          <p:sp>
            <p:nvSpPr>
              <p:cNvPr id="3" name="Content Placeholder 2">
                <a:extLst>
                  <a:ext uri="{FF2B5EF4-FFF2-40B4-BE49-F238E27FC236}">
                    <a16:creationId xmlns:a16="http://schemas.microsoft.com/office/drawing/2014/main" id="{1AD5E616-D34F-F764-9267-10808E7CED7B}"/>
                  </a:ext>
                </a:extLst>
              </p:cNvPr>
              <p:cNvSpPr>
                <a:spLocks noGrp="1" noRot="1" noChangeAspect="1" noMove="1" noResize="1" noEditPoints="1" noAdjustHandles="1" noChangeArrowheads="1" noChangeShapeType="1" noTextEdit="1"/>
              </p:cNvSpPr>
              <p:nvPr>
                <p:ph idx="1"/>
              </p:nvPr>
            </p:nvSpPr>
            <p:spPr>
              <a:xfrm>
                <a:off x="1261872" y="1425677"/>
                <a:ext cx="8595360" cy="5181599"/>
              </a:xfrm>
              <a:blipFill>
                <a:blip r:embed="rId3"/>
                <a:stretch>
                  <a:fillRect l="-142" t="-9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9D7FD6-D8EA-78FD-E26B-2CD5DD16E4AD}"/>
              </a:ext>
            </a:extLst>
          </p:cNvPr>
          <p:cNvSpPr>
            <a:spLocks noGrp="1"/>
          </p:cNvSpPr>
          <p:nvPr>
            <p:ph type="sldNum" sz="quarter" idx="12"/>
          </p:nvPr>
        </p:nvSpPr>
        <p:spPr/>
        <p:txBody>
          <a:bodyPr>
            <a:normAutofit lnSpcReduction="10000"/>
          </a:bodyPr>
          <a:lstStyle/>
          <a:p>
            <a:fld id="{16A55C6C-3F6B-4A5C-A9CA-99A2E9045ABA}" type="slidenum">
              <a:rPr lang="en-US" smtClean="0"/>
              <a:t>8</a:t>
            </a:fld>
            <a:endParaRPr lang="en-US"/>
          </a:p>
        </p:txBody>
      </p:sp>
    </p:spTree>
    <p:extLst>
      <p:ext uri="{BB962C8B-B14F-4D97-AF65-F5344CB8AC3E}">
        <p14:creationId xmlns:p14="http://schemas.microsoft.com/office/powerpoint/2010/main" val="225115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FD20-D8FE-F8A9-AFFB-DD7A4E356108}"/>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7C027637-423A-CE0B-664F-3170EC490B9C}"/>
              </a:ext>
            </a:extLst>
          </p:cNvPr>
          <p:cNvSpPr>
            <a:spLocks noGrp="1"/>
          </p:cNvSpPr>
          <p:nvPr>
            <p:ph idx="1"/>
          </p:nvPr>
        </p:nvSpPr>
        <p:spPr/>
        <p:txBody>
          <a:bodyPr/>
          <a:lstStyle/>
          <a:p>
            <a:pPr marL="0" indent="0">
              <a:buNone/>
            </a:pPr>
            <a:r>
              <a:rPr lang="en-US" dirty="0"/>
              <a:t>This work would not have been possible without the guidance of Brian Seymour and Prof. Yanbei Chen. I also am grateful for the generous support of the National Science Foundation’s Research Experience for Undergraduates program, Caltech, and the LIGO Summer Undergraduate Research Fellowship.</a:t>
            </a:r>
          </a:p>
        </p:txBody>
      </p:sp>
      <p:pic>
        <p:nvPicPr>
          <p:cNvPr id="1026" name="Picture 2" descr="NSF Logo | NSF - National Science Foundation">
            <a:extLst>
              <a:ext uri="{FF2B5EF4-FFF2-40B4-BE49-F238E27FC236}">
                <a16:creationId xmlns:a16="http://schemas.microsoft.com/office/drawing/2014/main" id="{BA331E97-6EC9-38A9-0462-F7B50167D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3" y="3374742"/>
            <a:ext cx="2978734" cy="2992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GO Logo Digital Art by Nikki Sandler | Pixels">
            <a:extLst>
              <a:ext uri="{FF2B5EF4-FFF2-40B4-BE49-F238E27FC236}">
                <a16:creationId xmlns:a16="http://schemas.microsoft.com/office/drawing/2014/main" id="{0A1CDBF6-E05A-3107-F0DE-F003C3B16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008" y="3316072"/>
            <a:ext cx="4237087" cy="30507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mp; Seal | Identity Toolkit">
            <a:extLst>
              <a:ext uri="{FF2B5EF4-FFF2-40B4-BE49-F238E27FC236}">
                <a16:creationId xmlns:a16="http://schemas.microsoft.com/office/drawing/2014/main" id="{C3129BF5-503B-95AE-FF10-11311AC63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3794" y="3396057"/>
            <a:ext cx="2970717" cy="29707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62A35D3-5CBD-2EA6-2437-794F67BCC308}"/>
              </a:ext>
            </a:extLst>
          </p:cNvPr>
          <p:cNvSpPr>
            <a:spLocks noGrp="1"/>
          </p:cNvSpPr>
          <p:nvPr>
            <p:ph type="sldNum" sz="quarter" idx="12"/>
          </p:nvPr>
        </p:nvSpPr>
        <p:spPr/>
        <p:txBody>
          <a:bodyPr>
            <a:normAutofit lnSpcReduction="10000"/>
          </a:bodyPr>
          <a:lstStyle/>
          <a:p>
            <a:fld id="{16A55C6C-3F6B-4A5C-A9CA-99A2E9045ABA}" type="slidenum">
              <a:rPr lang="en-US" smtClean="0"/>
              <a:t>9</a:t>
            </a:fld>
            <a:endParaRPr lang="en-US"/>
          </a:p>
        </p:txBody>
      </p:sp>
    </p:spTree>
    <p:extLst>
      <p:ext uri="{BB962C8B-B14F-4D97-AF65-F5344CB8AC3E}">
        <p14:creationId xmlns:p14="http://schemas.microsoft.com/office/powerpoint/2010/main" val="422074822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11801</TotalTime>
  <Words>1549</Words>
  <Application>Microsoft Office PowerPoint</Application>
  <PresentationFormat>Widescreen</PresentationFormat>
  <Paragraphs>127</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Blackadder ITC</vt:lpstr>
      <vt:lpstr>Calibri</vt:lpstr>
      <vt:lpstr>Cambria Math</vt:lpstr>
      <vt:lpstr>Century Schoolbook</vt:lpstr>
      <vt:lpstr>Wingdings 2</vt:lpstr>
      <vt:lpstr>View</vt:lpstr>
      <vt:lpstr>SMBH Property Determination  via  Gravitational Radiation from Eccentrically Orbiting Stellar Mass BBHs</vt:lpstr>
      <vt:lpstr>Background</vt:lpstr>
      <vt:lpstr>Quantifying Parameter Estimation Accuracy </vt:lpstr>
      <vt:lpstr>Simplifications </vt:lpstr>
      <vt:lpstr>Measuring SMBH Mass: TianGO</vt:lpstr>
      <vt:lpstr>Measuring Eccentricity: TianGO</vt:lpstr>
      <vt:lpstr>TianGO vs LISA</vt:lpstr>
      <vt:lpstr>Summary</vt:lpstr>
      <vt:lpstr>Acknowledgments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LIGO SURF Update Presentation, 6/28/22</dc:title>
  <dc:creator>Andrew Steven Laeuger</dc:creator>
  <cp:lastModifiedBy>Andrew Steven Laeuger</cp:lastModifiedBy>
  <cp:revision>55</cp:revision>
  <dcterms:created xsi:type="dcterms:W3CDTF">2022-06-27T05:17:46Z</dcterms:created>
  <dcterms:modified xsi:type="dcterms:W3CDTF">2022-08-19T15:54:19Z</dcterms:modified>
</cp:coreProperties>
</file>