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/>
    <p:restoredTop sz="94599"/>
  </p:normalViewPr>
  <p:slideViewPr>
    <p:cSldViewPr snapToGrid="0" snapToObjects="1">
      <p:cViewPr>
        <p:scale>
          <a:sx n="160" d="100"/>
          <a:sy n="160" d="100"/>
        </p:scale>
        <p:origin x="67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43F67-49E0-1144-AFEA-C701CF86925F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1123950"/>
            <a:ext cx="5394325" cy="3035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327525"/>
            <a:ext cx="5683250" cy="3540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59895-EE68-6F4C-B111-15FF8A77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A17F8-CD4A-364B-9A4B-D7BC2173F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ED897-5187-FF46-8E33-9ECBCFA5F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228600"/>
            <a:ext cx="2717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950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7ABC-A3D9-1E44-9169-1D0E1BC58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4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90627-2641-D545-B7DC-1C11A5781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E8D3-6D19-3B47-A117-6E3B91CA7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C2040-5100-4F4A-8B69-DDAE14683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638"/>
            <a:ext cx="10972800" cy="9514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A366-E323-FC49-BB4D-BC891A371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394C2-312B-0F42-9FF4-C414201DA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6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B2372-5FD9-DB4B-9A84-977C70279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217" y="160639"/>
            <a:ext cx="8880388" cy="864973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22173"/>
            <a:ext cx="6815667" cy="48039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7937D-2B8E-1845-A00E-47803F02A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47D2-02E1-6E43-B0E4-81A4CCA8D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6684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96684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/>
              <a:t>DCC number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96684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4EDEDE-44F3-A444-A231-F3C7ACD4F7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51432"/>
            <a:ext cx="10717427" cy="508110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28601"/>
            <a:ext cx="9652000" cy="78629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907618" y="6484938"/>
            <a:ext cx="37676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973234" y="3189288"/>
            <a:ext cx="472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973234" y="3108325"/>
            <a:ext cx="69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4816" y="1150938"/>
            <a:ext cx="12177184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7118"/>
              </p:ext>
            </p:extLst>
          </p:nvPr>
        </p:nvGraphicFramePr>
        <p:xfrm>
          <a:off x="0" y="0"/>
          <a:ext cx="1502229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02229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9241C91-9A1D-404F-93D6-6CDD021E839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073203" y="66934"/>
            <a:ext cx="1051932" cy="10519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v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5598"/>
            <a:ext cx="10363200" cy="1470025"/>
          </a:xfrm>
        </p:spPr>
        <p:txBody>
          <a:bodyPr/>
          <a:lstStyle/>
          <a:p>
            <a:r>
              <a:rPr lang="en-US" dirty="0"/>
              <a:t>Update on LIGO instruments</a:t>
            </a:r>
            <a:br>
              <a:rPr lang="en-US" dirty="0"/>
            </a:br>
            <a:r>
              <a:rPr lang="en-US" dirty="0" err="1"/>
              <a:t>OpenLVKEM</a:t>
            </a:r>
            <a:r>
              <a:rPr lang="en-US" dirty="0"/>
              <a:t> town hall, 15 December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82101"/>
            <a:ext cx="8534400" cy="7566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P. </a:t>
            </a:r>
            <a:r>
              <a:rPr lang="en-US" dirty="0" err="1"/>
              <a:t>Fritschel</a:t>
            </a:r>
            <a:r>
              <a:rPr lang="en-US" dirty="0"/>
              <a:t>, LIGO Lab, MIT</a:t>
            </a:r>
          </a:p>
          <a:p>
            <a:r>
              <a:rPr lang="en-US" dirty="0"/>
              <a:t>LIGO-G2202195-v1</a:t>
            </a: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3EAE-31EC-8844-A5B8-CBB042B7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28601"/>
            <a:ext cx="8366589" cy="786293"/>
          </a:xfrm>
        </p:spPr>
        <p:txBody>
          <a:bodyPr/>
          <a:lstStyle/>
          <a:p>
            <a:r>
              <a:rPr lang="en-US" dirty="0"/>
              <a:t>LIGO Interferometer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EC052-DD00-FB4A-A638-C34ACE47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D89F31C-AFDA-3F45-9D52-A10A3F85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943" y="2064928"/>
            <a:ext cx="4183565" cy="306160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alpha val="75000"/>
              </a:scheme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4A0B58-CA0A-BF49-BE54-7373F84317D3}"/>
              </a:ext>
            </a:extLst>
          </p:cNvPr>
          <p:cNvSpPr txBox="1"/>
          <p:nvPr/>
        </p:nvSpPr>
        <p:spPr>
          <a:xfrm rot="2673205">
            <a:off x="5035858" y="3011875"/>
            <a:ext cx="874346" cy="5437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 km (10 </a:t>
            </a:r>
            <a:r>
              <a:rPr lang="en-US" sz="1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1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6CE485-B53C-3E41-B3A9-645A1AF441BE}"/>
              </a:ext>
            </a:extLst>
          </p:cNvPr>
          <p:cNvSpPr txBox="1">
            <a:spLocks/>
          </p:cNvSpPr>
          <p:nvPr/>
        </p:nvSpPr>
        <p:spPr bwMode="auto">
          <a:xfrm>
            <a:off x="7511750" y="4464945"/>
            <a:ext cx="3965825" cy="20192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200" b="1" kern="0" dirty="0">
                <a:solidFill>
                  <a:schemeClr val="accent1">
                    <a:lumMod val="50000"/>
                  </a:schemeClr>
                </a:solidFill>
              </a:rPr>
              <a:t>L1</a:t>
            </a:r>
          </a:p>
          <a:p>
            <a:r>
              <a:rPr lang="en-US" sz="2200" kern="0" dirty="0"/>
              <a:t>In </a:t>
            </a:r>
            <a:r>
              <a:rPr lang="en-US" sz="2200" b="1" kern="0" dirty="0"/>
              <a:t>Installation mode </a:t>
            </a:r>
            <a:r>
              <a:rPr lang="en-US" sz="2200" kern="0" dirty="0"/>
              <a:t>since August for replacement of both End Test Masses</a:t>
            </a:r>
          </a:p>
          <a:p>
            <a:r>
              <a:rPr lang="en-US" sz="2200" kern="0" dirty="0"/>
              <a:t>Commissioning will commence in January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7B57A-4A3C-B542-9CAA-C5B1214A0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45" y="1333624"/>
            <a:ext cx="3741223" cy="1789719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H1</a:t>
            </a:r>
          </a:p>
          <a:p>
            <a:r>
              <a:rPr lang="en-US" dirty="0"/>
              <a:t>In </a:t>
            </a:r>
            <a:r>
              <a:rPr lang="en-US" b="1" dirty="0"/>
              <a:t>Commissioning mode </a:t>
            </a:r>
            <a:r>
              <a:rPr lang="en-US" dirty="0"/>
              <a:t>since beginning November</a:t>
            </a:r>
          </a:p>
          <a:p>
            <a:r>
              <a:rPr lang="en-US" dirty="0"/>
              <a:t>Including new Filter Cavity since end November</a:t>
            </a:r>
          </a:p>
        </p:txBody>
      </p:sp>
      <p:pic>
        <p:nvPicPr>
          <p:cNvPr id="16" name="Picture 23" descr="lho_aerial_mod">
            <a:extLst>
              <a:ext uri="{FF2B5EF4-FFF2-40B4-BE49-F238E27FC236}">
                <a16:creationId xmlns:a16="http://schemas.microsoft.com/office/drawing/2014/main" id="{055AF1E7-25D1-A340-A145-6A9F341A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721" y="3205767"/>
            <a:ext cx="2053065" cy="141918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llo_aerial">
            <a:extLst>
              <a:ext uri="{FF2B5EF4-FFF2-40B4-BE49-F238E27FC236}">
                <a16:creationId xmlns:a16="http://schemas.microsoft.com/office/drawing/2014/main" id="{0775B387-014F-DD4F-808F-E1962785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779" y="3068084"/>
            <a:ext cx="2011680" cy="130239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8D993FD-7E0C-3C4E-8EFC-DAAABC593061}"/>
              </a:ext>
            </a:extLst>
          </p:cNvPr>
          <p:cNvGrpSpPr/>
          <p:nvPr/>
        </p:nvGrpSpPr>
        <p:grpSpPr>
          <a:xfrm rot="3960491">
            <a:off x="4284578" y="2427152"/>
            <a:ext cx="184935" cy="184935"/>
            <a:chOff x="8383712" y="1621960"/>
            <a:chExt cx="184935" cy="18493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A4DEF1-7104-5845-89DD-393938E84765}"/>
                </a:ext>
              </a:extLst>
            </p:cNvPr>
            <p:cNvCxnSpPr/>
            <p:nvPr/>
          </p:nvCxnSpPr>
          <p:spPr bwMode="auto">
            <a:xfrm>
              <a:off x="8383712" y="1633591"/>
              <a:ext cx="1849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E0A802-0022-6B4C-801E-A737EFB3A52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464550" y="1714428"/>
              <a:ext cx="1849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FEBE9B-DE04-9F43-BBAF-41A7EBA4BDA9}"/>
              </a:ext>
            </a:extLst>
          </p:cNvPr>
          <p:cNvGrpSpPr/>
          <p:nvPr/>
        </p:nvGrpSpPr>
        <p:grpSpPr>
          <a:xfrm rot="19752721">
            <a:off x="6303475" y="4341169"/>
            <a:ext cx="184935" cy="184935"/>
            <a:chOff x="8383712" y="1621960"/>
            <a:chExt cx="184935" cy="18493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EB87EB-4BCD-3E47-8094-732326DEFFFB}"/>
                </a:ext>
              </a:extLst>
            </p:cNvPr>
            <p:cNvCxnSpPr/>
            <p:nvPr/>
          </p:nvCxnSpPr>
          <p:spPr bwMode="auto">
            <a:xfrm>
              <a:off x="8383712" y="1633591"/>
              <a:ext cx="1849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719A96-7C66-A04E-B551-4565975A129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464550" y="1714428"/>
              <a:ext cx="1849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9478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12B9-3442-D44A-8F49-013887A8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1" y="198744"/>
            <a:ext cx="8490857" cy="786293"/>
          </a:xfrm>
        </p:spPr>
        <p:txBody>
          <a:bodyPr/>
          <a:lstStyle/>
          <a:p>
            <a:r>
              <a:rPr lang="en-US" dirty="0"/>
              <a:t>Summary of LIGO Improvement Goals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7E126-6EF3-D94F-AD93-F6EAA7A2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32E8150-5788-EF47-912C-69E25E733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47697"/>
              </p:ext>
            </p:extLst>
          </p:nvPr>
        </p:nvGraphicFramePr>
        <p:xfrm>
          <a:off x="1259114" y="1335540"/>
          <a:ext cx="947841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6480">
                  <a:extLst>
                    <a:ext uri="{9D8B030D-6E8A-4147-A177-3AD203B41FA5}">
                      <a16:colId xmlns:a16="http://schemas.microsoft.com/office/drawing/2014/main" val="403703576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635701708"/>
                    </a:ext>
                  </a:extLst>
                </a:gridCol>
                <a:gridCol w="1135806">
                  <a:extLst>
                    <a:ext uri="{9D8B030D-6E8A-4147-A177-3AD203B41FA5}">
                      <a16:colId xmlns:a16="http://schemas.microsoft.com/office/drawing/2014/main" val="106527996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682785242"/>
                    </a:ext>
                  </a:extLst>
                </a:gridCol>
                <a:gridCol w="1135806">
                  <a:extLst>
                    <a:ext uri="{9D8B030D-6E8A-4147-A177-3AD203B41FA5}">
                      <a16:colId xmlns:a16="http://schemas.microsoft.com/office/drawing/2014/main" val="360728492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Hanford, H1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Livingston, L1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70018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400 kW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circulating arm power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Starting in Jan.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16635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Squeezed light efficacy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4.5 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progress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Starting in Jan.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566982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300 m filter cavity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for frequency-dependent squeezing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Installation complete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Installation complete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50424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Low frequency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technical noise reduction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(f &lt; 100 Hz)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progress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7657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Binary Neutron Star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inspiral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detection range: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160-190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Mpc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120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Mpc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w/out squeezing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130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Mpc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w/out squeezing, low power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992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35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6823BF-B449-E740-8330-3FF808B9E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18" y="1068517"/>
            <a:ext cx="8046720" cy="5777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DDB90-D75C-7B42-BC26-475949DB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28601"/>
            <a:ext cx="8212476" cy="786293"/>
          </a:xfrm>
        </p:spPr>
        <p:txBody>
          <a:bodyPr/>
          <a:lstStyle/>
          <a:p>
            <a:r>
              <a:rPr lang="en-US" dirty="0"/>
              <a:t>O4 Projection for L1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65B53-304F-EC41-8A52-9F4CEBFC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7A25C-6EC5-BE43-A413-96F596DEDEAA}"/>
              </a:ext>
            </a:extLst>
          </p:cNvPr>
          <p:cNvSpPr txBox="1"/>
          <p:nvPr/>
        </p:nvSpPr>
        <p:spPr>
          <a:xfrm>
            <a:off x="8270697" y="1756881"/>
            <a:ext cx="3832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Start w/ July 2022 spectrum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Double the laser power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+ 4 dB of squeezing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 dB of anti-squeezing thanks to the filter cavity (no radiation pressure increase)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BFEB98-576D-5849-B9E8-5364876467DF}"/>
              </a:ext>
            </a:extLst>
          </p:cNvPr>
          <p:cNvCxnSpPr/>
          <p:nvPr/>
        </p:nvCxnSpPr>
        <p:spPr bwMode="auto">
          <a:xfrm>
            <a:off x="7572054" y="5065160"/>
            <a:ext cx="120721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3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1B8722-5006-F14D-A432-D4712EA76E05}"/>
              </a:ext>
            </a:extLst>
          </p:cNvPr>
          <p:cNvSpPr txBox="1"/>
          <p:nvPr/>
        </p:nvSpPr>
        <p:spPr>
          <a:xfrm>
            <a:off x="8779267" y="4834327"/>
            <a:ext cx="2974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167 </a:t>
            </a:r>
            <a:r>
              <a:rPr lang="en-US" b="1" dirty="0" err="1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Mpc</a:t>
            </a:r>
            <a:r>
              <a:rPr lang="en-US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BNS range, predicted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F7418-0DEA-CC4A-BD3F-45B88F08F051}"/>
              </a:ext>
            </a:extLst>
          </p:cNvPr>
          <p:cNvSpPr txBox="1"/>
          <p:nvPr/>
        </p:nvSpPr>
        <p:spPr>
          <a:xfrm>
            <a:off x="87464" y="6471395"/>
            <a:ext cx="1297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Plot from A.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Effler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17797"/>
      </p:ext>
    </p:extLst>
  </p:cSld>
  <p:clrMapOvr>
    <a:masterClrMapping/>
  </p:clrMapOvr>
</p:sld>
</file>

<file path=ppt/theme/theme1.xml><?xml version="1.0" encoding="utf-8"?>
<a:theme xmlns:a="http://schemas.openxmlformats.org/drawingml/2006/main" name="LIGO Lab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86A081F-6EE4-1B45-A684-AC36EB41F724}" vid="{ECABE65E-3893-B94E-86EC-7384AB9467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LIGO Lab</Template>
  <TotalTime>2420</TotalTime>
  <Words>195</Words>
  <Application>Microsoft Macintosh PowerPoint</Application>
  <PresentationFormat>Widescreen</PresentationFormat>
  <Paragraphs>42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Helvetica</vt:lpstr>
      <vt:lpstr>Monotype Sorts</vt:lpstr>
      <vt:lpstr>Times New Roman</vt:lpstr>
      <vt:lpstr>Wingdings</vt:lpstr>
      <vt:lpstr>LIGO Lab</vt:lpstr>
      <vt:lpstr>Photo Editor Photo</vt:lpstr>
      <vt:lpstr>Update on LIGO instruments OpenLVKEM town hall, 15 December 2022</vt:lpstr>
      <vt:lpstr>LIGO Interferometer Status</vt:lpstr>
      <vt:lpstr>Summary of LIGO Improvement Goals</vt:lpstr>
      <vt:lpstr>O4 Projection for L1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LIGO instruments OpenLVKEM town hall, 15 December 2022</dc:title>
  <dc:creator>Peter Fritschel</dc:creator>
  <cp:lastModifiedBy>Peter Fritschel</cp:lastModifiedBy>
  <cp:revision>7</cp:revision>
  <dcterms:created xsi:type="dcterms:W3CDTF">2022-12-13T21:51:50Z</dcterms:created>
  <dcterms:modified xsi:type="dcterms:W3CDTF">2022-12-15T14:12:48Z</dcterms:modified>
</cp:coreProperties>
</file>