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3" r:id="rId3"/>
    <p:sldId id="264" r:id="rId4"/>
    <p:sldId id="270" r:id="rId5"/>
    <p:sldId id="265" r:id="rId6"/>
    <p:sldId id="268" r:id="rId7"/>
    <p:sldId id="266" r:id="rId8"/>
    <p:sldId id="267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86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89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87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42874"/>
            <a:ext cx="4937760" cy="46262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42874"/>
            <a:ext cx="4937760" cy="4626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5399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21388"/>
            <a:ext cx="4937760" cy="3939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5399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21388"/>
            <a:ext cx="4937760" cy="3939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3469"/>
            <a:ext cx="10058400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5AC20D-00E5-4D7B-8212-1A7614A92C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2DFAF2-BB25-4D69-B6F9-EF12FF7603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5523" y="100448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0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5E5F-0A25-4263-9CB7-C2DD53020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LIGO-Virgo-</a:t>
            </a:r>
            <a:r>
              <a:rPr lang="en-US" sz="6000" dirty="0" err="1"/>
              <a:t>Kagra</a:t>
            </a:r>
            <a:r>
              <a:rPr lang="en-US" sz="6000" dirty="0"/>
              <a:t> </a:t>
            </a:r>
            <a:br>
              <a:rPr lang="en-US" sz="6000" dirty="0"/>
            </a:br>
            <a:r>
              <a:rPr lang="en-US" sz="6000" dirty="0"/>
              <a:t>Status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E481F-79DE-45E7-8187-8C03197D4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>
            <a:normAutofit/>
          </a:bodyPr>
          <a:lstStyle/>
          <a:p>
            <a:r>
              <a:rPr lang="en-US" cap="none" dirty="0"/>
              <a:t>GWANW 2023</a:t>
            </a:r>
          </a:p>
          <a:p>
            <a:r>
              <a:rPr lang="en-US" cap="none" dirty="0"/>
              <a:t>Michael Ross – University of Washington</a:t>
            </a:r>
          </a:p>
        </p:txBody>
      </p:sp>
      <p:pic>
        <p:nvPicPr>
          <p:cNvPr id="5" name="Picture 4" descr="A picture containing graphics, graphic design, logo, font&#10;&#10;Description automatically generated">
            <a:extLst>
              <a:ext uri="{FF2B5EF4-FFF2-40B4-BE49-F238E27FC236}">
                <a16:creationId xmlns:a16="http://schemas.microsoft.com/office/drawing/2014/main" id="{3DA24D3B-2B64-CFCB-18A7-04F28E0AB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228599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5E5F-0A25-4263-9CB7-C2DD5302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1272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5919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C126DC28-9594-64F7-AE91-8CFE9BB5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8" y="1056405"/>
            <a:ext cx="5630552" cy="3168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156FD-2E8A-59A5-AEB2-178EE4A36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1" t="2089"/>
          <a:stretch/>
        </p:blipFill>
        <p:spPr>
          <a:xfrm>
            <a:off x="3465576" y="3666744"/>
            <a:ext cx="3840480" cy="2641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35651-C735-EDD3-6370-8D45B6AD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7341534-C9ED-7334-308E-945ADAA142E3}"/>
              </a:ext>
            </a:extLst>
          </p:cNvPr>
          <p:cNvSpPr txBox="1">
            <a:spLocks/>
          </p:cNvSpPr>
          <p:nvPr/>
        </p:nvSpPr>
        <p:spPr>
          <a:xfrm>
            <a:off x="7388352" y="1166133"/>
            <a:ext cx="4998720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D5A1D69-0AE1-DCCB-0BD4-04F4EF4FFEB5}"/>
              </a:ext>
            </a:extLst>
          </p:cNvPr>
          <p:cNvSpPr txBox="1">
            <a:spLocks/>
          </p:cNvSpPr>
          <p:nvPr/>
        </p:nvSpPr>
        <p:spPr>
          <a:xfrm>
            <a:off x="7642860" y="1166133"/>
            <a:ext cx="3849624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dirty="0"/>
              <a:t>Worldwide network of gravitational wave observatories</a:t>
            </a:r>
          </a:p>
          <a:p>
            <a:r>
              <a:rPr lang="en-US" dirty="0"/>
              <a:t>Multiple far-flung sites allows for better source localization and polarization studies</a:t>
            </a:r>
          </a:p>
          <a:p>
            <a:r>
              <a:rPr lang="en-US" dirty="0"/>
              <a:t>Collaboration spanning across five continents</a:t>
            </a:r>
          </a:p>
          <a:p>
            <a:r>
              <a:rPr lang="en-US" dirty="0"/>
              <a:t>Share knowledge and sync observing runs to maximize science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6FBAC-D3AD-AB53-56B8-66F5DA28A6F1}"/>
              </a:ext>
            </a:extLst>
          </p:cNvPr>
          <p:cNvSpPr txBox="1"/>
          <p:nvPr/>
        </p:nvSpPr>
        <p:spPr>
          <a:xfrm>
            <a:off x="978408" y="461984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Collaborating Institutions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840BFC-F599-C637-36C7-A07DCB498352}"/>
              </a:ext>
            </a:extLst>
          </p:cNvPr>
          <p:cNvCxnSpPr/>
          <p:nvPr/>
        </p:nvCxnSpPr>
        <p:spPr>
          <a:xfrm flipV="1">
            <a:off x="2624328" y="4736592"/>
            <a:ext cx="768096" cy="20641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7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B639-030F-BC37-5E81-3CFAFF53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Interferometers</a:t>
            </a:r>
          </a:p>
        </p:txBody>
      </p:sp>
      <p:pic>
        <p:nvPicPr>
          <p:cNvPr id="7" name="Picture 6" descr="A diagram of a machine&#10;&#10;Description automatically generated with low confidence">
            <a:extLst>
              <a:ext uri="{FF2B5EF4-FFF2-40B4-BE49-F238E27FC236}">
                <a16:creationId xmlns:a16="http://schemas.microsoft.com/office/drawing/2014/main" id="{55CE6618-FD73-1ED8-4E23-B732D895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44" y="1069849"/>
            <a:ext cx="3659900" cy="3031566"/>
          </a:xfrm>
          <a:prstGeom prst="rect">
            <a:avLst/>
          </a:prstGeom>
        </p:spPr>
      </p:pic>
      <p:pic>
        <p:nvPicPr>
          <p:cNvPr id="11" name="Content Placeholder 10" descr="A picture containing screenshot, line, diagram&#10;&#10;Description automatically generated">
            <a:extLst>
              <a:ext uri="{FF2B5EF4-FFF2-40B4-BE49-F238E27FC236}">
                <a16:creationId xmlns:a16="http://schemas.microsoft.com/office/drawing/2014/main" id="{FCF8D8AA-7581-2E36-0361-44B4BD79C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9" r="9450"/>
          <a:stretch/>
        </p:blipFill>
        <p:spPr>
          <a:xfrm>
            <a:off x="5196735" y="3578714"/>
            <a:ext cx="4669641" cy="2648350"/>
          </a:xfr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0BD4427-A26E-F050-7A15-7BF631D007F2}"/>
              </a:ext>
            </a:extLst>
          </p:cNvPr>
          <p:cNvSpPr txBox="1">
            <a:spLocks/>
          </p:cNvSpPr>
          <p:nvPr/>
        </p:nvSpPr>
        <p:spPr>
          <a:xfrm>
            <a:off x="839723" y="1108483"/>
            <a:ext cx="4269733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dirty="0"/>
              <a:t>Each observatory is a Fabry-Perot Michelson interferometer</a:t>
            </a:r>
          </a:p>
          <a:p>
            <a:r>
              <a:rPr lang="en-US" dirty="0"/>
              <a:t>Measures differential strain across the two arms of the interferometer</a:t>
            </a:r>
          </a:p>
          <a:p>
            <a:r>
              <a:rPr lang="en-US" dirty="0"/>
              <a:t>Lots of optics to maximize sensitivity</a:t>
            </a:r>
          </a:p>
          <a:p>
            <a:r>
              <a:rPr lang="en-US" dirty="0"/>
              <a:t>Sensitive to GWs between 30 Hz – 8 kHz</a:t>
            </a:r>
          </a:p>
          <a:p>
            <a:r>
              <a:rPr lang="en-US" dirty="0"/>
              <a:t>Low frequency limited by being on the Earth’s surface</a:t>
            </a:r>
          </a:p>
          <a:p>
            <a:r>
              <a:rPr lang="en-US" dirty="0"/>
              <a:t>Primarily sensitive to stellar-mass binary black holes and binary neutron stars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D72274-AE96-358D-FC05-43BDB2DA64CA}"/>
                  </a:ext>
                </a:extLst>
              </p:cNvPr>
              <p:cNvSpPr txBox="1"/>
              <p:nvPr/>
            </p:nvSpPr>
            <p:spPr>
              <a:xfrm>
                <a:off x="6341364" y="1804386"/>
                <a:ext cx="998415" cy="968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D72274-AE96-358D-FC05-43BDB2DA6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364" y="1804386"/>
                <a:ext cx="998415" cy="968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0326129-8BC0-72C2-9887-9CE581C183C5}"/>
              </a:ext>
            </a:extLst>
          </p:cNvPr>
          <p:cNvSpPr txBox="1"/>
          <p:nvPr/>
        </p:nvSpPr>
        <p:spPr>
          <a:xfrm>
            <a:off x="5458651" y="1291998"/>
            <a:ext cx="89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D0CEA0-27C7-15CB-68E0-3B3791120BC5}"/>
              </a:ext>
            </a:extLst>
          </p:cNvPr>
          <p:cNvCxnSpPr>
            <a:cxnSpLocks/>
          </p:cNvCxnSpPr>
          <p:nvPr/>
        </p:nvCxnSpPr>
        <p:spPr>
          <a:xfrm>
            <a:off x="6096000" y="1661330"/>
            <a:ext cx="257236" cy="3470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8934B3-0FD0-D2B8-CF78-BEFA88E00C16}"/>
              </a:ext>
            </a:extLst>
          </p:cNvPr>
          <p:cNvSpPr txBox="1"/>
          <p:nvPr/>
        </p:nvSpPr>
        <p:spPr>
          <a:xfrm>
            <a:off x="7093050" y="2868943"/>
            <a:ext cx="8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Arm Length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825D95-F20A-DCCB-820A-77DAC3F4E655}"/>
              </a:ext>
            </a:extLst>
          </p:cNvPr>
          <p:cNvCxnSpPr>
            <a:cxnSpLocks/>
          </p:cNvCxnSpPr>
          <p:nvPr/>
        </p:nvCxnSpPr>
        <p:spPr>
          <a:xfrm flipH="1" flipV="1">
            <a:off x="7205472" y="2542826"/>
            <a:ext cx="134307" cy="3923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59E7C-6B8D-94CF-F5CE-A996E1DB5713}"/>
              </a:ext>
            </a:extLst>
          </p:cNvPr>
          <p:cNvSpPr txBox="1"/>
          <p:nvPr/>
        </p:nvSpPr>
        <p:spPr>
          <a:xfrm>
            <a:off x="7620446" y="1031151"/>
            <a:ext cx="12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in Length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A994CA-5181-F95F-5827-E0F98B1026D9}"/>
              </a:ext>
            </a:extLst>
          </p:cNvPr>
          <p:cNvCxnSpPr>
            <a:cxnSpLocks/>
          </p:cNvCxnSpPr>
          <p:nvPr/>
        </p:nvCxnSpPr>
        <p:spPr>
          <a:xfrm flipH="1">
            <a:off x="7339779" y="1476664"/>
            <a:ext cx="420109" cy="3277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07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ABFC-5EB8-1D74-99C8-612FB4CF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Observatories</a:t>
            </a:r>
          </a:p>
        </p:txBody>
      </p:sp>
      <p:pic>
        <p:nvPicPr>
          <p:cNvPr id="5" name="Content Placeholder 4" descr="A picture containing outdoor, aerial, aerial photography, ground&#10;&#10;Description automatically generated">
            <a:extLst>
              <a:ext uri="{FF2B5EF4-FFF2-40B4-BE49-F238E27FC236}">
                <a16:creationId xmlns:a16="http://schemas.microsoft.com/office/drawing/2014/main" id="{13FD69CC-5438-31EC-6F4E-908CA1B7E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1083826"/>
            <a:ext cx="4999037" cy="1983660"/>
          </a:xfrm>
        </p:spPr>
      </p:pic>
      <p:pic>
        <p:nvPicPr>
          <p:cNvPr id="7" name="Picture 6" descr="An aerial view of a farm&#10;&#10;Description automatically generated with low confidence">
            <a:extLst>
              <a:ext uri="{FF2B5EF4-FFF2-40B4-BE49-F238E27FC236}">
                <a16:creationId xmlns:a16="http://schemas.microsoft.com/office/drawing/2014/main" id="{AD976E9D-84B0-01D8-1A28-D43FDDCDC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56" y="2769143"/>
            <a:ext cx="4132864" cy="2309812"/>
          </a:xfrm>
          <a:prstGeom prst="rect">
            <a:avLst/>
          </a:prstGeom>
        </p:spPr>
      </p:pic>
      <p:pic>
        <p:nvPicPr>
          <p:cNvPr id="9" name="Picture 8" descr="A picture containing outdoor, mountain, sky, tree&#10;&#10;Description automatically generated">
            <a:extLst>
              <a:ext uri="{FF2B5EF4-FFF2-40B4-BE49-F238E27FC236}">
                <a16:creationId xmlns:a16="http://schemas.microsoft.com/office/drawing/2014/main" id="{C9046AB3-DDD0-40ED-30DC-4A7B26F99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6"/>
          <a:stretch/>
        </p:blipFill>
        <p:spPr>
          <a:xfrm>
            <a:off x="8010024" y="3924049"/>
            <a:ext cx="4010526" cy="2309813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2542A5D-8264-E7AB-49A2-0F511A513BF7}"/>
              </a:ext>
            </a:extLst>
          </p:cNvPr>
          <p:cNvSpPr txBox="1">
            <a:spLocks/>
          </p:cNvSpPr>
          <p:nvPr/>
        </p:nvSpPr>
        <p:spPr>
          <a:xfrm>
            <a:off x="1097280" y="1063469"/>
            <a:ext cx="4998720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b="1" dirty="0"/>
              <a:t>LIGO </a:t>
            </a:r>
            <a:r>
              <a:rPr lang="en-US" dirty="0"/>
              <a:t>(US)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Pair of 4-km long interferometers</a:t>
            </a:r>
          </a:p>
          <a:p>
            <a:pPr lvl="1"/>
            <a:r>
              <a:rPr lang="en-US" dirty="0"/>
              <a:t>Active seismic isolation + quadruple pendulum</a:t>
            </a:r>
          </a:p>
          <a:p>
            <a:r>
              <a:rPr lang="en-US" b="1" dirty="0"/>
              <a:t>Virgo </a:t>
            </a:r>
            <a:r>
              <a:rPr lang="en-US" dirty="0"/>
              <a:t>(Italy)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3-km long </a:t>
            </a:r>
          </a:p>
          <a:p>
            <a:pPr lvl="1"/>
            <a:r>
              <a:rPr lang="en-US" dirty="0"/>
              <a:t>Passive isolation</a:t>
            </a:r>
          </a:p>
          <a:p>
            <a:r>
              <a:rPr lang="en-US" b="1" dirty="0"/>
              <a:t>KAGRA</a:t>
            </a:r>
            <a:r>
              <a:rPr lang="en-US" dirty="0"/>
              <a:t> (Japan):</a:t>
            </a:r>
          </a:p>
          <a:p>
            <a:pPr lvl="1"/>
            <a:r>
              <a:rPr lang="en-US" dirty="0"/>
              <a:t>3-km long</a:t>
            </a:r>
          </a:p>
          <a:p>
            <a:pPr lvl="1"/>
            <a:r>
              <a:rPr lang="en-US" dirty="0"/>
              <a:t>Underground</a:t>
            </a:r>
          </a:p>
          <a:p>
            <a:pPr lvl="1"/>
            <a:r>
              <a:rPr lang="en-US" dirty="0"/>
              <a:t>Cryogenic</a:t>
            </a:r>
          </a:p>
          <a:p>
            <a:pPr lvl="1"/>
            <a:r>
              <a:rPr lang="en-US" dirty="0"/>
              <a:t>Passive isolation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025B1-AF91-C2BD-33E3-69C81F778B47}"/>
              </a:ext>
            </a:extLst>
          </p:cNvPr>
          <p:cNvSpPr txBox="1"/>
          <p:nvPr/>
        </p:nvSpPr>
        <p:spPr>
          <a:xfrm>
            <a:off x="11094720" y="1232520"/>
            <a:ext cx="63703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75558-760F-F6F4-87D8-7D7101696ED9}"/>
              </a:ext>
            </a:extLst>
          </p:cNvPr>
          <p:cNvSpPr txBox="1"/>
          <p:nvPr/>
        </p:nvSpPr>
        <p:spPr>
          <a:xfrm>
            <a:off x="10344744" y="4137264"/>
            <a:ext cx="874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KAGRA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76333-2BE3-2F5D-0524-3544B84E8A14}"/>
              </a:ext>
            </a:extLst>
          </p:cNvPr>
          <p:cNvSpPr txBox="1"/>
          <p:nvPr/>
        </p:nvSpPr>
        <p:spPr>
          <a:xfrm>
            <a:off x="5257800" y="3039984"/>
            <a:ext cx="67665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Virgo</a:t>
            </a:r>
          </a:p>
        </p:txBody>
      </p:sp>
    </p:spTree>
    <p:extLst>
      <p:ext uri="{BB962C8B-B14F-4D97-AF65-F5344CB8AC3E}">
        <p14:creationId xmlns:p14="http://schemas.microsoft.com/office/powerpoint/2010/main" val="366117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7BAC-72B0-348B-4D57-A2AF8F03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Observing Schedule</a:t>
            </a:r>
          </a:p>
        </p:txBody>
      </p:sp>
      <p:pic>
        <p:nvPicPr>
          <p:cNvPr id="5" name="Content Placeholder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99C553C-3C25-06C5-8791-B5A27BFC2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2152284"/>
            <a:ext cx="6824853" cy="2875284"/>
          </a:xfr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700A67FD-FC1F-0435-1FD4-DD2FE1DBDDF3}"/>
              </a:ext>
            </a:extLst>
          </p:cNvPr>
          <p:cNvSpPr txBox="1">
            <a:spLocks/>
          </p:cNvSpPr>
          <p:nvPr/>
        </p:nvSpPr>
        <p:spPr>
          <a:xfrm>
            <a:off x="839723" y="1108483"/>
            <a:ext cx="4269733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dirty="0"/>
              <a:t>Alternating periods of observing and upgrades</a:t>
            </a:r>
          </a:p>
          <a:p>
            <a:r>
              <a:rPr lang="en-US" dirty="0"/>
              <a:t>With each upgrade we have larger range, number of events goes like range cubed</a:t>
            </a:r>
          </a:p>
          <a:p>
            <a:r>
              <a:rPr lang="en-US" dirty="0"/>
              <a:t>Moving towards longer observing runs with each upgrade phase</a:t>
            </a:r>
          </a:p>
          <a:p>
            <a:r>
              <a:rPr lang="en-US" dirty="0"/>
              <a:t>Break between O3 and O4 was extended due to COVID</a:t>
            </a:r>
          </a:p>
          <a:p>
            <a:r>
              <a:rPr lang="en-US" dirty="0"/>
              <a:t>O4 started in May and will continue for a year and a half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6615-1A78-4F92-6B7F-F6AA063D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Results</a:t>
            </a:r>
          </a:p>
        </p:txBody>
      </p:sp>
      <p:pic>
        <p:nvPicPr>
          <p:cNvPr id="5" name="Content Placeholder 4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CB1214D0-287F-BEB0-8F9B-34667995C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5" y="1513028"/>
            <a:ext cx="6812345" cy="3831944"/>
          </a:xfr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AD80A9D-86EB-D011-1307-5D1A5C5450B4}"/>
              </a:ext>
            </a:extLst>
          </p:cNvPr>
          <p:cNvSpPr txBox="1">
            <a:spLocks/>
          </p:cNvSpPr>
          <p:nvPr/>
        </p:nvSpPr>
        <p:spPr>
          <a:xfrm>
            <a:off x="839723" y="1108483"/>
            <a:ext cx="4269733" cy="480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dirty="0"/>
              <a:t>Observations have been rapidly increasing in the last 8 years</a:t>
            </a:r>
          </a:p>
          <a:p>
            <a:pPr lvl="1"/>
            <a:r>
              <a:rPr lang="en-US" dirty="0"/>
              <a:t>First GW detection in 2015</a:t>
            </a:r>
          </a:p>
          <a:p>
            <a:pPr lvl="1"/>
            <a:r>
              <a:rPr lang="en-US" dirty="0"/>
              <a:t>First </a:t>
            </a:r>
            <a:r>
              <a:rPr lang="en-US" dirty="0" err="1"/>
              <a:t>multimessenger</a:t>
            </a:r>
            <a:r>
              <a:rPr lang="en-US" dirty="0"/>
              <a:t> (GW170817) in 2017</a:t>
            </a:r>
          </a:p>
          <a:p>
            <a:pPr lvl="1"/>
            <a:r>
              <a:rPr lang="en-US" dirty="0"/>
              <a:t>90 significant events in O1-O3</a:t>
            </a:r>
          </a:p>
          <a:p>
            <a:r>
              <a:rPr lang="en-US" dirty="0"/>
              <a:t>Novel Hubble constant measurement</a:t>
            </a:r>
          </a:p>
          <a:p>
            <a:r>
              <a:rPr lang="en-US" dirty="0"/>
              <a:t>Binary black hole population studies</a:t>
            </a:r>
          </a:p>
          <a:p>
            <a:r>
              <a:rPr lang="en-US" dirty="0"/>
              <a:t>Tests of general relativity</a:t>
            </a:r>
          </a:p>
          <a:p>
            <a:r>
              <a:rPr lang="en-US" dirty="0"/>
              <a:t>Neutron star equation of state</a:t>
            </a:r>
          </a:p>
        </p:txBody>
      </p:sp>
    </p:spTree>
    <p:extLst>
      <p:ext uri="{BB962C8B-B14F-4D97-AF65-F5344CB8AC3E}">
        <p14:creationId xmlns:p14="http://schemas.microsoft.com/office/powerpoint/2010/main" val="383403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F7C7-D428-E7FD-23DA-00851463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AC79-4266-89D7-FDD1-2E4DDFA7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63469"/>
            <a:ext cx="4224528" cy="5181883"/>
          </a:xfrm>
        </p:spPr>
        <p:txBody>
          <a:bodyPr>
            <a:normAutofit/>
          </a:bodyPr>
          <a:lstStyle/>
          <a:p>
            <a:r>
              <a:rPr lang="en-US" dirty="0"/>
              <a:t>Frequency Dependent Squeezing</a:t>
            </a:r>
          </a:p>
          <a:p>
            <a:r>
              <a:rPr lang="en-US" dirty="0"/>
              <a:t>LIGO:</a:t>
            </a:r>
          </a:p>
          <a:p>
            <a:pPr lvl="1"/>
            <a:r>
              <a:rPr lang="en-US" dirty="0"/>
              <a:t>New laser + clean test masses = 400 kW circulating power</a:t>
            </a:r>
          </a:p>
          <a:p>
            <a:pPr lvl="1"/>
            <a:r>
              <a:rPr lang="en-US" dirty="0"/>
              <a:t>More stray light baffles</a:t>
            </a:r>
          </a:p>
          <a:p>
            <a:r>
              <a:rPr lang="en-US" dirty="0"/>
              <a:t>Virgo:</a:t>
            </a:r>
          </a:p>
          <a:p>
            <a:pPr lvl="1"/>
            <a:r>
              <a:rPr lang="en-US" dirty="0"/>
              <a:t>Also new laser</a:t>
            </a:r>
          </a:p>
          <a:p>
            <a:pPr lvl="1"/>
            <a:r>
              <a:rPr lang="en-US" dirty="0"/>
              <a:t>Stray light mitigation</a:t>
            </a:r>
          </a:p>
          <a:p>
            <a:pPr lvl="1"/>
            <a:r>
              <a:rPr lang="en-US" dirty="0"/>
              <a:t>New output mode cleaner</a:t>
            </a:r>
          </a:p>
          <a:p>
            <a:r>
              <a:rPr lang="en-US" dirty="0"/>
              <a:t>KAGRA:</a:t>
            </a:r>
          </a:p>
          <a:p>
            <a:pPr lvl="1"/>
            <a:r>
              <a:rPr lang="en-US" dirty="0"/>
              <a:t>30 W laser</a:t>
            </a:r>
          </a:p>
          <a:p>
            <a:pPr lvl="1"/>
            <a:r>
              <a:rPr lang="en-US" dirty="0"/>
              <a:t>Implemented angular sensing and control</a:t>
            </a:r>
          </a:p>
          <a:p>
            <a:pPr lvl="1"/>
            <a:r>
              <a:rPr lang="en-US" dirty="0"/>
              <a:t>Mirrors at </a:t>
            </a:r>
            <a:r>
              <a:rPr lang="en-US" dirty="0" err="1"/>
              <a:t>cryo</a:t>
            </a:r>
            <a:r>
              <a:rPr lang="en-US" dirty="0"/>
              <a:t> temperature</a:t>
            </a:r>
          </a:p>
          <a:p>
            <a:pPr lvl="1"/>
            <a:r>
              <a:rPr lang="en-US" dirty="0"/>
              <a:t>More baffles!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FE8FE-B83D-6C62-15B2-468012A0F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566"/>
          <a:stretch/>
        </p:blipFill>
        <p:spPr>
          <a:xfrm>
            <a:off x="7911020" y="1302218"/>
            <a:ext cx="4280980" cy="28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7988C-29E3-88DE-28F7-A9E02626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70" y="3503563"/>
            <a:ext cx="4337379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99EF-9E2C-EDF6-244E-D2025C2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Far in Observing Run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D707-D3B2-34CC-8883-351C6E6A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63469"/>
            <a:ext cx="3913632" cy="48056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Six significant event seen in O4</a:t>
            </a:r>
          </a:p>
          <a:p>
            <a:r>
              <a:rPr lang="en-US" dirty="0"/>
              <a:t>Most are binary black hole mergers</a:t>
            </a:r>
          </a:p>
          <a:p>
            <a:r>
              <a:rPr lang="en-US" dirty="0"/>
              <a:t>One contained a ~6 M</a:t>
            </a:r>
            <a:r>
              <a:rPr lang="en-US" baseline="-25000" dirty="0"/>
              <a:t>☉</a:t>
            </a:r>
            <a:r>
              <a:rPr lang="en-US" dirty="0"/>
              <a:t> object, heavy neutron star or light black hole?</a:t>
            </a:r>
          </a:p>
          <a:p>
            <a:r>
              <a:rPr lang="en-US" dirty="0"/>
              <a:t>Virgo has had technical issues and has yet to begin observing</a:t>
            </a:r>
          </a:p>
          <a:p>
            <a:r>
              <a:rPr lang="en-US" dirty="0"/>
              <a:t>48% double interferometer duty cycle, 40% single interferometer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245EE-3240-8C01-FBF0-0D32070F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12" y="1280160"/>
            <a:ext cx="7041193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D48-7D4D-AB68-DECA-73D80FA8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</a:t>
            </a:r>
          </a:p>
        </p:txBody>
      </p:sp>
      <p:pic>
        <p:nvPicPr>
          <p:cNvPr id="5" name="Content Placeholder 4" descr="A picture containing aerial photography, aerial, bird's-eye view, screenshot&#10;&#10;Description automatically generated">
            <a:extLst>
              <a:ext uri="{FF2B5EF4-FFF2-40B4-BE49-F238E27FC236}">
                <a16:creationId xmlns:a16="http://schemas.microsoft.com/office/drawing/2014/main" id="{7445B424-B71A-51CD-0038-F2CBC29C6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14" y="979393"/>
            <a:ext cx="4676130" cy="236553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A49AB-FE04-D71A-943B-2662A3DA2673}"/>
              </a:ext>
            </a:extLst>
          </p:cNvPr>
          <p:cNvSpPr txBox="1">
            <a:spLocks/>
          </p:cNvSpPr>
          <p:nvPr/>
        </p:nvSpPr>
        <p:spPr>
          <a:xfrm>
            <a:off x="1097280" y="1063469"/>
            <a:ext cx="3393598" cy="49807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After O4 is complete, we plan to undergo another set of upgrades before a longer O5 run </a:t>
            </a:r>
          </a:p>
          <a:p>
            <a:r>
              <a:rPr lang="en-US" dirty="0"/>
              <a:t>LIGO India is being built and will come online in the future</a:t>
            </a:r>
          </a:p>
          <a:p>
            <a:r>
              <a:rPr lang="en-US" dirty="0"/>
              <a:t>Further down the line, we look forward to third generation observatories</a:t>
            </a:r>
          </a:p>
          <a:p>
            <a:pPr lvl="1"/>
            <a:r>
              <a:rPr lang="en-US" dirty="0"/>
              <a:t>Einstein Telescope (Europe)</a:t>
            </a:r>
          </a:p>
          <a:p>
            <a:pPr lvl="1"/>
            <a:r>
              <a:rPr lang="en-US" dirty="0"/>
              <a:t>Cosmic Explorer (US)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A picture containing outdoor, sky, landscape, ground&#10;&#10;Description automatically generated">
            <a:extLst>
              <a:ext uri="{FF2B5EF4-FFF2-40B4-BE49-F238E27FC236}">
                <a16:creationId xmlns:a16="http://schemas.microsoft.com/office/drawing/2014/main" id="{5E203D74-3479-B297-AB1E-F80942A98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78" y="3228057"/>
            <a:ext cx="3621405" cy="2566474"/>
          </a:xfrm>
          <a:prstGeom prst="rect">
            <a:avLst/>
          </a:prstGeom>
        </p:spPr>
      </p:pic>
      <p:pic>
        <p:nvPicPr>
          <p:cNvPr id="10" name="Picture 9" descr="A picture containing outdoor, cloud, screenshot, playground&#10;&#10;Description automatically generated">
            <a:extLst>
              <a:ext uri="{FF2B5EF4-FFF2-40B4-BE49-F238E27FC236}">
                <a16:creationId xmlns:a16="http://schemas.microsoft.com/office/drawing/2014/main" id="{BE3B0699-DCC5-3ECD-8FE7-04870B4ED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79" y="2580020"/>
            <a:ext cx="4314993" cy="27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26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2379</TotalTime>
  <Words>409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Cambria Math</vt:lpstr>
      <vt:lpstr>Retrospect</vt:lpstr>
      <vt:lpstr>LIGO-Virgo-Kagra  Status Report</vt:lpstr>
      <vt:lpstr>Network</vt:lpstr>
      <vt:lpstr>Interferometers</vt:lpstr>
      <vt:lpstr>Observatories</vt:lpstr>
      <vt:lpstr>Observing Schedule</vt:lpstr>
      <vt:lpstr>Previous Results</vt:lpstr>
      <vt:lpstr>Recent Upgrades</vt:lpstr>
      <vt:lpstr>So Far in Observing Run 4</vt:lpstr>
      <vt:lpstr>Future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GWANW_UW_2023</dc:title>
  <dc:creator>Michael Ross</dc:creator>
  <cp:lastModifiedBy>Michael Ross</cp:lastModifiedBy>
  <cp:revision>61</cp:revision>
  <dcterms:created xsi:type="dcterms:W3CDTF">2021-01-15T23:34:13Z</dcterms:created>
  <dcterms:modified xsi:type="dcterms:W3CDTF">2023-06-21T18:43:27Z</dcterms:modified>
</cp:coreProperties>
</file>