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8"/>
  </p:notesMasterIdLst>
  <p:handoutMasterIdLst>
    <p:handoutMasterId r:id="rId9"/>
  </p:handoutMasterIdLst>
  <p:sldIdLst>
    <p:sldId id="256" r:id="rId2"/>
    <p:sldId id="258" r:id="rId3"/>
    <p:sldId id="263" r:id="rId4"/>
    <p:sldId id="264" r:id="rId5"/>
    <p:sldId id="259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8C10"/>
    <a:srgbClr val="A9E4F3"/>
    <a:srgbClr val="89D4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/>
    <p:restoredTop sz="94697"/>
  </p:normalViewPr>
  <p:slideViewPr>
    <p:cSldViewPr snapToGrid="0" snapToObjects="1">
      <p:cViewPr varScale="1">
        <p:scale>
          <a:sx n="108" d="100"/>
          <a:sy n="108" d="100"/>
        </p:scale>
        <p:origin x="168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53" d="100"/>
          <a:sy n="153" d="100"/>
        </p:scale>
        <p:origin x="2624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48C8496-C257-6B49-8741-A4B13DAAA7F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A3537E-67FF-0F4B-8136-5F3B2A7964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3B582E-9FC1-BA43-A08A-1E0CACA4EFCA}" type="datetimeFigureOut">
              <a:rPr lang="en-US" smtClean="0"/>
              <a:t>6/26/23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7EC512-866D-2646-BA4A-50F404DBF6B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48428E-BACF-D841-8372-45B876D3C0F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A0410D-6661-4E44-B312-474106440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427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C3FF38-120B-6D4C-8DF2-BDE159F6DFF3}" type="datetimeFigureOut">
              <a:rPr lang="en-US" smtClean="0"/>
              <a:t>6/26/23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C0DF5B-E854-F443-A09C-BF40AB456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811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G2201072 -v1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676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G2001006-v1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258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G2001006-v1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513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G2001006-v1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264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G2001006-v1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891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G2001006-v1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21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G2001006-v1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073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G2001006-v1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545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G2001006-v1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99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G2001006-v1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627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G2001006-v1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94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6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G2101334-v1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287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F17AB-09A4-2F40-9D51-36CDD4C8D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9417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cc.ligo.org/cgi-bin/private/DocDB/DisplayMeeting?conferenceid=1163" TargetMode="External"/><Relationship Id="rId7" Type="http://schemas.openxmlformats.org/officeDocument/2006/relationships/image" Target="../media/image7.jpg"/><Relationship Id="rId2" Type="http://schemas.openxmlformats.org/officeDocument/2006/relationships/hyperlink" Target="https://wp.wwu.edu/gravity/gwanw2023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s://caltech.zoom.us/j/85830055170?pwd=RjlBeVhnclBrSXpTYXNWMW1Ya0hUZz09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cloud, nature, wilderness&#10;&#10;Description automatically generated">
            <a:extLst>
              <a:ext uri="{FF2B5EF4-FFF2-40B4-BE49-F238E27FC236}">
                <a16:creationId xmlns:a16="http://schemas.microsoft.com/office/drawing/2014/main" id="{4A369E95-35F6-5D40-BFB2-D66682196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C4509CE3-5764-DB40-9C6D-63B273F7B0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4711777"/>
            <a:ext cx="9143999" cy="1937165"/>
          </a:xfrm>
          <a:effectLst>
            <a:outerShdw blurRad="228600" dist="63500" dir="2760000" algn="l" rotWithShape="0">
              <a:schemeClr val="bg1"/>
            </a:outerShdw>
          </a:effectLst>
        </p:spPr>
        <p:txBody>
          <a:bodyPr anchor="ctr">
            <a:normAutofit fontScale="90000"/>
          </a:bodyPr>
          <a:lstStyle/>
          <a:p>
            <a:pPr algn="r"/>
            <a:r>
              <a:rPr 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Times New Roman" panose="02020603050405020304" pitchFamily="18" charset="0"/>
              </a:rPr>
              <a:t>Gravitational Wave Astronomy </a:t>
            </a:r>
            <a:br>
              <a:rPr 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Times New Roman" panose="02020603050405020304" pitchFamily="18" charset="0"/>
              </a:rPr>
              <a:t>North-West </a:t>
            </a:r>
            <a:br>
              <a:rPr 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sz="3600" b="1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Times New Roman" panose="02020603050405020304" pitchFamily="18" charset="0"/>
              </a:rPr>
              <a:t>6</a:t>
            </a:r>
            <a:r>
              <a:rPr lang="en-US" sz="3600" b="1" i="1" baseline="300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Times New Roman" panose="02020603050405020304" pitchFamily="18" charset="0"/>
              </a:rPr>
              <a:t>th</a:t>
            </a:r>
            <a:r>
              <a:rPr lang="en-US" sz="3600" b="1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Times New Roman" panose="02020603050405020304" pitchFamily="18" charset="0"/>
              </a:rPr>
              <a:t> Annual </a:t>
            </a:r>
            <a:r>
              <a:rPr 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Times New Roman" panose="02020603050405020304" pitchFamily="18" charset="0"/>
              </a:rPr>
              <a:t>GWANW</a:t>
            </a:r>
            <a:br>
              <a:rPr 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Times New Roman" panose="02020603050405020304" pitchFamily="18" charset="0"/>
              </a:rPr>
              <a:t>Jun 26-28 2023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CB7C71D-1741-C54F-822E-05A1F3D3B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G2301225-v1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2BE252-FFA7-3D4A-BB37-A96A98C08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066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outer space, space, astronomical object, universe&#10;&#10;Description automatically generated">
            <a:extLst>
              <a:ext uri="{FF2B5EF4-FFF2-40B4-BE49-F238E27FC236}">
                <a16:creationId xmlns:a16="http://schemas.microsoft.com/office/drawing/2014/main" id="{CEE88518-4E5C-6143-B486-1AAA962F3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68" y="0"/>
            <a:ext cx="825346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DAD422-F200-1342-9C8F-1A3D40C03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228" y="868048"/>
            <a:ext cx="7886700" cy="994172"/>
          </a:xfrm>
        </p:spPr>
        <p:txBody>
          <a:bodyPr/>
          <a:lstStyle/>
          <a:p>
            <a:pPr algn="ctr"/>
            <a:r>
              <a:rPr lang="en-US" dirty="0"/>
              <a:t>This is a safe space.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3AAEF6-D1E3-0747-984D-61AE66547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062" y="1926378"/>
            <a:ext cx="8577197" cy="3645747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2400" dirty="0"/>
              <a:t>Take your time. </a:t>
            </a:r>
          </a:p>
          <a:p>
            <a:pPr marL="0" indent="0" algn="ctr">
              <a:buNone/>
            </a:pPr>
            <a:r>
              <a:rPr lang="en-US" sz="2400" dirty="0"/>
              <a:t>Be patient.</a:t>
            </a:r>
          </a:p>
          <a:p>
            <a:pPr marL="0" indent="0" algn="ctr">
              <a:buNone/>
            </a:pPr>
            <a:r>
              <a:rPr lang="en-US" sz="2400" dirty="0"/>
              <a:t>Listen.</a:t>
            </a:r>
          </a:p>
          <a:p>
            <a:pPr marL="0" indent="0" algn="ctr">
              <a:buNone/>
            </a:pPr>
            <a:r>
              <a:rPr lang="en-US" sz="2400" dirty="0"/>
              <a:t>Take a break. </a:t>
            </a:r>
          </a:p>
          <a:p>
            <a:pPr marL="0" indent="0" algn="ctr">
              <a:buNone/>
            </a:pPr>
            <a:r>
              <a:rPr lang="en-US" sz="2400" dirty="0"/>
              <a:t>Do whatever you need to do.</a:t>
            </a:r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This week, we set aside the world for a moment to look (and “listen”) up. </a:t>
            </a:r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 </a:t>
            </a:r>
          </a:p>
          <a:p>
            <a:pPr marL="0" indent="0" algn="ctr">
              <a:buNone/>
            </a:pPr>
            <a:r>
              <a:rPr lang="en-US" sz="3525" b="1" dirty="0"/>
              <a:t>Welcome.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567353-0332-FA47-9152-44FEA017E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2</a:t>
            </a:fld>
            <a:endParaRPr lang="en-US"/>
          </a:p>
        </p:txBody>
      </p:sp>
      <p:sp>
        <p:nvSpPr>
          <p:cNvPr id="7" name="Date Placeholder 5">
            <a:extLst>
              <a:ext uri="{FF2B5EF4-FFF2-40B4-BE49-F238E27FC236}">
                <a16:creationId xmlns:a16="http://schemas.microsoft.com/office/drawing/2014/main" id="{7EE02BF4-407E-D448-88BC-064EA703EC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057400" cy="365125"/>
          </a:xfrm>
        </p:spPr>
        <p:txBody>
          <a:bodyPr/>
          <a:lstStyle/>
          <a:p>
            <a:r>
              <a:rPr lang="en-US" dirty="0"/>
              <a:t>G2301225-v1</a:t>
            </a:r>
          </a:p>
        </p:txBody>
      </p:sp>
    </p:spTree>
    <p:extLst>
      <p:ext uri="{BB962C8B-B14F-4D97-AF65-F5344CB8AC3E}">
        <p14:creationId xmlns:p14="http://schemas.microsoft.com/office/powerpoint/2010/main" val="924144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770B7-C7BF-114D-B752-D2DCC232B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/>
              <a:t>Getting Here All Week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54A29E-7831-7B48-AF4A-C6F82E17E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3</a:t>
            </a:fld>
            <a:endParaRPr lang="en-US"/>
          </a:p>
        </p:txBody>
      </p:sp>
      <p:sp>
        <p:nvSpPr>
          <p:cNvPr id="13" name="Date Placeholder 5">
            <a:extLst>
              <a:ext uri="{FF2B5EF4-FFF2-40B4-BE49-F238E27FC236}">
                <a16:creationId xmlns:a16="http://schemas.microsoft.com/office/drawing/2014/main" id="{0FF55DE4-B7C9-984D-A6EC-54A28BDF35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057400" cy="365125"/>
          </a:xfrm>
        </p:spPr>
        <p:txBody>
          <a:bodyPr/>
          <a:lstStyle/>
          <a:p>
            <a:r>
              <a:rPr lang="en-US" dirty="0"/>
              <a:t>G2301225-v1</a:t>
            </a:r>
          </a:p>
        </p:txBody>
      </p:sp>
      <p:pic>
        <p:nvPicPr>
          <p:cNvPr id="14" name="Picture 13" descr="A picture containing map, text, diagram, atlas&#10;&#10;Description automatically generated">
            <a:extLst>
              <a:ext uri="{FF2B5EF4-FFF2-40B4-BE49-F238E27FC236}">
                <a16:creationId xmlns:a16="http://schemas.microsoft.com/office/drawing/2014/main" id="{159DB907-8822-794B-8F03-A9B7C9470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8859" y="639433"/>
            <a:ext cx="4342575" cy="621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896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244AC-1A39-D14C-9601-D888E8053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Human Things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31DD8-0C60-A145-9BE3-477E9F5B4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909" y="697471"/>
            <a:ext cx="6828311" cy="254449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70C0"/>
                </a:solidFill>
              </a:rPr>
              <a:t>Bathrooms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0070C0"/>
                </a:solidFill>
              </a:rPr>
              <a:t>Water Stations </a:t>
            </a:r>
            <a:r>
              <a:rPr lang="en-US" sz="2000" dirty="0"/>
              <a:t>are Behind </a:t>
            </a:r>
            <a:r>
              <a:rPr lang="en-US" sz="2000" dirty="0">
                <a:solidFill>
                  <a:srgbClr val="00B050"/>
                </a:solidFill>
              </a:rPr>
              <a:t>You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Evacuation Areas for </a:t>
            </a:r>
            <a:r>
              <a:rPr lang="en-US" sz="2000" dirty="0">
                <a:solidFill>
                  <a:srgbClr val="F88C10"/>
                </a:solidFill>
              </a:rPr>
              <a:t>Fire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FF0000"/>
                </a:solidFill>
              </a:rPr>
              <a:t>Active Shooter </a:t>
            </a:r>
            <a:r>
              <a:rPr lang="en-US" sz="2000" dirty="0"/>
              <a:t>Emergencies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4">
                    <a:lumMod val="50000"/>
                  </a:schemeClr>
                </a:solidFill>
              </a:rPr>
              <a:t>Coffee and Tea </a:t>
            </a:r>
            <a:r>
              <a:rPr lang="en-US" sz="2000" dirty="0"/>
              <a:t>mugs are available for your sustainable use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Lunch, snacks, and dinner are provided for each day</a:t>
            </a:r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304154-5453-194D-891E-7E3E8828B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G2001006-v1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9D3691-C25E-2249-80AE-72E585D77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4</a:t>
            </a:fld>
            <a:endParaRPr lang="en-US"/>
          </a:p>
        </p:txBody>
      </p:sp>
      <p:pic>
        <p:nvPicPr>
          <p:cNvPr id="9" name="Picture 8" descr="A picture containing aerial photography, scale model, intersection, urban design&#10;&#10;Description automatically generated">
            <a:extLst>
              <a:ext uri="{FF2B5EF4-FFF2-40B4-BE49-F238E27FC236}">
                <a16:creationId xmlns:a16="http://schemas.microsoft.com/office/drawing/2014/main" id="{4B52D3BD-0D2B-E64D-8889-80FF52C63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47" y="3098888"/>
            <a:ext cx="7305056" cy="3661822"/>
          </a:xfrm>
          <a:prstGeom prst="rect">
            <a:avLst/>
          </a:prstGeom>
        </p:spPr>
      </p:pic>
      <p:sp>
        <p:nvSpPr>
          <p:cNvPr id="10" name="Down Arrow 9">
            <a:extLst>
              <a:ext uri="{FF2B5EF4-FFF2-40B4-BE49-F238E27FC236}">
                <a16:creationId xmlns:a16="http://schemas.microsoft.com/office/drawing/2014/main" id="{11B9652E-F4AF-B248-8B39-54E7FC83C3C8}"/>
              </a:ext>
            </a:extLst>
          </p:cNvPr>
          <p:cNvSpPr/>
          <p:nvPr/>
        </p:nvSpPr>
        <p:spPr>
          <a:xfrm>
            <a:off x="3562599" y="4113298"/>
            <a:ext cx="349392" cy="6368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B73C3910-C9CE-D046-8590-FE7550F15DCC}"/>
              </a:ext>
            </a:extLst>
          </p:cNvPr>
          <p:cNvSpPr/>
          <p:nvPr/>
        </p:nvSpPr>
        <p:spPr>
          <a:xfrm>
            <a:off x="2717472" y="4669459"/>
            <a:ext cx="349392" cy="63683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C6080341-9BFE-814D-AC11-AF9044666BA7}"/>
              </a:ext>
            </a:extLst>
          </p:cNvPr>
          <p:cNvSpPr/>
          <p:nvPr/>
        </p:nvSpPr>
        <p:spPr>
          <a:xfrm>
            <a:off x="7370619" y="3681828"/>
            <a:ext cx="349392" cy="636833"/>
          </a:xfrm>
          <a:prstGeom prst="downArrow">
            <a:avLst/>
          </a:prstGeom>
          <a:solidFill>
            <a:srgbClr val="F88C1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B8E8566F-7679-224B-A8FE-D018C9336F41}"/>
              </a:ext>
            </a:extLst>
          </p:cNvPr>
          <p:cNvSpPr/>
          <p:nvPr/>
        </p:nvSpPr>
        <p:spPr>
          <a:xfrm>
            <a:off x="4724400" y="3731308"/>
            <a:ext cx="349392" cy="636833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13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FF31A-604A-4E42-9C07-E02535B9D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0757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GWANW 2023: Essential Links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3C03F-7B78-AE4E-8E9B-8E9F00625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25630" y="762758"/>
            <a:ext cx="9253602" cy="326350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>
              <a:hlinkClick r:id="rId2"/>
            </a:endParaRPr>
          </a:p>
          <a:p>
            <a:pPr marL="457200" lvl="1" indent="0">
              <a:buNone/>
            </a:pPr>
            <a:r>
              <a:rPr lang="en-US" sz="2600" dirty="0">
                <a:hlinkClick r:id="rId2"/>
              </a:rPr>
              <a:t>https://wp.wwu.edu/gravity/gwanw2023/</a:t>
            </a:r>
            <a:endParaRPr lang="en-US" sz="2600" dirty="0"/>
          </a:p>
          <a:p>
            <a:pPr marL="457200" lvl="1" indent="0">
              <a:buNone/>
            </a:pPr>
            <a:endParaRPr lang="en-US" sz="2600" dirty="0"/>
          </a:p>
          <a:p>
            <a:pPr marL="457200" lvl="1" indent="0">
              <a:buNone/>
            </a:pPr>
            <a:r>
              <a:rPr lang="en-US" sz="2600" dirty="0">
                <a:hlinkClick r:id="rId3"/>
              </a:rPr>
              <a:t>https://dcc.ligo.org/cgi-bin/private/DocDB/DisplayMeeting?conferenceid=1163</a:t>
            </a:r>
            <a:r>
              <a:rPr lang="en-US" sz="2600" dirty="0"/>
              <a:t> </a:t>
            </a:r>
          </a:p>
          <a:p>
            <a:pPr lvl="1"/>
            <a:endParaRPr lang="en-US" sz="2600" dirty="0"/>
          </a:p>
          <a:p>
            <a:pPr marL="457200" lvl="1" indent="0">
              <a:buNone/>
            </a:pPr>
            <a:r>
              <a:rPr lang="en-US" sz="2600" b="0" i="0" u="none" strike="noStrike" dirty="0">
                <a:solidFill>
                  <a:srgbClr val="000000"/>
                </a:solidFill>
                <a:effectLst/>
              </a:rPr>
              <a:t> </a:t>
            </a:r>
            <a:r>
              <a:rPr lang="en-US" sz="2600" b="0" i="0" dirty="0">
                <a:effectLst/>
                <a:hlinkClick r:id="rId4"/>
              </a:rPr>
              <a:t>https://caltech.zoom.us/j/85830055170?pwd=RjlBeVhnclBrSXpTYXNWMW1Ya0hUZz09</a:t>
            </a:r>
            <a:endParaRPr lang="en-US" sz="2600" b="0" i="0" dirty="0">
              <a:effectLst/>
            </a:endParaRPr>
          </a:p>
          <a:p>
            <a:pPr marL="0" indent="0">
              <a:buNone/>
            </a:pPr>
            <a:r>
              <a:rPr lang="en-US" dirty="0"/>
              <a:t>                            Zoom Meeting ID: 858 3005 5170       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21F1F8-1524-7246-BD34-83484B972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94EFDB6-CC4E-5A46-AABA-7A25F1B767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578" y="4381994"/>
            <a:ext cx="2574833" cy="1982299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FC8E652C-EFE3-2348-AECA-A9D3471485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037" y="4424711"/>
            <a:ext cx="1193004" cy="2021479"/>
          </a:xfrm>
          <a:prstGeom prst="rect">
            <a:avLst/>
          </a:prstGeom>
        </p:spPr>
      </p:pic>
      <p:pic>
        <p:nvPicPr>
          <p:cNvPr id="11" name="Picture 10" descr="A picture containing drawing, propeller, pan&#10;&#10;Description automatically generated">
            <a:extLst>
              <a:ext uri="{FF2B5EF4-FFF2-40B4-BE49-F238E27FC236}">
                <a16:creationId xmlns:a16="http://schemas.microsoft.com/office/drawing/2014/main" id="{996807CB-4C89-BB40-B5BF-4295E5AA5D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3453" y="4592502"/>
            <a:ext cx="3096815" cy="1721288"/>
          </a:xfrm>
          <a:prstGeom prst="rect">
            <a:avLst/>
          </a:prstGeom>
        </p:spPr>
      </p:pic>
      <p:sp>
        <p:nvSpPr>
          <p:cNvPr id="10" name="Date Placeholder 5">
            <a:extLst>
              <a:ext uri="{FF2B5EF4-FFF2-40B4-BE49-F238E27FC236}">
                <a16:creationId xmlns:a16="http://schemas.microsoft.com/office/drawing/2014/main" id="{CCB5890C-CB05-4740-854C-96FE9D4438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057400" cy="365125"/>
          </a:xfrm>
        </p:spPr>
        <p:txBody>
          <a:bodyPr/>
          <a:lstStyle/>
          <a:p>
            <a:r>
              <a:rPr lang="en-US" dirty="0"/>
              <a:t>G2301225-v1</a:t>
            </a:r>
          </a:p>
        </p:txBody>
      </p:sp>
    </p:spTree>
    <p:extLst>
      <p:ext uri="{BB962C8B-B14F-4D97-AF65-F5344CB8AC3E}">
        <p14:creationId xmlns:p14="http://schemas.microsoft.com/office/powerpoint/2010/main" val="2668696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C17689A-BE2D-E24D-A12F-2AF21D889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634" y="3732196"/>
            <a:ext cx="4310743" cy="2407348"/>
          </a:xfrm>
        </p:spPr>
        <p:txBody>
          <a:bodyPr>
            <a:normAutofit lnSpcReduction="10000"/>
          </a:bodyPr>
          <a:lstStyle/>
          <a:p>
            <a:pPr marL="0" indent="0" algn="r">
              <a:buNone/>
            </a:pPr>
            <a:r>
              <a:rPr lang="en-US" sz="2400" b="1" dirty="0"/>
              <a:t> </a:t>
            </a:r>
          </a:p>
          <a:p>
            <a:pPr marL="0" indent="0">
              <a:buNone/>
            </a:pPr>
            <a:r>
              <a:rPr lang="en-US" sz="2400" b="1" dirty="0"/>
              <a:t>10:00</a:t>
            </a:r>
            <a:r>
              <a:rPr lang="en-US" sz="2400" dirty="0"/>
              <a:t> Gravitational Wave Astronomy Tutorial</a:t>
            </a:r>
            <a:endParaRPr lang="en-US" sz="2400" i="1" dirty="0"/>
          </a:p>
          <a:p>
            <a:pPr marL="0" indent="0">
              <a:buNone/>
            </a:pPr>
            <a:endParaRPr lang="en-US" sz="2400" b="1" i="1" dirty="0"/>
          </a:p>
          <a:p>
            <a:pPr marL="0" indent="0">
              <a:buNone/>
            </a:pPr>
            <a:r>
              <a:rPr lang="en-US" sz="2400" b="1" dirty="0"/>
              <a:t>11:00</a:t>
            </a:r>
            <a:r>
              <a:rPr lang="en-US" sz="2400" dirty="0"/>
              <a:t> LIGO Tutorial</a:t>
            </a:r>
          </a:p>
          <a:p>
            <a:pPr marL="0" indent="0">
              <a:buNone/>
            </a:pPr>
            <a:r>
              <a:rPr lang="en-US" sz="2400" i="1" dirty="0"/>
              <a:t>	12:00 Lunch Break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B44D93-E83B-664B-B02D-836FFDADA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17AB-09A4-2F40-9D51-36CDD4C8D445}" type="slidenum">
              <a:rPr lang="en-US" smtClean="0"/>
              <a:t>6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33462E-631F-5149-BE92-39E2A07DD175}"/>
              </a:ext>
            </a:extLst>
          </p:cNvPr>
          <p:cNvSpPr/>
          <p:nvPr/>
        </p:nvSpPr>
        <p:spPr>
          <a:xfrm>
            <a:off x="2551850" y="0"/>
            <a:ext cx="3880934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00" b="1" dirty="0"/>
              <a:t>GWANW 2023: Day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9DFBFE-1757-D741-9440-6A856693C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05" y="619000"/>
            <a:ext cx="8541807" cy="29317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78676F0-D823-2041-992C-4EF0D06ECD51}"/>
              </a:ext>
            </a:extLst>
          </p:cNvPr>
          <p:cNvSpPr txBox="1"/>
          <p:nvPr/>
        </p:nvSpPr>
        <p:spPr>
          <a:xfrm>
            <a:off x="5367646" y="4120278"/>
            <a:ext cx="37169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dirty="0"/>
              <a:t>13:30</a:t>
            </a:r>
            <a:r>
              <a:rPr lang="en-US" sz="2400" dirty="0"/>
              <a:t> </a:t>
            </a:r>
            <a:r>
              <a:rPr lang="en-US" sz="2400" dirty="0" err="1"/>
              <a:t>NANOGrav</a:t>
            </a:r>
            <a:r>
              <a:rPr lang="en-US" sz="2400" dirty="0"/>
              <a:t> Tutorial</a:t>
            </a:r>
          </a:p>
          <a:p>
            <a:pPr marL="0" indent="0">
              <a:buNone/>
            </a:pPr>
            <a:r>
              <a:rPr lang="en-US" sz="2400" i="1" dirty="0"/>
              <a:t>	15:00 Coffee Break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15:30</a:t>
            </a:r>
            <a:r>
              <a:rPr lang="en-US" sz="2400" dirty="0"/>
              <a:t> LISA Tutorial</a:t>
            </a:r>
          </a:p>
          <a:p>
            <a:pPr marL="0" indent="0">
              <a:buNone/>
            </a:pPr>
            <a:r>
              <a:rPr lang="en-US" sz="2400" i="1" dirty="0"/>
              <a:t>	</a:t>
            </a:r>
            <a:r>
              <a:rPr lang="en-US" sz="2400" b="1" dirty="0"/>
              <a:t>16:00</a:t>
            </a:r>
            <a:r>
              <a:rPr lang="en-US" sz="2400" dirty="0"/>
              <a:t> Outreach Topics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D253BB-8465-C24B-BC0C-6F9BCA619522}"/>
              </a:ext>
            </a:extLst>
          </p:cNvPr>
          <p:cNvSpPr txBox="1"/>
          <p:nvPr/>
        </p:nvSpPr>
        <p:spPr>
          <a:xfrm>
            <a:off x="2464128" y="6396335"/>
            <a:ext cx="41504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dirty="0"/>
              <a:t>18:30</a:t>
            </a:r>
            <a:r>
              <a:rPr lang="en-US" sz="2400" i="1" dirty="0"/>
              <a:t> Board games and Pizza!</a:t>
            </a:r>
          </a:p>
        </p:txBody>
      </p:sp>
      <p:sp>
        <p:nvSpPr>
          <p:cNvPr id="9" name="Date Placeholder 5">
            <a:extLst>
              <a:ext uri="{FF2B5EF4-FFF2-40B4-BE49-F238E27FC236}">
                <a16:creationId xmlns:a16="http://schemas.microsoft.com/office/drawing/2014/main" id="{CD3F2377-605E-644B-8E67-3A8DBE6FB7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057400" cy="365125"/>
          </a:xfrm>
        </p:spPr>
        <p:txBody>
          <a:bodyPr/>
          <a:lstStyle/>
          <a:p>
            <a:r>
              <a:rPr lang="en-US" dirty="0"/>
              <a:t>G2301225-v1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693D82-09A3-F74F-8868-6A563890B0A2}"/>
              </a:ext>
            </a:extLst>
          </p:cNvPr>
          <p:cNvSpPr txBox="1"/>
          <p:nvPr/>
        </p:nvSpPr>
        <p:spPr>
          <a:xfrm>
            <a:off x="3301339" y="3603562"/>
            <a:ext cx="22088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Today (DAY 1)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541211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797</TotalTime>
  <Words>219</Words>
  <Application>Microsoft Macintosh PowerPoint</Application>
  <PresentationFormat>On-screen Show (4:3)</PresentationFormat>
  <Paragraphs>51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Gravitational Wave Astronomy  North-West  6th Annual GWANW Jun 26-28 2023</vt:lpstr>
      <vt:lpstr>This is a safe space.</vt:lpstr>
      <vt:lpstr>Getting Here All Week</vt:lpstr>
      <vt:lpstr>Human Things</vt:lpstr>
      <vt:lpstr>GWANW 2023: Essential Links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</dc:title>
  <dc:creator>Kissel, Jeffrey S. (Jeff)</dc:creator>
  <cp:lastModifiedBy>Kissel, Jeffrey S. (Jeff)</cp:lastModifiedBy>
  <cp:revision>28</cp:revision>
  <dcterms:created xsi:type="dcterms:W3CDTF">2020-06-29T14:43:38Z</dcterms:created>
  <dcterms:modified xsi:type="dcterms:W3CDTF">2023-06-26T17:22:29Z</dcterms:modified>
</cp:coreProperties>
</file>