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89.jpg" ContentType="image/pn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350" r:id="rId3"/>
    <p:sldId id="1259" r:id="rId4"/>
    <p:sldId id="1226" r:id="rId5"/>
    <p:sldId id="753" r:id="rId6"/>
    <p:sldId id="1229" r:id="rId7"/>
    <p:sldId id="1230" r:id="rId8"/>
    <p:sldId id="1231" r:id="rId9"/>
    <p:sldId id="1232" r:id="rId10"/>
    <p:sldId id="1233" r:id="rId11"/>
    <p:sldId id="1235" r:id="rId12"/>
    <p:sldId id="1236" r:id="rId13"/>
    <p:sldId id="482" r:id="rId14"/>
    <p:sldId id="1211" r:id="rId15"/>
    <p:sldId id="413" r:id="rId16"/>
    <p:sldId id="414" r:id="rId17"/>
    <p:sldId id="436" r:id="rId18"/>
    <p:sldId id="1237" r:id="rId19"/>
    <p:sldId id="444" r:id="rId20"/>
    <p:sldId id="1251" r:id="rId21"/>
    <p:sldId id="1254" r:id="rId22"/>
    <p:sldId id="1250" r:id="rId23"/>
    <p:sldId id="947" r:id="rId24"/>
    <p:sldId id="1205" r:id="rId25"/>
    <p:sldId id="1260" r:id="rId26"/>
    <p:sldId id="1255" r:id="rId27"/>
    <p:sldId id="1256" r:id="rId28"/>
    <p:sldId id="1257" r:id="rId29"/>
    <p:sldId id="259" r:id="rId30"/>
    <p:sldId id="1191" r:id="rId31"/>
    <p:sldId id="1193" r:id="rId32"/>
    <p:sldId id="1198" r:id="rId33"/>
    <p:sldId id="1200" r:id="rId34"/>
    <p:sldId id="1194" r:id="rId35"/>
    <p:sldId id="391" r:id="rId36"/>
    <p:sldId id="549" r:id="rId37"/>
    <p:sldId id="1202" r:id="rId38"/>
    <p:sldId id="1207" r:id="rId39"/>
    <p:sldId id="300" r:id="rId40"/>
    <p:sldId id="551" r:id="rId41"/>
    <p:sldId id="1262" r:id="rId42"/>
    <p:sldId id="257" r:id="rId43"/>
    <p:sldId id="1214" r:id="rId44"/>
    <p:sldId id="553" r:id="rId45"/>
    <p:sldId id="1216" r:id="rId46"/>
    <p:sldId id="1222" r:id="rId47"/>
    <p:sldId id="430" r:id="rId48"/>
    <p:sldId id="1219" r:id="rId49"/>
    <p:sldId id="393" r:id="rId50"/>
    <p:sldId id="415" r:id="rId51"/>
    <p:sldId id="416" r:id="rId52"/>
    <p:sldId id="419" r:id="rId53"/>
    <p:sldId id="485" r:id="rId54"/>
    <p:sldId id="486" r:id="rId55"/>
    <p:sldId id="487" r:id="rId56"/>
    <p:sldId id="514" r:id="rId57"/>
    <p:sldId id="495" r:id="rId58"/>
    <p:sldId id="1220" r:id="rId59"/>
    <p:sldId id="1206" r:id="rId60"/>
    <p:sldId id="1218" r:id="rId6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H Shoemaker" initials="DHS" lastIdx="2" clrIdx="0">
    <p:extLst>
      <p:ext uri="{19B8F6BF-5375-455C-9EA6-DF929625EA0E}">
        <p15:presenceInfo xmlns:p15="http://schemas.microsoft.com/office/powerpoint/2012/main" userId="S::dhs@mit.edu::d1b7f30c-ba33-40a1-a984-a45287c08bc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3427D"/>
    <a:srgbClr val="AE63BD"/>
    <a:srgbClr val="FF091A"/>
    <a:srgbClr val="1636FF"/>
    <a:srgbClr val="5EC950"/>
    <a:srgbClr val="484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97" autoAdjust="0"/>
    <p:restoredTop sz="94766"/>
  </p:normalViewPr>
  <p:slideViewPr>
    <p:cSldViewPr snapToGrid="0" snapToObjects="1">
      <p:cViewPr>
        <p:scale>
          <a:sx n="147" d="100"/>
          <a:sy n="147" d="100"/>
        </p:scale>
        <p:origin x="352" y="3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93ACB-4D09-D542-AB79-2D4FA773A1B5}" type="datetimeFigureOut">
              <a:rPr lang="en-US" smtClean="0"/>
              <a:t>6/29/23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E7F62-D49D-E84C-8B60-FFA4929F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062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C8468-9E36-F143-9933-1205C4525E11}" type="datetimeFigureOut">
              <a:rPr lang="en-US" smtClean="0"/>
              <a:t>6/29/23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BB00D-6216-DF4B-8407-791209366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5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90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61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78DADC-B733-3C47-B29C-DE21E814A4CE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647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8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448d0ee2a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448d0ee2a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23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44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57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093ef4dd8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3093ef4dd8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093ef4dd8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3093ef4dd8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48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AC9FA2-8EA1-7444-B12D-43B5B1CFE14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1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45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970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67A3C-C2E3-C148-B26E-F5910135373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07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45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5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16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98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D4D2E-4C85-BA42-B6D1-B356501F26B5}" type="datetime1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59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A6805-8BCA-6B46-91CC-D055957131B0}" type="datetime1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LBNL - March 27,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91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EF1-9C3E-7B49-9AA0-B8B15001D627}" type="datetime1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LBNL - March 27,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1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317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3B35A-92CA-9244-943F-6D1BF23D8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265CC-70CE-8E48-95D8-5FF9F9224AE3}"/>
              </a:ext>
            </a:extLst>
          </p:cNvPr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3C1BAF-D429-D545-A536-F34F76630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225" y="0"/>
            <a:ext cx="897775" cy="899271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00DA5F2E-546D-EC42-BB32-C6BAE6326F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386"/>
            <a:ext cx="859100" cy="8490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0225EB-7074-CD45-B610-F1BE8A533233}"/>
              </a:ext>
            </a:extLst>
          </p:cNvPr>
          <p:cNvSpPr txBox="1"/>
          <p:nvPr userDrawn="1"/>
        </p:nvSpPr>
        <p:spPr>
          <a:xfrm>
            <a:off x="138659" y="4881890"/>
            <a:ext cx="16901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LIGO-G2102497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87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08FA-92C2-9146-A77F-04728D867FC0}" type="datetime1">
              <a:rPr lang="en-US" smtClean="0"/>
              <a:t>6/29/23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258E-A546-DF41-A961-F075AB56771F}" type="datetime1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34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3919-D380-8642-9784-6E26F61287A1}" type="datetime1">
              <a:rPr lang="en-US" smtClean="0"/>
              <a:t>6/29/23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23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44E16-F50B-B64C-AEB6-E60D2CB8D0E8}" type="datetime1">
              <a:rPr lang="en-US" smtClean="0"/>
              <a:t>6/29/23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5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6B5C-257D-714F-BD67-2563055EA6C7}" type="datetime1">
              <a:rPr lang="en-US" smtClean="0"/>
              <a:t>6/29/23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8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86FD4-5271-C149-A920-20E06A1D8582}" type="datetime1">
              <a:rPr lang="en-US" smtClean="0"/>
              <a:t>6/29/23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6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7AF4-3B36-D846-B6A6-C81C4BB74F55}" type="datetime1">
              <a:rPr lang="en-US" smtClean="0"/>
              <a:t>6/29/23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66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9E8CB-FAC9-4D44-86FE-BA79D4927B5F}" type="datetime1">
              <a:rPr lang="en-US" smtClean="0"/>
              <a:t>6/29/23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01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5D86C06-A3C8-E14F-B763-4F0124C2B2AF}" type="datetime1">
              <a:rPr lang="en-US" smtClean="0"/>
              <a:t>6/29/23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E08999DA-6F64-BF45-B314-74E8F7222A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9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ature.com/articles/323310a0" TargetMode="External"/><Relationship Id="rId5" Type="http://schemas.openxmlformats.org/officeDocument/2006/relationships/image" Target="../media/image410.png"/><Relationship Id="rId4" Type="http://schemas.openxmlformats.org/officeDocument/2006/relationships/hyperlink" Target="https://www.nature.com/articles/nature2447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109.0988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www.cosmicexplorer.org/" TargetMode="Externa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1.00970.pdf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gif"/><Relationship Id="rId5" Type="http://schemas.openxmlformats.org/officeDocument/2006/relationships/image" Target="../media/image73.png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gif"/><Relationship Id="rId5" Type="http://schemas.openxmlformats.org/officeDocument/2006/relationships/image" Target="../media/image73.png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sapublishing.org/ao/issue.cfm?volume=60&amp;issue=13" TargetMode="External"/><Relationship Id="rId5" Type="http://schemas.openxmlformats.org/officeDocument/2006/relationships/hyperlink" Target="https://www.osapublishing.org/ao/abstract.cfm?uri=ao-60-13-4047%20pp.%204047-4063%20(2021)" TargetMode="External"/><Relationship Id="rId4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journals.aps.org/prl/abstract/10.1103/PhysRevLett.123.23110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ture.com/articles/s41586-020-2420-8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png"/><Relationship Id="rId4" Type="http://schemas.openxmlformats.org/officeDocument/2006/relationships/image" Target="../media/image87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8677" y="1110427"/>
            <a:ext cx="9303269" cy="1102519"/>
          </a:xfrm>
        </p:spPr>
        <p:txBody>
          <a:bodyPr>
            <a:noAutofit/>
          </a:bodyPr>
          <a:lstStyle/>
          <a:p>
            <a:r>
              <a:rPr lang="en-US" b="1" dirty="0"/>
              <a:t>Present and Future Terrestrial GW Detectors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03235" y="2674356"/>
            <a:ext cx="4800600" cy="1102519"/>
          </a:xfrm>
        </p:spPr>
        <p:txBody>
          <a:bodyPr>
            <a:normAutofit/>
          </a:bodyPr>
          <a:lstStyle/>
          <a:p>
            <a:r>
              <a:rPr lang="en-US" sz="1800" dirty="0"/>
              <a:t>David Shoemaker</a:t>
            </a:r>
          </a:p>
          <a:p>
            <a:r>
              <a:rPr lang="en-US" sz="1800" dirty="0"/>
              <a:t>MIT </a:t>
            </a:r>
            <a:r>
              <a:rPr lang="en-US" sz="1800" dirty="0" err="1"/>
              <a:t>Kavli</a:t>
            </a:r>
            <a:r>
              <a:rPr lang="en-US" sz="1800" dirty="0"/>
              <a:t> Institute – LIGO Laboratory</a:t>
            </a:r>
          </a:p>
          <a:p>
            <a:r>
              <a:rPr lang="en-US" sz="1600" dirty="0"/>
              <a:t>Slides from many CE and LIGO Collaborators!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53981" cy="7594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709" y="4552832"/>
            <a:ext cx="332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3 July 2023</a:t>
            </a:r>
          </a:p>
          <a:p>
            <a:pPr algn="ctr"/>
            <a:r>
              <a:rPr lang="en-US" sz="1200" b="1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G2301273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863972-D7E4-C84C-B6D7-4033BA7F6E6F}"/>
              </a:ext>
            </a:extLst>
          </p:cNvPr>
          <p:cNvSpPr txBox="1"/>
          <p:nvPr/>
        </p:nvSpPr>
        <p:spPr>
          <a:xfrm>
            <a:off x="767995" y="4183500"/>
            <a:ext cx="265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ICGAC</a:t>
            </a:r>
          </a:p>
        </p:txBody>
      </p:sp>
      <p:pic>
        <p:nvPicPr>
          <p:cNvPr id="13" name="Picture 2" descr="https://lh3.googleusercontent.com/fGFRgen20Qg14yfnzdkIPj4NxPmJw36NwaposPa6jYm0bW5mguB0NJmYLZRLjgPyDDV3KRpGjSqncu0kg2Iohp8NaYh0TONVXZMpAF7Fbfjtw8m_GSJwNZ_1QcDGuDpmxbB-KkNdqgY">
            <a:extLst>
              <a:ext uri="{FF2B5EF4-FFF2-40B4-BE49-F238E27FC236}">
                <a16:creationId xmlns:a16="http://schemas.microsoft.com/office/drawing/2014/main" id="{BFCB7A1A-5270-DE4B-8BEC-05EC5D90C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045" y="0"/>
            <a:ext cx="1032474" cy="10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lh6.googleusercontent.com/6n5ZrN5tVN9uRhulwTopgh1D1nT31qLEXmtdZYy4dFyLFfykr2ClAWYZgDGFRO2osoi1cqw6Fhv1p4YI6As8O-hA7JNtCV-M60SwzSFhuMIhJVKhg9cxL_2xUuGSPi7FfJbabHh2Fhrt">
            <a:extLst>
              <a:ext uri="{FF2B5EF4-FFF2-40B4-BE49-F238E27FC236}">
                <a16:creationId xmlns:a16="http://schemas.microsoft.com/office/drawing/2014/main" id="{5BE3A71B-8829-041C-5194-FBE3D7C6C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414" y="46495"/>
            <a:ext cx="1383089" cy="84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BC236B-48C2-BAE3-8184-CC187105E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738" y="2131564"/>
            <a:ext cx="4840857" cy="282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40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BF331-AA35-FA44-BAFF-095F0101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" y="67749"/>
            <a:ext cx="9104971" cy="857250"/>
          </a:xfrm>
        </p:spPr>
        <p:txBody>
          <a:bodyPr>
            <a:normAutofit/>
          </a:bodyPr>
          <a:lstStyle/>
          <a:p>
            <a:r>
              <a:rPr lang="en-US" dirty="0"/>
              <a:t>Many other technical noise sources…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BC279-8D16-9443-91B7-CA65ED05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10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F056EA-FB24-4743-91F5-0E0C48EF5E6F}"/>
              </a:ext>
            </a:extLst>
          </p:cNvPr>
          <p:cNvSpPr/>
          <p:nvPr/>
        </p:nvSpPr>
        <p:spPr>
          <a:xfrm>
            <a:off x="1042678" y="4767264"/>
            <a:ext cx="7021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FFFF00"/>
                </a:solidFill>
              </a:rPr>
              <a:t>Sensitivity and performance of the Advanced LIGO detectors in the third observing run </a:t>
            </a:r>
          </a:p>
          <a:p>
            <a:pPr algn="ctr"/>
            <a:r>
              <a:rPr lang="en-US" sz="1050" b="1" dirty="0">
                <a:solidFill>
                  <a:srgbClr val="FFFF00"/>
                </a:solidFill>
              </a:rPr>
              <a:t>A. </a:t>
            </a:r>
            <a:r>
              <a:rPr lang="en-US" sz="1050" b="1" dirty="0" err="1">
                <a:solidFill>
                  <a:srgbClr val="FFFF00"/>
                </a:solidFill>
              </a:rPr>
              <a:t>Buikema</a:t>
            </a:r>
            <a:r>
              <a:rPr lang="en-US" sz="1050" b="1" dirty="0">
                <a:solidFill>
                  <a:srgbClr val="FFFF00"/>
                </a:solidFill>
              </a:rPr>
              <a:t> </a:t>
            </a:r>
            <a:r>
              <a:rPr lang="en-US" sz="1050" b="1" i="1" dirty="0">
                <a:solidFill>
                  <a:srgbClr val="FFFF00"/>
                </a:solidFill>
              </a:rPr>
              <a:t>et al. </a:t>
            </a:r>
            <a:r>
              <a:rPr lang="en-US" sz="1050" b="1" dirty="0">
                <a:solidFill>
                  <a:srgbClr val="FFFF00"/>
                </a:solidFill>
              </a:rPr>
              <a:t>Phys. Rev. D 102, 062003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A3BC8-D25F-D5F7-FCF2-B79D58B2C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69" y="883982"/>
            <a:ext cx="6858000" cy="3924300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E578EC42-DA09-4B29-AA3E-36AD7F34D422}"/>
              </a:ext>
            </a:extLst>
          </p:cNvPr>
          <p:cNvSpPr/>
          <p:nvPr/>
        </p:nvSpPr>
        <p:spPr>
          <a:xfrm>
            <a:off x="3531765" y="1256505"/>
            <a:ext cx="2516697" cy="1315245"/>
          </a:xfrm>
          <a:prstGeom prst="wedgeRoundRectCallout">
            <a:avLst>
              <a:gd name="adj1" fmla="val -15801"/>
              <a:gd name="adj2" fmla="val 1195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Coating thermal,</a:t>
            </a:r>
          </a:p>
          <a:p>
            <a:pPr algn="ctr"/>
            <a:r>
              <a:rPr lang="en-US" dirty="0"/>
              <a:t>Quantum</a:t>
            </a:r>
          </a:p>
        </p:txBody>
      </p:sp>
    </p:spTree>
    <p:extLst>
      <p:ext uri="{BB962C8B-B14F-4D97-AF65-F5344CB8AC3E}">
        <p14:creationId xmlns:p14="http://schemas.microsoft.com/office/powerpoint/2010/main" val="902494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BF331-AA35-FA44-BAFF-095F0101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" y="67749"/>
            <a:ext cx="9104971" cy="857250"/>
          </a:xfrm>
        </p:spPr>
        <p:txBody>
          <a:bodyPr>
            <a:normAutofit/>
          </a:bodyPr>
          <a:lstStyle/>
          <a:p>
            <a:r>
              <a:rPr lang="en-US" dirty="0"/>
              <a:t>Many other technical noise sources…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BC279-8D16-9443-91B7-CA65ED05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11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F056EA-FB24-4743-91F5-0E0C48EF5E6F}"/>
              </a:ext>
            </a:extLst>
          </p:cNvPr>
          <p:cNvSpPr/>
          <p:nvPr/>
        </p:nvSpPr>
        <p:spPr>
          <a:xfrm>
            <a:off x="1042678" y="4767264"/>
            <a:ext cx="7021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FFFF00"/>
                </a:solidFill>
              </a:rPr>
              <a:t>Sensitivity and performance of the Advanced LIGO detectors in the third observing run </a:t>
            </a:r>
          </a:p>
          <a:p>
            <a:pPr algn="ctr"/>
            <a:r>
              <a:rPr lang="en-US" sz="1050" b="1" dirty="0">
                <a:solidFill>
                  <a:srgbClr val="FFFF00"/>
                </a:solidFill>
              </a:rPr>
              <a:t>A. </a:t>
            </a:r>
            <a:r>
              <a:rPr lang="en-US" sz="1050" b="1" dirty="0" err="1">
                <a:solidFill>
                  <a:srgbClr val="FFFF00"/>
                </a:solidFill>
              </a:rPr>
              <a:t>Buikema</a:t>
            </a:r>
            <a:r>
              <a:rPr lang="en-US" sz="1050" b="1" dirty="0">
                <a:solidFill>
                  <a:srgbClr val="FFFF00"/>
                </a:solidFill>
              </a:rPr>
              <a:t> </a:t>
            </a:r>
            <a:r>
              <a:rPr lang="en-US" sz="1050" b="1" i="1" dirty="0">
                <a:solidFill>
                  <a:srgbClr val="FFFF00"/>
                </a:solidFill>
              </a:rPr>
              <a:t>et al. </a:t>
            </a:r>
            <a:r>
              <a:rPr lang="en-US" sz="1050" b="1" dirty="0">
                <a:solidFill>
                  <a:srgbClr val="FFFF00"/>
                </a:solidFill>
              </a:rPr>
              <a:t>Phys. Rev. D 102, 062003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A3BC8-D25F-D5F7-FCF2-B79D58B2C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69" y="883982"/>
            <a:ext cx="6858000" cy="3924300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9AD04A69-C65C-2652-7868-817B4B4BE18C}"/>
              </a:ext>
            </a:extLst>
          </p:cNvPr>
          <p:cNvSpPr/>
          <p:nvPr/>
        </p:nvSpPr>
        <p:spPr>
          <a:xfrm>
            <a:off x="3531765" y="1256505"/>
            <a:ext cx="2516697" cy="1315245"/>
          </a:xfrm>
          <a:prstGeom prst="wedgeRoundRectCallout">
            <a:avLst>
              <a:gd name="adj1" fmla="val 67532"/>
              <a:gd name="adj2" fmla="val 8512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Quantum,</a:t>
            </a:r>
          </a:p>
          <a:p>
            <a:pPr algn="ctr"/>
            <a:r>
              <a:rPr lang="en-US" dirty="0"/>
              <a:t>Laser frequency,</a:t>
            </a:r>
          </a:p>
          <a:p>
            <a:pPr algn="ctr"/>
            <a:r>
              <a:rPr lang="en-US" dirty="0"/>
              <a:t>Laser intensity</a:t>
            </a:r>
          </a:p>
        </p:txBody>
      </p:sp>
    </p:spTree>
    <p:extLst>
      <p:ext uri="{BB962C8B-B14F-4D97-AF65-F5344CB8AC3E}">
        <p14:creationId xmlns:p14="http://schemas.microsoft.com/office/powerpoint/2010/main" val="2467300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043C9-2CC3-D3A9-9056-30006F2F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662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Good enough to start the new observational discipline of Gravitational Wave Astronomy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379C8-328F-AB95-760D-4A4823073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have we seen so far?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E4EC7-F15F-40CC-4A9A-A2DF4AF6BB6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9D4AD-210C-D04F-2774-80DAC6BC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A1349A-4C8F-AF4F-0852-0E3D22C8B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06542"/>
            <a:ext cx="6629400" cy="2877733"/>
          </a:xfrm>
          <a:prstGeom prst="rect">
            <a:avLst/>
          </a:prstGeom>
        </p:spPr>
      </p:pic>
      <p:sp>
        <p:nvSpPr>
          <p:cNvPr id="8" name="Alternate Process 7">
            <a:extLst>
              <a:ext uri="{FF2B5EF4-FFF2-40B4-BE49-F238E27FC236}">
                <a16:creationId xmlns:a16="http://schemas.microsoft.com/office/drawing/2014/main" id="{547C5A6B-945E-257F-3A5D-824556273BA8}"/>
              </a:ext>
            </a:extLst>
          </p:cNvPr>
          <p:cNvSpPr/>
          <p:nvPr/>
        </p:nvSpPr>
        <p:spPr>
          <a:xfrm>
            <a:off x="2057400" y="1837189"/>
            <a:ext cx="2514600" cy="2947086"/>
          </a:xfrm>
          <a:prstGeom prst="flowChartAlternateProcess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166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W_Detector_Map_2020s_v3.jpg">
            <a:extLst>
              <a:ext uri="{FF2B5EF4-FFF2-40B4-BE49-F238E27FC236}">
                <a16:creationId xmlns:a16="http://schemas.microsoft.com/office/drawing/2014/main" id="{21AF1330-4AAF-D046-A8D4-140AAB084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67716"/>
            <a:ext cx="6858000" cy="385762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934" y="267204"/>
            <a:ext cx="7033659" cy="857250"/>
          </a:xfrm>
        </p:spPr>
        <p:txBody>
          <a:bodyPr>
            <a:normAutofit fontScale="90000"/>
          </a:bodyPr>
          <a:lstStyle/>
          <a:p>
            <a:r>
              <a:rPr lang="en-US" sz="3000" b="1" dirty="0"/>
              <a:t>The ground-based </a:t>
            </a:r>
            <a:br>
              <a:rPr lang="en-US" sz="3000" b="1" dirty="0"/>
            </a:br>
            <a:r>
              <a:rPr lang="en-US" sz="3000" b="1" dirty="0"/>
              <a:t>gravitational-wave world-wide network in 2023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220" y="2482435"/>
            <a:ext cx="1283686" cy="96276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236" y="1378775"/>
            <a:ext cx="1338263" cy="88694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861" y="2923974"/>
            <a:ext cx="1553543" cy="87386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703366" y="3834510"/>
            <a:ext cx="1726956" cy="577081"/>
          </a:xfrm>
          <a:prstGeom prst="rect">
            <a:avLst/>
          </a:prstGeom>
          <a:solidFill>
            <a:srgbClr val="FAC6FF"/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A third LIGO detector in India funded </a:t>
            </a:r>
          </a:p>
          <a:p>
            <a:pPr algn="ctr"/>
            <a:r>
              <a:rPr lang="en-US" sz="1050" dirty="0"/>
              <a:t>(Operational late 2020s)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6E9B79BC-5281-2E42-8773-891503871A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6080" y="1430839"/>
            <a:ext cx="1272621" cy="954466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LLO">
            <a:extLst>
              <a:ext uri="{FF2B5EF4-FFF2-40B4-BE49-F238E27FC236}">
                <a16:creationId xmlns:a16="http://schemas.microsoft.com/office/drawing/2014/main" id="{4980696D-7E45-AE4F-9B8A-226E0949E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5" t="5158" r="2390" b="1890"/>
          <a:stretch/>
        </p:blipFill>
        <p:spPr bwMode="auto">
          <a:xfrm>
            <a:off x="1498923" y="2542821"/>
            <a:ext cx="1391522" cy="1016394"/>
          </a:xfrm>
          <a:prstGeom prst="rect">
            <a:avLst/>
          </a:prstGeom>
          <a:noFill/>
          <a:ln w="38100" cmpd="thinThick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C47680-EA89-D429-32BE-0FC50F8676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3992" y="1430839"/>
            <a:ext cx="933937" cy="38625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229385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8A23-9ACD-4546-8796-C30865BC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EA606-8385-2243-A9F9-E1562CB54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i="1" dirty="0">
                <a:solidFill>
                  <a:schemeClr val="bg1"/>
                </a:solidFill>
              </a:rPr>
              <a:t>Gravitational Wave Physics &amp; Astrophysics</a:t>
            </a:r>
            <a:endParaRPr lang="en-US" sz="20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A53EC-235E-3B4D-87B9-DE1C0B794E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fld id="{3EF14EB4-1296-344E-98B2-51EF38DA7D3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99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787"/>
            <a:ext cx="9144000" cy="5137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2CD256-19AB-48E6-930A-453007010F9A}"/>
              </a:ext>
            </a:extLst>
          </p:cNvPr>
          <p:cNvSpPr txBox="1"/>
          <p:nvPr/>
        </p:nvSpPr>
        <p:spPr>
          <a:xfrm>
            <a:off x="3414712" y="204400"/>
            <a:ext cx="25860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GB" sz="3000" kern="1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+mn-ea"/>
                <a:cs typeface="+mn-cs"/>
              </a:rPr>
              <a:t>Observations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7B87B5-7C82-4236-A0C2-D1809F4EDC04}"/>
              </a:ext>
            </a:extLst>
          </p:cNvPr>
          <p:cNvSpPr txBox="1"/>
          <p:nvPr/>
        </p:nvSpPr>
        <p:spPr>
          <a:xfrm>
            <a:off x="432605" y="4876530"/>
            <a:ext cx="46154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Image </a:t>
            </a:r>
            <a:r>
              <a:rPr lang="en-US" sz="1050" b="0" dirty="0">
                <a:solidFill>
                  <a:schemeClr val="bg1"/>
                </a:solidFill>
                <a:latin typeface="Calibri" panose="020F0502020204030204"/>
                <a:ea typeface="+mn-ea"/>
              </a:rPr>
              <a:t>: 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Carl Knox (</a:t>
            </a:r>
            <a:r>
              <a:rPr lang="en-US" sz="1050" b="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OzGrav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, Swinburne University of Technology)</a:t>
            </a:r>
            <a:endParaRPr lang="en-GB" sz="1050" b="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4EB229-A8B7-45A7-AEE5-93235C61D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15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F89BD-4451-B7CE-C330-AE420EFF09A5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Fairhurst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2AF08B48-7A98-9CB1-FA6D-CAB65A9FF5A7}"/>
              </a:ext>
            </a:extLst>
          </p:cNvPr>
          <p:cNvSpPr/>
          <p:nvPr/>
        </p:nvSpPr>
        <p:spPr>
          <a:xfrm>
            <a:off x="447869" y="741783"/>
            <a:ext cx="187138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7BF4716A-7DA5-7703-1513-76DD147852AA}"/>
              </a:ext>
            </a:extLst>
          </p:cNvPr>
          <p:cNvSpPr/>
          <p:nvPr/>
        </p:nvSpPr>
        <p:spPr>
          <a:xfrm>
            <a:off x="2319251" y="741782"/>
            <a:ext cx="5029200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9ACDB43-FBD2-F1BA-FA04-7D06381FECF3}"/>
              </a:ext>
            </a:extLst>
          </p:cNvPr>
          <p:cNvSpPr/>
          <p:nvPr/>
        </p:nvSpPr>
        <p:spPr bwMode="auto">
          <a:xfrm>
            <a:off x="448887" y="714895"/>
            <a:ext cx="8154786" cy="4197927"/>
          </a:xfrm>
          <a:custGeom>
            <a:avLst/>
            <a:gdLst>
              <a:gd name="connsiteX0" fmla="*/ 6949440 w 8154786"/>
              <a:gd name="connsiteY0" fmla="*/ 0 h 4197927"/>
              <a:gd name="connsiteX1" fmla="*/ 6949440 w 8154786"/>
              <a:gd name="connsiteY1" fmla="*/ 0 h 4197927"/>
              <a:gd name="connsiteX2" fmla="*/ 8154786 w 8154786"/>
              <a:gd name="connsiteY2" fmla="*/ 8312 h 4197927"/>
              <a:gd name="connsiteX3" fmla="*/ 8146473 w 8154786"/>
              <a:gd name="connsiteY3" fmla="*/ 4197927 h 4197927"/>
              <a:gd name="connsiteX4" fmla="*/ 8313 w 8154786"/>
              <a:gd name="connsiteY4" fmla="*/ 4189614 h 4197927"/>
              <a:gd name="connsiteX5" fmla="*/ 0 w 8154786"/>
              <a:gd name="connsiteY5" fmla="*/ 598516 h 4197927"/>
              <a:gd name="connsiteX6" fmla="*/ 6916189 w 8154786"/>
              <a:gd name="connsiteY6" fmla="*/ 606829 h 4197927"/>
              <a:gd name="connsiteX7" fmla="*/ 6949440 w 8154786"/>
              <a:gd name="connsiteY7" fmla="*/ 0 h 419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4786" h="4197927">
                <a:moveTo>
                  <a:pt x="6949440" y="0"/>
                </a:moveTo>
                <a:lnTo>
                  <a:pt x="6949440" y="0"/>
                </a:lnTo>
                <a:lnTo>
                  <a:pt x="8154786" y="8312"/>
                </a:lnTo>
                <a:lnTo>
                  <a:pt x="8146473" y="4197927"/>
                </a:lnTo>
                <a:lnTo>
                  <a:pt x="8313" y="4189614"/>
                </a:lnTo>
                <a:lnTo>
                  <a:pt x="0" y="598516"/>
                </a:lnTo>
                <a:lnTo>
                  <a:pt x="6916189" y="606829"/>
                </a:lnTo>
                <a:lnTo>
                  <a:pt x="6949440" y="0"/>
                </a:lnTo>
                <a:close/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595"/>
            <a:ext cx="9144000" cy="5137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08CDDF-EEA1-3AEC-9F2C-F58B7EC47B8E}"/>
              </a:ext>
            </a:extLst>
          </p:cNvPr>
          <p:cNvSpPr txBox="1"/>
          <p:nvPr/>
        </p:nvSpPr>
        <p:spPr>
          <a:xfrm>
            <a:off x="432605" y="4876530"/>
            <a:ext cx="46154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Image </a:t>
            </a:r>
            <a:r>
              <a:rPr lang="en-US" sz="1050" b="0" dirty="0">
                <a:solidFill>
                  <a:schemeClr val="bg1"/>
                </a:solidFill>
                <a:latin typeface="Calibri" panose="020F0502020204030204"/>
                <a:ea typeface="+mn-ea"/>
              </a:rPr>
              <a:t>: 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Carl Knox (</a:t>
            </a:r>
            <a:r>
              <a:rPr lang="en-US" sz="1050" b="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OzGrav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, Swinburne University of Technology)</a:t>
            </a:r>
            <a:endParaRPr lang="en-GB" sz="1050" b="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1367C5-6545-4756-B708-3F57D1E18F8F}"/>
              </a:ext>
            </a:extLst>
          </p:cNvPr>
          <p:cNvCxnSpPr>
            <a:cxnSpLocks/>
          </p:cNvCxnSpPr>
          <p:nvPr/>
        </p:nvCxnSpPr>
        <p:spPr>
          <a:xfrm>
            <a:off x="1035697" y="1284893"/>
            <a:ext cx="7557797" cy="32077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8335CE-9778-4A33-AC2A-92062BC7CF76}"/>
              </a:ext>
            </a:extLst>
          </p:cNvPr>
          <p:cNvSpPr/>
          <p:nvPr/>
        </p:nvSpPr>
        <p:spPr>
          <a:xfrm>
            <a:off x="447869" y="741783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55110E-386E-480C-93D5-1C111753C97D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Fairhurst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B2F732-3509-4A5E-8EA0-F3A83D14FDAC}"/>
              </a:ext>
            </a:extLst>
          </p:cNvPr>
          <p:cNvSpPr/>
          <p:nvPr/>
        </p:nvSpPr>
        <p:spPr>
          <a:xfrm>
            <a:off x="2574083" y="1120697"/>
            <a:ext cx="6122049" cy="39258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GB" sz="3000" kern="1200" dirty="0">
                <a:solidFill>
                  <a:prstClr val="black"/>
                </a:solidFill>
                <a:latin typeface="Calibri Light" panose="020F0302020204030204"/>
              </a:rPr>
              <a:t>GW150914: First Detection</a:t>
            </a: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AF5532-5505-4884-97E1-5EAEA09C145E}"/>
              </a:ext>
            </a:extLst>
          </p:cNvPr>
          <p:cNvSpPr/>
          <p:nvPr/>
        </p:nvSpPr>
        <p:spPr>
          <a:xfrm>
            <a:off x="3337604" y="1746596"/>
            <a:ext cx="4797707" cy="27460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hl_data_overlay.pdf">
            <a:extLst>
              <a:ext uri="{FF2B5EF4-FFF2-40B4-BE49-F238E27FC236}">
                <a16:creationId xmlns:a16="http://schemas.microsoft.com/office/drawing/2014/main" id="{535E737A-93BF-4949-8686-25489EA861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9" r="1489" b="1780"/>
          <a:stretch/>
        </p:blipFill>
        <p:spPr>
          <a:xfrm>
            <a:off x="3448767" y="1855253"/>
            <a:ext cx="4575382" cy="254533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7007E8-CBAC-490F-85E5-58017B401E9B}"/>
              </a:ext>
            </a:extLst>
          </p:cNvPr>
          <p:cNvCxnSpPr>
            <a:cxnSpLocks/>
          </p:cNvCxnSpPr>
          <p:nvPr/>
        </p:nvCxnSpPr>
        <p:spPr>
          <a:xfrm>
            <a:off x="461865" y="1284893"/>
            <a:ext cx="2214781" cy="34780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44F6AA-6B3F-415F-A0EF-E65B82E3382E}"/>
              </a:ext>
            </a:extLst>
          </p:cNvPr>
          <p:cNvCxnSpPr>
            <a:cxnSpLocks/>
          </p:cNvCxnSpPr>
          <p:nvPr/>
        </p:nvCxnSpPr>
        <p:spPr>
          <a:xfrm>
            <a:off x="979715" y="741782"/>
            <a:ext cx="7233159" cy="378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9C57143-86E4-4B11-881E-5D9AA9A3F6EC}"/>
              </a:ext>
            </a:extLst>
          </p:cNvPr>
          <p:cNvSpPr txBox="1"/>
          <p:nvPr/>
        </p:nvSpPr>
        <p:spPr>
          <a:xfrm>
            <a:off x="3473282" y="4439775"/>
            <a:ext cx="485444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buClrTx/>
            </a:pPr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Abbott et al, “</a:t>
            </a: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Observation of Gravitational Waves from </a:t>
            </a:r>
            <a:b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Binary Black Hole Merger</a:t>
            </a:r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”, 2016</a:t>
            </a:r>
            <a:endParaRPr lang="en-GB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1D9A6E-602D-44EE-B9EF-D58AB643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16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A golden medallion with an embossed image of Alfred Nobel facing left in profile. To the left of the man is the text &quot;ALFR•&quot; then &quot;NOBEL&quot;, and on the right, the text (smaller) &quot;NAT•&quot; then &quot;MDCCCXXXIII&quot; above, followed by (smaller) &quot;OB•&quot; then &quot;MDCCCXCVI&quot; below.">
            <a:extLst>
              <a:ext uri="{FF2B5EF4-FFF2-40B4-BE49-F238E27FC236}">
                <a16:creationId xmlns:a16="http://schemas.microsoft.com/office/drawing/2014/main" id="{E7C52102-4AB2-04B5-A91E-47BF68303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61" y="2176382"/>
            <a:ext cx="1477617" cy="145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414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595"/>
            <a:ext cx="9144000" cy="513790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490771-0213-475C-BD7B-E1A1F94F9A78}"/>
              </a:ext>
            </a:extLst>
          </p:cNvPr>
          <p:cNvSpPr/>
          <p:nvPr/>
        </p:nvSpPr>
        <p:spPr>
          <a:xfrm>
            <a:off x="5472404" y="720790"/>
            <a:ext cx="608822" cy="6088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F777FA-D073-5602-7FBD-21FAB66351CE}"/>
              </a:ext>
            </a:extLst>
          </p:cNvPr>
          <p:cNvSpPr txBox="1"/>
          <p:nvPr/>
        </p:nvSpPr>
        <p:spPr>
          <a:xfrm>
            <a:off x="432605" y="4876530"/>
            <a:ext cx="46154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Image </a:t>
            </a:r>
            <a:r>
              <a:rPr lang="en-US" sz="1050" b="0" dirty="0">
                <a:solidFill>
                  <a:schemeClr val="bg1"/>
                </a:solidFill>
                <a:latin typeface="Calibri" panose="020F0502020204030204"/>
                <a:ea typeface="+mn-ea"/>
              </a:rPr>
              <a:t>: 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Carl Knox (</a:t>
            </a:r>
            <a:r>
              <a:rPr lang="en-US" sz="1050" b="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OzGrav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, Swinburne University of Technology)</a:t>
            </a:r>
            <a:endParaRPr lang="en-GB" sz="1050" b="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B135DE-C660-4F2D-A72E-283C6CAFD6B6}"/>
              </a:ext>
            </a:extLst>
          </p:cNvPr>
          <p:cNvSpPr/>
          <p:nvPr/>
        </p:nvSpPr>
        <p:spPr>
          <a:xfrm>
            <a:off x="195603" y="44615"/>
            <a:ext cx="4933561" cy="50542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GB" sz="2700" kern="1200" dirty="0">
                <a:solidFill>
                  <a:prstClr val="black"/>
                </a:solidFill>
                <a:latin typeface="Calibri Light" panose="020F0302020204030204"/>
              </a:rPr>
              <a:t>GW170817: Neutron Stars and Multi-messenger Observation</a:t>
            </a: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E55020-FF92-4C7E-9434-98C675CD0AFB}"/>
              </a:ext>
            </a:extLst>
          </p:cNvPr>
          <p:cNvCxnSpPr>
            <a:cxnSpLocks/>
          </p:cNvCxnSpPr>
          <p:nvPr/>
        </p:nvCxnSpPr>
        <p:spPr>
          <a:xfrm flipH="1">
            <a:off x="5059525" y="1266631"/>
            <a:ext cx="1021702" cy="33520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4AC7DC-DDFB-485F-9089-9643573FA132}"/>
              </a:ext>
            </a:extLst>
          </p:cNvPr>
          <p:cNvCxnSpPr>
            <a:cxnSpLocks/>
          </p:cNvCxnSpPr>
          <p:nvPr/>
        </p:nvCxnSpPr>
        <p:spPr>
          <a:xfrm>
            <a:off x="4646645" y="118965"/>
            <a:ext cx="1378598" cy="6018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182F09C-AD96-4020-8684-AE5945FCB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4" y="1329612"/>
            <a:ext cx="4722678" cy="29722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DD8780-E5E1-4EBB-9D8D-B515374A36DB}"/>
              </a:ext>
            </a:extLst>
          </p:cNvPr>
          <p:cNvSpPr txBox="1"/>
          <p:nvPr/>
        </p:nvSpPr>
        <p:spPr>
          <a:xfrm>
            <a:off x="426035" y="4340846"/>
            <a:ext cx="46155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buClrTx/>
            </a:pPr>
            <a:r>
              <a:rPr lang="en-US" sz="15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From Abbott et al, “</a:t>
            </a: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Multi-Messenger Observations of </a:t>
            </a:r>
            <a:b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Binary Neutron Star Merger</a:t>
            </a:r>
            <a:r>
              <a:rPr lang="en-US" sz="15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”, 2017</a:t>
            </a:r>
            <a:endParaRPr lang="en-GB" sz="15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CC3655-B5E4-4981-B359-1A4D89BD3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17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9599F2-AB4C-0F13-7D8C-205718AB3ED6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Fairhurst</a:t>
            </a:r>
          </a:p>
        </p:txBody>
      </p:sp>
    </p:spTree>
    <p:extLst>
      <p:ext uri="{BB962C8B-B14F-4D97-AF65-F5344CB8AC3E}">
        <p14:creationId xmlns:p14="http://schemas.microsoft.com/office/powerpoint/2010/main" val="900661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595"/>
            <a:ext cx="9144000" cy="51379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2B0713-CA36-46B7-B418-828D23B7FBA0}"/>
              </a:ext>
            </a:extLst>
          </p:cNvPr>
          <p:cNvSpPr/>
          <p:nvPr/>
        </p:nvSpPr>
        <p:spPr>
          <a:xfrm>
            <a:off x="447869" y="1329612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670519-64FA-4AAE-8EAC-793E04FE11A3}"/>
              </a:ext>
            </a:extLst>
          </p:cNvPr>
          <p:cNvSpPr/>
          <p:nvPr/>
        </p:nvSpPr>
        <p:spPr>
          <a:xfrm>
            <a:off x="1734094" y="513370"/>
            <a:ext cx="6656179" cy="447617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GB" sz="3000" kern="1200" dirty="0">
                <a:solidFill>
                  <a:prstClr val="black"/>
                </a:solidFill>
                <a:latin typeface="Calibri Light" panose="020F0302020204030204"/>
              </a:rPr>
              <a:t>GW190412: Unequal mass binary</a:t>
            </a: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342900">
              <a:buClrTx/>
            </a:pPr>
            <a:r>
              <a:rPr lang="en-US" dirty="0">
                <a:solidFill>
                  <a:srgbClr val="333333"/>
                </a:solidFill>
                <a:latin typeface="Open Sans" panose="020B0606030504020204" pitchFamily="34" charset="0"/>
              </a:rPr>
              <a:t>O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ne of the black holes ~4 times heavier than the other</a:t>
            </a:r>
            <a:endParaRPr lang="en-GB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C529CB-D5BB-4550-B672-D565FA899881}"/>
              </a:ext>
            </a:extLst>
          </p:cNvPr>
          <p:cNvCxnSpPr>
            <a:cxnSpLocks/>
          </p:cNvCxnSpPr>
          <p:nvPr/>
        </p:nvCxnSpPr>
        <p:spPr>
          <a:xfrm>
            <a:off x="489858" y="1910442"/>
            <a:ext cx="1375519" cy="26785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BEB325-5411-406F-9E1C-9FB3FB67E613}"/>
              </a:ext>
            </a:extLst>
          </p:cNvPr>
          <p:cNvCxnSpPr>
            <a:cxnSpLocks/>
          </p:cNvCxnSpPr>
          <p:nvPr/>
        </p:nvCxnSpPr>
        <p:spPr>
          <a:xfrm flipV="1">
            <a:off x="475862" y="586426"/>
            <a:ext cx="1620727" cy="7431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74DE0C4-51FA-432A-891E-4401800B1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183" y="1233274"/>
            <a:ext cx="3160589" cy="29996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58CB5A-2240-4F0E-8002-2A83E7B8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18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59A12B-D10A-2901-069C-B9D5DF836581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Slide: S. Fairhurst</a:t>
            </a:r>
          </a:p>
        </p:txBody>
      </p:sp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D29074F3-7841-301D-943F-C23F0F927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772" y="1233274"/>
            <a:ext cx="3036111" cy="299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54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595"/>
            <a:ext cx="9144000" cy="51379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60D038-8B69-49CA-8571-E6C8FBC221E9}"/>
              </a:ext>
            </a:extLst>
          </p:cNvPr>
          <p:cNvSpPr/>
          <p:nvPr/>
        </p:nvSpPr>
        <p:spPr>
          <a:xfrm>
            <a:off x="2967134" y="3733410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FEC2EB-14EC-45BC-8B10-4B7AED6B4BA6}"/>
              </a:ext>
            </a:extLst>
          </p:cNvPr>
          <p:cNvSpPr/>
          <p:nvPr/>
        </p:nvSpPr>
        <p:spPr>
          <a:xfrm>
            <a:off x="4212772" y="3733410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1AD149-44EC-456E-BF55-E0D5149DB260}"/>
              </a:ext>
            </a:extLst>
          </p:cNvPr>
          <p:cNvSpPr/>
          <p:nvPr/>
        </p:nvSpPr>
        <p:spPr>
          <a:xfrm>
            <a:off x="566836" y="150542"/>
            <a:ext cx="7503860" cy="3211260"/>
          </a:xfrm>
          <a:prstGeom prst="roundRect">
            <a:avLst>
              <a:gd name="adj" fmla="val 7335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  <a:t>GW200105 and GW200115: </a:t>
            </a:r>
            <a:b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  <a:t>Observation of Neutron Star</a:t>
            </a:r>
            <a:b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  <a:t>Black Hole Mergers</a:t>
            </a:r>
          </a:p>
          <a:p>
            <a:pPr defTabSz="342900">
              <a:buClrTx/>
            </a:pPr>
            <a:endParaRPr lang="en-GB" sz="24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r>
              <a:rPr lang="en-GB" sz="2100" kern="1200" dirty="0">
                <a:solidFill>
                  <a:prstClr val="black"/>
                </a:solidFill>
                <a:latin typeface="Calibri" panose="020F0502020204030204"/>
              </a:rPr>
              <a:t>First unambiguous observation </a:t>
            </a:r>
            <a:br>
              <a:rPr lang="en-GB" sz="2100" kern="12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sz="2100" kern="1200" dirty="0">
                <a:solidFill>
                  <a:prstClr val="black"/>
                </a:solidFill>
                <a:latin typeface="Calibri" panose="020F0502020204030204"/>
              </a:rPr>
              <a:t>of NS-BH system</a:t>
            </a:r>
          </a:p>
          <a:p>
            <a:pPr defTabSz="342900">
              <a:buClrTx/>
            </a:pPr>
            <a:endParaRPr lang="en-GB" sz="3000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526562-9036-40D3-B7E6-A7711F3948C2}"/>
              </a:ext>
            </a:extLst>
          </p:cNvPr>
          <p:cNvCxnSpPr>
            <a:cxnSpLocks/>
          </p:cNvCxnSpPr>
          <p:nvPr/>
        </p:nvCxnSpPr>
        <p:spPr>
          <a:xfrm flipV="1">
            <a:off x="4737618" y="3324031"/>
            <a:ext cx="3219062" cy="9902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CE4B7A-D61B-46AB-9E2A-3527718D90F4}"/>
              </a:ext>
            </a:extLst>
          </p:cNvPr>
          <p:cNvCxnSpPr>
            <a:cxnSpLocks/>
          </p:cNvCxnSpPr>
          <p:nvPr/>
        </p:nvCxnSpPr>
        <p:spPr>
          <a:xfrm>
            <a:off x="629817" y="3303037"/>
            <a:ext cx="2407298" cy="10112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9F62CE-CFB1-4B4A-802F-6313C9C5F2B3}"/>
              </a:ext>
            </a:extLst>
          </p:cNvPr>
          <p:cNvCxnSpPr>
            <a:cxnSpLocks/>
          </p:cNvCxnSpPr>
          <p:nvPr/>
        </p:nvCxnSpPr>
        <p:spPr>
          <a:xfrm flipH="1">
            <a:off x="3512976" y="4314241"/>
            <a:ext cx="804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A picture containing glass&#10;&#10;Description automatically generated">
            <a:extLst>
              <a:ext uri="{FF2B5EF4-FFF2-40B4-BE49-F238E27FC236}">
                <a16:creationId xmlns:a16="http://schemas.microsoft.com/office/drawing/2014/main" id="{0FCC00B0-2FF8-40D9-94FA-15E9C55AC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706" y="425817"/>
            <a:ext cx="3519974" cy="24874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13633-7C9D-4B39-B125-D56481697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19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758F1-CC65-8F52-07B6-705ECD62D5A1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Slide: S. Fairhurst</a:t>
            </a:r>
          </a:p>
        </p:txBody>
      </p:sp>
    </p:spTree>
    <p:extLst>
      <p:ext uri="{BB962C8B-B14F-4D97-AF65-F5344CB8AC3E}">
        <p14:creationId xmlns:p14="http://schemas.microsoft.com/office/powerpoint/2010/main" val="2313431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68814"/>
            <a:ext cx="5943600" cy="536972"/>
          </a:xfrm>
        </p:spPr>
        <p:txBody>
          <a:bodyPr>
            <a:noAutofit/>
          </a:bodyPr>
          <a:lstStyle/>
          <a:p>
            <a:r>
              <a:rPr lang="en-US" sz="2700" dirty="0"/>
              <a:t>The Gravitational Wave Spectrum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2"/>
          <a:srcRect r="15027"/>
          <a:stretch/>
        </p:blipFill>
        <p:spPr>
          <a:xfrm>
            <a:off x="1242418" y="3952383"/>
            <a:ext cx="1222839" cy="964192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97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7277" y="3413549"/>
            <a:ext cx="1308392" cy="91440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1240" y="3644894"/>
            <a:ext cx="2130266" cy="1014413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9" name="TextBox 98"/>
          <p:cNvSpPr txBox="1"/>
          <p:nvPr/>
        </p:nvSpPr>
        <p:spPr>
          <a:xfrm>
            <a:off x="34290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828062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017136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14375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03" name="Group 11"/>
          <p:cNvGrpSpPr/>
          <p:nvPr/>
        </p:nvGrpSpPr>
        <p:grpSpPr>
          <a:xfrm>
            <a:off x="1270571" y="1202446"/>
            <a:ext cx="1840675" cy="1288472"/>
            <a:chOff x="288967" y="1253837"/>
            <a:chExt cx="2454233" cy="1717963"/>
          </a:xfrm>
        </p:grpSpPr>
        <p:pic>
          <p:nvPicPr>
            <p:cNvPr id="104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5" name="TextBox 104"/>
            <p:cNvSpPr txBox="1"/>
            <p:nvPr/>
          </p:nvSpPr>
          <p:spPr>
            <a:xfrm>
              <a:off x="455799" y="1348501"/>
              <a:ext cx="1328142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106" name="Group 14"/>
          <p:cNvGrpSpPr/>
          <p:nvPr/>
        </p:nvGrpSpPr>
        <p:grpSpPr>
          <a:xfrm>
            <a:off x="2735750" y="1071921"/>
            <a:ext cx="1435791" cy="1076094"/>
            <a:chOff x="2242540" y="1079808"/>
            <a:chExt cx="1914388" cy="1434792"/>
          </a:xfrm>
        </p:grpSpPr>
        <p:pic>
          <p:nvPicPr>
            <p:cNvPr id="107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8" name="TextBox 107"/>
            <p:cNvSpPr txBox="1"/>
            <p:nvPr/>
          </p:nvSpPr>
          <p:spPr>
            <a:xfrm>
              <a:off x="2242540" y="1099951"/>
              <a:ext cx="1394399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3329984" y="1618345"/>
            <a:ext cx="1952957" cy="1059350"/>
            <a:chOff x="3034856" y="1808367"/>
            <a:chExt cx="2603944" cy="1412465"/>
          </a:xfrm>
        </p:grpSpPr>
        <p:pic>
          <p:nvPicPr>
            <p:cNvPr id="110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808367"/>
              <a:ext cx="2590800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1" name="TextBox 110"/>
            <p:cNvSpPr txBox="1"/>
            <p:nvPr/>
          </p:nvSpPr>
          <p:spPr>
            <a:xfrm>
              <a:off x="3034856" y="2878151"/>
              <a:ext cx="2326280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Supermassive BH Binaries</a:t>
              </a:r>
            </a:p>
          </p:txBody>
        </p:sp>
      </p:grpSp>
      <p:grpSp>
        <p:nvGrpSpPr>
          <p:cNvPr id="112" name="Group 20"/>
          <p:cNvGrpSpPr/>
          <p:nvPr/>
        </p:nvGrpSpPr>
        <p:grpSpPr>
          <a:xfrm>
            <a:off x="6324117" y="1859796"/>
            <a:ext cx="1395061" cy="914400"/>
            <a:chOff x="4312117" y="990600"/>
            <a:chExt cx="1860083" cy="1219200"/>
          </a:xfrm>
        </p:grpSpPr>
        <p:pic>
          <p:nvPicPr>
            <p:cNvPr id="113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4" name="TextBox 113"/>
            <p:cNvSpPr txBox="1"/>
            <p:nvPr/>
          </p:nvSpPr>
          <p:spPr>
            <a:xfrm>
              <a:off x="4312117" y="1009947"/>
              <a:ext cx="1785533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BH and NS Binaries</a:t>
              </a:r>
            </a:p>
          </p:txBody>
        </p:sp>
      </p:grpSp>
      <p:grpSp>
        <p:nvGrpSpPr>
          <p:cNvPr id="118" name="Group 26"/>
          <p:cNvGrpSpPr/>
          <p:nvPr/>
        </p:nvGrpSpPr>
        <p:grpSpPr>
          <a:xfrm>
            <a:off x="4251450" y="817581"/>
            <a:ext cx="1442021" cy="1041494"/>
            <a:chOff x="6014306" y="1049741"/>
            <a:chExt cx="1922694" cy="1388659"/>
          </a:xfrm>
        </p:grpSpPr>
        <p:pic>
          <p:nvPicPr>
            <p:cNvPr id="119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83799" y="1049741"/>
              <a:ext cx="1853201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0" name="TextBox 119"/>
            <p:cNvSpPr txBox="1"/>
            <p:nvPr/>
          </p:nvSpPr>
          <p:spPr>
            <a:xfrm>
              <a:off x="6014306" y="1855703"/>
              <a:ext cx="1802630" cy="52322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</a:p>
          </p:txBody>
        </p:sp>
      </p:grpSp>
      <p:grpSp>
        <p:nvGrpSpPr>
          <p:cNvPr id="121" name="Group 29"/>
          <p:cNvGrpSpPr/>
          <p:nvPr/>
        </p:nvGrpSpPr>
        <p:grpSpPr>
          <a:xfrm>
            <a:off x="7146792" y="635306"/>
            <a:ext cx="1077747" cy="1134495"/>
            <a:chOff x="7736456" y="930673"/>
            <a:chExt cx="1436996" cy="1512660"/>
          </a:xfrm>
        </p:grpSpPr>
        <p:pic>
          <p:nvPicPr>
            <p:cNvPr id="122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736456" y="1006337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3" name="TextBox 122"/>
            <p:cNvSpPr txBox="1"/>
            <p:nvPr/>
          </p:nvSpPr>
          <p:spPr>
            <a:xfrm>
              <a:off x="7844217" y="930673"/>
              <a:ext cx="1157155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grpSp>
        <p:nvGrpSpPr>
          <p:cNvPr id="124" name="Group 32"/>
          <p:cNvGrpSpPr/>
          <p:nvPr/>
        </p:nvGrpSpPr>
        <p:grpSpPr>
          <a:xfrm>
            <a:off x="5929129" y="733525"/>
            <a:ext cx="928702" cy="922503"/>
            <a:chOff x="7448530" y="2117315"/>
            <a:chExt cx="1238270" cy="1230004"/>
          </a:xfrm>
        </p:grpSpPr>
        <p:pic>
          <p:nvPicPr>
            <p:cNvPr id="125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52241" y="2117315"/>
              <a:ext cx="1234559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6" name="TextBox 125"/>
            <p:cNvSpPr txBox="1"/>
            <p:nvPr/>
          </p:nvSpPr>
          <p:spPr>
            <a:xfrm>
              <a:off x="7448530" y="3024155"/>
              <a:ext cx="1187078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12573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28" name="Group 46"/>
          <p:cNvGrpSpPr/>
          <p:nvPr/>
        </p:nvGrpSpPr>
        <p:grpSpPr>
          <a:xfrm>
            <a:off x="2681329" y="3184936"/>
            <a:ext cx="2260754" cy="1826069"/>
            <a:chOff x="2051102" y="3954147"/>
            <a:chExt cx="3014339" cy="2434758"/>
          </a:xfrm>
        </p:grpSpPr>
        <p:pic>
          <p:nvPicPr>
            <p:cNvPr id="129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433575" y="3954147"/>
              <a:ext cx="1631866" cy="206565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0" name="Picture 1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51102" y="5036355"/>
              <a:ext cx="2032000" cy="135255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1" name="Rectangle 130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1200" kern="0" dirty="0">
                  <a:solidFill>
                    <a:sysClr val="window" lastClr="FFFFFF"/>
                  </a:solidFill>
                  <a:latin typeface="Helvetica" pitchFamily="34" charset="0"/>
                  <a:cs typeface="Helvetica" pitchFamily="34" charset="0"/>
                </a:rPr>
                <a:t>Pulsar timing</a:t>
              </a:r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4526898" y="3189528"/>
            <a:ext cx="1866582" cy="175352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Space detectors</a:t>
            </a:r>
          </a:p>
        </p:txBody>
      </p:sp>
      <p:pic>
        <p:nvPicPr>
          <p:cNvPr id="135" name="Picture 2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6935" y="3403646"/>
            <a:ext cx="1191683" cy="631715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6" name="Rectangle 135"/>
          <p:cNvSpPr/>
          <p:nvPr/>
        </p:nvSpPr>
        <p:spPr>
          <a:xfrm>
            <a:off x="6525248" y="3160769"/>
            <a:ext cx="2036958" cy="212774"/>
          </a:xfrm>
          <a:prstGeom prst="rect">
            <a:avLst/>
          </a:prstGeom>
          <a:gradFill flip="none" rotWithShape="1">
            <a:gsLst>
              <a:gs pos="0">
                <a:srgbClr val="FC950C">
                  <a:alpha val="0"/>
                </a:srgbClr>
              </a:gs>
              <a:gs pos="20000">
                <a:srgbClr val="FC950C"/>
              </a:gs>
              <a:gs pos="79000">
                <a:srgbClr val="FC950C"/>
              </a:gs>
              <a:gs pos="100000">
                <a:srgbClr val="FC950C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Terrestrial interferometers</a:t>
            </a:r>
          </a:p>
        </p:txBody>
      </p:sp>
      <p:grpSp>
        <p:nvGrpSpPr>
          <p:cNvPr id="137" name="Group 53"/>
          <p:cNvGrpSpPr>
            <a:grpSpLocks noChangeAspect="1"/>
          </p:cNvGrpSpPr>
          <p:nvPr/>
        </p:nvGrpSpPr>
        <p:grpSpPr bwMode="auto">
          <a:xfrm>
            <a:off x="971549" y="2849003"/>
            <a:ext cx="7200938" cy="144066"/>
            <a:chOff x="-144" y="2183"/>
            <a:chExt cx="6048" cy="121"/>
          </a:xfrm>
          <a:noFill/>
        </p:grpSpPr>
        <p:sp>
          <p:nvSpPr>
            <p:cNvPr id="138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39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0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1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2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3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4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5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6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7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8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9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0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1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2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3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4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5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6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7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8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9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0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1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2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3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4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5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6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7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8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9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0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1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2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3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4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5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6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7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8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9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0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1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2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3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</p:grpSp>
      <p:pic>
        <p:nvPicPr>
          <p:cNvPr id="95" name="Picture 94" descr="GW Global Detector Map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31" y="4057082"/>
            <a:ext cx="1695863" cy="9539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63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13054"/>
            <a:ext cx="9144000" cy="5137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2CD256-19AB-48E6-930A-453007010F9A}"/>
              </a:ext>
            </a:extLst>
          </p:cNvPr>
          <p:cNvSpPr txBox="1"/>
          <p:nvPr/>
        </p:nvSpPr>
        <p:spPr>
          <a:xfrm>
            <a:off x="3414712" y="204400"/>
            <a:ext cx="25860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GB" sz="3000" kern="1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+mn-ea"/>
                <a:cs typeface="+mn-cs"/>
              </a:rPr>
              <a:t>Observations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7B87B5-7C82-4236-A0C2-D1809F4EDC04}"/>
              </a:ext>
            </a:extLst>
          </p:cNvPr>
          <p:cNvSpPr txBox="1"/>
          <p:nvPr/>
        </p:nvSpPr>
        <p:spPr>
          <a:xfrm>
            <a:off x="432605" y="4876530"/>
            <a:ext cx="46154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Image </a:t>
            </a:r>
            <a:r>
              <a:rPr lang="en-US" sz="1050" b="0" dirty="0">
                <a:solidFill>
                  <a:schemeClr val="bg1"/>
                </a:solidFill>
                <a:latin typeface="Calibri" panose="020F0502020204030204"/>
                <a:ea typeface="+mn-ea"/>
              </a:rPr>
              <a:t>: 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Carl Knox (</a:t>
            </a:r>
            <a:r>
              <a:rPr lang="en-US" sz="1050" b="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OzGrav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, Swinburne University of Technology)</a:t>
            </a:r>
            <a:endParaRPr lang="en-GB" sz="1050" b="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4EB229-A8B7-45A7-AEE5-93235C61D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20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F89BD-4451-B7CE-C330-AE420EFF09A5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Fairhurst</a:t>
            </a: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96665DB1-147E-CE8A-D0CE-B7122E71AC2A}"/>
              </a:ext>
            </a:extLst>
          </p:cNvPr>
          <p:cNvSpPr/>
          <p:nvPr/>
        </p:nvSpPr>
        <p:spPr>
          <a:xfrm>
            <a:off x="7970125" y="1314407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49CC5493-AC63-632E-7536-00EDE84BAD62}"/>
              </a:ext>
            </a:extLst>
          </p:cNvPr>
          <p:cNvSpPr/>
          <p:nvPr/>
        </p:nvSpPr>
        <p:spPr>
          <a:xfrm>
            <a:off x="2693323" y="872835"/>
            <a:ext cx="4933561" cy="40662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800" kern="1200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 defTabSz="342900">
              <a:buClrTx/>
            </a:pPr>
            <a:endParaRPr lang="en-GB" sz="1800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 defTabSz="342900">
              <a:buClrTx/>
            </a:pPr>
            <a:endParaRPr lang="en-GB" sz="1800" kern="1200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 defTabSz="342900">
              <a:buClrTx/>
            </a:pPr>
            <a: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  <a:t>GW190521: A Black Hole in the </a:t>
            </a:r>
          </a:p>
          <a:p>
            <a:pPr algn="ctr" defTabSz="342900">
              <a:buClrTx/>
            </a:pPr>
            <a: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  <a:t>Pair Instability Mass Gap</a:t>
            </a: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C5ED85-9D23-95A2-B206-562B416523E9}"/>
              </a:ext>
            </a:extLst>
          </p:cNvPr>
          <p:cNvCxnSpPr>
            <a:cxnSpLocks/>
          </p:cNvCxnSpPr>
          <p:nvPr/>
        </p:nvCxnSpPr>
        <p:spPr>
          <a:xfrm flipH="1">
            <a:off x="7626884" y="1895238"/>
            <a:ext cx="896079" cy="20955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173D98-FD1B-A70F-9609-D603B6FA9C1A}"/>
              </a:ext>
            </a:extLst>
          </p:cNvPr>
          <p:cNvCxnSpPr>
            <a:cxnSpLocks/>
          </p:cNvCxnSpPr>
          <p:nvPr/>
        </p:nvCxnSpPr>
        <p:spPr>
          <a:xfrm>
            <a:off x="7140633" y="881148"/>
            <a:ext cx="1382330" cy="4266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891B08E-6127-0C26-92A6-E49FD6C50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775" y="1832673"/>
            <a:ext cx="3217175" cy="19353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5D80B4-42F1-BF3B-9166-4C5FBABE72C3}"/>
              </a:ext>
            </a:extLst>
          </p:cNvPr>
          <p:cNvSpPr txBox="1"/>
          <p:nvPr/>
        </p:nvSpPr>
        <p:spPr>
          <a:xfrm>
            <a:off x="3329959" y="3910051"/>
            <a:ext cx="338045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GB" sz="1700" dirty="0">
                <a:solidFill>
                  <a:prstClr val="black"/>
                </a:solidFill>
                <a:latin typeface="Calibri" panose="020F0502020204030204"/>
              </a:rPr>
              <a:t>Evidence for a hierarchical merger?</a:t>
            </a:r>
          </a:p>
          <a:p>
            <a:pPr defTabSz="342900">
              <a:buClrTx/>
            </a:pPr>
            <a:r>
              <a:rPr lang="en-GB" sz="1700" dirty="0">
                <a:solidFill>
                  <a:prstClr val="black"/>
                </a:solidFill>
                <a:latin typeface="Calibri" panose="020F0502020204030204"/>
              </a:rPr>
              <a:t>Or perhaps dynamical capture? </a:t>
            </a:r>
            <a:endParaRPr lang="en-GB" sz="17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3B6C29-B007-38B6-BDE4-CF439D13A792}"/>
              </a:ext>
            </a:extLst>
          </p:cNvPr>
          <p:cNvSpPr txBox="1"/>
          <p:nvPr/>
        </p:nvSpPr>
        <p:spPr>
          <a:xfrm>
            <a:off x="5912953" y="2606945"/>
            <a:ext cx="675185" cy="246221"/>
          </a:xfrm>
          <a:prstGeom prst="rect">
            <a:avLst/>
          </a:prstGeom>
          <a:solidFill>
            <a:srgbClr val="BE7416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156 </a:t>
            </a:r>
            <a:r>
              <a:rPr lang="en-US" sz="1000" dirty="0" err="1">
                <a:solidFill>
                  <a:schemeClr val="bg1"/>
                </a:solidFill>
              </a:rPr>
              <a:t>M</a:t>
            </a:r>
            <a:r>
              <a:rPr lang="en-US" sz="900" baseline="-25000" dirty="0" err="1">
                <a:solidFill>
                  <a:schemeClr val="bg1"/>
                </a:solidFill>
              </a:rPr>
              <a:t>sun</a:t>
            </a:r>
            <a:endParaRPr lang="en-US" sz="1000" baseline="-25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65DFB0-9F51-C47A-D9EA-9FC2BEA2ADE1}"/>
              </a:ext>
            </a:extLst>
          </p:cNvPr>
          <p:cNvSpPr txBox="1"/>
          <p:nvPr/>
        </p:nvSpPr>
        <p:spPr>
          <a:xfrm>
            <a:off x="4197575" y="2739606"/>
            <a:ext cx="604653" cy="246221"/>
          </a:xfrm>
          <a:prstGeom prst="rect">
            <a:avLst/>
          </a:prstGeom>
          <a:solidFill>
            <a:srgbClr val="A85A0E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66 </a:t>
            </a:r>
            <a:r>
              <a:rPr lang="en-US" sz="1000" dirty="0" err="1">
                <a:solidFill>
                  <a:schemeClr val="bg1"/>
                </a:solidFill>
              </a:rPr>
              <a:t>M</a:t>
            </a:r>
            <a:r>
              <a:rPr lang="en-US" sz="900" baseline="-25000" dirty="0" err="1">
                <a:solidFill>
                  <a:schemeClr val="bg1"/>
                </a:solidFill>
              </a:rPr>
              <a:t>sun</a:t>
            </a:r>
            <a:endParaRPr lang="en-US" sz="1000" baseline="-25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8BA9B6-3C97-1CE5-D5D7-17956DF4D581}"/>
              </a:ext>
            </a:extLst>
          </p:cNvPr>
          <p:cNvSpPr txBox="1"/>
          <p:nvPr/>
        </p:nvSpPr>
        <p:spPr>
          <a:xfrm>
            <a:off x="4605252" y="1990704"/>
            <a:ext cx="604653" cy="246221"/>
          </a:xfrm>
          <a:prstGeom prst="rect">
            <a:avLst/>
          </a:prstGeom>
          <a:solidFill>
            <a:srgbClr val="904920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95 </a:t>
            </a:r>
            <a:r>
              <a:rPr lang="en-US" sz="1000" dirty="0" err="1">
                <a:solidFill>
                  <a:schemeClr val="bg1"/>
                </a:solidFill>
              </a:rPr>
              <a:t>M</a:t>
            </a:r>
            <a:r>
              <a:rPr lang="en-US" sz="900" baseline="-25000" dirty="0" err="1">
                <a:solidFill>
                  <a:schemeClr val="bg1"/>
                </a:solidFill>
              </a:rPr>
              <a:t>sun</a:t>
            </a:r>
            <a:endParaRPr lang="en-US" sz="10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56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C2CD-27B6-35F0-5833-A3C758C20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Measuring the Hubble Constant Using </a:t>
            </a:r>
            <a:br>
              <a:rPr lang="en-US" sz="2400" dirty="0"/>
            </a:br>
            <a:r>
              <a:rPr lang="en-US" sz="2400" dirty="0"/>
              <a:t>Gravitational-wave ‘Standard Sirens’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63C51-34B1-43DF-5A5E-9606C033BB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F42120-1CFB-984C-A5B4-66DFBEC17D8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FE58CD-DF3E-AFF6-9A10-E5601BFC4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803" y="1513957"/>
            <a:ext cx="5463639" cy="34768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498AB7-77E8-68F7-4990-7E7C5B400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7198" y="3252406"/>
            <a:ext cx="1392898" cy="461665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00" b="0" dirty="0">
                <a:solidFill>
                  <a:srgbClr val="000000"/>
                </a:solidFill>
              </a:rPr>
              <a:t>B. P. Abbott, et al., “A gravitational-wave standard siren measurement of the Hubble constant”, </a:t>
            </a:r>
            <a:r>
              <a:rPr lang="en-US" sz="600" b="0" dirty="0">
                <a:solidFill>
                  <a:srgbClr val="000000"/>
                </a:solidFill>
                <a:hlinkClick r:id="rId4"/>
              </a:rPr>
              <a:t>Nature 551, 85-88 (2017).</a:t>
            </a:r>
            <a:endParaRPr lang="en-US" sz="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950459-C626-728F-3C18-0583EAE8B618}"/>
                  </a:ext>
                </a:extLst>
              </p:cNvPr>
              <p:cNvSpPr txBox="1"/>
              <p:nvPr/>
            </p:nvSpPr>
            <p:spPr>
              <a:xfrm>
                <a:off x="2526695" y="958893"/>
                <a:ext cx="4257854" cy="402418"/>
              </a:xfrm>
              <a:custGeom>
                <a:avLst/>
                <a:gdLst>
                  <a:gd name="connsiteX0" fmla="*/ 0 w 4257854"/>
                  <a:gd name="connsiteY0" fmla="*/ 0 h 402418"/>
                  <a:gd name="connsiteX1" fmla="*/ 574810 w 4257854"/>
                  <a:gd name="connsiteY1" fmla="*/ 0 h 402418"/>
                  <a:gd name="connsiteX2" fmla="*/ 1021885 w 4257854"/>
                  <a:gd name="connsiteY2" fmla="*/ 0 h 402418"/>
                  <a:gd name="connsiteX3" fmla="*/ 1596695 w 4257854"/>
                  <a:gd name="connsiteY3" fmla="*/ 0 h 402418"/>
                  <a:gd name="connsiteX4" fmla="*/ 2128927 w 4257854"/>
                  <a:gd name="connsiteY4" fmla="*/ 0 h 402418"/>
                  <a:gd name="connsiteX5" fmla="*/ 2661159 w 4257854"/>
                  <a:gd name="connsiteY5" fmla="*/ 0 h 402418"/>
                  <a:gd name="connsiteX6" fmla="*/ 3108233 w 4257854"/>
                  <a:gd name="connsiteY6" fmla="*/ 0 h 402418"/>
                  <a:gd name="connsiteX7" fmla="*/ 3725622 w 4257854"/>
                  <a:gd name="connsiteY7" fmla="*/ 0 h 402418"/>
                  <a:gd name="connsiteX8" fmla="*/ 4257854 w 4257854"/>
                  <a:gd name="connsiteY8" fmla="*/ 0 h 402418"/>
                  <a:gd name="connsiteX9" fmla="*/ 4257854 w 4257854"/>
                  <a:gd name="connsiteY9" fmla="*/ 402418 h 402418"/>
                  <a:gd name="connsiteX10" fmla="*/ 3640465 w 4257854"/>
                  <a:gd name="connsiteY10" fmla="*/ 402418 h 402418"/>
                  <a:gd name="connsiteX11" fmla="*/ 3108233 w 4257854"/>
                  <a:gd name="connsiteY11" fmla="*/ 402418 h 402418"/>
                  <a:gd name="connsiteX12" fmla="*/ 2533423 w 4257854"/>
                  <a:gd name="connsiteY12" fmla="*/ 402418 h 402418"/>
                  <a:gd name="connsiteX13" fmla="*/ 2043770 w 4257854"/>
                  <a:gd name="connsiteY13" fmla="*/ 402418 h 402418"/>
                  <a:gd name="connsiteX14" fmla="*/ 1554117 w 4257854"/>
                  <a:gd name="connsiteY14" fmla="*/ 402418 h 402418"/>
                  <a:gd name="connsiteX15" fmla="*/ 1107042 w 4257854"/>
                  <a:gd name="connsiteY15" fmla="*/ 402418 h 402418"/>
                  <a:gd name="connsiteX16" fmla="*/ 659967 w 4257854"/>
                  <a:gd name="connsiteY16" fmla="*/ 402418 h 402418"/>
                  <a:gd name="connsiteX17" fmla="*/ 0 w 4257854"/>
                  <a:gd name="connsiteY17" fmla="*/ 402418 h 402418"/>
                  <a:gd name="connsiteX18" fmla="*/ 0 w 4257854"/>
                  <a:gd name="connsiteY18" fmla="*/ 0 h 40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57854" h="402418" fill="none" extrusionOk="0">
                    <a:moveTo>
                      <a:pt x="0" y="0"/>
                    </a:moveTo>
                    <a:cubicBezTo>
                      <a:pt x="219131" y="-50377"/>
                      <a:pt x="344615" y="50563"/>
                      <a:pt x="574810" y="0"/>
                    </a:cubicBezTo>
                    <a:cubicBezTo>
                      <a:pt x="805005" y="-50563"/>
                      <a:pt x="886380" y="2447"/>
                      <a:pt x="1021885" y="0"/>
                    </a:cubicBezTo>
                    <a:cubicBezTo>
                      <a:pt x="1157390" y="-2447"/>
                      <a:pt x="1427233" y="66213"/>
                      <a:pt x="1596695" y="0"/>
                    </a:cubicBezTo>
                    <a:cubicBezTo>
                      <a:pt x="1766157" y="-66213"/>
                      <a:pt x="2018216" y="18283"/>
                      <a:pt x="2128927" y="0"/>
                    </a:cubicBezTo>
                    <a:cubicBezTo>
                      <a:pt x="2239638" y="-18283"/>
                      <a:pt x="2532183" y="24704"/>
                      <a:pt x="2661159" y="0"/>
                    </a:cubicBezTo>
                    <a:cubicBezTo>
                      <a:pt x="2790135" y="-24704"/>
                      <a:pt x="2947729" y="42557"/>
                      <a:pt x="3108233" y="0"/>
                    </a:cubicBezTo>
                    <a:cubicBezTo>
                      <a:pt x="3268737" y="-42557"/>
                      <a:pt x="3527550" y="45532"/>
                      <a:pt x="3725622" y="0"/>
                    </a:cubicBezTo>
                    <a:cubicBezTo>
                      <a:pt x="3923694" y="-45532"/>
                      <a:pt x="4022845" y="25739"/>
                      <a:pt x="4257854" y="0"/>
                    </a:cubicBezTo>
                    <a:cubicBezTo>
                      <a:pt x="4294963" y="157073"/>
                      <a:pt x="4239937" y="272262"/>
                      <a:pt x="4257854" y="402418"/>
                    </a:cubicBezTo>
                    <a:cubicBezTo>
                      <a:pt x="3970741" y="458572"/>
                      <a:pt x="3774965" y="386571"/>
                      <a:pt x="3640465" y="402418"/>
                    </a:cubicBezTo>
                    <a:cubicBezTo>
                      <a:pt x="3505965" y="418265"/>
                      <a:pt x="3265623" y="350417"/>
                      <a:pt x="3108233" y="402418"/>
                    </a:cubicBezTo>
                    <a:cubicBezTo>
                      <a:pt x="2950843" y="454419"/>
                      <a:pt x="2804424" y="338895"/>
                      <a:pt x="2533423" y="402418"/>
                    </a:cubicBezTo>
                    <a:cubicBezTo>
                      <a:pt x="2262422" y="465941"/>
                      <a:pt x="2157512" y="398640"/>
                      <a:pt x="2043770" y="402418"/>
                    </a:cubicBezTo>
                    <a:cubicBezTo>
                      <a:pt x="1930028" y="406196"/>
                      <a:pt x="1795043" y="393324"/>
                      <a:pt x="1554117" y="402418"/>
                    </a:cubicBezTo>
                    <a:cubicBezTo>
                      <a:pt x="1313191" y="411512"/>
                      <a:pt x="1265124" y="378455"/>
                      <a:pt x="1107042" y="402418"/>
                    </a:cubicBezTo>
                    <a:cubicBezTo>
                      <a:pt x="948960" y="426381"/>
                      <a:pt x="774973" y="401320"/>
                      <a:pt x="659967" y="402418"/>
                    </a:cubicBezTo>
                    <a:cubicBezTo>
                      <a:pt x="544961" y="403516"/>
                      <a:pt x="260756" y="366576"/>
                      <a:pt x="0" y="402418"/>
                    </a:cubicBezTo>
                    <a:cubicBezTo>
                      <a:pt x="-10090" y="222579"/>
                      <a:pt x="21676" y="98319"/>
                      <a:pt x="0" y="0"/>
                    </a:cubicBezTo>
                    <a:close/>
                  </a:path>
                  <a:path w="4257854" h="402418" stroke="0" extrusionOk="0">
                    <a:moveTo>
                      <a:pt x="0" y="0"/>
                    </a:moveTo>
                    <a:cubicBezTo>
                      <a:pt x="209186" y="-59630"/>
                      <a:pt x="419478" y="19585"/>
                      <a:pt x="617389" y="0"/>
                    </a:cubicBezTo>
                    <a:cubicBezTo>
                      <a:pt x="815300" y="-19585"/>
                      <a:pt x="1028319" y="31254"/>
                      <a:pt x="1192199" y="0"/>
                    </a:cubicBezTo>
                    <a:cubicBezTo>
                      <a:pt x="1356079" y="-31254"/>
                      <a:pt x="1519710" y="28736"/>
                      <a:pt x="1681852" y="0"/>
                    </a:cubicBezTo>
                    <a:cubicBezTo>
                      <a:pt x="1843994" y="-28736"/>
                      <a:pt x="2122472" y="6151"/>
                      <a:pt x="2256663" y="0"/>
                    </a:cubicBezTo>
                    <a:cubicBezTo>
                      <a:pt x="2390854" y="-6151"/>
                      <a:pt x="2548670" y="39911"/>
                      <a:pt x="2788894" y="0"/>
                    </a:cubicBezTo>
                    <a:cubicBezTo>
                      <a:pt x="3029118" y="-39911"/>
                      <a:pt x="3125809" y="16943"/>
                      <a:pt x="3406283" y="0"/>
                    </a:cubicBezTo>
                    <a:cubicBezTo>
                      <a:pt x="3686757" y="-16943"/>
                      <a:pt x="3873413" y="8745"/>
                      <a:pt x="4257854" y="0"/>
                    </a:cubicBezTo>
                    <a:cubicBezTo>
                      <a:pt x="4290578" y="102732"/>
                      <a:pt x="4247239" y="269530"/>
                      <a:pt x="4257854" y="402418"/>
                    </a:cubicBezTo>
                    <a:cubicBezTo>
                      <a:pt x="3951531" y="459742"/>
                      <a:pt x="3947871" y="395415"/>
                      <a:pt x="3640465" y="402418"/>
                    </a:cubicBezTo>
                    <a:cubicBezTo>
                      <a:pt x="3333059" y="409421"/>
                      <a:pt x="3324744" y="397705"/>
                      <a:pt x="3108233" y="402418"/>
                    </a:cubicBezTo>
                    <a:cubicBezTo>
                      <a:pt x="2891722" y="407131"/>
                      <a:pt x="2883462" y="374079"/>
                      <a:pt x="2703737" y="402418"/>
                    </a:cubicBezTo>
                    <a:cubicBezTo>
                      <a:pt x="2524012" y="430757"/>
                      <a:pt x="2253910" y="367955"/>
                      <a:pt x="2128927" y="402418"/>
                    </a:cubicBezTo>
                    <a:cubicBezTo>
                      <a:pt x="2003944" y="436881"/>
                      <a:pt x="1741391" y="374547"/>
                      <a:pt x="1554117" y="402418"/>
                    </a:cubicBezTo>
                    <a:cubicBezTo>
                      <a:pt x="1366843" y="430289"/>
                      <a:pt x="1250403" y="379444"/>
                      <a:pt x="1064464" y="402418"/>
                    </a:cubicBezTo>
                    <a:cubicBezTo>
                      <a:pt x="878525" y="425392"/>
                      <a:pt x="758630" y="389774"/>
                      <a:pt x="574810" y="402418"/>
                    </a:cubicBezTo>
                    <a:cubicBezTo>
                      <a:pt x="390990" y="415062"/>
                      <a:pt x="190152" y="391161"/>
                      <a:pt x="0" y="402418"/>
                    </a:cubicBezTo>
                    <a:cubicBezTo>
                      <a:pt x="-26603" y="222859"/>
                      <a:pt x="20057" y="199709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3559321221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400" b="1" i="1" baseline="-2500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𝑯𝒖𝒃𝒃𝒍𝒆</m:t>
                      </m:r>
                      <m:r>
                        <a:rPr lang="en-US" sz="2400" b="1" i="1" baseline="-2500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b="0" smtClean="0">
                          <a:solidFill>
                            <a:schemeClr val="tx2"/>
                          </a:solidFill>
                        </a:rPr>
                        <m:t>≈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𝒄𝒛</m:t>
                      </m:r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(+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950459-C626-728F-3C18-0583EAE8B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695" y="958893"/>
                <a:ext cx="4257854" cy="402418"/>
              </a:xfrm>
              <a:prstGeom prst="rect">
                <a:avLst/>
              </a:prstGeom>
              <a:blipFill>
                <a:blip r:embed="rId5"/>
                <a:stretch>
                  <a:fillRect b="-25641"/>
                </a:stretch>
              </a:blipFill>
              <a:ln w="285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3559321221">
                      <a:custGeom>
                        <a:avLst/>
                        <a:gdLst>
                          <a:gd name="connsiteX0" fmla="*/ 0 w 4257854"/>
                          <a:gd name="connsiteY0" fmla="*/ 0 h 402418"/>
                          <a:gd name="connsiteX1" fmla="*/ 574810 w 4257854"/>
                          <a:gd name="connsiteY1" fmla="*/ 0 h 402418"/>
                          <a:gd name="connsiteX2" fmla="*/ 1021885 w 4257854"/>
                          <a:gd name="connsiteY2" fmla="*/ 0 h 402418"/>
                          <a:gd name="connsiteX3" fmla="*/ 1596695 w 4257854"/>
                          <a:gd name="connsiteY3" fmla="*/ 0 h 402418"/>
                          <a:gd name="connsiteX4" fmla="*/ 2128927 w 4257854"/>
                          <a:gd name="connsiteY4" fmla="*/ 0 h 402418"/>
                          <a:gd name="connsiteX5" fmla="*/ 2661159 w 4257854"/>
                          <a:gd name="connsiteY5" fmla="*/ 0 h 402418"/>
                          <a:gd name="connsiteX6" fmla="*/ 3108233 w 4257854"/>
                          <a:gd name="connsiteY6" fmla="*/ 0 h 402418"/>
                          <a:gd name="connsiteX7" fmla="*/ 3725622 w 4257854"/>
                          <a:gd name="connsiteY7" fmla="*/ 0 h 402418"/>
                          <a:gd name="connsiteX8" fmla="*/ 4257854 w 4257854"/>
                          <a:gd name="connsiteY8" fmla="*/ 0 h 402418"/>
                          <a:gd name="connsiteX9" fmla="*/ 4257854 w 4257854"/>
                          <a:gd name="connsiteY9" fmla="*/ 402418 h 402418"/>
                          <a:gd name="connsiteX10" fmla="*/ 3640465 w 4257854"/>
                          <a:gd name="connsiteY10" fmla="*/ 402418 h 402418"/>
                          <a:gd name="connsiteX11" fmla="*/ 3108233 w 4257854"/>
                          <a:gd name="connsiteY11" fmla="*/ 402418 h 402418"/>
                          <a:gd name="connsiteX12" fmla="*/ 2533423 w 4257854"/>
                          <a:gd name="connsiteY12" fmla="*/ 402418 h 402418"/>
                          <a:gd name="connsiteX13" fmla="*/ 2043770 w 4257854"/>
                          <a:gd name="connsiteY13" fmla="*/ 402418 h 402418"/>
                          <a:gd name="connsiteX14" fmla="*/ 1554117 w 4257854"/>
                          <a:gd name="connsiteY14" fmla="*/ 402418 h 402418"/>
                          <a:gd name="connsiteX15" fmla="*/ 1107042 w 4257854"/>
                          <a:gd name="connsiteY15" fmla="*/ 402418 h 402418"/>
                          <a:gd name="connsiteX16" fmla="*/ 659967 w 4257854"/>
                          <a:gd name="connsiteY16" fmla="*/ 402418 h 402418"/>
                          <a:gd name="connsiteX17" fmla="*/ 0 w 4257854"/>
                          <a:gd name="connsiteY17" fmla="*/ 402418 h 402418"/>
                          <a:gd name="connsiteX18" fmla="*/ 0 w 4257854"/>
                          <a:gd name="connsiteY18" fmla="*/ 0 h 4024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257854" h="402418" fill="none" extrusionOk="0">
                            <a:moveTo>
                              <a:pt x="0" y="0"/>
                            </a:moveTo>
                            <a:cubicBezTo>
                              <a:pt x="219131" y="-50377"/>
                              <a:pt x="344615" y="50563"/>
                              <a:pt x="574810" y="0"/>
                            </a:cubicBezTo>
                            <a:cubicBezTo>
                              <a:pt x="805005" y="-50563"/>
                              <a:pt x="886380" y="2447"/>
                              <a:pt x="1021885" y="0"/>
                            </a:cubicBezTo>
                            <a:cubicBezTo>
                              <a:pt x="1157390" y="-2447"/>
                              <a:pt x="1427233" y="66213"/>
                              <a:pt x="1596695" y="0"/>
                            </a:cubicBezTo>
                            <a:cubicBezTo>
                              <a:pt x="1766157" y="-66213"/>
                              <a:pt x="2018216" y="18283"/>
                              <a:pt x="2128927" y="0"/>
                            </a:cubicBezTo>
                            <a:cubicBezTo>
                              <a:pt x="2239638" y="-18283"/>
                              <a:pt x="2532183" y="24704"/>
                              <a:pt x="2661159" y="0"/>
                            </a:cubicBezTo>
                            <a:cubicBezTo>
                              <a:pt x="2790135" y="-24704"/>
                              <a:pt x="2947729" y="42557"/>
                              <a:pt x="3108233" y="0"/>
                            </a:cubicBezTo>
                            <a:cubicBezTo>
                              <a:pt x="3268737" y="-42557"/>
                              <a:pt x="3527550" y="45532"/>
                              <a:pt x="3725622" y="0"/>
                            </a:cubicBezTo>
                            <a:cubicBezTo>
                              <a:pt x="3923694" y="-45532"/>
                              <a:pt x="4022845" y="25739"/>
                              <a:pt x="4257854" y="0"/>
                            </a:cubicBezTo>
                            <a:cubicBezTo>
                              <a:pt x="4294963" y="157073"/>
                              <a:pt x="4239937" y="272262"/>
                              <a:pt x="4257854" y="402418"/>
                            </a:cubicBezTo>
                            <a:cubicBezTo>
                              <a:pt x="3970741" y="458572"/>
                              <a:pt x="3774965" y="386571"/>
                              <a:pt x="3640465" y="402418"/>
                            </a:cubicBezTo>
                            <a:cubicBezTo>
                              <a:pt x="3505965" y="418265"/>
                              <a:pt x="3265623" y="350417"/>
                              <a:pt x="3108233" y="402418"/>
                            </a:cubicBezTo>
                            <a:cubicBezTo>
                              <a:pt x="2950843" y="454419"/>
                              <a:pt x="2804424" y="338895"/>
                              <a:pt x="2533423" y="402418"/>
                            </a:cubicBezTo>
                            <a:cubicBezTo>
                              <a:pt x="2262422" y="465941"/>
                              <a:pt x="2157512" y="398640"/>
                              <a:pt x="2043770" y="402418"/>
                            </a:cubicBezTo>
                            <a:cubicBezTo>
                              <a:pt x="1930028" y="406196"/>
                              <a:pt x="1795043" y="393324"/>
                              <a:pt x="1554117" y="402418"/>
                            </a:cubicBezTo>
                            <a:cubicBezTo>
                              <a:pt x="1313191" y="411512"/>
                              <a:pt x="1265124" y="378455"/>
                              <a:pt x="1107042" y="402418"/>
                            </a:cubicBezTo>
                            <a:cubicBezTo>
                              <a:pt x="948960" y="426381"/>
                              <a:pt x="774973" y="401320"/>
                              <a:pt x="659967" y="402418"/>
                            </a:cubicBezTo>
                            <a:cubicBezTo>
                              <a:pt x="544961" y="403516"/>
                              <a:pt x="260756" y="366576"/>
                              <a:pt x="0" y="402418"/>
                            </a:cubicBezTo>
                            <a:cubicBezTo>
                              <a:pt x="-10090" y="222579"/>
                              <a:pt x="21676" y="98319"/>
                              <a:pt x="0" y="0"/>
                            </a:cubicBezTo>
                            <a:close/>
                          </a:path>
                          <a:path w="4257854" h="402418" stroke="0" extrusionOk="0">
                            <a:moveTo>
                              <a:pt x="0" y="0"/>
                            </a:moveTo>
                            <a:cubicBezTo>
                              <a:pt x="209186" y="-59630"/>
                              <a:pt x="419478" y="19585"/>
                              <a:pt x="617389" y="0"/>
                            </a:cubicBezTo>
                            <a:cubicBezTo>
                              <a:pt x="815300" y="-19585"/>
                              <a:pt x="1028319" y="31254"/>
                              <a:pt x="1192199" y="0"/>
                            </a:cubicBezTo>
                            <a:cubicBezTo>
                              <a:pt x="1356079" y="-31254"/>
                              <a:pt x="1519710" y="28736"/>
                              <a:pt x="1681852" y="0"/>
                            </a:cubicBezTo>
                            <a:cubicBezTo>
                              <a:pt x="1843994" y="-28736"/>
                              <a:pt x="2122472" y="6151"/>
                              <a:pt x="2256663" y="0"/>
                            </a:cubicBezTo>
                            <a:cubicBezTo>
                              <a:pt x="2390854" y="-6151"/>
                              <a:pt x="2548670" y="39911"/>
                              <a:pt x="2788894" y="0"/>
                            </a:cubicBezTo>
                            <a:cubicBezTo>
                              <a:pt x="3029118" y="-39911"/>
                              <a:pt x="3125809" y="16943"/>
                              <a:pt x="3406283" y="0"/>
                            </a:cubicBezTo>
                            <a:cubicBezTo>
                              <a:pt x="3686757" y="-16943"/>
                              <a:pt x="3873413" y="8745"/>
                              <a:pt x="4257854" y="0"/>
                            </a:cubicBezTo>
                            <a:cubicBezTo>
                              <a:pt x="4290578" y="102732"/>
                              <a:pt x="4247239" y="269530"/>
                              <a:pt x="4257854" y="402418"/>
                            </a:cubicBezTo>
                            <a:cubicBezTo>
                              <a:pt x="3951531" y="459742"/>
                              <a:pt x="3947871" y="395415"/>
                              <a:pt x="3640465" y="402418"/>
                            </a:cubicBezTo>
                            <a:cubicBezTo>
                              <a:pt x="3333059" y="409421"/>
                              <a:pt x="3324744" y="397705"/>
                              <a:pt x="3108233" y="402418"/>
                            </a:cubicBezTo>
                            <a:cubicBezTo>
                              <a:pt x="2891722" y="407131"/>
                              <a:pt x="2883462" y="374079"/>
                              <a:pt x="2703737" y="402418"/>
                            </a:cubicBezTo>
                            <a:cubicBezTo>
                              <a:pt x="2524012" y="430757"/>
                              <a:pt x="2253910" y="367955"/>
                              <a:pt x="2128927" y="402418"/>
                            </a:cubicBezTo>
                            <a:cubicBezTo>
                              <a:pt x="2003944" y="436881"/>
                              <a:pt x="1741391" y="374547"/>
                              <a:pt x="1554117" y="402418"/>
                            </a:cubicBezTo>
                            <a:cubicBezTo>
                              <a:pt x="1366843" y="430289"/>
                              <a:pt x="1250403" y="379444"/>
                              <a:pt x="1064464" y="402418"/>
                            </a:cubicBezTo>
                            <a:cubicBezTo>
                              <a:pt x="878525" y="425392"/>
                              <a:pt x="758630" y="389774"/>
                              <a:pt x="574810" y="402418"/>
                            </a:cubicBezTo>
                            <a:cubicBezTo>
                              <a:pt x="390990" y="415062"/>
                              <a:pt x="190152" y="391161"/>
                              <a:pt x="0" y="402418"/>
                            </a:cubicBezTo>
                            <a:cubicBezTo>
                              <a:pt x="-26603" y="222859"/>
                              <a:pt x="20057" y="19970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815D97F-EB0B-06C7-CAED-6FCE26B0FCB2}"/>
              </a:ext>
            </a:extLst>
          </p:cNvPr>
          <p:cNvSpPr txBox="1"/>
          <p:nvPr/>
        </p:nvSpPr>
        <p:spPr>
          <a:xfrm>
            <a:off x="7487782" y="2484310"/>
            <a:ext cx="1395104" cy="461665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800" b="0">
                <a:solidFill>
                  <a:srgbClr val="000000"/>
                </a:solidFill>
              </a:defRPr>
            </a:lvl1pPr>
          </a:lstStyle>
          <a:p>
            <a:r>
              <a:rPr lang="en-US" sz="600" dirty="0"/>
              <a:t>B. F. Schutz, “Determining the Hubble Constant from Gravitational Wave Observations”, </a:t>
            </a:r>
            <a:r>
              <a:rPr lang="en-US" sz="600" dirty="0">
                <a:hlinkClick r:id="rId6"/>
              </a:rPr>
              <a:t>Nature</a:t>
            </a:r>
          </a:p>
          <a:p>
            <a:r>
              <a:rPr lang="en-US" sz="600" dirty="0">
                <a:hlinkClick r:id="rId6"/>
              </a:rPr>
              <a:t>323, 310–311 (1986).</a:t>
            </a:r>
            <a:endParaRPr lang="en-US" sz="600" dirty="0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0181FB59-DC93-6A16-9386-0BD4EC2E2AD5}"/>
              </a:ext>
            </a:extLst>
          </p:cNvPr>
          <p:cNvSpPr/>
          <p:nvPr/>
        </p:nvSpPr>
        <p:spPr bwMode="auto">
          <a:xfrm>
            <a:off x="4481465" y="1973655"/>
            <a:ext cx="90535" cy="598095"/>
          </a:xfrm>
          <a:prstGeom prst="downArrow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66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504E91-4E51-D144-8290-730F15FDD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834" y="1208034"/>
            <a:ext cx="6988066" cy="3394472"/>
          </a:xfrm>
        </p:spPr>
        <p:txBody>
          <a:bodyPr/>
          <a:lstStyle/>
          <a:p>
            <a:r>
              <a:rPr lang="en-US" sz="1400" dirty="0">
                <a:solidFill>
                  <a:srgbClr val="FFFF00"/>
                </a:solidFill>
              </a:rPr>
              <a:t>O1: </a:t>
            </a:r>
            <a:r>
              <a:rPr lang="en-US" sz="1400" dirty="0">
                <a:solidFill>
                  <a:schemeClr val="bg1"/>
                </a:solidFill>
              </a:rPr>
              <a:t>Gravitational waves from astrophysical sources can be measured. 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O1: </a:t>
            </a:r>
            <a:r>
              <a:rPr lang="en-US" sz="1400" dirty="0">
                <a:solidFill>
                  <a:schemeClr val="bg1"/>
                </a:solidFill>
              </a:rPr>
              <a:t>Binary black hole (BBH) systems exist.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O2: </a:t>
            </a:r>
            <a:r>
              <a:rPr lang="en-US" sz="1400" dirty="0">
                <a:solidFill>
                  <a:schemeClr val="bg1"/>
                </a:solidFill>
              </a:rPr>
              <a:t>Binary neutron stars (BNS) are progenitors of short gamma ray bursts.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O2: </a:t>
            </a:r>
            <a:r>
              <a:rPr lang="en-US" sz="1400" dirty="0">
                <a:solidFill>
                  <a:schemeClr val="bg1"/>
                </a:solidFill>
              </a:rPr>
              <a:t>BNS mergers produce kilonovae, which produce heavy elements.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O2: </a:t>
            </a:r>
            <a:r>
              <a:rPr lang="en-US" sz="1400" dirty="0">
                <a:solidFill>
                  <a:schemeClr val="bg1"/>
                </a:solidFill>
              </a:rPr>
              <a:t>The speed of gravitational waves equals the speed of light.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O2: </a:t>
            </a:r>
            <a:r>
              <a:rPr lang="en-US" sz="1400" dirty="0">
                <a:solidFill>
                  <a:schemeClr val="bg1"/>
                </a:solidFill>
              </a:rPr>
              <a:t>The Hubble-</a:t>
            </a:r>
            <a:r>
              <a:rPr lang="en-US" sz="1400" dirty="0" err="1">
                <a:solidFill>
                  <a:schemeClr val="bg1"/>
                </a:solidFill>
              </a:rPr>
              <a:t>Lemaître</a:t>
            </a:r>
            <a:r>
              <a:rPr lang="en-US" sz="1400" dirty="0">
                <a:solidFill>
                  <a:schemeClr val="bg1"/>
                </a:solidFill>
              </a:rPr>
              <a:t> constant can be measured using EM-bright GW ‘sirens’.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 – O3: </a:t>
            </a:r>
            <a:r>
              <a:rPr lang="en-US" sz="1400" dirty="0">
                <a:solidFill>
                  <a:schemeClr val="bg1"/>
                </a:solidFill>
              </a:rPr>
              <a:t>The Hubble-</a:t>
            </a:r>
            <a:r>
              <a:rPr lang="en-US" sz="1400" dirty="0" err="1">
                <a:solidFill>
                  <a:schemeClr val="bg1"/>
                </a:solidFill>
              </a:rPr>
              <a:t>Lemaître</a:t>
            </a:r>
            <a:r>
              <a:rPr lang="en-US" sz="1400" dirty="0">
                <a:solidFill>
                  <a:schemeClr val="bg1"/>
                </a:solidFill>
              </a:rPr>
              <a:t> constant can be measured using dark GW ‘sirens’.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O3: </a:t>
            </a:r>
            <a:r>
              <a:rPr lang="en-US" sz="1400" dirty="0">
                <a:solidFill>
                  <a:schemeClr val="bg1"/>
                </a:solidFill>
              </a:rPr>
              <a:t>Black holes with masses in the (pulsational) pair instability gap exist.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O3: </a:t>
            </a:r>
            <a:r>
              <a:rPr lang="en-US" sz="1400" dirty="0">
                <a:solidFill>
                  <a:schemeClr val="bg1"/>
                </a:solidFill>
              </a:rPr>
              <a:t>Black hole – neutron star systems exist.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O3: </a:t>
            </a:r>
            <a:r>
              <a:rPr lang="en-US" sz="1400" dirty="0">
                <a:solidFill>
                  <a:schemeClr val="bg1"/>
                </a:solidFill>
              </a:rPr>
              <a:t>Compact objects exist in the 2 – 3 M</a:t>
            </a:r>
            <a:r>
              <a:rPr lang="en-US" sz="1400" baseline="-25000" dirty="0">
                <a:solidFill>
                  <a:schemeClr val="bg1"/>
                </a:solidFill>
              </a:rPr>
              <a:t>⦿</a:t>
            </a:r>
            <a:r>
              <a:rPr lang="en-US" sz="1400" dirty="0">
                <a:solidFill>
                  <a:schemeClr val="bg1"/>
                </a:solidFill>
              </a:rPr>
              <a:t> mass range.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O1-O3: </a:t>
            </a:r>
            <a:r>
              <a:rPr lang="en-US" sz="1400" dirty="0">
                <a:solidFill>
                  <a:schemeClr val="bg1"/>
                </a:solidFill>
              </a:rPr>
              <a:t>Astrophysical black holes are Kerr black holes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O1 – O3: </a:t>
            </a:r>
            <a:r>
              <a:rPr lang="en-US" sz="1400" dirty="0">
                <a:solidFill>
                  <a:schemeClr val="bg1"/>
                </a:solidFill>
              </a:rPr>
              <a:t>General relativity is valid in the high curvature, high field regime.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O1 – O3: </a:t>
            </a:r>
            <a:r>
              <a:rPr lang="en-US" sz="1400" dirty="0">
                <a:solidFill>
                  <a:schemeClr val="bg1"/>
                </a:solidFill>
              </a:rPr>
              <a:t>Intermediate black holes and stellar mass black holes with mass &gt; 20 M</a:t>
            </a:r>
            <a:r>
              <a:rPr lang="en-US" sz="1400" baseline="-25000" dirty="0">
                <a:solidFill>
                  <a:schemeClr val="bg1"/>
                </a:solidFill>
              </a:rPr>
              <a:t>⦿</a:t>
            </a:r>
            <a:r>
              <a:rPr lang="en-US" sz="1400" dirty="0">
                <a:solidFill>
                  <a:schemeClr val="bg1"/>
                </a:solidFill>
              </a:rPr>
              <a:t> exist.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34CAD8-5B34-2A44-89DC-F40FB55531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45ACFA-2EC7-5541-BED2-745BC39266EE}"/>
              </a:ext>
            </a:extLst>
          </p:cNvPr>
          <p:cNvSpPr txBox="1">
            <a:spLocks/>
          </p:cNvSpPr>
          <p:nvPr/>
        </p:nvSpPr>
        <p:spPr bwMode="auto">
          <a:xfrm>
            <a:off x="374904" y="566928"/>
            <a:ext cx="8540496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189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377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566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i="0" kern="0" dirty="0">
                <a:solidFill>
                  <a:schemeClr val="bg1"/>
                </a:solidFill>
              </a:rPr>
              <a:t>LIGO-Virgo</a:t>
            </a:r>
            <a:r>
              <a:rPr lang="en-US" sz="2000" b="1" i="0" kern="0" dirty="0">
                <a:solidFill>
                  <a:schemeClr val="bg1"/>
                </a:solidFill>
              </a:rPr>
              <a:t> Fundamental Results 2015-2021: What Ground-</a:t>
            </a:r>
          </a:p>
          <a:p>
            <a:r>
              <a:rPr lang="en-US" sz="2000" i="0" kern="0" dirty="0">
                <a:solidFill>
                  <a:schemeClr val="bg1"/>
                </a:solidFill>
              </a:rPr>
              <a:t>Based Gravitational Wave Detections Have Taught Us</a:t>
            </a:r>
            <a:endParaRPr lang="en-US" sz="2000" b="1" i="0" kern="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95CCF-2963-DB41-91D5-63E33FB16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52" y="969264"/>
            <a:ext cx="1290882" cy="1315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29B366-1A9A-7945-85F3-8363C6F97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633" y="2336713"/>
            <a:ext cx="1290882" cy="1356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D394BF-1449-EC40-B8FC-E238DEB1519D}"/>
              </a:ext>
            </a:extLst>
          </p:cNvPr>
          <p:cNvSpPr txBox="1"/>
          <p:nvPr/>
        </p:nvSpPr>
        <p:spPr>
          <a:xfrm>
            <a:off x="7444614" y="917478"/>
            <a:ext cx="7072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dirty="0">
                <a:solidFill>
                  <a:srgbClr val="FFFF00"/>
                </a:solidFill>
              </a:rPr>
              <a:t>GW150914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B3CAC8-0E5D-6545-95C7-3F7DB511680C}"/>
              </a:ext>
            </a:extLst>
          </p:cNvPr>
          <p:cNvSpPr txBox="1"/>
          <p:nvPr/>
        </p:nvSpPr>
        <p:spPr>
          <a:xfrm>
            <a:off x="7438638" y="2336713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dirty="0">
                <a:solidFill>
                  <a:srgbClr val="FFFF00"/>
                </a:solidFill>
              </a:rPr>
              <a:t>GW170817/</a:t>
            </a:r>
          </a:p>
          <a:p>
            <a:r>
              <a:rPr lang="en-US" sz="800" b="0" dirty="0">
                <a:solidFill>
                  <a:srgbClr val="FFFF00"/>
                </a:solidFill>
              </a:rPr>
              <a:t>GRB170817A</a:t>
            </a:r>
          </a:p>
          <a:p>
            <a:r>
              <a:rPr lang="en-US" sz="800" b="0" dirty="0">
                <a:solidFill>
                  <a:srgbClr val="FFFF00"/>
                </a:solidFill>
              </a:rPr>
              <a:t>SSS17A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58EE08-FC93-4D11-D14C-C3CACD865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250" y="3854665"/>
            <a:ext cx="1693149" cy="94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93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8A3D5-1B37-6F4B-BF34-0CB3A1FB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Ground-based GW Detector ‘Reach’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CA2E7-8D9B-8E44-B9F9-3B711718A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08708C8-E10F-D741-BEA3-F377F5755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68017"/>
            <a:ext cx="4944610" cy="326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D1C308-16B9-4541-8AAB-02C366E962E8}"/>
              </a:ext>
            </a:extLst>
          </p:cNvPr>
          <p:cNvSpPr txBox="1"/>
          <p:nvPr/>
        </p:nvSpPr>
        <p:spPr>
          <a:xfrm>
            <a:off x="834429" y="4255294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Nasa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E3A5CFD-16E7-C44B-B784-A1B80B4EE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259" y="1268016"/>
            <a:ext cx="3252333" cy="325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09D959-D4EC-4648-B2DC-FFA3449CFF92}"/>
              </a:ext>
            </a:extLst>
          </p:cNvPr>
          <p:cNvSpPr txBox="1"/>
          <p:nvPr/>
        </p:nvSpPr>
        <p:spPr>
          <a:xfrm>
            <a:off x="5813898" y="4223743"/>
            <a:ext cx="2872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/>
              </a:rPr>
              <a:t>Cosmic Explorer Horizon Study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4F5F38B-B743-564F-AED0-1159E1DD9220}"/>
              </a:ext>
            </a:extLst>
          </p:cNvPr>
          <p:cNvGrpSpPr/>
          <p:nvPr/>
        </p:nvGrpSpPr>
        <p:grpSpPr>
          <a:xfrm>
            <a:off x="4114802" y="1899122"/>
            <a:ext cx="419493" cy="2084390"/>
            <a:chOff x="4114802" y="1899122"/>
            <a:chExt cx="419493" cy="208439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4D41B9-50F5-6549-AD1D-CA9708ED5E69}"/>
                </a:ext>
              </a:extLst>
            </p:cNvPr>
            <p:cNvSpPr/>
            <p:nvPr/>
          </p:nvSpPr>
          <p:spPr>
            <a:xfrm>
              <a:off x="4114802" y="1899122"/>
              <a:ext cx="419493" cy="2084390"/>
            </a:xfrm>
            <a:prstGeom prst="ellipse">
              <a:avLst/>
            </a:prstGeom>
            <a:solidFill>
              <a:schemeClr val="bg1">
                <a:lumMod val="50000"/>
                <a:lumOff val="50000"/>
                <a:alpha val="7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5B0CCB-5249-414D-819D-2067D52D0E52}"/>
                </a:ext>
              </a:extLst>
            </p:cNvPr>
            <p:cNvSpPr txBox="1"/>
            <p:nvPr/>
          </p:nvSpPr>
          <p:spPr>
            <a:xfrm rot="16200000">
              <a:off x="3520482" y="2816305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C000"/>
                  </a:solidFill>
                </a:rPr>
                <a:t>LIGO sources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84FC71-A9AB-E444-B4EE-84FAFC59FFA7}"/>
              </a:ext>
            </a:extLst>
          </p:cNvPr>
          <p:cNvGrpSpPr/>
          <p:nvPr/>
        </p:nvGrpSpPr>
        <p:grpSpPr>
          <a:xfrm>
            <a:off x="6735942" y="2395887"/>
            <a:ext cx="1070214" cy="988335"/>
            <a:chOff x="6726515" y="2395887"/>
            <a:chExt cx="1070214" cy="9883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492D0ED-2843-2C40-9333-9215B1BD11C9}"/>
                </a:ext>
              </a:extLst>
            </p:cNvPr>
            <p:cNvSpPr/>
            <p:nvPr/>
          </p:nvSpPr>
          <p:spPr>
            <a:xfrm>
              <a:off x="6726516" y="2395887"/>
              <a:ext cx="975183" cy="988335"/>
            </a:xfrm>
            <a:prstGeom prst="ellipse">
              <a:avLst/>
            </a:prstGeom>
            <a:solidFill>
              <a:schemeClr val="bg1">
                <a:lumMod val="50000"/>
                <a:lumOff val="50000"/>
                <a:alpha val="7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C22228-2294-E343-B885-23E01F5BF910}"/>
                </a:ext>
              </a:extLst>
            </p:cNvPr>
            <p:cNvSpPr txBox="1"/>
            <p:nvPr/>
          </p:nvSpPr>
          <p:spPr>
            <a:xfrm>
              <a:off x="6726515" y="2571750"/>
              <a:ext cx="1070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C000"/>
                  </a:solidFill>
                </a:rPr>
                <a:t>LIGO sources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20396D1-00DF-1657-EF7C-E76929245515}"/>
              </a:ext>
            </a:extLst>
          </p:cNvPr>
          <p:cNvSpPr txBox="1"/>
          <p:nvPr/>
        </p:nvSpPr>
        <p:spPr>
          <a:xfrm>
            <a:off x="7419438" y="4779876"/>
            <a:ext cx="1319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Ballmer</a:t>
            </a:r>
          </a:p>
        </p:txBody>
      </p:sp>
    </p:spTree>
    <p:extLst>
      <p:ext uri="{BB962C8B-B14F-4D97-AF65-F5344CB8AC3E}">
        <p14:creationId xmlns:p14="http://schemas.microsoft.com/office/powerpoint/2010/main" val="41090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CF86-B7CD-D8D8-9DF8-BDA5A338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9" y="-97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Sensitivity improvements boost signal rate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05D26E-FD73-B13B-F56A-103E2A47C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895" y="1725550"/>
            <a:ext cx="4528022" cy="33940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E1820-553A-E734-F7B0-97FC0B4B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AA9B4D-1979-F54D-31F9-2D4E505A4DF7}"/>
              </a:ext>
            </a:extLst>
          </p:cNvPr>
          <p:cNvSpPr txBox="1">
            <a:spLocks/>
          </p:cNvSpPr>
          <p:nvPr/>
        </p:nvSpPr>
        <p:spPr>
          <a:xfrm>
            <a:off x="115011" y="1245506"/>
            <a:ext cx="841742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A8EE17-803F-F448-017B-925FCEB13CBC}"/>
              </a:ext>
            </a:extLst>
          </p:cNvPr>
          <p:cNvSpPr txBox="1">
            <a:spLocks/>
          </p:cNvSpPr>
          <p:nvPr/>
        </p:nvSpPr>
        <p:spPr>
          <a:xfrm>
            <a:off x="464029" y="765859"/>
            <a:ext cx="4107971" cy="96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baseline="-25000" dirty="0" err="1">
                <a:solidFill>
                  <a:schemeClr val="bg1"/>
                </a:solidFill>
              </a:rPr>
              <a:t>reach</a:t>
            </a:r>
            <a:r>
              <a:rPr lang="en-US" sz="1800" dirty="0">
                <a:solidFill>
                  <a:schemeClr val="bg1"/>
                </a:solidFill>
              </a:rPr>
              <a:t>  ∝ 1/</a:t>
            </a:r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 baseline="-25000" dirty="0" err="1">
                <a:solidFill>
                  <a:schemeClr val="bg1"/>
                </a:solidFill>
              </a:rPr>
              <a:t>sensitivity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/>
              <a:t>Volume of space accessible – </a:t>
            </a:r>
            <a:br>
              <a:rPr lang="en-US" sz="1800" dirty="0"/>
            </a:br>
            <a:r>
              <a:rPr lang="en-US" sz="1800" dirty="0"/>
              <a:t>and sources –grows as ~(sensitivity)</a:t>
            </a:r>
            <a:r>
              <a:rPr lang="en-US" sz="2200" baseline="30000" dirty="0">
                <a:solidFill>
                  <a:srgbClr val="FF0000"/>
                </a:solidFill>
              </a:rPr>
              <a:t>3</a:t>
            </a:r>
          </a:p>
          <a:p>
            <a:pPr marL="0" indent="0">
              <a:buNone/>
            </a:pPr>
            <a:endParaRPr lang="en-US" sz="1800" baseline="30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A142CE-3EBF-CE67-74C6-7399E7E92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985111"/>
            <a:ext cx="4264658" cy="8471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AE9B0-59F4-F0B4-A9FE-301F606CD341}"/>
              </a:ext>
            </a:extLst>
          </p:cNvPr>
          <p:cNvSpPr txBox="1">
            <a:spLocks/>
          </p:cNvSpPr>
          <p:nvPr/>
        </p:nvSpPr>
        <p:spPr>
          <a:xfrm>
            <a:off x="4884134" y="2127868"/>
            <a:ext cx="4107971" cy="2561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There are gaps for the upgrades… but so far we make up for it</a:t>
            </a:r>
          </a:p>
        </p:txBody>
      </p:sp>
      <p:pic>
        <p:nvPicPr>
          <p:cNvPr id="4" name="Picture 3" descr="latex-image-1.pdf">
            <a:extLst>
              <a:ext uri="{FF2B5EF4-FFF2-40B4-BE49-F238E27FC236}">
                <a16:creationId xmlns:a16="http://schemas.microsoft.com/office/drawing/2014/main" id="{EE3E16EC-9A91-1D2B-EFB5-D3661F9DE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17" y="759196"/>
            <a:ext cx="1296485" cy="66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45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CF86-B7CD-D8D8-9DF8-BDA5A338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9" y="-97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Sensitivity improvements boost signal rate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05D26E-FD73-B13B-F56A-103E2A47C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895" y="1725550"/>
            <a:ext cx="4528022" cy="33940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E1820-553A-E734-F7B0-97FC0B4B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AA9B4D-1979-F54D-31F9-2D4E505A4DF7}"/>
              </a:ext>
            </a:extLst>
          </p:cNvPr>
          <p:cNvSpPr txBox="1">
            <a:spLocks/>
          </p:cNvSpPr>
          <p:nvPr/>
        </p:nvSpPr>
        <p:spPr>
          <a:xfrm>
            <a:off x="115011" y="1245506"/>
            <a:ext cx="841742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A8EE17-803F-F448-017B-925FCEB13CBC}"/>
              </a:ext>
            </a:extLst>
          </p:cNvPr>
          <p:cNvSpPr txBox="1">
            <a:spLocks/>
          </p:cNvSpPr>
          <p:nvPr/>
        </p:nvSpPr>
        <p:spPr>
          <a:xfrm>
            <a:off x="464029" y="707049"/>
            <a:ext cx="4107971" cy="96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baseline="-25000" dirty="0" err="1">
                <a:solidFill>
                  <a:schemeClr val="bg1"/>
                </a:solidFill>
              </a:rPr>
              <a:t>reach</a:t>
            </a:r>
            <a:r>
              <a:rPr lang="en-US" sz="1800" dirty="0">
                <a:solidFill>
                  <a:schemeClr val="bg1"/>
                </a:solidFill>
              </a:rPr>
              <a:t>  ∝ 1/</a:t>
            </a:r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 baseline="-25000" dirty="0" err="1">
                <a:solidFill>
                  <a:schemeClr val="bg1"/>
                </a:solidFill>
              </a:rPr>
              <a:t>sensitivity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/>
              <a:t>Volume of space accessible – </a:t>
            </a:r>
            <a:br>
              <a:rPr lang="en-US" sz="1800" dirty="0"/>
            </a:br>
            <a:r>
              <a:rPr lang="en-US" sz="1800" dirty="0"/>
              <a:t>and sources –grows as ~(sensitivity)</a:t>
            </a:r>
            <a:r>
              <a:rPr lang="en-US" sz="1800" baseline="30000" dirty="0">
                <a:solidFill>
                  <a:srgbClr val="FF0000"/>
                </a:solidFill>
              </a:rPr>
              <a:t>3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baseline="30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A142CE-3EBF-CE67-74C6-7399E7E92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985111"/>
            <a:ext cx="4264658" cy="8471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AE9B0-59F4-F0B4-A9FE-301F606CD341}"/>
              </a:ext>
            </a:extLst>
          </p:cNvPr>
          <p:cNvSpPr txBox="1">
            <a:spLocks/>
          </p:cNvSpPr>
          <p:nvPr/>
        </p:nvSpPr>
        <p:spPr>
          <a:xfrm>
            <a:off x="4884134" y="2127868"/>
            <a:ext cx="4107971" cy="2561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There are gaps for the upgrades… but so far we make up for it</a:t>
            </a:r>
          </a:p>
        </p:txBody>
      </p:sp>
      <p:pic>
        <p:nvPicPr>
          <p:cNvPr id="4" name="Picture 3" descr="latex-image-1.pdf">
            <a:extLst>
              <a:ext uri="{FF2B5EF4-FFF2-40B4-BE49-F238E27FC236}">
                <a16:creationId xmlns:a16="http://schemas.microsoft.com/office/drawing/2014/main" id="{EE3E16EC-9A91-1D2B-EFB5-D3661F9DE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17" y="759196"/>
            <a:ext cx="1296485" cy="661121"/>
          </a:xfrm>
          <a:prstGeom prst="rect">
            <a:avLst/>
          </a:prstGeom>
        </p:spPr>
      </p:pic>
      <p:sp>
        <p:nvSpPr>
          <p:cNvPr id="8" name="Alternate Process 7">
            <a:extLst>
              <a:ext uri="{FF2B5EF4-FFF2-40B4-BE49-F238E27FC236}">
                <a16:creationId xmlns:a16="http://schemas.microsoft.com/office/drawing/2014/main" id="{6C1214C1-BDB6-4F64-2845-7FAAC2EE071A}"/>
              </a:ext>
            </a:extLst>
          </p:cNvPr>
          <p:cNvSpPr/>
          <p:nvPr/>
        </p:nvSpPr>
        <p:spPr>
          <a:xfrm>
            <a:off x="7218946" y="2772076"/>
            <a:ext cx="662313" cy="1420516"/>
          </a:xfrm>
          <a:prstGeom prst="flowChartAlternateProcess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687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043C9-2CC3-D3A9-9056-30006F2F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6620"/>
            <a:ext cx="8229600" cy="396399"/>
          </a:xfrm>
        </p:spPr>
        <p:txBody>
          <a:bodyPr>
            <a:normAutofit fontScale="90000"/>
          </a:bodyPr>
          <a:lstStyle/>
          <a:p>
            <a:r>
              <a:rPr lang="en-US" dirty="0"/>
              <a:t>O4 started 24 May 2023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379C8-328F-AB95-760D-4A4823073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16017"/>
            <a:ext cx="8229600" cy="3978606"/>
          </a:xfrm>
        </p:spPr>
        <p:txBody>
          <a:bodyPr/>
          <a:lstStyle/>
          <a:p>
            <a:r>
              <a:rPr lang="en-US" dirty="0"/>
              <a:t>Significant delay from original planning – COVID primary cause</a:t>
            </a:r>
          </a:p>
          <a:p>
            <a:r>
              <a:rPr lang="en-US" dirty="0"/>
              <a:t>Starting without Virgo due to technical problems; hope to join in Fall ‘23</a:t>
            </a:r>
          </a:p>
          <a:p>
            <a:r>
              <a:rPr lang="en-US" dirty="0"/>
              <a:t>KAGRA still commissioning, with plans to join late in the run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E4EC7-F15F-40CC-4A9A-A2DF4AF6BB6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9D4AD-210C-D04F-2774-80DAC6BC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A1349A-4C8F-AF4F-0852-0E3D22C8B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06542"/>
            <a:ext cx="6629400" cy="2877733"/>
          </a:xfrm>
          <a:prstGeom prst="rect">
            <a:avLst/>
          </a:prstGeom>
        </p:spPr>
      </p:pic>
      <p:sp>
        <p:nvSpPr>
          <p:cNvPr id="8" name="Alternate Process 7">
            <a:extLst>
              <a:ext uri="{FF2B5EF4-FFF2-40B4-BE49-F238E27FC236}">
                <a16:creationId xmlns:a16="http://schemas.microsoft.com/office/drawing/2014/main" id="{547C5A6B-945E-257F-3A5D-824556273BA8}"/>
              </a:ext>
            </a:extLst>
          </p:cNvPr>
          <p:cNvSpPr/>
          <p:nvPr/>
        </p:nvSpPr>
        <p:spPr>
          <a:xfrm>
            <a:off x="4889634" y="1803530"/>
            <a:ext cx="1232034" cy="2947086"/>
          </a:xfrm>
          <a:prstGeom prst="flowChartAlternateProcess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095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043C9-2CC3-D3A9-9056-30006F2F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6620"/>
            <a:ext cx="8229600" cy="396399"/>
          </a:xfrm>
        </p:spPr>
        <p:txBody>
          <a:bodyPr>
            <a:normAutofit fontScale="90000"/>
          </a:bodyPr>
          <a:lstStyle/>
          <a:p>
            <a:r>
              <a:rPr lang="en-US" dirty="0"/>
              <a:t>O4 started 24 May 2023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379C8-328F-AB95-760D-4A4823073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16017"/>
            <a:ext cx="8229600" cy="3978606"/>
          </a:xfrm>
        </p:spPr>
        <p:txBody>
          <a:bodyPr/>
          <a:lstStyle/>
          <a:p>
            <a:r>
              <a:rPr lang="en-US" dirty="0"/>
              <a:t>Many event triggers sent out, range of likely binary systems represented</a:t>
            </a:r>
          </a:p>
          <a:p>
            <a:r>
              <a:rPr lang="en-US" dirty="0"/>
              <a:t>No EM/particle coincidences to date (and very poor localization…)</a:t>
            </a:r>
          </a:p>
          <a:p>
            <a:r>
              <a:rPr lang="en-US" dirty="0"/>
              <a:t>Eagerly awaiting Virgo!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E4EC7-F15F-40CC-4A9A-A2DF4AF6BB6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9D4AD-210C-D04F-2774-80DAC6BC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A1349A-4C8F-AF4F-0852-0E3D22C8B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06542"/>
            <a:ext cx="6629400" cy="2877733"/>
          </a:xfrm>
          <a:prstGeom prst="rect">
            <a:avLst/>
          </a:prstGeom>
        </p:spPr>
      </p:pic>
      <p:sp>
        <p:nvSpPr>
          <p:cNvPr id="8" name="Alternate Process 7">
            <a:extLst>
              <a:ext uri="{FF2B5EF4-FFF2-40B4-BE49-F238E27FC236}">
                <a16:creationId xmlns:a16="http://schemas.microsoft.com/office/drawing/2014/main" id="{547C5A6B-945E-257F-3A5D-824556273BA8}"/>
              </a:ext>
            </a:extLst>
          </p:cNvPr>
          <p:cNvSpPr/>
          <p:nvPr/>
        </p:nvSpPr>
        <p:spPr>
          <a:xfrm>
            <a:off x="4889634" y="1794821"/>
            <a:ext cx="1232034" cy="2947086"/>
          </a:xfrm>
          <a:prstGeom prst="flowChartAlternateProcess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55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2632D-38F6-44E3-7E94-8CEF6BE4C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205979"/>
            <a:ext cx="2720855" cy="1901954"/>
          </a:xfrm>
        </p:spPr>
        <p:txBody>
          <a:bodyPr>
            <a:normAutofit/>
          </a:bodyPr>
          <a:lstStyle/>
          <a:p>
            <a:r>
              <a:rPr lang="en-US" sz="2600" dirty="0"/>
              <a:t>Notional Plans for the current 4km observatories – </a:t>
            </a:r>
            <a:br>
              <a:rPr lang="en-US" sz="2600" dirty="0"/>
            </a:br>
            <a:r>
              <a:rPr lang="en-US" sz="2600" dirty="0"/>
              <a:t>2x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760F4-07B0-939C-4AC8-FE7C9EF2B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79" y="2487041"/>
            <a:ext cx="2539502" cy="2554067"/>
          </a:xfrm>
        </p:spPr>
        <p:txBody>
          <a:bodyPr/>
          <a:lstStyle/>
          <a:p>
            <a:r>
              <a:rPr lang="en-US" dirty="0"/>
              <a:t>Best guess for LIGO</a:t>
            </a:r>
          </a:p>
          <a:p>
            <a:r>
              <a:rPr lang="en-US" dirty="0"/>
              <a:t>Virgo similar</a:t>
            </a:r>
          </a:p>
          <a:p>
            <a:r>
              <a:rPr lang="en-US" dirty="0"/>
              <a:t>Gives improving performance and continuous operation to ~2040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A134-9D15-9F62-D78E-008AD180B2F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027035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FC342-9EBE-7DBD-64F8-02A920378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027035"/>
            <a:ext cx="2133600" cy="273844"/>
          </a:xfrm>
        </p:spPr>
        <p:txBody>
          <a:bodyPr/>
          <a:lstStyle/>
          <a:p>
            <a:fld id="{E08999DA-6F64-BF45-B314-74E8F7222AA8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3C892B-88F3-2BD9-213E-D1427EEA4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883"/>
          <a:stretch/>
        </p:blipFill>
        <p:spPr>
          <a:xfrm>
            <a:off x="2683880" y="1619793"/>
            <a:ext cx="6460120" cy="2783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3D2758-81A3-3CDB-CD0F-7AA98D05D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616" y="186799"/>
            <a:ext cx="6324602" cy="493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9222A4-C535-43A3-06F0-04B6EA1BC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116" y="736700"/>
            <a:ext cx="6449274" cy="865674"/>
          </a:xfrm>
          <a:prstGeom prst="rect">
            <a:avLst/>
          </a:prstGeom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0F1C3F43-0261-AB36-4D5E-67DC45F2DF5E}"/>
              </a:ext>
            </a:extLst>
          </p:cNvPr>
          <p:cNvSpPr/>
          <p:nvPr/>
        </p:nvSpPr>
        <p:spPr>
          <a:xfrm>
            <a:off x="2865235" y="1220009"/>
            <a:ext cx="1149417" cy="33688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~160 </a:t>
            </a:r>
            <a:r>
              <a:rPr lang="en-US" dirty="0" err="1"/>
              <a:t>Mpc</a:t>
            </a:r>
            <a:endParaRPr lang="en-US" dirty="0"/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C9473B5E-37B1-6EC0-F377-3CF4713D78C0}"/>
              </a:ext>
            </a:extLst>
          </p:cNvPr>
          <p:cNvSpPr/>
          <p:nvPr/>
        </p:nvSpPr>
        <p:spPr>
          <a:xfrm>
            <a:off x="7243124" y="1451351"/>
            <a:ext cx="1149417" cy="33688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~275 </a:t>
            </a:r>
            <a:r>
              <a:rPr lang="en-US" dirty="0" err="1"/>
              <a:t>Mpc</a:t>
            </a:r>
            <a:endParaRPr lang="en-US" dirty="0"/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BA1F9FAF-7464-EB7E-8174-7280272AED8C}"/>
              </a:ext>
            </a:extLst>
          </p:cNvPr>
          <p:cNvSpPr/>
          <p:nvPr/>
        </p:nvSpPr>
        <p:spPr>
          <a:xfrm>
            <a:off x="7243124" y="3513000"/>
            <a:ext cx="1149417" cy="33688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~600 </a:t>
            </a:r>
            <a:r>
              <a:rPr lang="en-US" dirty="0" err="1"/>
              <a:t>Mpc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85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FA67-2EDB-504E-94B2-A050FB6F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86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could we do with </a:t>
            </a:r>
            <a:r>
              <a:rPr lang="en-US" b="1" i="1" dirty="0">
                <a:solidFill>
                  <a:srgbClr val="FFC000"/>
                </a:solidFill>
              </a:rPr>
              <a:t>10x</a:t>
            </a:r>
            <a:r>
              <a:rPr lang="en-US" dirty="0"/>
              <a:t> better GW detectors?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85844-FAC0-374C-A294-5D038838B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90" y="1066893"/>
            <a:ext cx="4290124" cy="37298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Greater sensitivity will enable a qualitative growth in the number of observed sources </a:t>
            </a:r>
            <a:br>
              <a:rPr lang="en-US" dirty="0"/>
            </a:br>
            <a:r>
              <a:rPr lang="en-US" dirty="0"/>
              <a:t>(10x sensitivity </a:t>
            </a:r>
            <a:r>
              <a:rPr lang="en-US" dirty="0">
                <a:sym typeface="Wingdings" pitchFamily="2" charset="2"/>
              </a:rPr>
              <a:t> 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             </a:t>
            </a:r>
            <a:r>
              <a:rPr lang="en-US" dirty="0"/>
              <a:t>few 10</a:t>
            </a:r>
            <a:r>
              <a:rPr lang="en-US" baseline="30000" dirty="0"/>
              <a:t>5</a:t>
            </a:r>
            <a:r>
              <a:rPr lang="en-US" dirty="0"/>
              <a:t> sources per year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  <a:p>
            <a:r>
              <a:rPr lang="en-US" dirty="0"/>
              <a:t>It also increases the resolution of waveforms, enabling more stringent tests of GR and more detailed models of the coalescences</a:t>
            </a:r>
          </a:p>
          <a:p>
            <a:r>
              <a:rPr lang="en-US" dirty="0"/>
              <a:t>Wider bandwidth can expose Neutron star coalescence and thus dynamics of dense matter</a:t>
            </a:r>
          </a:p>
        </p:txBody>
      </p:sp>
      <p:pic>
        <p:nvPicPr>
          <p:cNvPr id="4" name="Picture 2" descr="https://lh5.googleusercontent.com/hTKZnq58N-FZLI85SEmmE895LZYsN_cn-aCND6Ka7jtGDC7GpgDrzxhF2XKx7eYoP8Xl-wW0lZdJABbZHKybnVIVDuXfMd90l0NDEFoS3ZK7aX_gUgc-vrZv38zY88B3RGzm2UY4LcU=s0">
            <a:extLst>
              <a:ext uri="{FF2B5EF4-FFF2-40B4-BE49-F238E27FC236}">
                <a16:creationId xmlns:a16="http://schemas.microsoft.com/office/drawing/2014/main" id="{5F9F9117-5DCB-D848-A012-961035668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43" y="782723"/>
            <a:ext cx="4187061" cy="419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595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68814"/>
            <a:ext cx="5943600" cy="536972"/>
          </a:xfrm>
        </p:spPr>
        <p:txBody>
          <a:bodyPr>
            <a:noAutofit/>
          </a:bodyPr>
          <a:lstStyle/>
          <a:p>
            <a:r>
              <a:rPr lang="en-US" sz="2700" dirty="0"/>
              <a:t>The Gravitational Wave Spectrum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2"/>
          <a:srcRect r="15027"/>
          <a:stretch/>
        </p:blipFill>
        <p:spPr>
          <a:xfrm>
            <a:off x="1242418" y="3952383"/>
            <a:ext cx="1222839" cy="964192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97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7277" y="3413549"/>
            <a:ext cx="1308392" cy="91440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1240" y="3644894"/>
            <a:ext cx="2130266" cy="1014413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9" name="TextBox 98"/>
          <p:cNvSpPr txBox="1"/>
          <p:nvPr/>
        </p:nvSpPr>
        <p:spPr>
          <a:xfrm>
            <a:off x="34290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828062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017136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14375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03" name="Group 11"/>
          <p:cNvGrpSpPr/>
          <p:nvPr/>
        </p:nvGrpSpPr>
        <p:grpSpPr>
          <a:xfrm>
            <a:off x="1270571" y="1202446"/>
            <a:ext cx="1840675" cy="1288472"/>
            <a:chOff x="288967" y="1253837"/>
            <a:chExt cx="2454233" cy="1717963"/>
          </a:xfrm>
        </p:grpSpPr>
        <p:pic>
          <p:nvPicPr>
            <p:cNvPr id="104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5" name="TextBox 104"/>
            <p:cNvSpPr txBox="1"/>
            <p:nvPr/>
          </p:nvSpPr>
          <p:spPr>
            <a:xfrm>
              <a:off x="455799" y="1348501"/>
              <a:ext cx="1328142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106" name="Group 14"/>
          <p:cNvGrpSpPr/>
          <p:nvPr/>
        </p:nvGrpSpPr>
        <p:grpSpPr>
          <a:xfrm>
            <a:off x="2735750" y="1071921"/>
            <a:ext cx="1435791" cy="1076094"/>
            <a:chOff x="2242540" y="1079808"/>
            <a:chExt cx="1914388" cy="1434792"/>
          </a:xfrm>
        </p:grpSpPr>
        <p:pic>
          <p:nvPicPr>
            <p:cNvPr id="107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8" name="TextBox 107"/>
            <p:cNvSpPr txBox="1"/>
            <p:nvPr/>
          </p:nvSpPr>
          <p:spPr>
            <a:xfrm>
              <a:off x="2242540" y="1099951"/>
              <a:ext cx="1394399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3329984" y="1618345"/>
            <a:ext cx="1952957" cy="1059350"/>
            <a:chOff x="3034856" y="1808367"/>
            <a:chExt cx="2603944" cy="1412465"/>
          </a:xfrm>
        </p:grpSpPr>
        <p:pic>
          <p:nvPicPr>
            <p:cNvPr id="110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808367"/>
              <a:ext cx="2590800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1" name="TextBox 110"/>
            <p:cNvSpPr txBox="1"/>
            <p:nvPr/>
          </p:nvSpPr>
          <p:spPr>
            <a:xfrm>
              <a:off x="3034856" y="2878151"/>
              <a:ext cx="2326280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Supermassive BH Binaries</a:t>
              </a:r>
            </a:p>
          </p:txBody>
        </p:sp>
      </p:grpSp>
      <p:grpSp>
        <p:nvGrpSpPr>
          <p:cNvPr id="112" name="Group 20"/>
          <p:cNvGrpSpPr/>
          <p:nvPr/>
        </p:nvGrpSpPr>
        <p:grpSpPr>
          <a:xfrm>
            <a:off x="6324117" y="1859796"/>
            <a:ext cx="1395061" cy="914400"/>
            <a:chOff x="4312117" y="990600"/>
            <a:chExt cx="1860083" cy="1219200"/>
          </a:xfrm>
        </p:grpSpPr>
        <p:pic>
          <p:nvPicPr>
            <p:cNvPr id="113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4" name="TextBox 113"/>
            <p:cNvSpPr txBox="1"/>
            <p:nvPr/>
          </p:nvSpPr>
          <p:spPr>
            <a:xfrm>
              <a:off x="4312117" y="1009947"/>
              <a:ext cx="1785533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BH and NS Binaries</a:t>
              </a:r>
            </a:p>
          </p:txBody>
        </p:sp>
      </p:grpSp>
      <p:grpSp>
        <p:nvGrpSpPr>
          <p:cNvPr id="118" name="Group 26"/>
          <p:cNvGrpSpPr/>
          <p:nvPr/>
        </p:nvGrpSpPr>
        <p:grpSpPr>
          <a:xfrm>
            <a:off x="4251450" y="817581"/>
            <a:ext cx="1442021" cy="1041494"/>
            <a:chOff x="6014306" y="1049741"/>
            <a:chExt cx="1922694" cy="1388659"/>
          </a:xfrm>
        </p:grpSpPr>
        <p:pic>
          <p:nvPicPr>
            <p:cNvPr id="119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83799" y="1049741"/>
              <a:ext cx="1853201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0" name="TextBox 119"/>
            <p:cNvSpPr txBox="1"/>
            <p:nvPr/>
          </p:nvSpPr>
          <p:spPr>
            <a:xfrm>
              <a:off x="6014306" y="1855703"/>
              <a:ext cx="1802630" cy="52322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</a:p>
          </p:txBody>
        </p:sp>
      </p:grpSp>
      <p:grpSp>
        <p:nvGrpSpPr>
          <p:cNvPr id="121" name="Group 29"/>
          <p:cNvGrpSpPr/>
          <p:nvPr/>
        </p:nvGrpSpPr>
        <p:grpSpPr>
          <a:xfrm>
            <a:off x="7146792" y="635306"/>
            <a:ext cx="1077747" cy="1134495"/>
            <a:chOff x="7736456" y="930673"/>
            <a:chExt cx="1436996" cy="1512660"/>
          </a:xfrm>
        </p:grpSpPr>
        <p:pic>
          <p:nvPicPr>
            <p:cNvPr id="122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736456" y="1006337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3" name="TextBox 122"/>
            <p:cNvSpPr txBox="1"/>
            <p:nvPr/>
          </p:nvSpPr>
          <p:spPr>
            <a:xfrm>
              <a:off x="7844217" y="930673"/>
              <a:ext cx="1157155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grpSp>
        <p:nvGrpSpPr>
          <p:cNvPr id="124" name="Group 32"/>
          <p:cNvGrpSpPr/>
          <p:nvPr/>
        </p:nvGrpSpPr>
        <p:grpSpPr>
          <a:xfrm>
            <a:off x="5929129" y="733525"/>
            <a:ext cx="928702" cy="922503"/>
            <a:chOff x="7448530" y="2117315"/>
            <a:chExt cx="1238270" cy="1230004"/>
          </a:xfrm>
        </p:grpSpPr>
        <p:pic>
          <p:nvPicPr>
            <p:cNvPr id="125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52241" y="2117315"/>
              <a:ext cx="1234559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6" name="TextBox 125"/>
            <p:cNvSpPr txBox="1"/>
            <p:nvPr/>
          </p:nvSpPr>
          <p:spPr>
            <a:xfrm>
              <a:off x="7448530" y="3024155"/>
              <a:ext cx="1187078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12573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28" name="Group 46"/>
          <p:cNvGrpSpPr/>
          <p:nvPr/>
        </p:nvGrpSpPr>
        <p:grpSpPr>
          <a:xfrm>
            <a:off x="2681329" y="3184936"/>
            <a:ext cx="2260754" cy="1826069"/>
            <a:chOff x="2051102" y="3954147"/>
            <a:chExt cx="3014339" cy="2434758"/>
          </a:xfrm>
        </p:grpSpPr>
        <p:pic>
          <p:nvPicPr>
            <p:cNvPr id="129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433575" y="3954147"/>
              <a:ext cx="1631866" cy="206565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0" name="Picture 1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51102" y="5036355"/>
              <a:ext cx="2032000" cy="135255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1" name="Rectangle 130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1200" kern="0" dirty="0">
                  <a:solidFill>
                    <a:sysClr val="window" lastClr="FFFFFF"/>
                  </a:solidFill>
                  <a:latin typeface="Helvetica" pitchFamily="34" charset="0"/>
                  <a:cs typeface="Helvetica" pitchFamily="34" charset="0"/>
                </a:rPr>
                <a:t>Pulsar timing</a:t>
              </a:r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4526898" y="3189528"/>
            <a:ext cx="1866582" cy="175352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Space detectors</a:t>
            </a:r>
          </a:p>
        </p:txBody>
      </p:sp>
      <p:pic>
        <p:nvPicPr>
          <p:cNvPr id="135" name="Picture 2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6935" y="3403646"/>
            <a:ext cx="1191683" cy="631715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7" name="Group 53"/>
          <p:cNvGrpSpPr>
            <a:grpSpLocks noChangeAspect="1"/>
          </p:cNvGrpSpPr>
          <p:nvPr/>
        </p:nvGrpSpPr>
        <p:grpSpPr bwMode="auto">
          <a:xfrm>
            <a:off x="971549" y="2849003"/>
            <a:ext cx="7200938" cy="144066"/>
            <a:chOff x="-144" y="2183"/>
            <a:chExt cx="6048" cy="121"/>
          </a:xfrm>
          <a:noFill/>
        </p:grpSpPr>
        <p:sp>
          <p:nvSpPr>
            <p:cNvPr id="138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39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0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1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2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3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4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5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6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7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8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9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0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1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2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3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4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5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6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7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8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9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0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1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2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3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4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5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6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7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8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9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0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1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2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3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4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5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6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7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8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9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0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1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2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3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</p:grpSp>
      <p:pic>
        <p:nvPicPr>
          <p:cNvPr id="95" name="Picture 94" descr="GW Global Detector Map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31" y="4057082"/>
            <a:ext cx="1695863" cy="9539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</a:t>
            </a:fld>
            <a:endParaRPr lang="en-US"/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F6F9B915-3345-8B96-A6D1-37E2B2B46994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00762" y="2238021"/>
            <a:ext cx="4075207" cy="983276"/>
          </a:xfrm>
          <a:prstGeom prst="curvedConnector3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656B657-EE0E-245E-460B-FED84BF64D1D}"/>
              </a:ext>
            </a:extLst>
          </p:cNvPr>
          <p:cNvSpPr/>
          <p:nvPr/>
        </p:nvSpPr>
        <p:spPr>
          <a:xfrm>
            <a:off x="6525248" y="3160769"/>
            <a:ext cx="2036958" cy="212774"/>
          </a:xfrm>
          <a:prstGeom prst="rect">
            <a:avLst/>
          </a:prstGeom>
          <a:gradFill flip="none" rotWithShape="1">
            <a:gsLst>
              <a:gs pos="0">
                <a:srgbClr val="FC950C">
                  <a:alpha val="0"/>
                </a:srgbClr>
              </a:gs>
              <a:gs pos="20000">
                <a:srgbClr val="FC950C"/>
              </a:gs>
              <a:gs pos="79000">
                <a:srgbClr val="FC950C"/>
              </a:gs>
              <a:gs pos="100000">
                <a:srgbClr val="FC950C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Terrestrial interferometers</a:t>
            </a:r>
          </a:p>
        </p:txBody>
      </p:sp>
    </p:spTree>
    <p:extLst>
      <p:ext uri="{BB962C8B-B14F-4D97-AF65-F5344CB8AC3E}">
        <p14:creationId xmlns:p14="http://schemas.microsoft.com/office/powerpoint/2010/main" val="1548925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A7C2DD-6F8D-254B-9B1E-DA3396502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9" t="1428" r="5996" b="6498"/>
          <a:stretch/>
        </p:blipFill>
        <p:spPr>
          <a:xfrm>
            <a:off x="4714184" y="603759"/>
            <a:ext cx="4310090" cy="45397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0DFA67-2EDB-504E-94B2-A050FB6F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7393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Black Holes and Neutron Stars throughout cosmic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85844-FAC0-374C-A294-5D038838B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224" y="735070"/>
            <a:ext cx="4473959" cy="3186278"/>
          </a:xfrm>
        </p:spPr>
        <p:txBody>
          <a:bodyPr>
            <a:normAutofit/>
          </a:bodyPr>
          <a:lstStyle/>
          <a:p>
            <a:r>
              <a:rPr lang="en-US" dirty="0"/>
              <a:t>The best understood source of gravitational wave emissions are compact binary systems.</a:t>
            </a:r>
          </a:p>
          <a:p>
            <a:r>
              <a:rPr lang="en-US" dirty="0"/>
              <a:t>Can build a detector able see </a:t>
            </a:r>
            <a:r>
              <a:rPr lang="en-US" b="1" dirty="0">
                <a:solidFill>
                  <a:srgbClr val="FF0000"/>
                </a:solidFill>
              </a:rPr>
              <a:t>all</a:t>
            </a:r>
            <a:r>
              <a:rPr lang="en-US" dirty="0"/>
              <a:t> binaries in a broad range of masses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654669-B5C4-F14D-9C19-E7E9AC0BA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09" y="2571750"/>
            <a:ext cx="4156308" cy="251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98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FDE5-F0BD-689B-8624-67575DCA8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14499"/>
            <a:ext cx="8229600" cy="1586049"/>
          </a:xfrm>
        </p:spPr>
        <p:txBody>
          <a:bodyPr>
            <a:normAutofit fontScale="90000"/>
          </a:bodyPr>
          <a:lstStyle/>
          <a:p>
            <a:r>
              <a:rPr lang="en-US" dirty="0"/>
              <a:t>Even better detectors would deliver more science.</a:t>
            </a:r>
            <a:br>
              <a:rPr lang="en-US" dirty="0"/>
            </a:br>
            <a:r>
              <a:rPr lang="en-US" dirty="0"/>
              <a:t>How to build a such a  10x better detector?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Make it 10x longer </a:t>
            </a:r>
            <a:r>
              <a:rPr lang="en-US" dirty="0">
                <a:sym typeface="Wingdings" pitchFamily="2" charset="2"/>
              </a:rPr>
              <a:t> 10x larger signal</a:t>
            </a:r>
            <a:br>
              <a:rPr lang="en-US" dirty="0"/>
            </a:br>
            <a:br>
              <a:rPr lang="en-US" dirty="0"/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· L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A112A-6249-8866-C136-1F8ABF50AB0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ADD73-E380-2F10-E919-F582B8C4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00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52D1C-E391-B94A-87F4-369FA1544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3E5AB8-9063-7D48-827A-74CE83601947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32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E569D6-F48C-0C47-97C4-9D8DCA05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05979"/>
            <a:ext cx="5943600" cy="1084341"/>
          </a:xfrm>
        </p:spPr>
        <p:txBody>
          <a:bodyPr>
            <a:normAutofit fontScale="90000"/>
          </a:bodyPr>
          <a:lstStyle/>
          <a:p>
            <a:r>
              <a:rPr lang="en-US" dirty="0"/>
              <a:t>Noise due to stochastic forces is independent of armlength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5AF249A-1D0D-FE65-2D5F-4F980EC4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49" y="1432771"/>
            <a:ext cx="7658101" cy="3334493"/>
          </a:xfrm>
        </p:spPr>
        <p:txBody>
          <a:bodyPr>
            <a:normAutofit/>
          </a:bodyPr>
          <a:lstStyle/>
          <a:p>
            <a:r>
              <a:rPr lang="en-US" sz="2100" dirty="0"/>
              <a:t>The Newtonian Background is the same for 4 or 40km, but the signal is 10x larger</a:t>
            </a:r>
          </a:p>
          <a:p>
            <a:r>
              <a:rPr lang="en-US" sz="2100" dirty="0"/>
              <a:t>Also unchanged:</a:t>
            </a:r>
          </a:p>
          <a:p>
            <a:pPr lvl="1"/>
            <a:r>
              <a:rPr lang="en-US" sz="2100" dirty="0"/>
              <a:t>Thermal noise motion (pendulum, substrate, coating)</a:t>
            </a:r>
          </a:p>
          <a:p>
            <a:pPr lvl="1"/>
            <a:r>
              <a:rPr lang="en-US" sz="2100" dirty="0"/>
              <a:t>Magnetic and electrostatic dynamic forces</a:t>
            </a:r>
          </a:p>
          <a:p>
            <a:pPr lvl="1"/>
            <a:endParaRPr lang="en-US" sz="2550" dirty="0"/>
          </a:p>
          <a:p>
            <a:r>
              <a:rPr lang="en-US" sz="2100" dirty="0"/>
              <a:t>…Up to </a:t>
            </a:r>
            <a:r>
              <a:rPr lang="en-US" sz="2400" i="1" dirty="0">
                <a:solidFill>
                  <a:srgbClr val="00B0F0"/>
                </a:solidFill>
                <a:latin typeface="Times" pitchFamily="2" charset="0"/>
              </a:rPr>
              <a:t>L =</a:t>
            </a:r>
            <a:r>
              <a:rPr lang="en-US" sz="2100" dirty="0"/>
              <a:t> 1/2 </a:t>
            </a:r>
            <a:r>
              <a:rPr lang="en-US" sz="2100" dirty="0" err="1"/>
              <a:t>λ</a:t>
            </a:r>
            <a:r>
              <a:rPr lang="en-US" sz="2100" baseline="-25000" dirty="0" err="1"/>
              <a:t>GW</a:t>
            </a:r>
            <a:r>
              <a:rPr lang="en-US" sz="2100" dirty="0"/>
              <a:t> – giving an optimal length for a given signal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ABF242-7B1E-6F33-7581-439BCBB8B577}"/>
              </a:ext>
            </a:extLst>
          </p:cNvPr>
          <p:cNvSpPr txBox="1"/>
          <p:nvPr/>
        </p:nvSpPr>
        <p:spPr>
          <a:xfrm rot="20132415">
            <a:off x="177566" y="317261"/>
            <a:ext cx="16803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Times" pitchFamily="2" charset="0"/>
              </a:rPr>
              <a:t>Δ</a:t>
            </a:r>
            <a:r>
              <a:rPr lang="en-US" sz="3200" i="1" dirty="0">
                <a:solidFill>
                  <a:srgbClr val="00B0F0"/>
                </a:solidFill>
                <a:latin typeface="Times" pitchFamily="2" charset="0"/>
              </a:rPr>
              <a:t>L </a:t>
            </a:r>
            <a:r>
              <a:rPr lang="en-US" sz="3200" dirty="0">
                <a:solidFill>
                  <a:srgbClr val="00B0F0"/>
                </a:solidFill>
                <a:latin typeface="Times" pitchFamily="2" charset="0"/>
              </a:rPr>
              <a:t>=</a:t>
            </a:r>
            <a:r>
              <a:rPr lang="en-US" sz="3200" i="1" dirty="0">
                <a:solidFill>
                  <a:srgbClr val="00B0F0"/>
                </a:solidFill>
                <a:latin typeface="Times" pitchFamily="2" charset="0"/>
              </a:rPr>
              <a:t> h 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369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52D1C-E391-B94A-87F4-369FA1544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3E5AB8-9063-7D48-827A-74CE83601947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33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E569D6-F48C-0C47-97C4-9D8DCA05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119" y="205979"/>
            <a:ext cx="6555783" cy="1084341"/>
          </a:xfrm>
        </p:spPr>
        <p:txBody>
          <a:bodyPr>
            <a:normAutofit fontScale="90000"/>
          </a:bodyPr>
          <a:lstStyle/>
          <a:p>
            <a:r>
              <a:rPr lang="en-US" dirty="0"/>
              <a:t>Sensing noises scale with arm length</a:t>
            </a:r>
            <a:br>
              <a:rPr lang="en-US" dirty="0"/>
            </a:br>
            <a:r>
              <a:rPr lang="en-US" dirty="0"/>
              <a:t>at various powers of 1/</a:t>
            </a:r>
            <a:r>
              <a:rPr lang="en-US" i="1" dirty="0">
                <a:latin typeface="Times" pitchFamily="2" charset="0"/>
              </a:rPr>
              <a:t>L – </a:t>
            </a:r>
            <a:r>
              <a:rPr lang="en-US" dirty="0"/>
              <a:t>all get better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1DF02B-0C83-E6EE-3E36-A6B8D5E4A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295" y="1554481"/>
            <a:ext cx="2952507" cy="308118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1B57B8-1E83-9B35-25A7-43A03A152C21}"/>
              </a:ext>
            </a:extLst>
          </p:cNvPr>
          <p:cNvSpPr txBox="1">
            <a:spLocks/>
          </p:cNvSpPr>
          <p:nvPr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fld id="{EB3E5AB8-9063-7D48-827A-74CE83601947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33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57957-DE5F-47D8-890C-28D01F4E8868}"/>
              </a:ext>
            </a:extLst>
          </p:cNvPr>
          <p:cNvSpPr txBox="1"/>
          <p:nvPr/>
        </p:nvSpPr>
        <p:spPr>
          <a:xfrm>
            <a:off x="1368682" y="1646760"/>
            <a:ext cx="2607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Shot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while maintaining bandwidth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0241E-E788-DF59-8F01-E263F3F94A99}"/>
              </a:ext>
            </a:extLst>
          </p:cNvPr>
          <p:cNvSpPr txBox="1"/>
          <p:nvPr/>
        </p:nvSpPr>
        <p:spPr>
          <a:xfrm>
            <a:off x="1368682" y="2448259"/>
            <a:ext cx="2653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Radiation Pressure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while maintaining bandwidth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9329C9-05B9-EE90-14B9-B9A131FA6311}"/>
              </a:ext>
            </a:extLst>
          </p:cNvPr>
          <p:cNvSpPr txBox="1"/>
          <p:nvPr/>
        </p:nvSpPr>
        <p:spPr>
          <a:xfrm>
            <a:off x="1656612" y="3295514"/>
            <a:ext cx="2077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Coating Thermal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loss angle dependence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613FC5-0A9B-7377-E614-EBC2CB6AC522}"/>
              </a:ext>
            </a:extLst>
          </p:cNvPr>
          <p:cNvSpPr txBox="1"/>
          <p:nvPr/>
        </p:nvSpPr>
        <p:spPr>
          <a:xfrm>
            <a:off x="1795465" y="4008949"/>
            <a:ext cx="1753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Residual Gas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facility limit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8BFD409-04E9-3DC7-21FC-B649AF175280}"/>
              </a:ext>
            </a:extLst>
          </p:cNvPr>
          <p:cNvSpPr/>
          <p:nvPr/>
        </p:nvSpPr>
        <p:spPr>
          <a:xfrm>
            <a:off x="6407888" y="1928035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A75CE61-89C3-60ED-93A9-CA345D7606E8}"/>
              </a:ext>
            </a:extLst>
          </p:cNvPr>
          <p:cNvSpPr/>
          <p:nvPr/>
        </p:nvSpPr>
        <p:spPr>
          <a:xfrm>
            <a:off x="6035749" y="3617434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D4B535E-58A2-B888-A4F5-6CF9808B3C2D}"/>
              </a:ext>
            </a:extLst>
          </p:cNvPr>
          <p:cNvSpPr/>
          <p:nvPr/>
        </p:nvSpPr>
        <p:spPr>
          <a:xfrm>
            <a:off x="5730948" y="4260467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B55A2A-77E9-42A7-B749-8FE7F27E06DE}"/>
              </a:ext>
            </a:extLst>
          </p:cNvPr>
          <p:cNvSpPr/>
          <p:nvPr/>
        </p:nvSpPr>
        <p:spPr>
          <a:xfrm>
            <a:off x="4129298" y="2267045"/>
            <a:ext cx="2863504" cy="7263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2C8719A-B3D8-6520-D4E1-CA759E28B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007" y="2410893"/>
            <a:ext cx="3507736" cy="570011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6A8DEC0-7276-00FD-33EE-1FB1123E8EFA}"/>
              </a:ext>
            </a:extLst>
          </p:cNvPr>
          <p:cNvSpPr/>
          <p:nvPr/>
        </p:nvSpPr>
        <p:spPr>
          <a:xfrm>
            <a:off x="6891837" y="2724981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359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5F328-10BA-F674-45B1-A61159CEC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518" y="120252"/>
            <a:ext cx="4233455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The Infrastructure for a </a:t>
            </a:r>
            <a:br>
              <a:rPr lang="en-US" dirty="0"/>
            </a:br>
            <a:r>
              <a:rPr lang="en-US" dirty="0"/>
              <a:t>realistic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91115-8A34-E491-44A3-0F53BC748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sufficient length  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/>
              <a:t> of the arms is needed to bring the </a:t>
            </a:r>
            <a:br>
              <a:rPr lang="en-US" dirty="0"/>
            </a:br>
            <a:r>
              <a:rPr lang="en-US" dirty="0"/>
              <a:t>GW-induced strain to a measurable level </a:t>
            </a:r>
            <a:r>
              <a:rPr lang="en-US" dirty="0">
                <a:solidFill>
                  <a:schemeClr val="accent5"/>
                </a:solidFill>
              </a:rPr>
              <a:t>(4km </a:t>
            </a:r>
            <a:r>
              <a:rPr lang="en-US" dirty="0">
                <a:solidFill>
                  <a:schemeClr val="accent5"/>
                </a:solidFill>
                <a:sym typeface="Wingdings" pitchFamily="2" charset="2"/>
              </a:rPr>
              <a:t> 40km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  <a:p>
            <a:r>
              <a:rPr lang="en-US" dirty="0"/>
              <a:t>Sensing laser light must travel in an excellent vacuum </a:t>
            </a:r>
            <a:r>
              <a:rPr lang="en-US" dirty="0">
                <a:solidFill>
                  <a:schemeClr val="accent5"/>
                </a:solidFill>
              </a:rPr>
              <a:t>(10</a:t>
            </a:r>
            <a:r>
              <a:rPr lang="en-US" baseline="30000" dirty="0">
                <a:solidFill>
                  <a:schemeClr val="accent5"/>
                </a:solidFill>
              </a:rPr>
              <a:t>-9</a:t>
            </a:r>
            <a:r>
              <a:rPr lang="en-US" dirty="0">
                <a:solidFill>
                  <a:schemeClr val="accent5"/>
                </a:solidFill>
              </a:rPr>
              <a:t> Torr)</a:t>
            </a:r>
          </a:p>
          <a:p>
            <a:r>
              <a:rPr lang="en-US" dirty="0"/>
              <a:t>The vacuum system diameter must accommodate a diffraction limited beam over 4 or 40km </a:t>
            </a:r>
            <a:r>
              <a:rPr lang="en-US" dirty="0">
                <a:solidFill>
                  <a:schemeClr val="accent5"/>
                </a:solidFill>
              </a:rPr>
              <a:t>(~1 m Diameter)</a:t>
            </a:r>
          </a:p>
          <a:p>
            <a:r>
              <a:rPr lang="en-US" dirty="0"/>
              <a:t>The vacuum system must be </a:t>
            </a:r>
            <a:r>
              <a:rPr lang="en-US" i="1" dirty="0"/>
              <a:t>straight</a:t>
            </a:r>
            <a:r>
              <a:rPr lang="en-US" dirty="0"/>
              <a:t>, level, and protected from the human and natural environment </a:t>
            </a:r>
            <a:r>
              <a:rPr lang="en-US" dirty="0">
                <a:solidFill>
                  <a:schemeClr val="accent5"/>
                </a:solidFill>
              </a:rPr>
              <a:t>(earthmoving, concrete bed, 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aligned to several mm over 4 or 40km, and protected by a concrete cover)</a:t>
            </a:r>
          </a:p>
          <a:p>
            <a:r>
              <a:rPr lang="en-US" dirty="0"/>
              <a:t>Corner and end buildings with particulate, temperature control; </a:t>
            </a:r>
            <a:br>
              <a:rPr lang="en-US" dirty="0"/>
            </a:br>
            <a:r>
              <a:rPr lang="en-US" dirty="0"/>
              <a:t>staff buildings; outreach/public science building </a:t>
            </a:r>
            <a:r>
              <a:rPr lang="en-US" dirty="0">
                <a:solidFill>
                  <a:schemeClr val="accent5"/>
                </a:solidFill>
              </a:rPr>
              <a:t>(~10,000 m</a:t>
            </a:r>
            <a:r>
              <a:rPr lang="en-US" baseline="30000" dirty="0">
                <a:solidFill>
                  <a:schemeClr val="accent5"/>
                </a:solidFill>
              </a:rPr>
              <a:t>2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E6965-482C-BAC4-BEC7-8B1BDB38176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12E6F-09CB-0C2D-23D9-18BA60E87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30B3CD-06FE-8DDC-D71C-FF2AE72FB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195" y="102392"/>
            <a:ext cx="1880861" cy="109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71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89443" cy="374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46369"/>
            <a:ext cx="28293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i="1" dirty="0">
                <a:latin typeface="Myriad Pro" charset="0"/>
                <a:cs typeface="Myriad Pro" charset="0"/>
              </a:rPr>
              <a:t>LIGO Hanford Observatory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189" y="3909168"/>
            <a:ext cx="3794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FFFF00"/>
                </a:solidFill>
              </a:rPr>
              <a:t>Present LIGO Observatory sites</a:t>
            </a:r>
          </a:p>
          <a:p>
            <a:pPr algn="ctr"/>
            <a:r>
              <a:rPr lang="en-US" sz="2100" i="1" dirty="0">
                <a:solidFill>
                  <a:srgbClr val="FFFF00"/>
                </a:solidFill>
              </a:rPr>
              <a:t>L</a:t>
            </a:r>
            <a:r>
              <a:rPr lang="en-US" sz="2100" dirty="0">
                <a:solidFill>
                  <a:srgbClr val="FFFF00"/>
                </a:solidFill>
              </a:rPr>
              <a:t> = 4km</a:t>
            </a:r>
            <a:endParaRPr lang="en-US" sz="2100" i="1" dirty="0">
              <a:solidFill>
                <a:srgbClr val="FFFF00"/>
              </a:solidFill>
            </a:endParaRPr>
          </a:p>
        </p:txBody>
      </p:sp>
      <p:pic>
        <p:nvPicPr>
          <p:cNvPr id="9" name="Picture 5" descr="LLO">
            <a:extLst>
              <a:ext uri="{FF2B5EF4-FFF2-40B4-BE49-F238E27FC236}">
                <a16:creationId xmlns:a16="http://schemas.microsoft.com/office/drawing/2014/main" id="{CE68A20A-FE0E-6E4F-8E50-BC898A4B3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000" y="1744849"/>
            <a:ext cx="4435062" cy="3326297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51B949-3BE6-5547-9306-DDE95A4D0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69" y="1977768"/>
            <a:ext cx="2902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Myriad Pro" charset="0"/>
                <a:cs typeface="Myriad Pro" charset="0"/>
              </a:rPr>
              <a:t>LIGO Livingston Observatory</a:t>
            </a:r>
          </a:p>
        </p:txBody>
      </p:sp>
      <p:pic>
        <p:nvPicPr>
          <p:cNvPr id="15" name="Picture 2" descr="https://lh3.googleusercontent.com/fGFRgen20Qg14yfnzdkIPj4NxPmJw36NwaposPa6jYm0bW5mguB0NJmYLZRLjgPyDDV3KRpGjSqncu0kg2Iohp8NaYh0TONVXZMpAF7Fbfjtw8m_GSJwNZ_1QcDGuDpmxbB-KkNdqgY">
            <a:extLst>
              <a:ext uri="{FF2B5EF4-FFF2-40B4-BE49-F238E27FC236}">
                <a16:creationId xmlns:a16="http://schemas.microsoft.com/office/drawing/2014/main" id="{96ED7651-8A13-C143-9D9D-5E684C34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045" y="0"/>
            <a:ext cx="1032474" cy="10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E9DDAF-393F-F147-9C32-3B1935DBA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55" y="-155250"/>
            <a:ext cx="3020440" cy="2192256"/>
          </a:xfrm>
          <a:prstGeom prst="rect">
            <a:avLst/>
          </a:prstGeom>
          <a:effectLst>
            <a:softEdge rad="172019"/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9055185-D417-54B7-695C-91087B94DCB0}"/>
              </a:ext>
            </a:extLst>
          </p:cNvPr>
          <p:cNvCxnSpPr>
            <a:cxnSpLocks/>
          </p:cNvCxnSpPr>
          <p:nvPr/>
        </p:nvCxnSpPr>
        <p:spPr>
          <a:xfrm flipH="1" flipV="1">
            <a:off x="4497962" y="1813302"/>
            <a:ext cx="1796960" cy="2093492"/>
          </a:xfrm>
          <a:prstGeom prst="straightConnector1">
            <a:avLst/>
          </a:prstGeom>
          <a:ln w="79375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821014"/>
      </p:ext>
    </p:extLst>
  </p:cSld>
  <p:clrMapOvr>
    <a:masterClrMapping/>
  </p:clrMapOvr>
  <p:transition spd="slow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47DE5-371B-F447-B0FC-58CC203E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E08999DA-6F64-BF45-B314-74E8F7222AA8}" type="slidenum">
              <a:rPr lang="en-US" smtClean="0"/>
              <a:t>36</a:t>
            </a:fld>
            <a:endParaRPr lang="en-US"/>
          </a:p>
        </p:txBody>
      </p:sp>
      <p:pic>
        <p:nvPicPr>
          <p:cNvPr id="10" name="Picture 3" descr="https://lh6.googleusercontent.com/ovYbvvAhQZKDxGAk-4dMlPTQhqsIHsg_lP8KfXozw6XUBqRk3HAkSkv8KytR0bTNjhUlTO2uRJAsEEduV_txr8nT1pNxeJH8XbgiP6o_2budzyfrODT0xnCkmekyGh_nlJSLx-WFD__9">
            <a:extLst>
              <a:ext uri="{FF2B5EF4-FFF2-40B4-BE49-F238E27FC236}">
                <a16:creationId xmlns:a16="http://schemas.microsoft.com/office/drawing/2014/main" id="{7CDFBF38-C5CB-454D-B04C-95FD1DF04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6557"/>
          <a:stretch/>
        </p:blipFill>
        <p:spPr bwMode="auto">
          <a:xfrm>
            <a:off x="324679" y="1469549"/>
            <a:ext cx="3971804" cy="22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91BE00-2D6E-3D4A-B8D3-BAE0D0696AE9}"/>
              </a:ext>
            </a:extLst>
          </p:cNvPr>
          <p:cNvSpPr/>
          <p:nvPr/>
        </p:nvSpPr>
        <p:spPr>
          <a:xfrm>
            <a:off x="6056778" y="59604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4D28AA-CB4B-4342-AB87-358D29C93EFA}"/>
              </a:ext>
            </a:extLst>
          </p:cNvPr>
          <p:cNvSpPr/>
          <p:nvPr/>
        </p:nvSpPr>
        <p:spPr>
          <a:xfrm>
            <a:off x="6209178" y="61128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4E2712-F9C0-BD46-984D-320D7AFFA012}"/>
              </a:ext>
            </a:extLst>
          </p:cNvPr>
          <p:cNvSpPr/>
          <p:nvPr/>
        </p:nvSpPr>
        <p:spPr>
          <a:xfrm>
            <a:off x="6361578" y="62652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C4C203-27CA-F44B-A04E-372B3BE80DCA}"/>
              </a:ext>
            </a:extLst>
          </p:cNvPr>
          <p:cNvSpPr/>
          <p:nvPr/>
        </p:nvSpPr>
        <p:spPr>
          <a:xfrm>
            <a:off x="6513978" y="64176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8B08F-6755-6641-A185-B4E36FF6CA8F}"/>
              </a:ext>
            </a:extLst>
          </p:cNvPr>
          <p:cNvSpPr txBox="1"/>
          <p:nvPr/>
        </p:nvSpPr>
        <p:spPr>
          <a:xfrm>
            <a:off x="1822051" y="3530398"/>
            <a:ext cx="3497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(Cal State Fullerton)</a:t>
            </a:r>
            <a:endParaRPr lang="en-US" sz="1000" dirty="0">
              <a:solidFill>
                <a:schemeClr val="bg1"/>
              </a:solidFill>
            </a:endParaRPr>
          </a:p>
          <a:p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2EAEE6-6F40-DC48-B181-9C3D59630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503" y="591241"/>
            <a:ext cx="2413824" cy="3125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302C7A-6035-694E-B993-DDB1641F6E2F}"/>
              </a:ext>
            </a:extLst>
          </p:cNvPr>
          <p:cNvSpPr txBox="1"/>
          <p:nvPr/>
        </p:nvSpPr>
        <p:spPr>
          <a:xfrm>
            <a:off x="4872359" y="6405025"/>
            <a:ext cx="2336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</a:rPr>
              <a:t>cosmicexplorer.org</a:t>
            </a:r>
            <a:endParaRPr lang="en-US" sz="2000" dirty="0">
              <a:effectLst>
                <a:glow rad="127000">
                  <a:schemeClr val="bg1">
                    <a:alpha val="50000"/>
                  </a:schemeClr>
                </a:glow>
              </a:effectLst>
            </a:endParaRPr>
          </a:p>
        </p:txBody>
      </p:sp>
      <p:sp>
        <p:nvSpPr>
          <p:cNvPr id="18" name="Rectangle 17">
            <a:hlinkClick r:id="rId5"/>
            <a:extLst>
              <a:ext uri="{FF2B5EF4-FFF2-40B4-BE49-F238E27FC236}">
                <a16:creationId xmlns:a16="http://schemas.microsoft.com/office/drawing/2014/main" id="{3AC1C72D-FDAB-FC48-8699-D60C4A23FA8C}"/>
              </a:ext>
            </a:extLst>
          </p:cNvPr>
          <p:cNvSpPr/>
          <p:nvPr/>
        </p:nvSpPr>
        <p:spPr>
          <a:xfrm>
            <a:off x="7344959" y="4491696"/>
            <a:ext cx="16918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FFFF00"/>
                </a:solidFill>
                <a:hlinkClick r:id="rId5"/>
              </a:rPr>
              <a:t>cosmicexplorer.org</a:t>
            </a:r>
            <a:endParaRPr lang="en-US" sz="1500" b="1" dirty="0">
              <a:solidFill>
                <a:srgbClr val="FFFF00"/>
              </a:solidFill>
            </a:endParaRPr>
          </a:p>
        </p:txBody>
      </p:sp>
      <p:pic>
        <p:nvPicPr>
          <p:cNvPr id="20" name="Picture 2" descr="https://lh6.googleusercontent.com/6n5ZrN5tVN9uRhulwTopgh1D1nT31qLEXmtdZYy4dFyLFfykr2ClAWYZgDGFRO2osoi1cqw6Fhv1p4YI6As8O-hA7JNtCV-M60SwzSFhuMIhJVKhg9cxL_2xUuGSPi7FfJbabHh2Fhrt">
            <a:extLst>
              <a:ext uri="{FF2B5EF4-FFF2-40B4-BE49-F238E27FC236}">
                <a16:creationId xmlns:a16="http://schemas.microsoft.com/office/drawing/2014/main" id="{0DCFA717-413B-5E43-B905-86EFB2008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" y="-93694"/>
            <a:ext cx="2868081" cy="174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lh3.googleusercontent.com/fGFRgen20Qg14yfnzdkIPj4NxPmJw36NwaposPa6jYm0bW5mguB0NJmYLZRLjgPyDDV3KRpGjSqncu0kg2Iohp8NaYh0TONVXZMpAF7Fbfjtw8m_GSJwNZ_1QcDGuDpmxbB-KkNdqgY">
            <a:extLst>
              <a:ext uri="{FF2B5EF4-FFF2-40B4-BE49-F238E27FC236}">
                <a16:creationId xmlns:a16="http://schemas.microsoft.com/office/drawing/2014/main" id="{5CAC505E-A2C5-ED46-B7A0-0B9367D7F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009" y="262052"/>
            <a:ext cx="1032474" cy="10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950FD0-A84D-BA42-8A76-53CFE5AA4186}"/>
              </a:ext>
            </a:extLst>
          </p:cNvPr>
          <p:cNvSpPr txBox="1"/>
          <p:nvPr/>
        </p:nvSpPr>
        <p:spPr>
          <a:xfrm>
            <a:off x="158617" y="3892055"/>
            <a:ext cx="7823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US contribution to the next-gen Network (with Einstein Telescope – European project)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LIGO-like concept for a single interferometer per site, on Earth’s 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CE is a larger, and more technically advanced version of LIGO: </a:t>
            </a:r>
            <a:br>
              <a:rPr lang="en-US" sz="1600" dirty="0">
                <a:solidFill>
                  <a:srgbClr val="FFFF00"/>
                </a:solidFill>
              </a:rPr>
            </a:br>
            <a:r>
              <a:rPr lang="en-US" sz="1600" dirty="0">
                <a:solidFill>
                  <a:srgbClr val="FFFF00"/>
                </a:solidFill>
              </a:rPr>
              <a:t>baseline of two widely separated observatories,  </a:t>
            </a:r>
            <a:r>
              <a:rPr lang="en-US" sz="1600" b="1" dirty="0">
                <a:solidFill>
                  <a:srgbClr val="FFFF00"/>
                </a:solidFill>
              </a:rPr>
              <a:t>40km and 20km arms</a:t>
            </a:r>
          </a:p>
        </p:txBody>
      </p:sp>
      <p:pic>
        <p:nvPicPr>
          <p:cNvPr id="23" name="decadel_title_image.jpg" descr="decadel_title_image.jpg">
            <a:extLst>
              <a:ext uri="{FF2B5EF4-FFF2-40B4-BE49-F238E27FC236}">
                <a16:creationId xmlns:a16="http://schemas.microsoft.com/office/drawing/2014/main" id="{B734075E-0B5F-3E43-AB3B-98E0CFE38C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64" r="10319"/>
          <a:stretch/>
        </p:blipFill>
        <p:spPr>
          <a:xfrm>
            <a:off x="3412435" y="81103"/>
            <a:ext cx="2280711" cy="13660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1354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211A-5B44-5C45-9949-B7EF98EC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/>
              <a:t>CE Detector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F937-BC59-064F-A810-1E1AFD59B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54674"/>
            <a:ext cx="8229600" cy="339447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LIGO is starting to plan upgrades to the LIGO 4km detectors for the ‘Post-O5’ epoch – ~2029 to the start of CE observing (</a:t>
            </a:r>
            <a:r>
              <a:rPr lang="en-US" i="1" dirty="0"/>
              <a:t>optimistically</a:t>
            </a:r>
            <a:r>
              <a:rPr lang="en-US" dirty="0"/>
              <a:t> 2035)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Room temperature, 1 micron light, fused silica optics, sputtered optical coatings, frequency dependent squeezed light..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Initial CE detectors will </a:t>
            </a:r>
            <a:r>
              <a:rPr lang="en-US" b="1" dirty="0" err="1">
                <a:solidFill>
                  <a:srgbClr val="FFFF00"/>
                </a:solidFill>
              </a:rPr>
              <a:t>usetechniques</a:t>
            </a:r>
            <a:r>
              <a:rPr lang="en-US" b="1" dirty="0">
                <a:solidFill>
                  <a:srgbClr val="FFFF00"/>
                </a:solidFill>
              </a:rPr>
              <a:t> of this LIGO Post-O5 upgrade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Low risk</a:t>
            </a:r>
            <a:r>
              <a:rPr lang="en-US" dirty="0"/>
              <a:t> – no significant advances in the detector are needed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Some work on bigger masses, suspensions, lower-loss optics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(Later CE upgrades can include all insights from CE, ET, quantum sensing…)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9E71-B2B2-5E4E-B521-09E3FA61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9466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211A-5B44-5C45-9949-B7EF98EC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78" y="0"/>
            <a:ext cx="8229600" cy="857250"/>
          </a:xfrm>
        </p:spPr>
        <p:txBody>
          <a:bodyPr/>
          <a:lstStyle/>
          <a:p>
            <a:r>
              <a:rPr lang="en-US" dirty="0"/>
              <a:t>CE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F937-BC59-064F-A810-1E1AFD59B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478" y="797194"/>
            <a:ext cx="8229600" cy="4123517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Baseline of 40km and 20km observatories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20km = </a:t>
            </a:r>
            <a:r>
              <a:rPr lang="en-US" sz="2000" dirty="0"/>
              <a:t>1/2 </a:t>
            </a:r>
            <a:r>
              <a:rPr lang="en-US" sz="2000" dirty="0" err="1"/>
              <a:t>λ</a:t>
            </a:r>
            <a:r>
              <a:rPr lang="en-US" sz="2000" baseline="-25000" dirty="0" err="1"/>
              <a:t>GW</a:t>
            </a:r>
            <a:r>
              <a:rPr lang="en-US" dirty="0"/>
              <a:t> is ideal for observing ~2kHz endgame of </a:t>
            </a:r>
            <a:br>
              <a:rPr lang="en-US" dirty="0"/>
            </a:br>
            <a:r>
              <a:rPr lang="en-US" dirty="0"/>
              <a:t>neutron-star mergers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40km is optimized for absolute ‘reach’ to enable all in-scope binaries to be observed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Sites separated by a continental baseline for position information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Hope that ET in Europe will be built; expect that data will be shared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Working on less expensive vacuum systems (dominates the cost)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Single interferometric detector per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Earth’s surface construction</a:t>
            </a:r>
            <a:endParaRPr lang="en-US" dirty="0">
              <a:solidFill>
                <a:schemeClr val="bg1"/>
              </a:solidFill>
            </a:endParaRP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Bad: increased coupling to surface ‘seismic’ noise, and thus Newtonian background – limits low-frequency sensitivity (~7Hz compared to ~5 Hz for ET)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Good: less expensive than tunneling; no complexity of underground work; future modifications of interferometer layout easier (no new caverns)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Geographically </a:t>
            </a:r>
            <a:r>
              <a:rPr lang="en-US" dirty="0">
                <a:solidFill>
                  <a:schemeClr val="bg1"/>
                </a:solidFill>
              </a:rPr>
              <a:t>suitable sites can be found in the US (and</a:t>
            </a:r>
            <a:r>
              <a:rPr lang="en-US" dirty="0"/>
              <a:t> Canada, Australia…)</a:t>
            </a:r>
            <a:endParaRPr lang="en-US" i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9E71-B2B2-5E4E-B521-09E3FA61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3" descr="https://lh6.googleusercontent.com/ovYbvvAhQZKDxGAk-4dMlPTQhqsIHsg_lP8KfXozw6XUBqRk3HAkSkv8KytR0bTNjhUlTO2uRJAsEEduV_txr8nT1pNxeJH8XbgiP6o_2budzyfrODT0xnCkmekyGh_nlJSLx-WFD__9">
            <a:extLst>
              <a:ext uri="{FF2B5EF4-FFF2-40B4-BE49-F238E27FC236}">
                <a16:creationId xmlns:a16="http://schemas.microsoft.com/office/drawing/2014/main" id="{91F17454-41E6-16DE-AACF-BC77CB125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6557"/>
          <a:stretch/>
        </p:blipFill>
        <p:spPr bwMode="auto">
          <a:xfrm>
            <a:off x="6553200" y="2"/>
            <a:ext cx="2590799" cy="149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219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6AE8B-0E71-EC41-92F7-477314D4D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344" y="187780"/>
            <a:ext cx="7524925" cy="1557130"/>
          </a:xfrm>
        </p:spPr>
        <p:txBody>
          <a:bodyPr>
            <a:normAutofit/>
          </a:bodyPr>
          <a:lstStyle/>
          <a:p>
            <a:pPr marL="376238" indent="-285750"/>
            <a:r>
              <a:rPr lang="en-US" sz="1800" dirty="0"/>
              <a:t>The history of the land will play a </a:t>
            </a:r>
            <a:r>
              <a:rPr lang="en-US" sz="1800" b="1" dirty="0"/>
              <a:t>pivotal role </a:t>
            </a:r>
            <a:r>
              <a:rPr lang="en-US" sz="1800" dirty="0"/>
              <a:t>in this project. </a:t>
            </a:r>
          </a:p>
          <a:p>
            <a:pPr marL="376238" indent="-285750"/>
            <a:r>
              <a:rPr lang="en-US" sz="1800" dirty="0"/>
              <a:t>We have the </a:t>
            </a:r>
            <a:r>
              <a:rPr lang="en-US" sz="1800" b="1" dirty="0"/>
              <a:t>opportunity</a:t>
            </a:r>
            <a:r>
              <a:rPr lang="en-US" sz="1800" dirty="0"/>
              <a:t>, and obligation, to work with Indigenous Peoples</a:t>
            </a:r>
          </a:p>
          <a:p>
            <a:pPr marL="376238" indent="-285750"/>
            <a:r>
              <a:rPr lang="en-US" sz="1800" dirty="0"/>
              <a:t>We will build synergistic relationships and respect their land, their culture, and their sovereignty.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2B260F-7A14-124D-A467-7EC6558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468" y="1953136"/>
            <a:ext cx="4588439" cy="28294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2B075B-030C-F443-B0B9-78FA4BB71417}"/>
              </a:ext>
            </a:extLst>
          </p:cNvPr>
          <p:cNvSpPr txBox="1"/>
          <p:nvPr/>
        </p:nvSpPr>
        <p:spPr>
          <a:xfrm>
            <a:off x="1929468" y="4528673"/>
            <a:ext cx="13981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1050" kern="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glow rad="114300">
                    <a:srgbClr val="FFFFFF">
                      <a:alpha val="50000"/>
                    </a:srgbClr>
                  </a:glow>
                </a:effectLst>
                <a:latin typeface="Arial"/>
                <a:cs typeface="Arial"/>
                <a:sym typeface="Arial"/>
              </a:rPr>
              <a:t>http://native-</a:t>
            </a:r>
            <a:r>
              <a:rPr lang="en-US" sz="1050" kern="0" dirty="0" err="1">
                <a:solidFill>
                  <a:srgbClr val="000000">
                    <a:lumMod val="75000"/>
                    <a:lumOff val="25000"/>
                  </a:srgbClr>
                </a:solidFill>
                <a:effectLst>
                  <a:glow rad="114300">
                    <a:srgbClr val="FFFFFF">
                      <a:alpha val="50000"/>
                    </a:srgbClr>
                  </a:glow>
                </a:effectLst>
                <a:latin typeface="Arial"/>
                <a:cs typeface="Arial"/>
                <a:sym typeface="Arial"/>
              </a:rPr>
              <a:t>land.ca</a:t>
            </a:r>
            <a:r>
              <a:rPr lang="en-US" sz="1050" kern="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glow rad="114300">
                    <a:srgbClr val="FFFFFF">
                      <a:alpha val="50000"/>
                    </a:srgbClr>
                  </a:glow>
                </a:effectLst>
                <a:latin typeface="Arial"/>
                <a:cs typeface="Arial"/>
                <a:sym typeface="Arial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4B355-BFBA-0846-ACB0-7FBE460DD021}"/>
              </a:ext>
            </a:extLst>
          </p:cNvPr>
          <p:cNvSpPr txBox="1"/>
          <p:nvPr/>
        </p:nvSpPr>
        <p:spPr>
          <a:xfrm>
            <a:off x="2924702" y="4868676"/>
            <a:ext cx="49600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1050" kern="0" dirty="0">
                <a:solidFill>
                  <a:srgbClr val="1F2123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rPr>
              <a:t>If you are not aware of issues surrounding TMT, please read </a:t>
            </a:r>
            <a:r>
              <a:rPr lang="en-US" sz="1050" kern="0" dirty="0">
                <a:solidFill>
                  <a:srgbClr val="1F2123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arXiv:2001.00970</a:t>
            </a:r>
            <a:r>
              <a:rPr lang="en-US" sz="1050" kern="0" dirty="0">
                <a:solidFill>
                  <a:srgbClr val="1F2123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740121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A201FBB-6A1B-C998-14CD-560ABEE36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892" y="205979"/>
            <a:ext cx="4113330" cy="448995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12782-30B4-E688-DAD6-92990E4D5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08" y="202233"/>
            <a:ext cx="4995644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Why are terrestrial detectors limited to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dirty="0"/>
              <a:t>&gt; ~1 Hz?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44A9E-F25F-031D-16F3-177C457C773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4B4DB-111D-DD7D-2F01-44486E2A5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E856538-71AA-FD55-D36D-C85EE6A2EA6D}"/>
              </a:ext>
            </a:extLst>
          </p:cNvPr>
          <p:cNvSpPr txBox="1">
            <a:spLocks/>
          </p:cNvSpPr>
          <p:nvPr/>
        </p:nvSpPr>
        <p:spPr>
          <a:xfrm>
            <a:off x="115011" y="1245505"/>
            <a:ext cx="4691881" cy="3692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Passing GW shortens the light path for one arm, lengthens for the other – and then vice-versa          </a:t>
            </a:r>
            <a:br>
              <a:rPr lang="en-US" sz="1800" dirty="0"/>
            </a:br>
            <a:r>
              <a:rPr lang="en-US" sz="1800" dirty="0"/>
              <a:t>				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=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· L</a:t>
            </a:r>
          </a:p>
          <a:p>
            <a:endParaRPr lang="en-US" sz="1800" dirty="0"/>
          </a:p>
          <a:p>
            <a:r>
              <a:rPr lang="en-US" sz="1800" dirty="0"/>
              <a:t>Interference at the Beam splitter turns this into a light intensity variation, and a photodiode into an electrical signal</a:t>
            </a:r>
          </a:p>
          <a:p>
            <a:r>
              <a:rPr lang="en-US" sz="1800" dirty="0"/>
              <a:t>Resolution of the readout limited by quantum effects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Physical motion of the mirrors due to local forces masks the minuscule changes in light path due to GWs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117431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211A-5B44-5C45-9949-B7EF98EC5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F937-BC59-064F-A810-1E1AFD59B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Conceptual Design is now underway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 Funding approved for this phase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International contributions (in-kind) – UK, Canada, Australia, Germany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</a:rPr>
              <a:t>Goal: observatories by mid-2030’s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9E71-B2B2-5E4E-B521-09E3FA61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31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F32335-AF53-0EBE-A65F-58724730A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780" y="0"/>
            <a:ext cx="3433539" cy="3030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E4211A-5B44-5C45-9949-B7EF98EC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9"/>
            <a:ext cx="6553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European Vision for the next generation: </a:t>
            </a:r>
            <a:br>
              <a:rPr lang="en-US" dirty="0"/>
            </a:br>
            <a:r>
              <a:rPr lang="en-US" dirty="0"/>
              <a:t>Einstein Telescope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F937-BC59-064F-A810-1E1AFD59B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7" y="1200150"/>
            <a:ext cx="5303520" cy="3943349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ET Design: underground, triangular, 3 detectors consisting of two interferometers each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(high frequency + low frequency ‘xylophone’)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Cryogenic test masses, longer wavelengths for LF operation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Underground infrastructure designed for future upgrades </a:t>
            </a:r>
          </a:p>
          <a:p>
            <a:r>
              <a:rPr lang="en-US" sz="1600" dirty="0">
                <a:solidFill>
                  <a:schemeClr val="bg1"/>
                </a:solidFill>
              </a:rPr>
              <a:t>Possible sites:</a:t>
            </a:r>
          </a:p>
          <a:p>
            <a:pPr lvl="1"/>
            <a:r>
              <a:rPr lang="en-US" sz="1100" dirty="0" err="1">
                <a:solidFill>
                  <a:schemeClr val="bg1"/>
                </a:solidFill>
              </a:rPr>
              <a:t>Euregio</a:t>
            </a:r>
            <a:r>
              <a:rPr lang="en-US" sz="1100" dirty="0">
                <a:solidFill>
                  <a:schemeClr val="bg1"/>
                </a:solidFill>
              </a:rPr>
              <a:t> Meuse-Rhine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Sardinia, Italy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(possibly) Saxony, Germany</a:t>
            </a:r>
          </a:p>
          <a:p>
            <a:r>
              <a:rPr lang="en-US" sz="1600" dirty="0">
                <a:solidFill>
                  <a:schemeClr val="bg1"/>
                </a:solidFill>
              </a:rPr>
              <a:t>Current envisioned timeframe: 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Construction to begin in 2026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Science operations to begin in 2035</a:t>
            </a:r>
          </a:p>
          <a:p>
            <a:r>
              <a:rPr lang="en-US" sz="1600" dirty="0">
                <a:solidFill>
                  <a:schemeClr val="bg1"/>
                </a:solidFill>
              </a:rPr>
              <a:t>Status: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ET is a fully recognized European Project on European Strategy Forum for Research Infrastructures (ESFRI) Roadmap </a:t>
            </a:r>
            <a:r>
              <a:rPr lang="en-US" sz="11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1100" i="1" u="sng" dirty="0">
                <a:solidFill>
                  <a:schemeClr val="bg1"/>
                </a:solidFill>
                <a:sym typeface="Wingdings" pitchFamily="2" charset="2"/>
              </a:rPr>
              <a:t>a key step in getting the project funding lined up. </a:t>
            </a:r>
            <a:r>
              <a:rPr lang="en-US" sz="1100" i="1" u="sng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ET Project Organization and relevant Boards have been established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ET Pathfinder facility in Maastricht, Netherlands under construction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Site evaluation well underway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9E71-B2B2-5E4E-B521-09E3FA61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1D6AF-A61D-61C1-FC0E-EEAAC1F7B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524" y="3100037"/>
            <a:ext cx="3683795" cy="20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8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Reach of present and future instruments</a:t>
            </a:r>
            <a:endParaRPr dirty="0"/>
          </a:p>
        </p:txBody>
      </p:sp>
      <p:grpSp>
        <p:nvGrpSpPr>
          <p:cNvPr id="64" name="Google Shape;64;p14"/>
          <p:cNvGrpSpPr/>
          <p:nvPr/>
        </p:nvGrpSpPr>
        <p:grpSpPr>
          <a:xfrm>
            <a:off x="0" y="890982"/>
            <a:ext cx="9144003" cy="3214868"/>
            <a:chOff x="0" y="1104632"/>
            <a:chExt cx="9144003" cy="3214868"/>
          </a:xfrm>
        </p:grpSpPr>
        <p:pic>
          <p:nvPicPr>
            <p:cNvPr id="65" name="Google Shape;65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1104632"/>
              <a:ext cx="9144003" cy="31387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Google Shape;66;p14"/>
            <p:cNvSpPr txBox="1"/>
            <p:nvPr/>
          </p:nvSpPr>
          <p:spPr>
            <a:xfrm>
              <a:off x="0" y="3826900"/>
              <a:ext cx="980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666666"/>
                  </a:solidFill>
                  <a:latin typeface="Work Sans"/>
                  <a:ea typeface="Work Sans"/>
                  <a:cs typeface="Work Sans"/>
                  <a:sym typeface="Work Sans"/>
                </a:rPr>
                <a:t>Credit: ESO/NAOJ</a:t>
              </a:r>
              <a:endParaRPr sz="1000"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cxnSp>
        <p:nvCxnSpPr>
          <p:cNvPr id="67" name="Google Shape;67;p14"/>
          <p:cNvCxnSpPr/>
          <p:nvPr/>
        </p:nvCxnSpPr>
        <p:spPr>
          <a:xfrm>
            <a:off x="2455150" y="890975"/>
            <a:ext cx="23700" cy="3331800"/>
          </a:xfrm>
          <a:prstGeom prst="straightConnector1">
            <a:avLst/>
          </a:prstGeom>
          <a:noFill/>
          <a:ln w="38100" cap="flat" cmpd="sng">
            <a:solidFill>
              <a:srgbClr val="FC950C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68" name="Google Shape;68;p14"/>
          <p:cNvSpPr txBox="1"/>
          <p:nvPr/>
        </p:nvSpPr>
        <p:spPr>
          <a:xfrm>
            <a:off x="1410250" y="4086325"/>
            <a:ext cx="2113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C950C"/>
                </a:solidFill>
                <a:latin typeface="Georgia"/>
                <a:ea typeface="Georgia"/>
                <a:cs typeface="Georgia"/>
                <a:sym typeface="Georgia"/>
              </a:rPr>
              <a:t>Cosmic Explorer</a:t>
            </a:r>
            <a:endParaRPr>
              <a:solidFill>
                <a:srgbClr val="FC95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C950C"/>
                </a:solidFill>
                <a:latin typeface="Georgia"/>
                <a:ea typeface="Georgia"/>
                <a:cs typeface="Georgia"/>
                <a:sym typeface="Georgia"/>
              </a:rPr>
              <a:t>and</a:t>
            </a:r>
            <a:endParaRPr>
              <a:solidFill>
                <a:srgbClr val="FC95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C950C"/>
                </a:solidFill>
                <a:latin typeface="Georgia"/>
                <a:ea typeface="Georgia"/>
                <a:cs typeface="Georgia"/>
                <a:sym typeface="Georgia"/>
              </a:rPr>
              <a:t>Einstein Telescope</a:t>
            </a:r>
            <a:endParaRPr>
              <a:solidFill>
                <a:srgbClr val="FC950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524625" y="4160675"/>
            <a:ext cx="1315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D85C6"/>
                </a:solidFill>
                <a:latin typeface="Georgia"/>
                <a:ea typeface="Georgia"/>
                <a:cs typeface="Georgia"/>
                <a:sym typeface="Georgia"/>
              </a:rPr>
              <a:t>LIGO</a:t>
            </a:r>
            <a:endParaRPr dirty="0">
              <a:solidFill>
                <a:srgbClr val="3D85C6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D85C6"/>
                </a:solidFill>
                <a:latin typeface="Georgia"/>
                <a:ea typeface="Georgia"/>
                <a:cs typeface="Georgia"/>
                <a:sym typeface="Georgia"/>
              </a:rPr>
              <a:t>~2033</a:t>
            </a:r>
            <a:endParaRPr dirty="0">
              <a:solidFill>
                <a:srgbClr val="3D85C6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6292275" y="4160675"/>
            <a:ext cx="79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Georgia"/>
                <a:ea typeface="Georgia"/>
                <a:cs typeface="Georgia"/>
                <a:sym typeface="Georgia"/>
              </a:rPr>
              <a:t>LIGO</a:t>
            </a:r>
            <a:endParaRPr>
              <a:solidFill>
                <a:srgbClr val="6AA84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Georgia"/>
                <a:ea typeface="Georgia"/>
                <a:cs typeface="Georgia"/>
                <a:sym typeface="Georgia"/>
              </a:rPr>
              <a:t>today</a:t>
            </a:r>
            <a:endParaRPr>
              <a:solidFill>
                <a:srgbClr val="6AA84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cxnSp>
        <p:nvCxnSpPr>
          <p:cNvPr id="73" name="Google Shape;73;p14"/>
          <p:cNvCxnSpPr/>
          <p:nvPr/>
        </p:nvCxnSpPr>
        <p:spPr>
          <a:xfrm>
            <a:off x="5248656" y="886968"/>
            <a:ext cx="23700" cy="33318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75" name="Google Shape;75;p14"/>
          <p:cNvCxnSpPr/>
          <p:nvPr/>
        </p:nvCxnSpPr>
        <p:spPr>
          <a:xfrm>
            <a:off x="6510528" y="886968"/>
            <a:ext cx="23700" cy="33318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4097678-70C8-DB96-96D4-0EF7BDDA4919}"/>
              </a:ext>
            </a:extLst>
          </p:cNvPr>
          <p:cNvSpPr txBox="1"/>
          <p:nvPr/>
        </p:nvSpPr>
        <p:spPr>
          <a:xfrm>
            <a:off x="7353701" y="4849332"/>
            <a:ext cx="1231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Slide: Kevin </a:t>
            </a:r>
            <a:r>
              <a:rPr lang="en-US" sz="1200" dirty="0" err="1">
                <a:solidFill>
                  <a:schemeClr val="bg1"/>
                </a:solidFill>
              </a:rPr>
              <a:t>Kuns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5F78B-578E-4D46-A93D-0DB94E305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last page (at last!)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7530-4F37-DD48-A06D-E4689446E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580120" cy="373737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Ground-based GW observation works, and LIGO, Virgo, and KAGRA observing together</a:t>
            </a:r>
          </a:p>
          <a:p>
            <a:r>
              <a:rPr lang="en-US" dirty="0"/>
              <a:t>There are lots of sources yet to be observed</a:t>
            </a:r>
          </a:p>
          <a:p>
            <a:r>
              <a:rPr lang="en-US" dirty="0"/>
              <a:t>Scaling laws show the technical feasibility of better detectors</a:t>
            </a:r>
          </a:p>
          <a:p>
            <a:r>
              <a:rPr lang="en-US" dirty="0"/>
              <a:t>The US Concept, Cosmic Explorer</a:t>
            </a:r>
          </a:p>
          <a:p>
            <a:pPr lvl="1"/>
            <a:r>
              <a:rPr lang="en-US" dirty="0"/>
              <a:t>Two sites, one 40km, one 20km</a:t>
            </a:r>
          </a:p>
          <a:p>
            <a:pPr lvl="1"/>
            <a:r>
              <a:rPr lang="en-US" dirty="0"/>
              <a:t>Surface construction, LIGO Technology</a:t>
            </a:r>
          </a:p>
          <a:p>
            <a:r>
              <a:rPr lang="en-US" dirty="0"/>
              <a:t>The European Concept, Einstein Telescope</a:t>
            </a:r>
          </a:p>
          <a:p>
            <a:pPr lvl="1"/>
            <a:r>
              <a:rPr lang="en-US" dirty="0"/>
              <a:t>Underground triangle multiple-interferometer approach</a:t>
            </a:r>
          </a:p>
          <a:p>
            <a:pPr lvl="1"/>
            <a:r>
              <a:rPr lang="en-US" dirty="0"/>
              <a:t>Pushes detector technology with high power, low temperatures</a:t>
            </a:r>
          </a:p>
          <a:p>
            <a:r>
              <a:rPr lang="en-US" dirty="0"/>
              <a:t>Both eager to participate in Multi-Messenger Astrophysics</a:t>
            </a:r>
          </a:p>
          <a:p>
            <a:pPr marL="0" indent="0" algn="ctr">
              <a:buNone/>
            </a:pPr>
            <a:r>
              <a:rPr lang="en-US" sz="3200" b="1" dirty="0"/>
              <a:t>The future is bright for gravitational-wave astronomy!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CBCC29-441C-4F4D-B868-48EB87DA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28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9726-A8C2-9646-9CF0-829740FC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95630"/>
            <a:ext cx="8229600" cy="85725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C16B9-04DF-D543-BA30-7A0FE520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39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-32478"/>
            <a:ext cx="6172200" cy="857250"/>
          </a:xfrm>
        </p:spPr>
        <p:txBody>
          <a:bodyPr/>
          <a:lstStyle/>
          <a:p>
            <a:r>
              <a:rPr lang="en-US" dirty="0"/>
              <a:t>Gravitational Wave Properties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05794" y="980007"/>
            <a:ext cx="3885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GW generation: </a:t>
            </a:r>
          </a:p>
          <a:p>
            <a:pPr algn="ctr"/>
            <a:r>
              <a:rPr lang="en-US" sz="1500" dirty="0">
                <a:solidFill>
                  <a:srgbClr val="FFFF00"/>
                </a:solidFill>
              </a:rPr>
              <a:t>lowest order radiation is quadrupole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33" y="1911856"/>
            <a:ext cx="1296485" cy="6611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66593" y="1669480"/>
            <a:ext cx="1102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 err="1">
                <a:solidFill>
                  <a:srgbClr val="FFFF00"/>
                </a:solidFill>
              </a:rPr>
              <a:t>quadrupole</a:t>
            </a:r>
            <a:r>
              <a:rPr lang="en-US" sz="1350" i="1" dirty="0">
                <a:solidFill>
                  <a:srgbClr val="FFFF00"/>
                </a:solidFill>
              </a:rPr>
              <a:t> moment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49308" y="1640905"/>
            <a:ext cx="1102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>
                <a:solidFill>
                  <a:srgbClr val="FFFF00"/>
                </a:solidFill>
              </a:rPr>
              <a:t>metric perturbation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651592" y="2125654"/>
            <a:ext cx="168309" cy="1167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9" r="1"/>
          <a:stretch/>
        </p:blipFill>
        <p:spPr>
          <a:xfrm>
            <a:off x="3991922" y="4372705"/>
            <a:ext cx="4377051" cy="5845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44195" y="2644872"/>
            <a:ext cx="3661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Two masses m in a circular orbit at a distance </a:t>
            </a:r>
            <a:r>
              <a:rPr lang="en-US" sz="1500" i="1" dirty="0">
                <a:solidFill>
                  <a:srgbClr val="FFFF00"/>
                </a:solidFill>
                <a:latin typeface="Times" pitchFamily="2" charset="0"/>
              </a:rPr>
              <a:t>r</a:t>
            </a:r>
            <a:r>
              <a:rPr lang="en-US" sz="1500" dirty="0">
                <a:solidFill>
                  <a:srgbClr val="FFFF00"/>
                </a:solidFill>
              </a:rPr>
              <a:t> create a periodic strain </a:t>
            </a:r>
            <a:r>
              <a:rPr lang="en-US" sz="1500" i="1" dirty="0">
                <a:solidFill>
                  <a:srgbClr val="FFFF00"/>
                </a:solidFill>
                <a:latin typeface="Times" pitchFamily="2" charset="0"/>
              </a:rPr>
              <a:t>h</a:t>
            </a:r>
            <a:r>
              <a:rPr lang="en-US" sz="1500" dirty="0">
                <a:solidFill>
                  <a:srgbClr val="FFFF00"/>
                </a:solidFill>
              </a:rPr>
              <a:t> in space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562100" y="12954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grpSp>
        <p:nvGrpSpPr>
          <p:cNvPr id="62" name="Group 20"/>
          <p:cNvGrpSpPr/>
          <p:nvPr/>
        </p:nvGrpSpPr>
        <p:grpSpPr>
          <a:xfrm>
            <a:off x="938132" y="749091"/>
            <a:ext cx="3337589" cy="1561150"/>
            <a:chOff x="6248598" y="606415"/>
            <a:chExt cx="2102380" cy="1603385"/>
          </a:xfrm>
        </p:grpSpPr>
        <p:pic>
          <p:nvPicPr>
            <p:cNvPr id="63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32531" y="990600"/>
              <a:ext cx="1495086" cy="1219200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4" name="TextBox 63"/>
            <p:cNvSpPr txBox="1"/>
            <p:nvPr/>
          </p:nvSpPr>
          <p:spPr>
            <a:xfrm>
              <a:off x="6248598" y="606415"/>
              <a:ext cx="2102380" cy="237077"/>
            </a:xfrm>
            <a:prstGeom prst="rect">
              <a:avLst/>
            </a:prstGeom>
          </p:spPr>
          <p:txBody>
            <a:bodyPr vert="horz" wrap="squar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</a:pPr>
              <a:r>
                <a:rPr lang="en-US" sz="1050" dirty="0">
                  <a:solidFill>
                    <a:schemeClr val="bg1">
                      <a:lumMod val="95000"/>
                    </a:scheme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Binary Coalescence of two compact objects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45466" y="1993123"/>
            <a:ext cx="18344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 err="1">
                <a:solidFill>
                  <a:srgbClr val="FFFFFF"/>
                </a:solidFill>
              </a:rPr>
              <a:t>f</a:t>
            </a:r>
            <a:r>
              <a:rPr lang="en-US" sz="1350" i="1" baseline="-25000" dirty="0" err="1">
                <a:solidFill>
                  <a:srgbClr val="FFFFFF"/>
                </a:solidFill>
              </a:rPr>
              <a:t>gw</a:t>
            </a:r>
            <a:r>
              <a:rPr lang="en-US" sz="1350" i="1" dirty="0">
                <a:solidFill>
                  <a:srgbClr val="FFFFFF"/>
                </a:solidFill>
              </a:rPr>
              <a:t> = 2 x </a:t>
            </a:r>
            <a:r>
              <a:rPr lang="en-US" sz="1350" i="1" dirty="0" err="1">
                <a:solidFill>
                  <a:srgbClr val="FFFFFF"/>
                </a:solidFill>
              </a:rPr>
              <a:t>f</a:t>
            </a:r>
            <a:r>
              <a:rPr lang="en-US" sz="1350" i="1" baseline="-25000" dirty="0" err="1">
                <a:solidFill>
                  <a:srgbClr val="FFFFFF"/>
                </a:solidFill>
              </a:rPr>
              <a:t>orbital</a:t>
            </a:r>
            <a:endParaRPr lang="en-US" sz="1350" i="1" dirty="0">
              <a:solidFill>
                <a:srgbClr val="FFFFFF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5012207" y="2123832"/>
            <a:ext cx="236071" cy="11858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35" y="3848026"/>
            <a:ext cx="1197265" cy="1197265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1609209" y="3142951"/>
            <a:ext cx="2063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Distance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rgbClr val="00B0F0"/>
                </a:solidFill>
                <a:latin typeface="Times" pitchFamily="2" charset="0"/>
              </a:rPr>
              <a:t>r</a:t>
            </a:r>
          </a:p>
          <a:p>
            <a:r>
              <a:rPr lang="en-US" dirty="0">
                <a:solidFill>
                  <a:schemeClr val="bg1"/>
                </a:solidFill>
              </a:rPr>
              <a:t>Speed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rgbClr val="00B0F0"/>
                </a:solidFill>
                <a:latin typeface="Times" pitchFamily="2" charset="0"/>
              </a:rPr>
              <a:t>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00983" y="1350389"/>
            <a:ext cx="44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" pitchFamily="2" charset="0"/>
              </a:rPr>
              <a:t>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79993" y="1630986"/>
            <a:ext cx="44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" pitchFamily="2" charset="0"/>
              </a:rPr>
              <a:t>m</a:t>
            </a:r>
          </a:p>
        </p:txBody>
      </p:sp>
      <p:grpSp>
        <p:nvGrpSpPr>
          <p:cNvPr id="25" name="Group 24"/>
          <p:cNvGrpSpPr/>
          <p:nvPr/>
        </p:nvGrpSpPr>
        <p:grpSpPr>
          <a:xfrm rot="16200000">
            <a:off x="463770" y="2568654"/>
            <a:ext cx="1667999" cy="1313916"/>
            <a:chOff x="2857500" y="3705264"/>
            <a:chExt cx="2722762" cy="2162136"/>
          </a:xfrm>
        </p:grpSpPr>
        <p:pic>
          <p:nvPicPr>
            <p:cNvPr id="26" name="Picture 42" descr="grav+PolAnim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56264" y="3705264"/>
              <a:ext cx="2223998" cy="17510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Straight Arrow Connector 26"/>
            <p:cNvCxnSpPr/>
            <p:nvPr/>
          </p:nvCxnSpPr>
          <p:spPr>
            <a:xfrm flipH="1" flipV="1">
              <a:off x="2857500" y="4476750"/>
              <a:ext cx="2343150" cy="139065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0A116D3-3951-E019-828D-7C849509F073}"/>
              </a:ext>
            </a:extLst>
          </p:cNvPr>
          <p:cNvSpPr/>
          <p:nvPr/>
        </p:nvSpPr>
        <p:spPr>
          <a:xfrm>
            <a:off x="3922104" y="4436648"/>
            <a:ext cx="1185621" cy="44170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10E359-7CCF-9C68-BD7C-2D6E430EC337}"/>
              </a:ext>
            </a:extLst>
          </p:cNvPr>
          <p:cNvSpPr txBox="1"/>
          <p:nvPr/>
        </p:nvSpPr>
        <p:spPr>
          <a:xfrm>
            <a:off x="4193982" y="3700558"/>
            <a:ext cx="3661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About once a week, </a:t>
            </a:r>
          </a:p>
          <a:p>
            <a:pPr algn="ctr"/>
            <a:r>
              <a:rPr lang="en-US" sz="1500" dirty="0">
                <a:solidFill>
                  <a:srgbClr val="FFFF00"/>
                </a:solidFill>
              </a:rPr>
              <a:t>a wave passes with this characteristic strain:</a:t>
            </a:r>
          </a:p>
        </p:txBody>
      </p:sp>
      <p:pic>
        <p:nvPicPr>
          <p:cNvPr id="6" name="Picture 5" descr="latex-image-1.pdf">
            <a:extLst>
              <a:ext uri="{FF2B5EF4-FFF2-40B4-BE49-F238E27FC236}">
                <a16:creationId xmlns:a16="http://schemas.microsoft.com/office/drawing/2014/main" id="{3E496A84-444F-8B5C-88E6-600707A80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44"/>
          <a:stretch/>
        </p:blipFill>
        <p:spPr>
          <a:xfrm>
            <a:off x="4950351" y="3147255"/>
            <a:ext cx="2063268" cy="58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4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-32478"/>
            <a:ext cx="6172200" cy="857250"/>
          </a:xfrm>
        </p:spPr>
        <p:txBody>
          <a:bodyPr/>
          <a:lstStyle/>
          <a:p>
            <a:r>
              <a:rPr lang="en-US" dirty="0"/>
              <a:t>Gravitational Wave Properties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05794" y="980007"/>
            <a:ext cx="3885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GW generation: </a:t>
            </a:r>
          </a:p>
          <a:p>
            <a:pPr algn="ctr"/>
            <a:r>
              <a:rPr lang="en-US" sz="1500" dirty="0">
                <a:solidFill>
                  <a:srgbClr val="FFFF00"/>
                </a:solidFill>
              </a:rPr>
              <a:t>lowest order radiation is quadrupole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33" y="1911856"/>
            <a:ext cx="1296485" cy="6611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66593" y="1669480"/>
            <a:ext cx="1102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 err="1">
                <a:solidFill>
                  <a:srgbClr val="FFFF00"/>
                </a:solidFill>
              </a:rPr>
              <a:t>quadrupole</a:t>
            </a:r>
            <a:r>
              <a:rPr lang="en-US" sz="1350" i="1" dirty="0">
                <a:solidFill>
                  <a:srgbClr val="FFFF00"/>
                </a:solidFill>
              </a:rPr>
              <a:t> moment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49308" y="1640905"/>
            <a:ext cx="1102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>
                <a:solidFill>
                  <a:srgbClr val="FFFF00"/>
                </a:solidFill>
              </a:rPr>
              <a:t>metric perturbation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651592" y="2125654"/>
            <a:ext cx="168309" cy="1167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9" r="1"/>
          <a:stretch/>
        </p:blipFill>
        <p:spPr>
          <a:xfrm>
            <a:off x="3991922" y="4372705"/>
            <a:ext cx="4377051" cy="5845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44195" y="2644872"/>
            <a:ext cx="3661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Two masses m in a circular orbit at a distance </a:t>
            </a:r>
            <a:r>
              <a:rPr lang="en-US" sz="1500" i="1" dirty="0">
                <a:solidFill>
                  <a:srgbClr val="FFFF00"/>
                </a:solidFill>
                <a:latin typeface="Times" pitchFamily="2" charset="0"/>
              </a:rPr>
              <a:t>r</a:t>
            </a:r>
            <a:r>
              <a:rPr lang="en-US" sz="1500" dirty="0">
                <a:solidFill>
                  <a:srgbClr val="FFFF00"/>
                </a:solidFill>
              </a:rPr>
              <a:t> create a periodic strain </a:t>
            </a:r>
            <a:r>
              <a:rPr lang="en-US" sz="1500" i="1" dirty="0">
                <a:solidFill>
                  <a:srgbClr val="FFFF00"/>
                </a:solidFill>
                <a:latin typeface="Times" pitchFamily="2" charset="0"/>
              </a:rPr>
              <a:t>h</a:t>
            </a:r>
            <a:r>
              <a:rPr lang="en-US" sz="1500" dirty="0">
                <a:solidFill>
                  <a:srgbClr val="FFFF00"/>
                </a:solidFill>
              </a:rPr>
              <a:t> in space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562100" y="12954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grpSp>
        <p:nvGrpSpPr>
          <p:cNvPr id="62" name="Group 20"/>
          <p:cNvGrpSpPr/>
          <p:nvPr/>
        </p:nvGrpSpPr>
        <p:grpSpPr>
          <a:xfrm>
            <a:off x="938132" y="749091"/>
            <a:ext cx="3337589" cy="1561150"/>
            <a:chOff x="6248598" y="606415"/>
            <a:chExt cx="2102380" cy="1603385"/>
          </a:xfrm>
        </p:grpSpPr>
        <p:pic>
          <p:nvPicPr>
            <p:cNvPr id="63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32531" y="990600"/>
              <a:ext cx="1495086" cy="1219200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4" name="TextBox 63"/>
            <p:cNvSpPr txBox="1"/>
            <p:nvPr/>
          </p:nvSpPr>
          <p:spPr>
            <a:xfrm>
              <a:off x="6248598" y="606415"/>
              <a:ext cx="2102380" cy="237077"/>
            </a:xfrm>
            <a:prstGeom prst="rect">
              <a:avLst/>
            </a:prstGeom>
          </p:spPr>
          <p:txBody>
            <a:bodyPr vert="horz" wrap="squar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</a:pPr>
              <a:r>
                <a:rPr lang="en-US" sz="1050" dirty="0">
                  <a:solidFill>
                    <a:schemeClr val="bg1">
                      <a:lumMod val="95000"/>
                    </a:scheme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Binary Coalescence of two compact objects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45466" y="1993123"/>
            <a:ext cx="18344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 err="1">
                <a:solidFill>
                  <a:srgbClr val="FFFFFF"/>
                </a:solidFill>
              </a:rPr>
              <a:t>f</a:t>
            </a:r>
            <a:r>
              <a:rPr lang="en-US" sz="1350" i="1" baseline="-25000" dirty="0" err="1">
                <a:solidFill>
                  <a:srgbClr val="FFFFFF"/>
                </a:solidFill>
              </a:rPr>
              <a:t>gw</a:t>
            </a:r>
            <a:r>
              <a:rPr lang="en-US" sz="1350" i="1" dirty="0">
                <a:solidFill>
                  <a:srgbClr val="FFFFFF"/>
                </a:solidFill>
              </a:rPr>
              <a:t> = 2 x </a:t>
            </a:r>
            <a:r>
              <a:rPr lang="en-US" sz="1350" i="1" dirty="0" err="1">
                <a:solidFill>
                  <a:srgbClr val="FFFFFF"/>
                </a:solidFill>
              </a:rPr>
              <a:t>f</a:t>
            </a:r>
            <a:r>
              <a:rPr lang="en-US" sz="1350" i="1" baseline="-25000" dirty="0" err="1">
                <a:solidFill>
                  <a:srgbClr val="FFFFFF"/>
                </a:solidFill>
              </a:rPr>
              <a:t>orbital</a:t>
            </a:r>
            <a:endParaRPr lang="en-US" sz="1350" i="1" dirty="0">
              <a:solidFill>
                <a:srgbClr val="FFFFFF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5012207" y="2123832"/>
            <a:ext cx="236071" cy="11858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35" y="3848026"/>
            <a:ext cx="1197265" cy="1197265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1609209" y="3142951"/>
            <a:ext cx="2063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Distance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rgbClr val="00B0F0"/>
                </a:solidFill>
                <a:latin typeface="Times" pitchFamily="2" charset="0"/>
              </a:rPr>
              <a:t>r</a:t>
            </a:r>
          </a:p>
          <a:p>
            <a:r>
              <a:rPr lang="en-US" dirty="0">
                <a:solidFill>
                  <a:schemeClr val="bg1"/>
                </a:solidFill>
              </a:rPr>
              <a:t>Speed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rgbClr val="00B0F0"/>
                </a:solidFill>
                <a:latin typeface="Times" pitchFamily="2" charset="0"/>
              </a:rPr>
              <a:t>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00983" y="1350389"/>
            <a:ext cx="44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" pitchFamily="2" charset="0"/>
              </a:rPr>
              <a:t>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79993" y="1630986"/>
            <a:ext cx="44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" pitchFamily="2" charset="0"/>
              </a:rPr>
              <a:t>m</a:t>
            </a:r>
          </a:p>
        </p:txBody>
      </p:sp>
      <p:grpSp>
        <p:nvGrpSpPr>
          <p:cNvPr id="25" name="Group 24"/>
          <p:cNvGrpSpPr/>
          <p:nvPr/>
        </p:nvGrpSpPr>
        <p:grpSpPr>
          <a:xfrm rot="16200000">
            <a:off x="463770" y="2568654"/>
            <a:ext cx="1667999" cy="1313916"/>
            <a:chOff x="2857500" y="3705264"/>
            <a:chExt cx="2722762" cy="2162136"/>
          </a:xfrm>
        </p:grpSpPr>
        <p:pic>
          <p:nvPicPr>
            <p:cNvPr id="26" name="Picture 42" descr="grav+PolAnim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56264" y="3705264"/>
              <a:ext cx="2223998" cy="17510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Straight Arrow Connector 26"/>
            <p:cNvCxnSpPr/>
            <p:nvPr/>
          </p:nvCxnSpPr>
          <p:spPr>
            <a:xfrm flipH="1" flipV="1">
              <a:off x="2857500" y="4476750"/>
              <a:ext cx="2343150" cy="139065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0A116D3-3951-E019-828D-7C849509F073}"/>
              </a:ext>
            </a:extLst>
          </p:cNvPr>
          <p:cNvSpPr/>
          <p:nvPr/>
        </p:nvSpPr>
        <p:spPr>
          <a:xfrm>
            <a:off x="3922104" y="4436648"/>
            <a:ext cx="1185621" cy="44170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10E359-7CCF-9C68-BD7C-2D6E430EC337}"/>
              </a:ext>
            </a:extLst>
          </p:cNvPr>
          <p:cNvSpPr txBox="1"/>
          <p:nvPr/>
        </p:nvSpPr>
        <p:spPr>
          <a:xfrm>
            <a:off x="4193982" y="3700558"/>
            <a:ext cx="3661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About once a week, </a:t>
            </a:r>
          </a:p>
          <a:p>
            <a:pPr algn="ctr"/>
            <a:r>
              <a:rPr lang="en-US" sz="1500" dirty="0">
                <a:solidFill>
                  <a:srgbClr val="FFFF00"/>
                </a:solidFill>
              </a:rPr>
              <a:t>a wave passes with this characteristic strain:</a:t>
            </a:r>
          </a:p>
        </p:txBody>
      </p:sp>
      <p:pic>
        <p:nvPicPr>
          <p:cNvPr id="6" name="Picture 5" descr="latex-image-1.pdf">
            <a:extLst>
              <a:ext uri="{FF2B5EF4-FFF2-40B4-BE49-F238E27FC236}">
                <a16:creationId xmlns:a16="http://schemas.microsoft.com/office/drawing/2014/main" id="{3E496A84-444F-8B5C-88E6-600707A80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00"/>
          <a:stretch/>
        </p:blipFill>
        <p:spPr>
          <a:xfrm>
            <a:off x="4857750" y="3147255"/>
            <a:ext cx="2333625" cy="58457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BB8366C-F851-6EEC-A28B-7F09C1B00AB7}"/>
              </a:ext>
            </a:extLst>
          </p:cNvPr>
          <p:cNvSpPr/>
          <p:nvPr/>
        </p:nvSpPr>
        <p:spPr>
          <a:xfrm rot="20941857">
            <a:off x="1784199" y="1232954"/>
            <a:ext cx="6813032" cy="249763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A change in distance </a:t>
            </a:r>
            <a:r>
              <a:rPr lang="fr-FR" sz="2400" dirty="0" err="1"/>
              <a:t>from</a:t>
            </a:r>
            <a:r>
              <a:rPr lang="fr-FR" sz="2400" dirty="0"/>
              <a:t> </a:t>
            </a:r>
            <a:r>
              <a:rPr lang="fr-FR" sz="2400" dirty="0" err="1"/>
              <a:t>here</a:t>
            </a:r>
            <a:r>
              <a:rPr lang="fr-FR" sz="2400" dirty="0"/>
              <a:t> to Alpha </a:t>
            </a:r>
            <a:r>
              <a:rPr lang="fr-FR" sz="2400" dirty="0" err="1"/>
              <a:t>Centauri</a:t>
            </a:r>
            <a:r>
              <a:rPr lang="fr-FR" sz="2400" dirty="0"/>
              <a:t> </a:t>
            </a:r>
          </a:p>
          <a:p>
            <a:pPr algn="ctr"/>
            <a:r>
              <a:rPr lang="fr-FR" sz="2400" dirty="0"/>
              <a:t>(4 light-</a:t>
            </a:r>
            <a:r>
              <a:rPr lang="fr-FR" sz="2400" dirty="0" err="1"/>
              <a:t>years</a:t>
            </a:r>
            <a:r>
              <a:rPr lang="fr-FR" sz="2400" dirty="0"/>
              <a:t> distant) </a:t>
            </a:r>
          </a:p>
          <a:p>
            <a:pPr algn="ctr"/>
            <a:r>
              <a:rPr lang="fr-FR" sz="2400" dirty="0"/>
              <a:t>of the </a:t>
            </a:r>
            <a:r>
              <a:rPr lang="fr-FR" sz="2400" dirty="0" err="1"/>
              <a:t>thickness</a:t>
            </a:r>
            <a:r>
              <a:rPr lang="fr-FR" sz="2400" dirty="0"/>
              <a:t> of a </a:t>
            </a:r>
            <a:r>
              <a:rPr lang="fr-FR" sz="2400" dirty="0" err="1"/>
              <a:t>human</a:t>
            </a:r>
            <a:r>
              <a:rPr lang="fr-FR" sz="2400" dirty="0"/>
              <a:t> </a:t>
            </a:r>
            <a:r>
              <a:rPr lang="fr-FR" sz="2400" dirty="0" err="1"/>
              <a:t>hair</a:t>
            </a:r>
            <a:r>
              <a:rPr lang="fr-FR" sz="2400" dirty="0"/>
              <a:t> </a:t>
            </a:r>
          </a:p>
          <a:p>
            <a:pPr algn="ctr"/>
            <a:r>
              <a:rPr lang="fr-FR" sz="2400" dirty="0"/>
              <a:t>(10 microns)</a:t>
            </a:r>
          </a:p>
        </p:txBody>
      </p:sp>
    </p:spTree>
    <p:extLst>
      <p:ext uri="{BB962C8B-B14F-4D97-AF65-F5344CB8AC3E}">
        <p14:creationId xmlns:p14="http://schemas.microsoft.com/office/powerpoint/2010/main" val="17608963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W_vid_1509_005_AR_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520884">
            <a:off x="1378157" y="867328"/>
            <a:ext cx="4015216" cy="22585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45"/>
          <a:stretch/>
        </p:blipFill>
        <p:spPr>
          <a:xfrm>
            <a:off x="1542936" y="3267517"/>
            <a:ext cx="2347276" cy="16664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00269" y="3474569"/>
            <a:ext cx="44618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FF"/>
                </a:solidFill>
              </a:rPr>
              <a:t>Amplitude of the gravitational wave strain is 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h =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L/L</a:t>
            </a:r>
          </a:p>
          <a:p>
            <a:pPr algn="ctr"/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=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 h L</a:t>
            </a:r>
          </a:p>
          <a:p>
            <a:pPr algn="ctr"/>
            <a:r>
              <a:rPr lang="en-US" sz="1500" dirty="0">
                <a:solidFill>
                  <a:srgbClr val="FFFFFF"/>
                </a:solidFill>
              </a:rPr>
              <a:t>Big 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 </a:t>
            </a:r>
            <a:r>
              <a:rPr lang="en-US" sz="1500" dirty="0">
                <a:solidFill>
                  <a:srgbClr val="FFFFFF"/>
                </a:solidFill>
              </a:rPr>
              <a:t>makes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</a:t>
            </a:r>
            <a:r>
              <a:rPr lang="en-US" sz="1500" dirty="0">
                <a:solidFill>
                  <a:srgbClr val="FFFFFF"/>
                </a:solidFill>
              </a:rPr>
              <a:t> easier to measure; current detectors have 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 =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 4 km, so from our two-mass example  </a:t>
            </a:r>
          </a:p>
          <a:p>
            <a:pPr algn="ctr"/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~10</a:t>
            </a:r>
            <a:r>
              <a:rPr lang="en-US" sz="1500" baseline="30000" dirty="0">
                <a:solidFill>
                  <a:srgbClr val="FFFFFF"/>
                </a:solidFill>
                <a:latin typeface="Times" pitchFamily="2" charset="0"/>
              </a:rPr>
              <a:t>-21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 x ~10</a:t>
            </a:r>
            <a:r>
              <a:rPr lang="en-US" sz="1500" baseline="30000" dirty="0">
                <a:solidFill>
                  <a:srgbClr val="FFFFFF"/>
                </a:solidFill>
                <a:latin typeface="Times" pitchFamily="2" charset="0"/>
              </a:rPr>
              <a:t>3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 = ~ 10</a:t>
            </a:r>
            <a:r>
              <a:rPr lang="en-US" sz="1500" baseline="30000" dirty="0">
                <a:solidFill>
                  <a:srgbClr val="FFFFFF"/>
                </a:solidFill>
                <a:latin typeface="Times" pitchFamily="2" charset="0"/>
              </a:rPr>
              <a:t>-18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m</a:t>
            </a:r>
            <a:endParaRPr lang="en-US" sz="1500" dirty="0">
              <a:solidFill>
                <a:srgbClr val="FFFFFF"/>
              </a:solidFill>
            </a:endParaRPr>
          </a:p>
          <a:p>
            <a:pPr algn="ctr"/>
            <a:endParaRPr lang="en-US" sz="1500" i="1" dirty="0">
              <a:solidFill>
                <a:srgbClr val="FFFFFF"/>
              </a:solidFill>
              <a:latin typeface="Times" pitchFamily="2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142068" y="3632644"/>
            <a:ext cx="0" cy="505427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51596" y="3751657"/>
            <a:ext cx="2443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FF"/>
                </a:solidFill>
              </a:rPr>
              <a:t>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317401" y="3417884"/>
            <a:ext cx="2312" cy="188015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3637852" y="4083555"/>
            <a:ext cx="203456" cy="1295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" y="89952"/>
            <a:ext cx="8913181" cy="857250"/>
          </a:xfrm>
        </p:spPr>
        <p:txBody>
          <a:bodyPr>
            <a:noAutofit/>
          </a:bodyPr>
          <a:lstStyle/>
          <a:p>
            <a:r>
              <a:rPr lang="en-US" dirty="0"/>
              <a:t>Stretching and squeezing of space-time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20267" y="3294201"/>
            <a:ext cx="55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ΔL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65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W_vid_1509_005_AR_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520884">
            <a:off x="1378157" y="867328"/>
            <a:ext cx="4015216" cy="22585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45"/>
          <a:stretch/>
        </p:blipFill>
        <p:spPr>
          <a:xfrm>
            <a:off x="1542936" y="3267517"/>
            <a:ext cx="2347276" cy="16664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00269" y="3474569"/>
            <a:ext cx="44618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FF"/>
                </a:solidFill>
              </a:rPr>
              <a:t>Amplitude of the gravitational wave strain is 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h =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L/L</a:t>
            </a:r>
          </a:p>
          <a:p>
            <a:pPr algn="ctr"/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=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 h L</a:t>
            </a:r>
          </a:p>
          <a:p>
            <a:pPr algn="ctr"/>
            <a:r>
              <a:rPr lang="en-US" sz="1500" dirty="0">
                <a:solidFill>
                  <a:srgbClr val="FFFFFF"/>
                </a:solidFill>
              </a:rPr>
              <a:t>Big 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 </a:t>
            </a:r>
            <a:r>
              <a:rPr lang="en-US" sz="1500" dirty="0">
                <a:solidFill>
                  <a:srgbClr val="FFFFFF"/>
                </a:solidFill>
              </a:rPr>
              <a:t>makes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</a:t>
            </a:r>
            <a:r>
              <a:rPr lang="en-US" sz="1500" dirty="0">
                <a:solidFill>
                  <a:srgbClr val="FFFFFF"/>
                </a:solidFill>
              </a:rPr>
              <a:t> easier to measure; current detectors have 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 =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 4 km, so from our two-mass example  </a:t>
            </a:r>
          </a:p>
          <a:p>
            <a:pPr algn="ctr"/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~10</a:t>
            </a:r>
            <a:r>
              <a:rPr lang="en-US" sz="1500" baseline="30000" dirty="0">
                <a:solidFill>
                  <a:srgbClr val="FFFFFF"/>
                </a:solidFill>
                <a:latin typeface="Times" pitchFamily="2" charset="0"/>
              </a:rPr>
              <a:t>-21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 x ~10</a:t>
            </a:r>
            <a:r>
              <a:rPr lang="en-US" sz="1500" baseline="30000" dirty="0">
                <a:solidFill>
                  <a:srgbClr val="FFFFFF"/>
                </a:solidFill>
                <a:latin typeface="Times" pitchFamily="2" charset="0"/>
              </a:rPr>
              <a:t>3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 = ~ 10</a:t>
            </a:r>
            <a:r>
              <a:rPr lang="en-US" sz="1500" baseline="30000" dirty="0">
                <a:solidFill>
                  <a:srgbClr val="FFFFFF"/>
                </a:solidFill>
                <a:latin typeface="Times" pitchFamily="2" charset="0"/>
              </a:rPr>
              <a:t>-18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m</a:t>
            </a:r>
            <a:endParaRPr lang="en-US" sz="1500" dirty="0">
              <a:solidFill>
                <a:srgbClr val="FFFFFF"/>
              </a:solidFill>
            </a:endParaRPr>
          </a:p>
          <a:p>
            <a:pPr algn="ctr"/>
            <a:endParaRPr lang="en-US" sz="1500" i="1" dirty="0">
              <a:solidFill>
                <a:srgbClr val="FFFFFF"/>
              </a:solidFill>
              <a:latin typeface="Times" pitchFamily="2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142068" y="3632644"/>
            <a:ext cx="0" cy="505427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51596" y="3751657"/>
            <a:ext cx="2443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FF"/>
                </a:solidFill>
              </a:rPr>
              <a:t>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317401" y="3417884"/>
            <a:ext cx="2312" cy="188015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3637852" y="4083555"/>
            <a:ext cx="203456" cy="1295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" y="89952"/>
            <a:ext cx="8913181" cy="857250"/>
          </a:xfrm>
        </p:spPr>
        <p:txBody>
          <a:bodyPr>
            <a:noAutofit/>
          </a:bodyPr>
          <a:lstStyle/>
          <a:p>
            <a:r>
              <a:rPr lang="en-US" dirty="0"/>
              <a:t>Stretching and squeezing of space-time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20267" y="3294201"/>
            <a:ext cx="55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ΔL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48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B47CE2C-9BC9-6780-235F-5D075188D869}"/>
              </a:ext>
            </a:extLst>
          </p:cNvPr>
          <p:cNvSpPr/>
          <p:nvPr/>
        </p:nvSpPr>
        <p:spPr>
          <a:xfrm>
            <a:off x="6428403" y="4399877"/>
            <a:ext cx="878980" cy="32506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9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binary neutron star signal, with and without the interferometer noise</a:t>
            </a:r>
          </a:p>
        </p:txBody>
      </p:sp>
      <p:pic>
        <p:nvPicPr>
          <p:cNvPr id="6" name="BNS_chir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747" t="8840" r="1674" b="5249"/>
          <a:stretch/>
        </p:blipFill>
        <p:spPr>
          <a:xfrm>
            <a:off x="1191176" y="1181572"/>
            <a:ext cx="6809825" cy="37980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0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-106563" y="179486"/>
            <a:ext cx="6308494" cy="52506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</a:rPr>
              <a:t>Newtonian background due to seismic environment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100668" y="882253"/>
            <a:ext cx="6148143" cy="4342156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Helvetica" charset="0"/>
              </a:rPr>
              <a:t>In principle, can eliminate all direct mechanical coupling </a:t>
            </a:r>
          </a:p>
          <a:p>
            <a:r>
              <a:rPr lang="en-US" sz="1800" dirty="0">
                <a:latin typeface="Helvetica" charset="0"/>
              </a:rPr>
              <a:t>Can not shield against the wandering</a:t>
            </a:r>
            <a:r>
              <a:rPr lang="en-US" sz="1800" b="1" dirty="0">
                <a:latin typeface="Helvetica" charset="0"/>
              </a:rPr>
              <a:t> </a:t>
            </a:r>
            <a:r>
              <a:rPr lang="en-US" sz="1800" dirty="0">
                <a:latin typeface="Helvetica" charset="0"/>
              </a:rPr>
              <a:t>net gravity vector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8859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288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5717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29146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6B7CCA-824E-AA4C-937E-B064C7B10DC8}" type="slidenum">
              <a:rPr lang="en-US" sz="900">
                <a:latin typeface="Helvetica" charset="0"/>
              </a:rPr>
              <a:pPr/>
              <a:t>5</a:t>
            </a:fld>
            <a:endParaRPr lang="en-US" sz="900">
              <a:latin typeface="Helvetica" charset="0"/>
            </a:endParaRPr>
          </a:p>
        </p:txBody>
      </p:sp>
      <p:pic>
        <p:nvPicPr>
          <p:cNvPr id="9" name="Content Placeholder 4" descr="bsc structure as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6339816" y="-33420"/>
            <a:ext cx="1669540" cy="17249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89" y="1890028"/>
            <a:ext cx="2797026" cy="1287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72" y="3261943"/>
            <a:ext cx="2432012" cy="1842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2869" y="2026734"/>
            <a:ext cx="3118131" cy="300246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3814089" y="2441069"/>
            <a:ext cx="799244" cy="1855023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868330" y="978520"/>
            <a:ext cx="1306256" cy="161413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591230" y="1262876"/>
            <a:ext cx="621577" cy="278501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7212807" y="1092821"/>
            <a:ext cx="76079" cy="239068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5663564" y="1092821"/>
            <a:ext cx="1549242" cy="2711403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716168" y="4934414"/>
            <a:ext cx="10887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Images: J. Harms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5D330F-2719-0370-4F72-E35D0F059D80}"/>
              </a:ext>
            </a:extLst>
          </p:cNvPr>
          <p:cNvSpPr txBox="1"/>
          <p:nvPr/>
        </p:nvSpPr>
        <p:spPr>
          <a:xfrm rot="16200000">
            <a:off x="7466416" y="4169641"/>
            <a:ext cx="1390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Images: J. Harms</a:t>
            </a:r>
          </a:p>
        </p:txBody>
      </p:sp>
    </p:spTree>
    <p:extLst>
      <p:ext uri="{BB962C8B-B14F-4D97-AF65-F5344CB8AC3E}">
        <p14:creationId xmlns:p14="http://schemas.microsoft.com/office/powerpoint/2010/main" val="18712503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DA42-6BB2-904A-9B7E-EC45CA5F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40km 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6DD956-8AB4-A24D-BFAC-6E47E17A6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1" r="7759"/>
          <a:stretch/>
        </p:blipFill>
        <p:spPr>
          <a:xfrm>
            <a:off x="5184587" y="2587892"/>
            <a:ext cx="2796639" cy="18776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35CE1B-0EA7-954B-97D3-46253BD919F9}"/>
              </a:ext>
            </a:extLst>
          </p:cNvPr>
          <p:cNvSpPr txBox="1"/>
          <p:nvPr/>
        </p:nvSpPr>
        <p:spPr>
          <a:xfrm>
            <a:off x="5184586" y="4270140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kern="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Kuns</a:t>
            </a:r>
            <a:endParaRPr lang="en-US" sz="1200" kern="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264090A-4D25-2A45-80FA-95D909219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3E5AB8-9063-7D48-827A-74CE83601947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50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D7140F-B826-1C44-BF4D-D4596D805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896" y="3379237"/>
            <a:ext cx="3747284" cy="9066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09F61-B131-7944-8CCB-2CE7ADA05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51" y="1049151"/>
            <a:ext cx="5809099" cy="148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189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7FCDB-D16F-2744-A451-9DAB471A6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40km?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9D8A8B-92A5-DC49-A9D4-DE182AB2A0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Broadly speaking, the sensitivity of these instruments improves with length</a:t>
                </a:r>
              </a:p>
              <a:p>
                <a:r>
                  <a:rPr lang="en-US" dirty="0"/>
                  <a:t>The bandwidth is, however, limited to roughly</a:t>
                </a:r>
                <a:br>
                  <a:rPr lang="en-US" dirty="0"/>
                </a:br>
                <a:br>
                  <a:rPr lang="en-US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3×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𝑘𝑚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 ×40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𝑘𝑚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≃4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𝑘𝐻𝑧</m:t>
                    </m:r>
                  </m:oMath>
                </a14:m>
                <a:br>
                  <a:rPr lang="en-US" b="0" dirty="0"/>
                </a:br>
                <a:br>
                  <a:rPr lang="en-US" b="0" dirty="0"/>
                </a:br>
                <a:r>
                  <a:rPr lang="en-US" b="0" dirty="0"/>
                  <a:t>so making a detector longer than 40km would compromise its access to interesting astrophysics (i.e., post-merger signals and supernovae).</a:t>
                </a:r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9D8A8B-92A5-DC49-A9D4-DE182AB2A0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1119" r="-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FF2FC-12D2-5841-BADE-638AD7C46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April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C1E52-EA19-F346-8AB2-4107C95FFB3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M. Evans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29AA0-6179-5A43-817A-AA967C7A8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3E5AB8-9063-7D48-827A-74CE83601947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51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066771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C6AB1-4003-D944-8A26-5E18EA03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CE do?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5A1DC-218B-984D-A23C-EB6420B9F440}"/>
              </a:ext>
            </a:extLst>
          </p:cNvPr>
          <p:cNvSpPr txBox="1"/>
          <p:nvPr/>
        </p:nvSpPr>
        <p:spPr>
          <a:xfrm>
            <a:off x="2212262" y="4313687"/>
            <a:ext cx="14125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arXiv</a:t>
            </a:r>
            <a:r>
              <a:rPr lang="en-US" sz="1350" kern="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 1902.09485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D259AEF-1296-5948-A575-DCAC11C59B2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M. Evans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07A6774-01D7-424A-BABC-B61F434A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3E5AB8-9063-7D48-827A-74CE83601947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52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25752C-DAD6-614C-A1E9-7C18DCCD2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569" y="920165"/>
            <a:ext cx="5487790" cy="41209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372A1D8-41E4-2649-8894-CD9B4ACDE15D}"/>
              </a:ext>
            </a:extLst>
          </p:cNvPr>
          <p:cNvSpPr/>
          <p:nvPr/>
        </p:nvSpPr>
        <p:spPr>
          <a:xfrm>
            <a:off x="2985146" y="1897812"/>
            <a:ext cx="452511" cy="452511"/>
          </a:xfrm>
          <a:prstGeom prst="ellipse">
            <a:avLst/>
          </a:prstGeom>
          <a:noFill/>
          <a:ln w="1270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16753B-B83C-3446-B939-6838A8B5EE5A}"/>
              </a:ext>
            </a:extLst>
          </p:cNvPr>
          <p:cNvSpPr txBox="1"/>
          <p:nvPr/>
        </p:nvSpPr>
        <p:spPr>
          <a:xfrm>
            <a:off x="2537144" y="158995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kern="0">
                <a:solidFill>
                  <a:prstClr val="white">
                    <a:lumMod val="65000"/>
                  </a:prstClr>
                </a:solidFill>
                <a:effectLst>
                  <a:glow rad="254000">
                    <a:schemeClr val="tx1">
                      <a:alpha val="80000"/>
                    </a:schemeClr>
                  </a:glo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>
                  <a:glow rad="254000">
                    <a:prstClr val="white">
                      <a:alpha val="8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81917A-96BC-DD45-8D9D-FCEED3427006}"/>
              </a:ext>
            </a:extLst>
          </p:cNvPr>
          <p:cNvSpPr/>
          <p:nvPr/>
        </p:nvSpPr>
        <p:spPr>
          <a:xfrm>
            <a:off x="5181155" y="1272630"/>
            <a:ext cx="452511" cy="452511"/>
          </a:xfrm>
          <a:prstGeom prst="ellipse">
            <a:avLst/>
          </a:prstGeom>
          <a:noFill/>
          <a:ln w="1270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788CAF-B05C-3644-8F36-8666E578A23B}"/>
              </a:ext>
            </a:extLst>
          </p:cNvPr>
          <p:cNvSpPr txBox="1"/>
          <p:nvPr/>
        </p:nvSpPr>
        <p:spPr>
          <a:xfrm>
            <a:off x="5181155" y="875597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>
                  <a:glow rad="254000">
                    <a:prstClr val="white">
                      <a:alpha val="8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BBH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2D547F-C385-7B41-AD95-D48D269958A2}"/>
              </a:ext>
            </a:extLst>
          </p:cNvPr>
          <p:cNvSpPr/>
          <p:nvPr/>
        </p:nvSpPr>
        <p:spPr>
          <a:xfrm>
            <a:off x="6337561" y="1777415"/>
            <a:ext cx="452511" cy="425018"/>
          </a:xfrm>
          <a:prstGeom prst="ellipse">
            <a:avLst/>
          </a:prstGeom>
          <a:noFill/>
          <a:ln w="1270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7642B-5D00-814A-893E-A0DAFE6FD282}"/>
              </a:ext>
            </a:extLst>
          </p:cNvPr>
          <p:cNvSpPr txBox="1"/>
          <p:nvPr/>
        </p:nvSpPr>
        <p:spPr>
          <a:xfrm>
            <a:off x="5633666" y="178279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>
                  <a:glow rad="254000">
                    <a:prstClr val="white">
                      <a:alpha val="8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IMBH</a:t>
            </a:r>
          </a:p>
        </p:txBody>
      </p:sp>
    </p:spTree>
    <p:extLst>
      <p:ext uri="{BB962C8B-B14F-4D97-AF65-F5344CB8AC3E}">
        <p14:creationId xmlns:p14="http://schemas.microsoft.com/office/powerpoint/2010/main" val="28263083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C5CBC8-C83B-0A43-8594-3468ED3DE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52"/>
          <a:stretch/>
        </p:blipFill>
        <p:spPr>
          <a:xfrm>
            <a:off x="5883029" y="2077382"/>
            <a:ext cx="3035420" cy="21967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38F1B3-425D-0142-A14A-9F3D83FD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047" y="106250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Noise improvements: reducing quantum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F5EE6-5DD9-344B-9F31-525A2C5BE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06" y="976003"/>
            <a:ext cx="7771228" cy="1578990"/>
          </a:xfrm>
        </p:spPr>
        <p:txBody>
          <a:bodyPr>
            <a:normAutofit/>
          </a:bodyPr>
          <a:lstStyle/>
          <a:p>
            <a:pPr marL="385760" indent="-342900"/>
            <a:r>
              <a:rPr lang="en-US" dirty="0"/>
              <a:t>Increasing the laser power in the arms</a:t>
            </a:r>
          </a:p>
          <a:p>
            <a:pPr marL="342891" lvl="1" indent="0">
              <a:buNone/>
            </a:pPr>
            <a:r>
              <a:rPr lang="en-US" dirty="0"/>
              <a:t>O1,O2 (100kW) </a:t>
            </a:r>
            <a:r>
              <a:rPr lang="en-US" dirty="0">
                <a:sym typeface="Wingdings" pitchFamily="2" charset="2"/>
              </a:rPr>
              <a:t> O3 (200kW)  goal is 400 kW for O4</a:t>
            </a:r>
          </a:p>
          <a:p>
            <a:pPr marL="385760" indent="-342900"/>
            <a:r>
              <a:rPr lang="en-US" dirty="0">
                <a:sym typeface="Wingdings" pitchFamily="2" charset="2"/>
              </a:rPr>
              <a:t>Not easy!</a:t>
            </a:r>
          </a:p>
          <a:p>
            <a:pPr marL="685791" lvl="1" indent="-342900"/>
            <a:endParaRPr lang="en-US" sz="12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0576B-7B31-694F-BE68-1A8799A5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53</a:t>
            </a:fld>
            <a:endParaRPr lang="en-US"/>
          </a:p>
        </p:txBody>
      </p:sp>
      <p:pic>
        <p:nvPicPr>
          <p:cNvPr id="7" name="IMG_5321.jpg" descr="IMG_5321.jpg">
            <a:extLst>
              <a:ext uri="{FF2B5EF4-FFF2-40B4-BE49-F238E27FC236}">
                <a16:creationId xmlns:a16="http://schemas.microsoft.com/office/drawing/2014/main" id="{4D269646-FCBF-B843-883F-FCCA360C85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66" t="44414" r="33366" b="13160"/>
          <a:stretch/>
        </p:blipFill>
        <p:spPr>
          <a:xfrm flipH="1">
            <a:off x="4270009" y="3209426"/>
            <a:ext cx="1566389" cy="131802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2BC21A-19F9-5B48-8CCD-7434DDDCB278}"/>
              </a:ext>
            </a:extLst>
          </p:cNvPr>
          <p:cNvSpPr txBox="1">
            <a:spLocks/>
          </p:cNvSpPr>
          <p:nvPr/>
        </p:nvSpPr>
        <p:spPr>
          <a:xfrm>
            <a:off x="3021636" y="2655664"/>
            <a:ext cx="4006289" cy="21116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DF13AA-F020-A847-AB4F-EA2880412C4A}"/>
              </a:ext>
            </a:extLst>
          </p:cNvPr>
          <p:cNvSpPr/>
          <p:nvPr/>
        </p:nvSpPr>
        <p:spPr>
          <a:xfrm>
            <a:off x="553313" y="220472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You need a high power laser first..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Mirror radii must remain within a few meters of the ~2 kilometer nominal value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Control issues: angular control and parametric instabilities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``Point absorbers”</a:t>
            </a:r>
          </a:p>
        </p:txBody>
      </p:sp>
      <p:sp>
        <p:nvSpPr>
          <p:cNvPr id="9" name="Rectangle 8">
            <a:hlinkClick r:id="rId5"/>
            <a:extLst>
              <a:ext uri="{FF2B5EF4-FFF2-40B4-BE49-F238E27FC236}">
                <a16:creationId xmlns:a16="http://schemas.microsoft.com/office/drawing/2014/main" id="{A978E5EB-520E-9042-A49F-29B6298CD0B3}"/>
              </a:ext>
            </a:extLst>
          </p:cNvPr>
          <p:cNvSpPr/>
          <p:nvPr/>
        </p:nvSpPr>
        <p:spPr>
          <a:xfrm>
            <a:off x="4572000" y="6040386"/>
            <a:ext cx="4709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FFF00"/>
                </a:solidFill>
              </a:rPr>
              <a:t>Applied Optics</a:t>
            </a:r>
            <a:r>
              <a:rPr lang="en-US" sz="1600" u="sng" dirty="0">
                <a:solidFill>
                  <a:srgbClr val="FFFF00"/>
                </a:solidFill>
              </a:rPr>
              <a:t> Vol. 60, </a:t>
            </a:r>
            <a:r>
              <a:rPr lang="en-US" sz="16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6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0" name="Rectangle 9">
            <a:hlinkClick r:id="rId5"/>
            <a:extLst>
              <a:ext uri="{FF2B5EF4-FFF2-40B4-BE49-F238E27FC236}">
                <a16:creationId xmlns:a16="http://schemas.microsoft.com/office/drawing/2014/main" id="{2C55427A-7CD8-0C4D-BAC6-441807A11FCD}"/>
              </a:ext>
            </a:extLst>
          </p:cNvPr>
          <p:cNvSpPr/>
          <p:nvPr/>
        </p:nvSpPr>
        <p:spPr>
          <a:xfrm>
            <a:off x="4724400" y="6192786"/>
            <a:ext cx="4709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FFF00"/>
                </a:solidFill>
              </a:rPr>
              <a:t>Applied Optics</a:t>
            </a:r>
            <a:r>
              <a:rPr lang="en-US" sz="1600" u="sng" dirty="0">
                <a:solidFill>
                  <a:srgbClr val="FFFF00"/>
                </a:solidFill>
              </a:rPr>
              <a:t> Vol. 60, </a:t>
            </a:r>
            <a:r>
              <a:rPr lang="en-US" sz="16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6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1" name="Rectangle 10">
            <a:hlinkClick r:id="rId5"/>
            <a:extLst>
              <a:ext uri="{FF2B5EF4-FFF2-40B4-BE49-F238E27FC236}">
                <a16:creationId xmlns:a16="http://schemas.microsoft.com/office/drawing/2014/main" id="{C491C47F-2D2A-C14A-B06D-4F4C2219C3E3}"/>
              </a:ext>
            </a:extLst>
          </p:cNvPr>
          <p:cNvSpPr/>
          <p:nvPr/>
        </p:nvSpPr>
        <p:spPr>
          <a:xfrm>
            <a:off x="4876800" y="6345186"/>
            <a:ext cx="4709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FFF00"/>
                </a:solidFill>
              </a:rPr>
              <a:t>Applied Optics</a:t>
            </a:r>
            <a:r>
              <a:rPr lang="en-US" sz="1600" u="sng" dirty="0">
                <a:solidFill>
                  <a:srgbClr val="FFFF00"/>
                </a:solidFill>
              </a:rPr>
              <a:t> Vol. 60, </a:t>
            </a:r>
            <a:r>
              <a:rPr lang="en-US" sz="16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6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A7854177-9334-AA48-971F-6D68E63EE0EC}"/>
              </a:ext>
            </a:extLst>
          </p:cNvPr>
          <p:cNvSpPr/>
          <p:nvPr/>
        </p:nvSpPr>
        <p:spPr>
          <a:xfrm>
            <a:off x="5029200" y="6497586"/>
            <a:ext cx="4709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FFF00"/>
                </a:solidFill>
              </a:rPr>
              <a:t>Applied Optics</a:t>
            </a:r>
            <a:r>
              <a:rPr lang="en-US" sz="1600" u="sng" dirty="0">
                <a:solidFill>
                  <a:srgbClr val="FFFF00"/>
                </a:solidFill>
              </a:rPr>
              <a:t> Vol. 60, </a:t>
            </a:r>
            <a:r>
              <a:rPr lang="en-US" sz="16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6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C1AEAB-CB8F-DD4A-A6F7-5780B1772FEA}"/>
              </a:ext>
            </a:extLst>
          </p:cNvPr>
          <p:cNvSpPr txBox="1"/>
          <p:nvPr/>
        </p:nvSpPr>
        <p:spPr>
          <a:xfrm>
            <a:off x="1323909" y="3667874"/>
            <a:ext cx="30238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u="sng" dirty="0">
                <a:solidFill>
                  <a:srgbClr val="FFFF00"/>
                </a:solidFill>
              </a:rPr>
              <a:t>Applied Optics</a:t>
            </a:r>
            <a:r>
              <a:rPr lang="en-US" sz="1000" u="sng" dirty="0">
                <a:solidFill>
                  <a:srgbClr val="FFFF00"/>
                </a:solidFill>
              </a:rPr>
              <a:t> Vol. 60, </a:t>
            </a:r>
            <a:r>
              <a:rPr lang="en-US" sz="10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0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4" name="Rectangle 13">
            <a:hlinkClick r:id="rId5"/>
            <a:extLst>
              <a:ext uri="{FF2B5EF4-FFF2-40B4-BE49-F238E27FC236}">
                <a16:creationId xmlns:a16="http://schemas.microsoft.com/office/drawing/2014/main" id="{06125119-7E0B-5342-B6A3-F3F8881FA480}"/>
              </a:ext>
            </a:extLst>
          </p:cNvPr>
          <p:cNvSpPr/>
          <p:nvPr/>
        </p:nvSpPr>
        <p:spPr>
          <a:xfrm>
            <a:off x="5181600" y="6649986"/>
            <a:ext cx="4709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FFF00"/>
                </a:solidFill>
              </a:rPr>
              <a:t>Applied Optics</a:t>
            </a:r>
            <a:r>
              <a:rPr lang="en-US" sz="1600" u="sng" dirty="0">
                <a:solidFill>
                  <a:srgbClr val="FFFF00"/>
                </a:solidFill>
              </a:rPr>
              <a:t> Vol. 60, </a:t>
            </a:r>
            <a:r>
              <a:rPr lang="en-US" sz="16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6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5" name="Rectangle 14">
            <a:hlinkClick r:id="rId5"/>
            <a:extLst>
              <a:ext uri="{FF2B5EF4-FFF2-40B4-BE49-F238E27FC236}">
                <a16:creationId xmlns:a16="http://schemas.microsoft.com/office/drawing/2014/main" id="{DED43BAA-C4D1-4442-8BC6-204E7D513E4E}"/>
              </a:ext>
            </a:extLst>
          </p:cNvPr>
          <p:cNvSpPr/>
          <p:nvPr/>
        </p:nvSpPr>
        <p:spPr>
          <a:xfrm>
            <a:off x="5334000" y="6802386"/>
            <a:ext cx="4709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FFF00"/>
                </a:solidFill>
              </a:rPr>
              <a:t>Applied Optics</a:t>
            </a:r>
            <a:r>
              <a:rPr lang="en-US" sz="1600" u="sng" dirty="0">
                <a:solidFill>
                  <a:srgbClr val="FFFF00"/>
                </a:solidFill>
              </a:rPr>
              <a:t> Vol. 60, </a:t>
            </a:r>
            <a:r>
              <a:rPr lang="en-US" sz="16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6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F18ACBC-1170-8A41-BE20-2C63F9BB20B0}"/>
              </a:ext>
            </a:extLst>
          </p:cNvPr>
          <p:cNvSpPr txBox="1">
            <a:spLocks/>
          </p:cNvSpPr>
          <p:nvPr/>
        </p:nvSpPr>
        <p:spPr>
          <a:xfrm>
            <a:off x="453854" y="4061339"/>
            <a:ext cx="4763980" cy="1578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Complementary approach: </a:t>
            </a:r>
            <a:r>
              <a:rPr lang="en-US" sz="2400" dirty="0">
                <a:solidFill>
                  <a:srgbClr val="FFFF00"/>
                </a:solidFill>
              </a:rPr>
              <a:t>squeezed states of vacuum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5764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9"/>
          <p:cNvGrpSpPr/>
          <p:nvPr/>
        </p:nvGrpSpPr>
        <p:grpSpPr>
          <a:xfrm>
            <a:off x="1217298" y="1209844"/>
            <a:ext cx="2552932" cy="2451109"/>
            <a:chOff x="389158" y="1303866"/>
            <a:chExt cx="3403909" cy="3268145"/>
          </a:xfrm>
        </p:grpSpPr>
        <p:grpSp>
          <p:nvGrpSpPr>
            <p:cNvPr id="4" name="Group 41"/>
            <p:cNvGrpSpPr/>
            <p:nvPr/>
          </p:nvGrpSpPr>
          <p:grpSpPr>
            <a:xfrm>
              <a:off x="389158" y="1303866"/>
              <a:ext cx="3403909" cy="3268145"/>
              <a:chOff x="389158" y="1303866"/>
              <a:chExt cx="3403909" cy="3268145"/>
            </a:xfrm>
          </p:grpSpPr>
          <p:grpSp>
            <p:nvGrpSpPr>
              <p:cNvPr id="5" name="Group 95"/>
              <p:cNvGrpSpPr/>
              <p:nvPr/>
            </p:nvGrpSpPr>
            <p:grpSpPr>
              <a:xfrm>
                <a:off x="389158" y="1303866"/>
                <a:ext cx="3403909" cy="3268145"/>
                <a:chOff x="389158" y="1303866"/>
                <a:chExt cx="3403909" cy="3268145"/>
              </a:xfrm>
            </p:grpSpPr>
            <p:sp>
              <p:nvSpPr>
                <p:cNvPr id="45" name="Chord 44"/>
                <p:cNvSpPr/>
                <p:nvPr/>
              </p:nvSpPr>
              <p:spPr>
                <a:xfrm rot="17473198">
                  <a:off x="1761066" y="4064011"/>
                  <a:ext cx="499534" cy="516466"/>
                </a:xfrm>
                <a:prstGeom prst="chord">
                  <a:avLst/>
                </a:prstGeom>
                <a:solidFill>
                  <a:srgbClr val="FFFF00"/>
                </a:solidFill>
                <a:ln>
                  <a:solidFill>
                    <a:srgbClr val="3366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rot="10800000">
                  <a:off x="2011209" y="2826618"/>
                  <a:ext cx="1616469" cy="1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stCxn id="68" idx="2"/>
                  <a:endCxn id="45" idx="2"/>
                </p:cNvCxnSpPr>
                <p:nvPr/>
              </p:nvCxnSpPr>
              <p:spPr>
                <a:xfrm rot="16200000" flipH="1">
                  <a:off x="651428" y="2869110"/>
                  <a:ext cx="2701532" cy="8892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47"/>
                <p:cNvSpPr/>
                <p:nvPr/>
              </p:nvSpPr>
              <p:spPr>
                <a:xfrm rot="16200000" flipH="1" flipV="1">
                  <a:off x="1957905" y="2230109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89158" y="2650881"/>
                  <a:ext cx="695506" cy="302065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 rot="13391863">
                  <a:off x="2008305" y="2423535"/>
                  <a:ext cx="186520" cy="9639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10800000">
                  <a:off x="3606547" y="2452351"/>
                  <a:ext cx="186520" cy="79596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5400000">
                  <a:off x="1909214" y="1046718"/>
                  <a:ext cx="206089" cy="72038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116765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1262246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547827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828020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402342" y="276112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2280621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2453045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2679352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943380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566198" y="27730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3121191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 rot="16200000" flipH="1" flipV="1">
                  <a:off x="1957909" y="2605182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 rot="16200000" flipH="1" flipV="1">
                  <a:off x="1957911" y="240871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 rot="16200000" flipH="1" flipV="1">
                  <a:off x="1952526" y="1968157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 rot="16200000" flipH="1" flipV="1">
                  <a:off x="1947143" y="174787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 rot="16200000" flipH="1" flipV="1">
                  <a:off x="1947143" y="1527595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3309779" y="277898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3509143" y="277898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6879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9627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427077" y="2671825"/>
                  <a:ext cx="631257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LASER</a:t>
                  </a: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 flipV="1">
                  <a:off x="1947333" y="32010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 flipV="1">
                  <a:off x="1955800" y="33788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 flipV="1">
                  <a:off x="1947333" y="3675137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 flipV="1">
                  <a:off x="1955800" y="381907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 flipV="1">
                <a:off x="1955794" y="4047690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grpSp>
          <p:nvGrpSpPr>
            <p:cNvPr id="6" name="Group 115"/>
            <p:cNvGrpSpPr/>
            <p:nvPr/>
          </p:nvGrpSpPr>
          <p:grpSpPr>
            <a:xfrm>
              <a:off x="765397" y="3197171"/>
              <a:ext cx="702735" cy="770471"/>
              <a:chOff x="1100667" y="4868332"/>
              <a:chExt cx="1447804" cy="1566338"/>
            </a:xfrm>
          </p:grpSpPr>
          <p:cxnSp>
            <p:nvCxnSpPr>
              <p:cNvPr id="117" name="Straight Connector 116"/>
              <p:cNvCxnSpPr/>
              <p:nvPr/>
            </p:nvCxnSpPr>
            <p:spPr>
              <a:xfrm rot="16200000" flipH="1">
                <a:off x="1024466" y="5630333"/>
                <a:ext cx="1566338" cy="42336"/>
              </a:xfrm>
              <a:prstGeom prst="line">
                <a:avLst/>
              </a:prstGeom>
              <a:ln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rot="10800000" flipV="1">
                <a:off x="1100667" y="5672665"/>
                <a:ext cx="1447804" cy="8467"/>
              </a:xfrm>
              <a:prstGeom prst="line">
                <a:avLst/>
              </a:prstGeom>
              <a:ln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118"/>
              <p:cNvSpPr/>
              <p:nvPr/>
            </p:nvSpPr>
            <p:spPr>
              <a:xfrm>
                <a:off x="1344153" y="5249055"/>
                <a:ext cx="899083" cy="866363"/>
              </a:xfrm>
              <a:prstGeom prst="ellipse">
                <a:avLst/>
              </a:prstGeom>
              <a:gradFill flip="none" rotWithShape="1">
                <a:gsLst>
                  <a:gs pos="0">
                    <a:srgbClr val="675DD2">
                      <a:alpha val="47000"/>
                    </a:srgbClr>
                  </a:gs>
                  <a:gs pos="100000">
                    <a:srgbClr val="FFFFFF">
                      <a:alpha val="47000"/>
                    </a:srgbClr>
                  </a:gs>
                </a:gsLst>
                <a:lin ang="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24" name="Bent-Up Arrow 123"/>
            <p:cNvSpPr/>
            <p:nvPr/>
          </p:nvSpPr>
          <p:spPr>
            <a:xfrm>
              <a:off x="1595131" y="3442706"/>
              <a:ext cx="287867" cy="245534"/>
            </a:xfrm>
            <a:prstGeom prst="bentUp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1580269" y="3706792"/>
            <a:ext cx="1954584" cy="1390652"/>
            <a:chOff x="513727" y="4942387"/>
            <a:chExt cx="2606112" cy="1854201"/>
          </a:xfrm>
        </p:grpSpPr>
        <p:sp>
          <p:nvSpPr>
            <p:cNvPr id="160" name="Rounded Rectangle 159"/>
            <p:cNvSpPr/>
            <p:nvPr/>
          </p:nvSpPr>
          <p:spPr>
            <a:xfrm>
              <a:off x="513727" y="5001656"/>
              <a:ext cx="2207594" cy="179493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61" name="Straight Connector 160"/>
            <p:cNvCxnSpPr/>
            <p:nvPr/>
          </p:nvCxnSpPr>
          <p:spPr>
            <a:xfrm rot="16200000" flipH="1">
              <a:off x="612876" y="5937567"/>
              <a:ext cx="1706576" cy="11465"/>
            </a:xfrm>
            <a:prstGeom prst="line">
              <a:avLst/>
            </a:prstGeom>
            <a:ln>
              <a:head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10800000">
              <a:off x="1059225" y="6463599"/>
              <a:ext cx="1501666" cy="10411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837662" y="4942387"/>
              <a:ext cx="10316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595959"/>
                  </a:solidFill>
                </a:rPr>
                <a:t>Phase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96446" y="6051519"/>
              <a:ext cx="13297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IFO Signal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13403" y="5469399"/>
              <a:ext cx="492914" cy="468261"/>
            </a:xfrm>
            <a:prstGeom prst="ellipse">
              <a:avLst/>
            </a:prstGeom>
            <a:gradFill flip="none" rotWithShape="1">
              <a:gsLst>
                <a:gs pos="0">
                  <a:srgbClr val="675DD2">
                    <a:alpha val="47000"/>
                  </a:srgbClr>
                </a:gs>
                <a:gs pos="100000">
                  <a:srgbClr val="FFFFFF">
                    <a:alpha val="47000"/>
                  </a:srgbClr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65" name="Straight Arrow Connector 164"/>
            <p:cNvCxnSpPr/>
            <p:nvPr/>
          </p:nvCxnSpPr>
          <p:spPr>
            <a:xfrm rot="16200000" flipV="1">
              <a:off x="1054731" y="6058431"/>
              <a:ext cx="822076" cy="1067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90116" y="6435022"/>
              <a:ext cx="13297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595959"/>
                  </a:solidFill>
                </a:rPr>
                <a:t>Amplitude</a:t>
              </a:r>
            </a:p>
          </p:txBody>
        </p:sp>
      </p:grpSp>
      <p:sp>
        <p:nvSpPr>
          <p:cNvPr id="71" name="Right Arrow 70"/>
          <p:cNvSpPr/>
          <p:nvPr/>
        </p:nvSpPr>
        <p:spPr>
          <a:xfrm>
            <a:off x="3332084" y="2559377"/>
            <a:ext cx="222264" cy="1589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Right Arrow 71"/>
          <p:cNvSpPr/>
          <p:nvPr/>
        </p:nvSpPr>
        <p:spPr>
          <a:xfrm rot="16200000">
            <a:off x="2126458" y="1513042"/>
            <a:ext cx="222264" cy="1589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9" name="Content Placeholder 10"/>
          <p:cNvSpPr>
            <a:spLocks noGrp="1"/>
          </p:cNvSpPr>
          <p:nvPr>
            <p:ph idx="1"/>
          </p:nvPr>
        </p:nvSpPr>
        <p:spPr>
          <a:xfrm>
            <a:off x="3646188" y="3020870"/>
            <a:ext cx="4642789" cy="1470676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²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sz="1500" dirty="0">
                <a:solidFill>
                  <a:schemeClr val="bg1"/>
                </a:solidFill>
                <a:latin typeface="Arial" charset="0"/>
              </a:rPr>
              <a:t>When average amplitude is zero, the variance remains</a:t>
            </a:r>
          </a:p>
          <a:p>
            <a:pPr>
              <a:buFont typeface="Wingdings" charset="2"/>
              <a:buChar char="²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sz="1500" dirty="0">
                <a:solidFill>
                  <a:schemeClr val="bg1"/>
                </a:solidFill>
                <a:latin typeface="Arial" charset="0"/>
              </a:rPr>
              <a:t>Heisenberg uncertainty principle, </a:t>
            </a:r>
            <a:r>
              <a:rPr lang="en-US" sz="1500" dirty="0" err="1">
                <a:solidFill>
                  <a:schemeClr val="bg1"/>
                </a:solidFill>
                <a:latin typeface="Arial" charset="0"/>
              </a:rPr>
              <a:t>q</a:t>
            </a:r>
            <a:r>
              <a:rPr lang="en-US" sz="1500" dirty="0" err="1">
                <a:solidFill>
                  <a:schemeClr val="bg1"/>
                </a:solidFill>
              </a:rPr>
              <a:t>uadratures</a:t>
            </a:r>
            <a:r>
              <a:rPr lang="en-US" sz="1500" dirty="0">
                <a:solidFill>
                  <a:schemeClr val="bg1"/>
                </a:solidFill>
              </a:rPr>
              <a:t> associated with </a:t>
            </a:r>
            <a:r>
              <a:rPr lang="en-US" sz="1500" b="1" dirty="0">
                <a:solidFill>
                  <a:schemeClr val="bg1"/>
                </a:solidFill>
              </a:rPr>
              <a:t>amplitude</a:t>
            </a:r>
            <a:r>
              <a:rPr lang="en-US" sz="1500" dirty="0">
                <a:solidFill>
                  <a:schemeClr val="bg1"/>
                </a:solidFill>
              </a:rPr>
              <a:t> and </a:t>
            </a:r>
            <a:r>
              <a:rPr lang="en-US" sz="1500" b="1" dirty="0">
                <a:solidFill>
                  <a:schemeClr val="bg1"/>
                </a:solidFill>
              </a:rPr>
              <a:t>phase</a:t>
            </a:r>
          </a:p>
          <a:p>
            <a:pPr>
              <a:buFont typeface="Wingdings" charset="2"/>
              <a:buChar char="²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sz="1500" dirty="0">
                <a:solidFill>
                  <a:schemeClr val="bg1"/>
                </a:solidFill>
              </a:rPr>
              <a:t>They enter the interferometer from all the open ports of the interferometer, but the ones which matter are the one </a:t>
            </a:r>
            <a:r>
              <a:rPr lang="en-US" sz="1500" b="1" dirty="0">
                <a:solidFill>
                  <a:schemeClr val="bg1"/>
                </a:solidFill>
              </a:rPr>
              <a:t>entering from the anti-symmetric port</a:t>
            </a:r>
            <a:r>
              <a:rPr lang="en-US" sz="1500" dirty="0">
                <a:solidFill>
                  <a:schemeClr val="bg1"/>
                </a:solidFill>
              </a:rPr>
              <a:t>!</a:t>
            </a:r>
          </a:p>
          <a:p>
            <a:pPr>
              <a:buFont typeface="Wingdings" charset="2"/>
              <a:buChar char="²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en-US" sz="1500" dirty="0">
              <a:solidFill>
                <a:schemeClr val="bg1"/>
              </a:solidFill>
              <a:latin typeface="Arial" charset="0"/>
            </a:endParaRPr>
          </a:p>
          <a:p>
            <a:pPr>
              <a:buNone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en-US" sz="1500" dirty="0">
              <a:solidFill>
                <a:schemeClr val="bg1"/>
              </a:solidFill>
              <a:latin typeface="Arial" charset="0"/>
            </a:endParaRPr>
          </a:p>
          <a:p>
            <a:pPr>
              <a:buFont typeface="Wingdings" charset="2"/>
              <a:buChar char="²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en-US" sz="1500" dirty="0">
              <a:solidFill>
                <a:schemeClr val="bg1"/>
              </a:solidFill>
              <a:latin typeface="Arial" charset="0"/>
            </a:endParaRPr>
          </a:p>
          <a:p>
            <a:pPr>
              <a:buFont typeface="Wingdings" charset="2"/>
              <a:buChar char="²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en-US" sz="1500" dirty="0">
              <a:solidFill>
                <a:schemeClr val="bg1"/>
              </a:solidFill>
              <a:latin typeface="Arial" charset="0"/>
            </a:endParaRPr>
          </a:p>
          <a:p>
            <a:pPr>
              <a:buFont typeface="Wingdings" charset="2"/>
              <a:buChar char="²"/>
            </a:pPr>
            <a:endParaRPr lang="en-US" sz="1500" dirty="0">
              <a:solidFill>
                <a:schemeClr val="bg1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6460080" y="1393647"/>
            <a:ext cx="1198022" cy="1021757"/>
            <a:chOff x="4631309" y="1386009"/>
            <a:chExt cx="3153586" cy="2505691"/>
          </a:xfrm>
        </p:grpSpPr>
        <p:sp>
          <p:nvSpPr>
            <p:cNvPr id="73" name="Rectangle 72"/>
            <p:cNvSpPr/>
            <p:nvPr/>
          </p:nvSpPr>
          <p:spPr>
            <a:xfrm>
              <a:off x="4631309" y="1386009"/>
              <a:ext cx="2884153" cy="2505691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Line 3"/>
            <p:cNvSpPr>
              <a:spLocks noChangeShapeType="1"/>
            </p:cNvSpPr>
            <p:nvPr/>
          </p:nvSpPr>
          <p:spPr bwMode="auto">
            <a:xfrm>
              <a:off x="4676722" y="2763988"/>
              <a:ext cx="2443163" cy="0"/>
            </a:xfrm>
            <a:prstGeom prst="line">
              <a:avLst/>
            </a:prstGeom>
            <a:noFill/>
            <a:ln w="126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50" dirty="0"/>
            </a:p>
          </p:txBody>
        </p:sp>
        <p:grpSp>
          <p:nvGrpSpPr>
            <p:cNvPr id="76" name="Group 11"/>
            <p:cNvGrpSpPr/>
            <p:nvPr/>
          </p:nvGrpSpPr>
          <p:grpSpPr>
            <a:xfrm>
              <a:off x="5319204" y="1390916"/>
              <a:ext cx="2465691" cy="2211270"/>
              <a:chOff x="6281282" y="2975092"/>
              <a:chExt cx="2465691" cy="2211270"/>
            </a:xfrm>
          </p:grpSpPr>
          <p:sp>
            <p:nvSpPr>
              <p:cNvPr id="77" name="Oval 4"/>
              <p:cNvSpPr>
                <a:spLocks noChangeArrowheads="1"/>
              </p:cNvSpPr>
              <p:nvPr/>
            </p:nvSpPr>
            <p:spPr bwMode="auto">
              <a:xfrm>
                <a:off x="6477000" y="3890963"/>
                <a:ext cx="914400" cy="838200"/>
              </a:xfrm>
              <a:prstGeom prst="ellipse">
                <a:avLst/>
              </a:prstGeom>
              <a:solidFill>
                <a:srgbClr val="D49FFF">
                  <a:alpha val="45097"/>
                </a:srgbClr>
              </a:solidFill>
              <a:ln w="12600">
                <a:solidFill>
                  <a:srgbClr val="DFE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350" dirty="0"/>
              </a:p>
            </p:txBody>
          </p:sp>
          <p:sp>
            <p:nvSpPr>
              <p:cNvPr id="78" name="Line 5"/>
              <p:cNvSpPr>
                <a:spLocks noChangeShapeType="1"/>
              </p:cNvSpPr>
              <p:nvPr/>
            </p:nvSpPr>
            <p:spPr bwMode="auto">
              <a:xfrm>
                <a:off x="6934200" y="3183697"/>
                <a:ext cx="1588" cy="2002665"/>
              </a:xfrm>
              <a:prstGeom prst="line">
                <a:avLst/>
              </a:prstGeom>
              <a:noFill/>
              <a:ln w="126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79" name="Text Box 6"/>
              <p:cNvSpPr txBox="1">
                <a:spLocks noChangeArrowheads="1"/>
              </p:cNvSpPr>
              <p:nvPr/>
            </p:nvSpPr>
            <p:spPr bwMode="auto">
              <a:xfrm>
                <a:off x="6281282" y="2975092"/>
                <a:ext cx="914400" cy="68330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67500" tIns="35100" rIns="67500" bIns="35100">
                <a:spAutoFit/>
              </a:bodyPr>
              <a:lstStyle/>
              <a:p>
                <a:pPr>
                  <a:tabLst>
                    <a:tab pos="0" algn="l"/>
                    <a:tab pos="685800" algn="l"/>
                    <a:tab pos="1371600" algn="l"/>
                    <a:tab pos="2057400" algn="l"/>
                    <a:tab pos="2743200" algn="l"/>
                    <a:tab pos="3429000" algn="l"/>
                    <a:tab pos="4114800" algn="l"/>
                    <a:tab pos="4800600" algn="l"/>
                    <a:tab pos="5486400" algn="l"/>
                    <a:tab pos="6172200" algn="l"/>
                    <a:tab pos="6858000" algn="l"/>
                    <a:tab pos="7543800" algn="l"/>
                  </a:tabLst>
                </a:pPr>
                <a:r>
                  <a:rPr lang="en-US" sz="1350" dirty="0">
                    <a:solidFill>
                      <a:srgbClr val="FFFF00"/>
                    </a:solidFill>
                  </a:rPr>
                  <a:t>X1</a:t>
                </a:r>
              </a:p>
            </p:txBody>
          </p:sp>
          <p:sp>
            <p:nvSpPr>
              <p:cNvPr id="80" name="Text Box 7"/>
              <p:cNvSpPr txBox="1">
                <a:spLocks noChangeArrowheads="1"/>
              </p:cNvSpPr>
              <p:nvPr/>
            </p:nvSpPr>
            <p:spPr bwMode="auto">
              <a:xfrm>
                <a:off x="7802728" y="4219326"/>
                <a:ext cx="944245" cy="68330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67500" tIns="35100" rIns="67500" bIns="35100">
                <a:spAutoFit/>
              </a:bodyPr>
              <a:lstStyle/>
              <a:p>
                <a:pPr>
                  <a:tabLst>
                    <a:tab pos="0" algn="l"/>
                    <a:tab pos="685800" algn="l"/>
                    <a:tab pos="1371600" algn="l"/>
                    <a:tab pos="2057400" algn="l"/>
                    <a:tab pos="2743200" algn="l"/>
                    <a:tab pos="3429000" algn="l"/>
                    <a:tab pos="4114800" algn="l"/>
                    <a:tab pos="4800600" algn="l"/>
                    <a:tab pos="5486400" algn="l"/>
                    <a:tab pos="6172200" algn="l"/>
                    <a:tab pos="6858000" algn="l"/>
                    <a:tab pos="7543800" algn="l"/>
                  </a:tabLst>
                </a:pPr>
                <a:r>
                  <a:rPr lang="en-US" sz="1350" dirty="0">
                    <a:solidFill>
                      <a:srgbClr val="FFFF00"/>
                    </a:solidFill>
                  </a:rPr>
                  <a:t>X2</a:t>
                </a:r>
              </a:p>
            </p:txBody>
          </p:sp>
        </p:grpSp>
      </p:grpSp>
      <p:sp>
        <p:nvSpPr>
          <p:cNvPr id="81" name="Text Box 17"/>
          <p:cNvSpPr txBox="1">
            <a:spLocks noChangeArrowheads="1"/>
          </p:cNvSpPr>
          <p:nvPr/>
        </p:nvSpPr>
        <p:spPr bwMode="auto">
          <a:xfrm>
            <a:off x="6335626" y="2464990"/>
            <a:ext cx="1322476" cy="359426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sz="1875" dirty="0">
                <a:solidFill>
                  <a:srgbClr val="FFFFFF"/>
                </a:solidFill>
                <a:latin typeface="Arial" charset="0"/>
              </a:rPr>
              <a:t>∆X</a:t>
            </a:r>
            <a:r>
              <a:rPr lang="en-US" sz="1875" baseline="-25000" dirty="0">
                <a:solidFill>
                  <a:srgbClr val="FFFFFF"/>
                </a:solidFill>
                <a:latin typeface="Arial" charset="0"/>
              </a:rPr>
              <a:t>1</a:t>
            </a:r>
            <a:r>
              <a:rPr lang="en-US" sz="1875" dirty="0">
                <a:solidFill>
                  <a:srgbClr val="FFFFFF"/>
                </a:solidFill>
                <a:latin typeface="Arial" charset="0"/>
              </a:rPr>
              <a:t> ∆X</a:t>
            </a:r>
            <a:r>
              <a:rPr lang="en-US" sz="1875" baseline="-25000" dirty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875" dirty="0">
                <a:solidFill>
                  <a:srgbClr val="FFFFFF"/>
                </a:solidFill>
                <a:latin typeface="Arial" charset="0"/>
              </a:rPr>
              <a:t> ≥1</a:t>
            </a:r>
          </a:p>
        </p:txBody>
      </p:sp>
      <p:sp>
        <p:nvSpPr>
          <p:cNvPr id="7" name="Rectangle 6"/>
          <p:cNvSpPr/>
          <p:nvPr/>
        </p:nvSpPr>
        <p:spPr>
          <a:xfrm>
            <a:off x="4037889" y="1643928"/>
            <a:ext cx="2282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sym typeface="Wingdings"/>
              </a:rPr>
              <a:t>Z</a:t>
            </a:r>
            <a:r>
              <a:rPr lang="en-US" dirty="0">
                <a:solidFill>
                  <a:srgbClr val="FFFF00"/>
                </a:solidFill>
              </a:rPr>
              <a:t>ero-point energy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 (vacuum) fluctuations</a:t>
            </a:r>
          </a:p>
        </p:txBody>
      </p:sp>
      <p:pic>
        <p:nvPicPr>
          <p:cNvPr id="82" name="Picture 81" descr="Screen Shot 2016-12-13 at 4.08.3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9" b="53425"/>
          <a:stretch/>
        </p:blipFill>
        <p:spPr>
          <a:xfrm>
            <a:off x="1213059" y="27886"/>
            <a:ext cx="6758785" cy="113336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53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Replace regular vacuum with squeezed vacuum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641850" y="25463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grpSp>
        <p:nvGrpSpPr>
          <p:cNvPr id="71" name="Group 70"/>
          <p:cNvGrpSpPr/>
          <p:nvPr/>
        </p:nvGrpSpPr>
        <p:grpSpPr>
          <a:xfrm>
            <a:off x="1116436" y="1183804"/>
            <a:ext cx="2658422" cy="2451109"/>
            <a:chOff x="248504" y="1481673"/>
            <a:chExt cx="3544563" cy="3268145"/>
          </a:xfrm>
        </p:grpSpPr>
        <p:grpSp>
          <p:nvGrpSpPr>
            <p:cNvPr id="3" name="Group 41"/>
            <p:cNvGrpSpPr/>
            <p:nvPr/>
          </p:nvGrpSpPr>
          <p:grpSpPr>
            <a:xfrm>
              <a:off x="389158" y="1481673"/>
              <a:ext cx="3403909" cy="3268145"/>
              <a:chOff x="389158" y="1303866"/>
              <a:chExt cx="3403909" cy="3268145"/>
            </a:xfrm>
          </p:grpSpPr>
          <p:grpSp>
            <p:nvGrpSpPr>
              <p:cNvPr id="5" name="Group 95"/>
              <p:cNvGrpSpPr/>
              <p:nvPr/>
            </p:nvGrpSpPr>
            <p:grpSpPr>
              <a:xfrm>
                <a:off x="389158" y="1303866"/>
                <a:ext cx="3403909" cy="3268145"/>
                <a:chOff x="389158" y="1303866"/>
                <a:chExt cx="3403909" cy="3268145"/>
              </a:xfrm>
            </p:grpSpPr>
            <p:sp>
              <p:nvSpPr>
                <p:cNvPr id="45" name="Chord 44"/>
                <p:cNvSpPr/>
                <p:nvPr/>
              </p:nvSpPr>
              <p:spPr>
                <a:xfrm rot="17473198">
                  <a:off x="1761066" y="4064011"/>
                  <a:ext cx="499534" cy="516466"/>
                </a:xfrm>
                <a:prstGeom prst="chord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rot="10800000">
                  <a:off x="2011209" y="2826618"/>
                  <a:ext cx="1616469" cy="1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stCxn id="68" idx="2"/>
                  <a:endCxn id="45" idx="2"/>
                </p:cNvCxnSpPr>
                <p:nvPr/>
              </p:nvCxnSpPr>
              <p:spPr>
                <a:xfrm rot="16200000" flipH="1">
                  <a:off x="651428" y="2869110"/>
                  <a:ext cx="2701532" cy="8892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47"/>
                <p:cNvSpPr/>
                <p:nvPr/>
              </p:nvSpPr>
              <p:spPr>
                <a:xfrm rot="16200000" flipH="1" flipV="1">
                  <a:off x="1957905" y="2187774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89158" y="2650881"/>
                  <a:ext cx="695506" cy="302065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 rot="13391863">
                  <a:off x="2008305" y="2423535"/>
                  <a:ext cx="186520" cy="9639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10800000">
                  <a:off x="3606547" y="2452351"/>
                  <a:ext cx="186520" cy="79596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5400000">
                  <a:off x="1909214" y="1046718"/>
                  <a:ext cx="206089" cy="72038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116765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1262246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547827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828020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402342" y="276112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2280621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2453045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2764022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943380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608533" y="27730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3121191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 rot="16200000" flipH="1" flipV="1">
                  <a:off x="1957909" y="258824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 rot="16200000" flipH="1" flipV="1">
                  <a:off x="1957911" y="2391784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 rot="16200000" flipH="1" flipV="1">
                  <a:off x="1952526" y="1968157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 rot="16200000" flipH="1" flipV="1">
                  <a:off x="1947143" y="174787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 rot="16200000" flipH="1" flipV="1">
                  <a:off x="1947143" y="1527595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3309779" y="277898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3509143" y="277898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6879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9627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427077" y="2671825"/>
                  <a:ext cx="631257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LASER</a:t>
                  </a: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 flipV="1">
                  <a:off x="1947333" y="32010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 flipV="1">
                  <a:off x="1955800" y="3404204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 flipV="1">
                  <a:off x="1947333" y="360740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 flipV="1">
                  <a:off x="1955800" y="381907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 flipV="1">
                <a:off x="1955794" y="4005355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70" name="Bent-Up Arrow 69"/>
            <p:cNvSpPr/>
            <p:nvPr/>
          </p:nvSpPr>
          <p:spPr>
            <a:xfrm>
              <a:off x="1609785" y="3631504"/>
              <a:ext cx="287867" cy="245534"/>
            </a:xfrm>
            <a:prstGeom prst="bentUp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48504" y="4122022"/>
              <a:ext cx="1481668" cy="3385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Squeezed Field</a:t>
              </a:r>
            </a:p>
          </p:txBody>
        </p:sp>
        <p:grpSp>
          <p:nvGrpSpPr>
            <p:cNvPr id="6" name="Group 84"/>
            <p:cNvGrpSpPr/>
            <p:nvPr/>
          </p:nvGrpSpPr>
          <p:grpSpPr>
            <a:xfrm>
              <a:off x="429794" y="3179140"/>
              <a:ext cx="1176867" cy="897468"/>
              <a:chOff x="1100667" y="5131215"/>
              <a:chExt cx="1447804" cy="1161062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 rot="16200000" flipH="1">
                <a:off x="1223206" y="5696122"/>
                <a:ext cx="1161062" cy="31248"/>
              </a:xfrm>
              <a:prstGeom prst="line">
                <a:avLst/>
              </a:prstGeom>
              <a:ln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rot="10800000" flipV="1">
                <a:off x="1100667" y="5672665"/>
                <a:ext cx="1447804" cy="8468"/>
              </a:xfrm>
              <a:prstGeom prst="line">
                <a:avLst/>
              </a:prstGeom>
              <a:ln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Oval 89"/>
              <p:cNvSpPr/>
              <p:nvPr/>
            </p:nvSpPr>
            <p:spPr>
              <a:xfrm>
                <a:off x="1320409" y="5494244"/>
                <a:ext cx="976829" cy="361460"/>
              </a:xfrm>
              <a:prstGeom prst="ellipse">
                <a:avLst/>
              </a:prstGeom>
              <a:gradFill flip="none" rotWithShape="1">
                <a:gsLst>
                  <a:gs pos="0">
                    <a:srgbClr val="675DD2">
                      <a:alpha val="47000"/>
                    </a:srgbClr>
                  </a:gs>
                  <a:gs pos="100000">
                    <a:srgbClr val="FFFFFF">
                      <a:alpha val="47000"/>
                    </a:srgbClr>
                  </a:gs>
                </a:gsLst>
                <a:lin ang="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77" name="Rounded Rectangle 76"/>
          <p:cNvSpPr/>
          <p:nvPr/>
        </p:nvSpPr>
        <p:spPr>
          <a:xfrm>
            <a:off x="1550254" y="3757034"/>
            <a:ext cx="1727807" cy="13461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5" name="Straight Connector 144"/>
          <p:cNvCxnSpPr/>
          <p:nvPr/>
        </p:nvCxnSpPr>
        <p:spPr>
          <a:xfrm rot="16200000" flipH="1">
            <a:off x="1624530" y="4383948"/>
            <a:ext cx="1279930" cy="34390"/>
          </a:xfrm>
          <a:prstGeom prst="line">
            <a:avLst/>
          </a:prstGeom>
          <a:ln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0800000">
            <a:off x="1946395" y="4791367"/>
            <a:ext cx="1126250" cy="7808"/>
          </a:xfrm>
          <a:prstGeom prst="line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1775130" y="3707608"/>
            <a:ext cx="7737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</a:rPr>
              <a:t>Phase</a:t>
            </a:r>
          </a:p>
        </p:txBody>
      </p:sp>
      <p:sp>
        <p:nvSpPr>
          <p:cNvPr id="147" name="Oval 146"/>
          <p:cNvSpPr/>
          <p:nvPr/>
        </p:nvSpPr>
        <p:spPr>
          <a:xfrm>
            <a:off x="1962580" y="4171379"/>
            <a:ext cx="603722" cy="169923"/>
          </a:xfrm>
          <a:prstGeom prst="ellipse">
            <a:avLst/>
          </a:prstGeom>
          <a:gradFill flip="none" rotWithShape="1">
            <a:gsLst>
              <a:gs pos="0">
                <a:srgbClr val="675DD2">
                  <a:alpha val="47000"/>
                </a:srgbClr>
              </a:gs>
              <a:gs pos="100000">
                <a:srgbClr val="FFFFFF">
                  <a:alpha val="47000"/>
                </a:srgb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9" name="Straight Arrow Connector 148"/>
          <p:cNvCxnSpPr/>
          <p:nvPr/>
        </p:nvCxnSpPr>
        <p:spPr>
          <a:xfrm rot="2871997" flipH="1" flipV="1">
            <a:off x="2046036" y="4319355"/>
            <a:ext cx="436466" cy="38282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2627758" y="4771768"/>
            <a:ext cx="997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</a:rPr>
              <a:t>Amplitude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061679" y="816098"/>
            <a:ext cx="4683717" cy="38779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68580" indent="137160"/>
            <a:endParaRPr lang="en-US" sz="1500" dirty="0">
              <a:solidFill>
                <a:schemeClr val="bg1"/>
              </a:solidFill>
            </a:endParaRPr>
          </a:p>
          <a:p>
            <a:pPr marL="68580" indent="68580">
              <a:buFont typeface="Wingdings" charset="2"/>
              <a:buChar char="²"/>
            </a:pPr>
            <a:r>
              <a:rPr lang="en-US" sz="1500" dirty="0">
                <a:solidFill>
                  <a:schemeClr val="bg1"/>
                </a:solidFill>
              </a:rPr>
              <a:t> Reduce quantum noise by injecting squeezed vacuum: less uncertainty in one of the two </a:t>
            </a:r>
            <a:r>
              <a:rPr lang="en-US" sz="1500" dirty="0" err="1">
                <a:solidFill>
                  <a:schemeClr val="bg1"/>
                </a:solidFill>
              </a:rPr>
              <a:t>quadratures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</a:p>
          <a:p>
            <a:pPr marL="68580" indent="68580">
              <a:buFont typeface="Wingdings" charset="2"/>
              <a:buChar char="²"/>
            </a:pPr>
            <a:r>
              <a:rPr lang="en-US" sz="1500" dirty="0">
                <a:solidFill>
                  <a:schemeClr val="bg1"/>
                </a:solidFill>
              </a:rPr>
              <a:t> Heisenberg uncertainty principle: if the noise gets smaller in one quadrature, it gets bigger in the other one</a:t>
            </a:r>
          </a:p>
          <a:p>
            <a:pPr marL="68580" indent="68580">
              <a:buFont typeface="Wingdings" charset="2"/>
              <a:buChar char="²"/>
            </a:pPr>
            <a:r>
              <a:rPr lang="en-US" sz="1500" dirty="0">
                <a:solidFill>
                  <a:schemeClr val="bg1"/>
                </a:solidFill>
              </a:rPr>
              <a:t>   One can choose the relative orientation between the squeezed vacuum and the interferometer signal (squeeze angle)</a:t>
            </a:r>
          </a:p>
          <a:p>
            <a:pPr marL="68580" indent="68580">
              <a:buFont typeface="Wingdings" charset="2"/>
              <a:buChar char="²"/>
            </a:pPr>
            <a:r>
              <a:rPr lang="en-US" sz="1600" dirty="0">
                <a:solidFill>
                  <a:schemeClr val="bg1"/>
                </a:solidFill>
              </a:rPr>
              <a:t>Squeezing is made by creating pairs of photons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using an optical parametric oscillator </a:t>
            </a:r>
          </a:p>
          <a:p>
            <a:pPr marL="68580" indent="68580">
              <a:buFont typeface="Wingdings" charset="2"/>
              <a:buChar char="²"/>
            </a:pPr>
            <a:r>
              <a:rPr lang="en-US" sz="1600" dirty="0">
                <a:solidFill>
                  <a:schemeClr val="bg1"/>
                </a:solidFill>
              </a:rPr>
              <a:t>The pairs are quantum-mechanically entangled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and have correlated arrival times at the detector</a:t>
            </a:r>
          </a:p>
          <a:p>
            <a:pPr marL="68580" indent="68580">
              <a:buFont typeface="Wingdings" charset="2"/>
              <a:buChar char="²"/>
            </a:pPr>
            <a:r>
              <a:rPr lang="en-US" sz="1600" dirty="0">
                <a:solidFill>
                  <a:schemeClr val="bg1"/>
                </a:solidFill>
              </a:rPr>
              <a:t>This reduces the randomness of the time distribution</a:t>
            </a:r>
          </a:p>
          <a:p>
            <a:pPr marL="68580" indent="68580">
              <a:buFont typeface="Wingdings" charset="2"/>
              <a:buChar char="²"/>
            </a:pPr>
            <a:endParaRPr lang="en-US" sz="1500" dirty="0">
              <a:solidFill>
                <a:schemeClr val="bg1"/>
              </a:solidFill>
            </a:endParaRPr>
          </a:p>
          <a:p>
            <a:pPr marL="411480" lvl="1" indent="137160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642309" y="4538642"/>
            <a:ext cx="997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IFO Signal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189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0AF5B-B2E7-1E44-8166-21DD5B0A9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052" y="-7838"/>
            <a:ext cx="6172200" cy="857250"/>
          </a:xfrm>
        </p:spPr>
        <p:txBody>
          <a:bodyPr>
            <a:normAutofit/>
          </a:bodyPr>
          <a:lstStyle/>
          <a:p>
            <a:r>
              <a:rPr lang="en-US" dirty="0"/>
              <a:t>Squeezing performance in O3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716F9-F3C1-9742-BC9D-5DDCF00B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485-B4DE-6E45-8FDC-B210A72705E6}"/>
              </a:ext>
            </a:extLst>
          </p:cNvPr>
          <p:cNvSpPr/>
          <p:nvPr/>
        </p:nvSpPr>
        <p:spPr>
          <a:xfrm>
            <a:off x="614153" y="630639"/>
            <a:ext cx="24672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PhysRevLett.123.231107</a:t>
            </a:r>
            <a:endParaRPr lang="en-US" sz="1100" dirty="0">
              <a:solidFill>
                <a:srgbClr val="FFFF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B1F856-0D43-A749-904C-7FFEA1630D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6" t="-1" r="4728" b="1831"/>
          <a:stretch/>
        </p:blipFill>
        <p:spPr>
          <a:xfrm>
            <a:off x="2064095" y="2245001"/>
            <a:ext cx="4624562" cy="2812613"/>
          </a:xfrm>
          <a:prstGeom prst="rect">
            <a:avLst/>
          </a:prstGeom>
          <a:ln w="38100">
            <a:solidFill>
              <a:srgbClr val="5EC950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AB6262E-B5FB-D847-9582-C064C3AE5F79}"/>
              </a:ext>
            </a:extLst>
          </p:cNvPr>
          <p:cNvSpPr/>
          <p:nvPr/>
        </p:nvSpPr>
        <p:spPr>
          <a:xfrm>
            <a:off x="2064095" y="630639"/>
            <a:ext cx="20345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 583, pages 43–47 (2020)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C65912-4DF6-FC41-BC98-F72ED90F9713}"/>
              </a:ext>
            </a:extLst>
          </p:cNvPr>
          <p:cNvSpPr txBox="1"/>
          <p:nvPr/>
        </p:nvSpPr>
        <p:spPr>
          <a:xfrm>
            <a:off x="6788305" y="1063629"/>
            <a:ext cx="5938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6dB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8F30C9-5EAB-BD43-B13B-A4F4582C5D09}"/>
              </a:ext>
            </a:extLst>
          </p:cNvPr>
          <p:cNvSpPr txBox="1"/>
          <p:nvPr/>
        </p:nvSpPr>
        <p:spPr>
          <a:xfrm>
            <a:off x="4842416" y="752005"/>
            <a:ext cx="3891777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3 dB </a:t>
            </a:r>
            <a:r>
              <a:rPr lang="en-US" sz="1350" dirty="0">
                <a:solidFill>
                  <a:schemeClr val="tx1"/>
                </a:solidFill>
              </a:rPr>
              <a:t>of squeezing observed at high frequency  = 40% quantum noise reduction (in amplitude); observation of quantum radiation pressure noise in both detectors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08B499-9ED7-5549-9FBD-0D3A1D277FAC}"/>
              </a:ext>
            </a:extLst>
          </p:cNvPr>
          <p:cNvSpPr txBox="1"/>
          <p:nvPr/>
        </p:nvSpPr>
        <p:spPr>
          <a:xfrm>
            <a:off x="1778527" y="3184016"/>
            <a:ext cx="793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</a:t>
            </a:r>
          </a:p>
        </p:txBody>
      </p:sp>
    </p:spTree>
    <p:extLst>
      <p:ext uri="{BB962C8B-B14F-4D97-AF65-F5344CB8AC3E}">
        <p14:creationId xmlns:p14="http://schemas.microsoft.com/office/powerpoint/2010/main" val="21087320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51" r="258"/>
          <a:stretch/>
        </p:blipFill>
        <p:spPr>
          <a:xfrm>
            <a:off x="44686" y="3018653"/>
            <a:ext cx="3677461" cy="1815584"/>
          </a:xfrm>
          <a:prstGeom prst="rect">
            <a:avLst/>
          </a:prstGeom>
        </p:spPr>
      </p:pic>
      <p:pic>
        <p:nvPicPr>
          <p:cNvPr id="14" name="Content Placeholder 4" descr="aligowithnoise.pdf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991" t="3473" r="5261"/>
          <a:stretch/>
        </p:blipFill>
        <p:spPr>
          <a:xfrm>
            <a:off x="44686" y="808287"/>
            <a:ext cx="3677461" cy="2213372"/>
          </a:xfr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476" y="40310"/>
            <a:ext cx="65151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Frequency </a:t>
            </a:r>
            <a:r>
              <a:rPr lang="en-US" b="1" dirty="0"/>
              <a:t>Dependent</a:t>
            </a:r>
            <a:r>
              <a:rPr lang="en-US" dirty="0"/>
              <a:t> Squeezing for O4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rcRect b="11437"/>
          <a:stretch>
            <a:fillRect/>
          </a:stretch>
        </p:blipFill>
        <p:spPr>
          <a:xfrm>
            <a:off x="4000801" y="2301273"/>
            <a:ext cx="1740121" cy="1664896"/>
          </a:xfrm>
          <a:prstGeom prst="rect">
            <a:avLst/>
          </a:prstGeom>
          <a:effectLst>
            <a:glow rad="63500">
              <a:schemeClr val="accent4">
                <a:alpha val="75000"/>
              </a:schemeClr>
            </a:glow>
          </a:effectLst>
        </p:spPr>
      </p:pic>
      <p:sp>
        <p:nvSpPr>
          <p:cNvPr id="15" name="Rectangle 14"/>
          <p:cNvSpPr/>
          <p:nvPr/>
        </p:nvSpPr>
        <p:spPr>
          <a:xfrm>
            <a:off x="3769689" y="4067161"/>
            <a:ext cx="2216321" cy="9541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/>
              <a:t>High finesse detuned </a:t>
            </a:r>
            <a:r>
              <a:rPr lang="en-US" sz="1400" b="1" dirty="0"/>
              <a:t>“filter cavity” </a:t>
            </a:r>
            <a:r>
              <a:rPr lang="en-US" sz="1400" dirty="0"/>
              <a:t>which rotates the squeezing angle as function of frequency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7478" y="2088808"/>
            <a:ext cx="896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AE63BD"/>
                </a:solidFill>
              </a:rPr>
              <a:t>SHOT NOISE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5775" y="857499"/>
            <a:ext cx="1423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AE63BD"/>
                </a:solidFill>
              </a:rPr>
              <a:t>RADIATION PRESSURE </a:t>
            </a:r>
          </a:p>
          <a:p>
            <a:pPr algn="ctr"/>
            <a:r>
              <a:rPr lang="en-US" b="1" dirty="0">
                <a:solidFill>
                  <a:srgbClr val="AE63BD"/>
                </a:solidFill>
              </a:rPr>
              <a:t>NOISE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68276" y="966211"/>
            <a:ext cx="1871409" cy="1234070"/>
            <a:chOff x="4677522" y="2590932"/>
            <a:chExt cx="2495212" cy="1645426"/>
          </a:xfrm>
        </p:grpSpPr>
        <p:sp>
          <p:nvSpPr>
            <p:cNvPr id="22" name="Rounded Rectangle 21"/>
            <p:cNvSpPr>
              <a:spLocks noChangeArrowheads="1"/>
            </p:cNvSpPr>
            <p:nvPr/>
          </p:nvSpPr>
          <p:spPr bwMode="auto">
            <a:xfrm>
              <a:off x="4854218" y="2590932"/>
              <a:ext cx="2318516" cy="1608137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9525">
              <a:solidFill>
                <a:srgbClr val="D9D9D9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685783">
                <a:spcBef>
                  <a:spcPct val="0"/>
                </a:spcBef>
                <a:defRPr/>
              </a:pPr>
              <a:endParaRPr lang="en-US" sz="1350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cxnSp>
          <p:nvCxnSpPr>
            <p:cNvPr id="23" name="Straight Connector 22"/>
            <p:cNvCxnSpPr>
              <a:cxnSpLocks noChangeShapeType="1"/>
            </p:cNvCxnSpPr>
            <p:nvPr/>
          </p:nvCxnSpPr>
          <p:spPr bwMode="auto">
            <a:xfrm rot="16200000" flipH="1">
              <a:off x="5036516" y="3399762"/>
              <a:ext cx="1600200" cy="0"/>
            </a:xfrm>
            <a:prstGeom prst="line">
              <a:avLst/>
            </a:prstGeom>
            <a:noFill/>
            <a:ln w="25400">
              <a:solidFill>
                <a:srgbClr val="222268"/>
              </a:solidFill>
              <a:round/>
              <a:headEnd type="triangle" w="med" len="med"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23"/>
            <p:cNvCxnSpPr>
              <a:cxnSpLocks noChangeShapeType="1"/>
            </p:cNvCxnSpPr>
            <p:nvPr/>
          </p:nvCxnSpPr>
          <p:spPr bwMode="auto">
            <a:xfrm rot="10800000">
              <a:off x="5212170" y="3643443"/>
              <a:ext cx="1600200" cy="0"/>
            </a:xfrm>
            <a:prstGeom prst="line">
              <a:avLst/>
            </a:prstGeom>
            <a:noFill/>
            <a:ln w="25400">
              <a:solidFill>
                <a:srgbClr val="222268"/>
              </a:solidFill>
              <a:round/>
              <a:headEnd type="triangle" w="med" len="med"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extBox 24"/>
            <p:cNvSpPr txBox="1">
              <a:spLocks noChangeArrowheads="1"/>
            </p:cNvSpPr>
            <p:nvPr/>
          </p:nvSpPr>
          <p:spPr bwMode="auto">
            <a:xfrm>
              <a:off x="4797777" y="2677180"/>
              <a:ext cx="1081852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defRPr/>
              </a:pPr>
              <a:r>
                <a:rPr lang="en-US" sz="1050" kern="0" dirty="0">
                  <a:solidFill>
                    <a:srgbClr val="000000"/>
                  </a:solidFill>
                </a:rPr>
                <a:t>GW Signal</a:t>
              </a: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5418546" y="3457706"/>
              <a:ext cx="877888" cy="369887"/>
            </a:xfrm>
            <a:prstGeom prst="ellipse">
              <a:avLst/>
            </a:prstGeom>
            <a:gradFill rotWithShape="1">
              <a:gsLst>
                <a:gs pos="0">
                  <a:srgbClr val="675DD2">
                    <a:alpha val="46999"/>
                  </a:srgbClr>
                </a:gs>
                <a:gs pos="100000">
                  <a:srgbClr val="FFFFFF">
                    <a:alpha val="46999"/>
                  </a:srgbClr>
                </a:gs>
              </a:gsLst>
              <a:lin ang="0" scaled="1"/>
            </a:gradFill>
            <a:ln w="9525">
              <a:solidFill>
                <a:srgbClr val="222268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685783">
                <a:spcBef>
                  <a:spcPct val="0"/>
                </a:spcBef>
                <a:defRPr/>
              </a:pPr>
              <a:endParaRPr lang="en-US" sz="1350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cxnSp>
          <p:nvCxnSpPr>
            <p:cNvPr id="27" name="Straight Arrow Connector 26"/>
            <p:cNvCxnSpPr>
              <a:cxnSpLocks noChangeShapeType="1"/>
            </p:cNvCxnSpPr>
            <p:nvPr/>
          </p:nvCxnSpPr>
          <p:spPr bwMode="auto">
            <a:xfrm rot="16200000" flipV="1">
              <a:off x="5500066" y="3280699"/>
              <a:ext cx="685800" cy="0"/>
            </a:xfrm>
            <a:prstGeom prst="straightConnector1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TextBox 27"/>
            <p:cNvSpPr txBox="1">
              <a:spLocks noChangeArrowheads="1"/>
            </p:cNvSpPr>
            <p:nvPr/>
          </p:nvSpPr>
          <p:spPr bwMode="auto">
            <a:xfrm>
              <a:off x="6023621" y="3682361"/>
              <a:ext cx="1119188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defRPr/>
              </a:pPr>
              <a:r>
                <a:rPr lang="en-US" sz="1050" kern="0" dirty="0">
                  <a:solidFill>
                    <a:srgbClr val="000000"/>
                  </a:solidFill>
                </a:rPr>
                <a:t>Quantum Noise</a:t>
              </a:r>
            </a:p>
          </p:txBody>
        </p:sp>
        <p:sp>
          <p:nvSpPr>
            <p:cNvPr id="29" name="Circular Arrow 28"/>
            <p:cNvSpPr/>
            <p:nvPr/>
          </p:nvSpPr>
          <p:spPr>
            <a:xfrm rot="5400000" flipH="1">
              <a:off x="5489803" y="2968026"/>
              <a:ext cx="1097280" cy="1097280"/>
            </a:xfrm>
            <a:prstGeom prst="circularArrow">
              <a:avLst>
                <a:gd name="adj1" fmla="val 9118"/>
                <a:gd name="adj2" fmla="val 1310348"/>
                <a:gd name="adj3" fmla="val 20725835"/>
                <a:gd name="adj4" fmla="val 16183191"/>
                <a:gd name="adj5" fmla="val 8883"/>
              </a:avLst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0000FF">
                    <a:alpha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6164049" y="2894869"/>
              <a:ext cx="968331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defRPr/>
              </a:pPr>
              <a:r>
                <a:rPr lang="en-US" sz="1050" kern="0" dirty="0">
                  <a:solidFill>
                    <a:srgbClr val="000000"/>
                  </a:solidFill>
                </a:rPr>
                <a:t>~30Hz</a:t>
              </a:r>
            </a:p>
          </p:txBody>
        </p:sp>
        <p:sp>
          <p:nvSpPr>
            <p:cNvPr id="31" name="Circular Arrow 30"/>
            <p:cNvSpPr/>
            <p:nvPr/>
          </p:nvSpPr>
          <p:spPr>
            <a:xfrm rot="16200000">
              <a:off x="5007610" y="2968026"/>
              <a:ext cx="1097280" cy="1097280"/>
            </a:xfrm>
            <a:prstGeom prst="circularArrow">
              <a:avLst>
                <a:gd name="adj1" fmla="val 9118"/>
                <a:gd name="adj2" fmla="val 1310348"/>
                <a:gd name="adj3" fmla="val 20725835"/>
                <a:gd name="adj4" fmla="val 16183191"/>
                <a:gd name="adj5" fmla="val 8883"/>
              </a:avLst>
            </a:prstGeom>
            <a:gradFill flip="none" rotWithShape="1">
              <a:gsLst>
                <a:gs pos="0">
                  <a:srgbClr val="0000FF"/>
                </a:gs>
                <a:gs pos="100000">
                  <a:srgbClr val="0000FF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>
              <a:spLocks noChangeArrowheads="1"/>
            </p:cNvSpPr>
            <p:nvPr/>
          </p:nvSpPr>
          <p:spPr bwMode="auto">
            <a:xfrm>
              <a:off x="4677522" y="3114585"/>
              <a:ext cx="968331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defRPr/>
              </a:pPr>
              <a:r>
                <a:rPr lang="en-US" sz="1050" kern="0" dirty="0">
                  <a:solidFill>
                    <a:srgbClr val="000000"/>
                  </a:solidFill>
                </a:rPr>
                <a:t>~30Hz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57074" y="4832011"/>
            <a:ext cx="3429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 Kimble et al., Phys. Rev. D 65</a:t>
            </a:r>
            <a:r>
              <a:rPr lang="en-US" sz="1350" b="1" dirty="0">
                <a:solidFill>
                  <a:srgbClr val="FFFF00"/>
                </a:solidFill>
              </a:rPr>
              <a:t>(2) 022002 </a:t>
            </a:r>
            <a:r>
              <a:rPr lang="en-US" sz="1350" dirty="0">
                <a:solidFill>
                  <a:srgbClr val="FFFF00"/>
                </a:solidFill>
              </a:rPr>
              <a:t> 2001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57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54BF028-2C26-1A46-8FB2-9B3D4CB8F2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338"/>
          <a:stretch/>
        </p:blipFill>
        <p:spPr>
          <a:xfrm>
            <a:off x="6097909" y="1012189"/>
            <a:ext cx="2765910" cy="3048477"/>
          </a:xfrm>
          <a:prstGeom prst="rect">
            <a:avLst/>
          </a:prstGeom>
          <a:ln w="50800">
            <a:solidFill>
              <a:srgbClr val="AE63BD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1B4A95F-4383-A84D-9029-D39272A599B8}"/>
              </a:ext>
            </a:extLst>
          </p:cNvPr>
          <p:cNvSpPr txBox="1"/>
          <p:nvPr/>
        </p:nvSpPr>
        <p:spPr>
          <a:xfrm>
            <a:off x="5986010" y="4087001"/>
            <a:ext cx="2932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 Highlight from Virgo:                       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 300 m filter cavity already 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built and locked and characterized, commissioning in progress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57AB45-A5CA-8F44-9BC6-2EAFDA785C69}"/>
              </a:ext>
            </a:extLst>
          </p:cNvPr>
          <p:cNvSpPr txBox="1"/>
          <p:nvPr/>
        </p:nvSpPr>
        <p:spPr>
          <a:xfrm>
            <a:off x="6003289" y="3767079"/>
            <a:ext cx="23584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Credit: Antonio </a:t>
            </a:r>
            <a:r>
              <a:rPr lang="en-US" sz="1350" b="1" dirty="0" err="1">
                <a:solidFill>
                  <a:srgbClr val="FF0000"/>
                </a:solidFill>
              </a:rPr>
              <a:t>Pasqualetti</a:t>
            </a:r>
            <a:endParaRPr lang="en-US" sz="13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15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6FBCE-9B62-BD9F-B2AD-EACC9B372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Initial results for Frequency Dependent Squeezing </a:t>
            </a:r>
            <a:br>
              <a:rPr lang="en-US" dirty="0"/>
            </a:br>
            <a:r>
              <a:rPr lang="en-US" dirty="0"/>
              <a:t>LIGO Hanford</a:t>
            </a:r>
          </a:p>
        </p:txBody>
      </p:sp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2A88D1F0-1977-49B3-792D-A574E0353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3859" y="1373189"/>
            <a:ext cx="4676281" cy="33940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A72DE-8494-1D25-9796-49064173860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D3F629-7764-B14B-2667-382A39383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190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170250" y="164175"/>
            <a:ext cx="39081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Cosmic Explorer Project Organization today</a:t>
            </a: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2122" y="82200"/>
            <a:ext cx="4874074" cy="48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311700" y="852407"/>
            <a:ext cx="3625200" cy="41269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</a:rPr>
              <a:t>Team members from </a:t>
            </a:r>
            <a:endParaRPr sz="1400" dirty="0">
              <a:solidFill>
                <a:schemeClr val="bg1"/>
              </a:solidFill>
            </a:endParaRPr>
          </a:p>
          <a:p>
            <a:pPr lvl="0" indent="-317500">
              <a:lnSpc>
                <a:spcPct val="80000"/>
              </a:lnSpc>
              <a:spcBef>
                <a:spcPts val="600"/>
              </a:spcBef>
              <a:buClr>
                <a:schemeClr val="dk1"/>
              </a:buClr>
              <a:buSzPts val="1400"/>
            </a:pPr>
            <a:r>
              <a:rPr lang="en" sz="1400" dirty="0">
                <a:solidFill>
                  <a:schemeClr val="bg1"/>
                </a:solidFill>
              </a:rPr>
              <a:t>MIT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Cal State Fullerton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Syracuse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Penn State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Caltech 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University of Washington Bothell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of Oregon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of Florida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Texas Tech University</a:t>
            </a:r>
            <a:endParaRPr sz="1400" dirty="0">
              <a:solidFill>
                <a:schemeClr val="bg1"/>
              </a:solidFill>
            </a:endParaRPr>
          </a:p>
          <a:p>
            <a:pPr lvl="0" indent="-317500">
              <a:lnSpc>
                <a:spcPct val="80000"/>
              </a:lnSpc>
              <a:buClr>
                <a:schemeClr val="dk1"/>
              </a:buClr>
              <a:buSzPts val="1400"/>
            </a:pPr>
            <a:r>
              <a:rPr lang="en-US" sz="1400" dirty="0">
                <a:solidFill>
                  <a:schemeClr val="bg1"/>
                </a:solidFill>
              </a:rPr>
              <a:t>University of Arizona</a:t>
            </a: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Bard College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Stanford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Harvard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UC Riverside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The Australian National University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Albert Einstein Institute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Birmingham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of Glasgow</a:t>
            </a:r>
            <a:endParaRPr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14FD9-8613-24C0-7A57-EC9C55DFF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9450" y="288544"/>
            <a:ext cx="5279012" cy="1678791"/>
          </a:xfrm>
        </p:spPr>
        <p:txBody>
          <a:bodyPr>
            <a:normAutofit/>
          </a:bodyPr>
          <a:lstStyle/>
          <a:p>
            <a:r>
              <a:rPr lang="en-US" dirty="0"/>
              <a:t>Newtonian background </a:t>
            </a:r>
            <a:br>
              <a:rPr lang="en-US" dirty="0"/>
            </a:br>
            <a:r>
              <a:rPr lang="en-US" dirty="0"/>
              <a:t>creates a wall </a:t>
            </a:r>
            <a:br>
              <a:rPr lang="en-US" dirty="0"/>
            </a:br>
            <a:r>
              <a:rPr lang="en-US" dirty="0"/>
              <a:t>at a few Hz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EF402-759B-5DE7-111E-65A08D76D36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AB94D-A69A-0BAC-832F-44DA97F9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6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D2FBC7-BC82-391F-A3A0-9D59CFCF0C00}"/>
              </a:ext>
            </a:extLst>
          </p:cNvPr>
          <p:cNvSpPr txBox="1">
            <a:spLocks/>
          </p:cNvSpPr>
          <p:nvPr/>
        </p:nvSpPr>
        <p:spPr>
          <a:xfrm>
            <a:off x="0" y="1988462"/>
            <a:ext cx="4941359" cy="2866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Newtonian Background falls as ~ 1/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2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200" baseline="30000" dirty="0">
              <a:solidFill>
                <a:srgbClr val="FF0000"/>
              </a:solidFill>
            </a:endParaRPr>
          </a:p>
          <a:p>
            <a:r>
              <a:rPr lang="en-US" sz="1800" dirty="0"/>
              <a:t>Can reduce somewhat by moving underground</a:t>
            </a:r>
          </a:p>
          <a:p>
            <a:pPr lvl="1"/>
            <a:r>
              <a:rPr lang="en-US" sz="1800" dirty="0"/>
              <a:t>ET vs CE – more later on these two</a:t>
            </a:r>
          </a:p>
          <a:p>
            <a:r>
              <a:rPr lang="en-US" sz="1800" dirty="0"/>
              <a:t>Can reduce somewhat with arrays of seismometers and subtraction of effect</a:t>
            </a:r>
          </a:p>
          <a:p>
            <a:r>
              <a:rPr lang="en-US" sz="1800" dirty="0">
                <a:latin typeface="Helvetica" charset="0"/>
              </a:rPr>
              <a:t>Forbiddingly large for ~3Hz and lower</a:t>
            </a:r>
          </a:p>
          <a:p>
            <a:r>
              <a:rPr lang="en-US" sz="1800" dirty="0">
                <a:solidFill>
                  <a:srgbClr val="FF0000"/>
                </a:solidFill>
                <a:latin typeface="Helvetica" charset="0"/>
              </a:rPr>
              <a:t>Ultimate limit on the lowest frequency detectors on- or  under-ground</a:t>
            </a:r>
          </a:p>
          <a:p>
            <a:r>
              <a:rPr lang="en-US" sz="1800" dirty="0">
                <a:solidFill>
                  <a:srgbClr val="FF0000"/>
                </a:solidFill>
                <a:latin typeface="Helvetica" charset="0"/>
              </a:rPr>
              <a:t>And thus the largest BH masses detectable</a:t>
            </a:r>
          </a:p>
          <a:p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26AE6E-7CD5-37C7-86AE-009E68D58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882" y="-2654"/>
            <a:ext cx="3948585" cy="26767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69AF01-8FF5-2D87-428D-EF6452982A99}"/>
              </a:ext>
            </a:extLst>
          </p:cNvPr>
          <p:cNvSpPr txBox="1"/>
          <p:nvPr/>
        </p:nvSpPr>
        <p:spPr>
          <a:xfrm rot="16200000">
            <a:off x="8363369" y="1465201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Harms et al.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E30FEE-7ACD-E87B-C453-458734B00F5D}"/>
              </a:ext>
            </a:extLst>
          </p:cNvPr>
          <p:cNvSpPr txBox="1"/>
          <p:nvPr/>
        </p:nvSpPr>
        <p:spPr>
          <a:xfrm rot="16200000">
            <a:off x="8418217" y="3373336"/>
            <a:ext cx="1271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Evans et al. 2023</a:t>
            </a:r>
          </a:p>
        </p:txBody>
      </p:sp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79DF40F2-BFDB-B447-6777-E3E0057BA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66746" y="2571750"/>
            <a:ext cx="3957224" cy="2469358"/>
          </a:xfrm>
        </p:spPr>
      </p:pic>
    </p:spTree>
    <p:extLst>
      <p:ext uri="{BB962C8B-B14F-4D97-AF65-F5344CB8AC3E}">
        <p14:creationId xmlns:p14="http://schemas.microsoft.com/office/powerpoint/2010/main" val="32382462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170250" y="164175"/>
            <a:ext cx="39081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Cosmic Explorer Project Organization today</a:t>
            </a: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2122" y="82200"/>
            <a:ext cx="4874074" cy="48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311700" y="852407"/>
            <a:ext cx="3625200" cy="41269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</a:rPr>
              <a:t>Team members from </a:t>
            </a:r>
            <a:endParaRPr sz="1400" dirty="0">
              <a:solidFill>
                <a:schemeClr val="bg1"/>
              </a:solidFill>
            </a:endParaRPr>
          </a:p>
          <a:p>
            <a:pPr lvl="0" indent="-317500">
              <a:lnSpc>
                <a:spcPct val="80000"/>
              </a:lnSpc>
              <a:spcBef>
                <a:spcPts val="600"/>
              </a:spcBef>
              <a:buClr>
                <a:schemeClr val="dk1"/>
              </a:buClr>
              <a:buSzPts val="1400"/>
            </a:pPr>
            <a:r>
              <a:rPr lang="en" sz="1400" dirty="0">
                <a:solidFill>
                  <a:schemeClr val="bg1"/>
                </a:solidFill>
              </a:rPr>
              <a:t>MIT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Cal State Fullerton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Syracuse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Penn State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Caltech 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University of Washington Bothell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of Oregon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of Florida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Texas Tech University</a:t>
            </a:r>
            <a:endParaRPr sz="1400" dirty="0">
              <a:solidFill>
                <a:schemeClr val="bg1"/>
              </a:solidFill>
            </a:endParaRPr>
          </a:p>
          <a:p>
            <a:pPr lvl="0" indent="-317500">
              <a:lnSpc>
                <a:spcPct val="80000"/>
              </a:lnSpc>
              <a:buClr>
                <a:schemeClr val="dk1"/>
              </a:buClr>
              <a:buSzPts val="1400"/>
            </a:pPr>
            <a:r>
              <a:rPr lang="en-US" sz="1400" dirty="0">
                <a:solidFill>
                  <a:schemeClr val="bg1"/>
                </a:solidFill>
              </a:rPr>
              <a:t>University of Arizona</a:t>
            </a: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Bard College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Stanford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Harvard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UC Riverside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The Australian National University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Albert Einstein Institute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Birmingham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of Glasgow</a:t>
            </a:r>
            <a:endParaRPr sz="1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D58B8-A677-3533-98C2-D1B19C92D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925" y="919875"/>
            <a:ext cx="4295375" cy="275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47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81A2D-9333-D8C4-FD8E-B7B1ACF2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limitations for Terrestrial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1AD59-F87F-626A-2082-F175BBD65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39567"/>
            <a:ext cx="8229600" cy="36550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Arm length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/>
              <a:t> – currently in short-antenna limit; path-length shift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</a:t>
            </a:r>
            <a:r>
              <a:rPr lang="en-US" dirty="0"/>
              <a:t>from a given strain grows with interferometer arm length. Maximize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! 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· L</a:t>
            </a:r>
            <a:endParaRPr lang="en-US" dirty="0"/>
          </a:p>
          <a:p>
            <a:pPr lvl="1"/>
            <a:r>
              <a:rPr lang="en-US" dirty="0"/>
              <a:t>LIGO 4km,  Virgo and KAGRA 3km</a:t>
            </a:r>
          </a:p>
          <a:p>
            <a:endParaRPr lang="en-US" dirty="0"/>
          </a:p>
          <a:p>
            <a:r>
              <a:rPr lang="en-US" dirty="0"/>
              <a:t>Optical resolution – limited by photon </a:t>
            </a:r>
            <a:br>
              <a:rPr lang="en-US" dirty="0"/>
            </a:br>
            <a:r>
              <a:rPr lang="en-US" dirty="0"/>
              <a:t>Poisson counting statistics; maximize laser power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r>
              <a:rPr lang="en-US" dirty="0"/>
              <a:t>…but too much power, and the radiation pressure </a:t>
            </a:r>
            <a:br>
              <a:rPr lang="en-US" dirty="0"/>
            </a:br>
            <a:r>
              <a:rPr lang="en-US" dirty="0"/>
              <a:t>causes mirror motion which masks the GW</a:t>
            </a:r>
          </a:p>
          <a:p>
            <a:r>
              <a:rPr lang="en-US" dirty="0"/>
              <a:t>Optimal power – naïve quantum limit</a:t>
            </a:r>
          </a:p>
          <a:p>
            <a:pPr lvl="1"/>
            <a:r>
              <a:rPr lang="en-US" dirty="0"/>
              <a:t>Working with ~50-100 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5CB9E-7E41-4488-9C89-060375D0515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D3E2B-0BEC-752F-ECD2-55ABF7783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3BB51-C63E-B481-97C5-B804F0369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42"/>
          <a:stretch/>
        </p:blipFill>
        <p:spPr>
          <a:xfrm>
            <a:off x="6285635" y="2974312"/>
            <a:ext cx="2668729" cy="1526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764B60-F097-0B3F-3163-9790455F3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735"/>
          <a:stretch/>
        </p:blipFill>
        <p:spPr>
          <a:xfrm>
            <a:off x="6553200" y="2240724"/>
            <a:ext cx="2668729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71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BF331-AA35-FA44-BAFF-095F0101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" y="67749"/>
            <a:ext cx="9104971" cy="857250"/>
          </a:xfrm>
        </p:spPr>
        <p:txBody>
          <a:bodyPr>
            <a:normAutofit/>
          </a:bodyPr>
          <a:lstStyle/>
          <a:p>
            <a:r>
              <a:rPr lang="en-US" dirty="0"/>
              <a:t>Many other technical noise sources…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BC279-8D16-9443-91B7-CA65ED05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8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F056EA-FB24-4743-91F5-0E0C48EF5E6F}"/>
              </a:ext>
            </a:extLst>
          </p:cNvPr>
          <p:cNvSpPr/>
          <p:nvPr/>
        </p:nvSpPr>
        <p:spPr>
          <a:xfrm>
            <a:off x="1042678" y="4767264"/>
            <a:ext cx="7021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FFFF00"/>
                </a:solidFill>
              </a:rPr>
              <a:t>Sensitivity and performance of the Advanced LIGO detectors in the third observing run </a:t>
            </a:r>
          </a:p>
          <a:p>
            <a:pPr algn="ctr"/>
            <a:r>
              <a:rPr lang="en-US" sz="1050" b="1" dirty="0">
                <a:solidFill>
                  <a:srgbClr val="FFFF00"/>
                </a:solidFill>
              </a:rPr>
              <a:t>A. </a:t>
            </a:r>
            <a:r>
              <a:rPr lang="en-US" sz="1050" b="1" dirty="0" err="1">
                <a:solidFill>
                  <a:srgbClr val="FFFF00"/>
                </a:solidFill>
              </a:rPr>
              <a:t>Buikema</a:t>
            </a:r>
            <a:r>
              <a:rPr lang="en-US" sz="1050" b="1" dirty="0">
                <a:solidFill>
                  <a:srgbClr val="FFFF00"/>
                </a:solidFill>
              </a:rPr>
              <a:t> </a:t>
            </a:r>
            <a:r>
              <a:rPr lang="en-US" sz="1050" b="1" i="1" dirty="0">
                <a:solidFill>
                  <a:srgbClr val="FFFF00"/>
                </a:solidFill>
              </a:rPr>
              <a:t>et al. </a:t>
            </a:r>
            <a:r>
              <a:rPr lang="en-US" sz="1050" b="1" dirty="0">
                <a:solidFill>
                  <a:srgbClr val="FFFF00"/>
                </a:solidFill>
              </a:rPr>
              <a:t>Phys. Rev. D 102, 062003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A3BC8-D25F-D5F7-FCF2-B79D58B2C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69" y="883982"/>
            <a:ext cx="68580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02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BF331-AA35-FA44-BAFF-095F0101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" y="67749"/>
            <a:ext cx="9104971" cy="857250"/>
          </a:xfrm>
        </p:spPr>
        <p:txBody>
          <a:bodyPr>
            <a:normAutofit/>
          </a:bodyPr>
          <a:lstStyle/>
          <a:p>
            <a:r>
              <a:rPr lang="en-US" dirty="0"/>
              <a:t>Many other technical noise sources…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BC279-8D16-9443-91B7-CA65ED05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9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F056EA-FB24-4743-91F5-0E0C48EF5E6F}"/>
              </a:ext>
            </a:extLst>
          </p:cNvPr>
          <p:cNvSpPr/>
          <p:nvPr/>
        </p:nvSpPr>
        <p:spPr>
          <a:xfrm>
            <a:off x="1042678" y="4767264"/>
            <a:ext cx="7021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FFFF00"/>
                </a:solidFill>
              </a:rPr>
              <a:t>Sensitivity and performance of the Advanced LIGO detectors in the third observing run </a:t>
            </a:r>
          </a:p>
          <a:p>
            <a:pPr algn="ctr"/>
            <a:r>
              <a:rPr lang="en-US" sz="1050" b="1" dirty="0">
                <a:solidFill>
                  <a:srgbClr val="FFFF00"/>
                </a:solidFill>
              </a:rPr>
              <a:t>A. </a:t>
            </a:r>
            <a:r>
              <a:rPr lang="en-US" sz="1050" b="1" dirty="0" err="1">
                <a:solidFill>
                  <a:srgbClr val="FFFF00"/>
                </a:solidFill>
              </a:rPr>
              <a:t>Buikema</a:t>
            </a:r>
            <a:r>
              <a:rPr lang="en-US" sz="1050" b="1" dirty="0">
                <a:solidFill>
                  <a:srgbClr val="FFFF00"/>
                </a:solidFill>
              </a:rPr>
              <a:t> </a:t>
            </a:r>
            <a:r>
              <a:rPr lang="en-US" sz="1050" b="1" i="1" dirty="0">
                <a:solidFill>
                  <a:srgbClr val="FFFF00"/>
                </a:solidFill>
              </a:rPr>
              <a:t>et al. </a:t>
            </a:r>
            <a:r>
              <a:rPr lang="en-US" sz="1050" b="1" dirty="0">
                <a:solidFill>
                  <a:srgbClr val="FFFF00"/>
                </a:solidFill>
              </a:rPr>
              <a:t>Phys. Rev. D 102, 062003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A3BC8-D25F-D5F7-FCF2-B79D58B2C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69" y="883982"/>
            <a:ext cx="6858000" cy="3924300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CD46263-6A51-2F88-534D-0FB386F43AF4}"/>
              </a:ext>
            </a:extLst>
          </p:cNvPr>
          <p:cNvSpPr/>
          <p:nvPr/>
        </p:nvSpPr>
        <p:spPr>
          <a:xfrm>
            <a:off x="3531765" y="1256505"/>
            <a:ext cx="2516697" cy="1629308"/>
          </a:xfrm>
          <a:prstGeom prst="wedgeRoundRectCallout">
            <a:avLst>
              <a:gd name="adj1" fmla="val -79134"/>
              <a:gd name="adj2" fmla="val 5020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Newtonian,</a:t>
            </a:r>
          </a:p>
          <a:p>
            <a:pPr algn="ctr"/>
            <a:r>
              <a:rPr lang="en-US" dirty="0"/>
              <a:t>Suspension thermal,</a:t>
            </a:r>
          </a:p>
          <a:p>
            <a:pPr algn="ctr"/>
            <a:r>
              <a:rPr lang="en-US" dirty="0"/>
              <a:t> Seismic, </a:t>
            </a:r>
          </a:p>
          <a:p>
            <a:pPr algn="ctr"/>
            <a:r>
              <a:rPr lang="en-US" dirty="0"/>
              <a:t>Scattered light,</a:t>
            </a:r>
          </a:p>
          <a:p>
            <a:pPr algn="ctr"/>
            <a:r>
              <a:rPr lang="en-US" dirty="0"/>
              <a:t>Radiation pressure,</a:t>
            </a:r>
          </a:p>
          <a:p>
            <a:pPr algn="ctr"/>
            <a:r>
              <a:rPr lang="en-US" dirty="0"/>
              <a:t>Servo controls</a:t>
            </a:r>
          </a:p>
        </p:txBody>
      </p:sp>
    </p:spTree>
    <p:extLst>
      <p:ext uri="{BB962C8B-B14F-4D97-AF65-F5344CB8AC3E}">
        <p14:creationId xmlns:p14="http://schemas.microsoft.com/office/powerpoint/2010/main" val="263310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6C6C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89830</TotalTime>
  <Words>3359</Words>
  <Application>Microsoft Macintosh PowerPoint</Application>
  <PresentationFormat>On-screen Show (16:9)</PresentationFormat>
  <Paragraphs>553</Paragraphs>
  <Slides>60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4" baseType="lpstr">
      <vt:lpstr>Arial</vt:lpstr>
      <vt:lpstr>Arial</vt:lpstr>
      <vt:lpstr>Calibri</vt:lpstr>
      <vt:lpstr>Calibri Light</vt:lpstr>
      <vt:lpstr>Cambria Math</vt:lpstr>
      <vt:lpstr>Georgia</vt:lpstr>
      <vt:lpstr>Helvetica</vt:lpstr>
      <vt:lpstr>Myriad Pro</vt:lpstr>
      <vt:lpstr>Open Sans</vt:lpstr>
      <vt:lpstr>Times</vt:lpstr>
      <vt:lpstr>Times New Roman</vt:lpstr>
      <vt:lpstr>Wingdings</vt:lpstr>
      <vt:lpstr>Work Sans</vt:lpstr>
      <vt:lpstr>Office Theme</vt:lpstr>
      <vt:lpstr>Present and Future Terrestrial GW Detectors</vt:lpstr>
      <vt:lpstr>The Gravitational Wave Spectrum</vt:lpstr>
      <vt:lpstr>The Gravitational Wave Spectrum</vt:lpstr>
      <vt:lpstr>Why are terrestrial detectors limited to f &gt; ~1 Hz?</vt:lpstr>
      <vt:lpstr>Newtonian background due to seismic environment</vt:lpstr>
      <vt:lpstr>Newtonian background  creates a wall  at a few Hz</vt:lpstr>
      <vt:lpstr>Practical limitations for Terrestrial Detectors</vt:lpstr>
      <vt:lpstr>Many other technical noise sources…</vt:lpstr>
      <vt:lpstr>Many other technical noise sources…</vt:lpstr>
      <vt:lpstr>Many other technical noise sources…</vt:lpstr>
      <vt:lpstr>Many other technical noise sources…</vt:lpstr>
      <vt:lpstr>Good enough to start the new observational discipline of Gravitational Wave Astronomy </vt:lpstr>
      <vt:lpstr>The ground-based  gravitational-wave world-wide network in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Measuring the Hubble Constant Using  Gravitational-wave ‘Standard Sirens’</vt:lpstr>
      <vt:lpstr>PowerPoint Presentation</vt:lpstr>
      <vt:lpstr>Current Ground-based GW Detector ‘Reach’</vt:lpstr>
      <vt:lpstr>Sensitivity improvements boost signal rate</vt:lpstr>
      <vt:lpstr>Sensitivity improvements boost signal rate</vt:lpstr>
      <vt:lpstr>O4 started 24 May 2023 </vt:lpstr>
      <vt:lpstr>O4 started 24 May 2023 </vt:lpstr>
      <vt:lpstr>Notional Plans for the current 4km observatories –  2x improvements</vt:lpstr>
      <vt:lpstr>What could we do with 10x better GW detectors?</vt:lpstr>
      <vt:lpstr>Black Holes and Neutron Stars throughout cosmic time</vt:lpstr>
      <vt:lpstr>Even better detectors would deliver more science. How to build a such a  10x better detector?  Make it 10x longer  10x larger signal  ΔL = hGW · L </vt:lpstr>
      <vt:lpstr>Noise due to stochastic forces is independent of armlength</vt:lpstr>
      <vt:lpstr>Sensing noises scale with arm length at various powers of 1/L – all get better</vt:lpstr>
      <vt:lpstr>The Infrastructure for a  realistic implementation</vt:lpstr>
      <vt:lpstr>PowerPoint Presentation</vt:lpstr>
      <vt:lpstr>PowerPoint Presentation</vt:lpstr>
      <vt:lpstr>CE Detector Design</vt:lpstr>
      <vt:lpstr>CE Infrastructure</vt:lpstr>
      <vt:lpstr>PowerPoint Presentation</vt:lpstr>
      <vt:lpstr>CE Status</vt:lpstr>
      <vt:lpstr>European Vision for the next generation:  Einstein Telescope</vt:lpstr>
      <vt:lpstr>Reach of present and future instruments</vt:lpstr>
      <vt:lpstr>The last page (at last!)</vt:lpstr>
      <vt:lpstr>Thank you!</vt:lpstr>
      <vt:lpstr>Gravitational Wave Properties</vt:lpstr>
      <vt:lpstr>Gravitational Wave Properties</vt:lpstr>
      <vt:lpstr>Stretching and squeezing of space-time</vt:lpstr>
      <vt:lpstr>Stretching and squeezing of space-time</vt:lpstr>
      <vt:lpstr>The binary neutron star signal, with and without the interferometer noise</vt:lpstr>
      <vt:lpstr>40km CE</vt:lpstr>
      <vt:lpstr>Why 40km?</vt:lpstr>
      <vt:lpstr>What can CE do?</vt:lpstr>
      <vt:lpstr>Noise improvements: reducing quantum noise</vt:lpstr>
      <vt:lpstr>PowerPoint Presentation</vt:lpstr>
      <vt:lpstr>Replace regular vacuum with squeezed vacuum</vt:lpstr>
      <vt:lpstr>Squeezing performance in O3</vt:lpstr>
      <vt:lpstr>Frequency Dependent Squeezing for O4</vt:lpstr>
      <vt:lpstr>Initial results for Frequency Dependent Squeezing  LIGO Hanford</vt:lpstr>
      <vt:lpstr>The Cosmic Explorer Project Organization today</vt:lpstr>
      <vt:lpstr>The Cosmic Explorer Project Organization today</vt:lpstr>
    </vt:vector>
  </TitlesOfParts>
  <Company>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Barsotti</dc:creator>
  <cp:lastModifiedBy>David H Shoemaker</cp:lastModifiedBy>
  <cp:revision>576</cp:revision>
  <cp:lastPrinted>2023-07-03T04:22:07Z</cp:lastPrinted>
  <dcterms:created xsi:type="dcterms:W3CDTF">2016-03-21T20:14:31Z</dcterms:created>
  <dcterms:modified xsi:type="dcterms:W3CDTF">2023-07-03T04:22:09Z</dcterms:modified>
</cp:coreProperties>
</file>