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80" r:id="rId3"/>
    <p:sldId id="278" r:id="rId4"/>
    <p:sldId id="279" r:id="rId5"/>
    <p:sldId id="257" r:id="rId6"/>
    <p:sldId id="281"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605"/>
  </p:normalViewPr>
  <p:slideViewPr>
    <p:cSldViewPr snapToGrid="0" snapToObjects="1">
      <p:cViewPr varScale="1">
        <p:scale>
          <a:sx n="115" d="100"/>
          <a:sy n="115" d="100"/>
        </p:scale>
        <p:origin x="920" y="200"/>
      </p:cViewPr>
      <p:guideLst/>
    </p:cSldViewPr>
  </p:slideViewPr>
  <p:notesTextViewPr>
    <p:cViewPr>
      <p:scale>
        <a:sx n="1" d="1"/>
        <a:sy n="1" d="1"/>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DC4D-6E97-374B-8FEA-686779CDBD78}" type="datetimeFigureOut">
              <a:rPr lang="en-US" smtClean="0"/>
              <a:t>7/3/23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9DB0A-3FD1-9140-ADC8-08446FC8E5AF}" type="slidenum">
              <a:rPr lang="en-US" smtClean="0"/>
              <a:t>‹#›</a:t>
            </a:fld>
            <a:endParaRPr lang="en-US"/>
          </a:p>
        </p:txBody>
      </p:sp>
    </p:spTree>
    <p:extLst>
      <p:ext uri="{BB962C8B-B14F-4D97-AF65-F5344CB8AC3E}">
        <p14:creationId xmlns:p14="http://schemas.microsoft.com/office/powerpoint/2010/main" val="40182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4D93-01E2-C7F6-F660-171578413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C9003-04EC-7552-75E7-A9EE47880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27DD5D-6192-9CDE-567A-9B4EF7C22591}"/>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CD67E089-6A82-4549-1E45-3A6F4376BB28}"/>
              </a:ext>
            </a:extLst>
          </p:cNvPr>
          <p:cNvSpPr>
            <a:spLocks noGrp="1"/>
          </p:cNvSpPr>
          <p:nvPr>
            <p:ph type="ftr" sz="quarter" idx="11"/>
          </p:nvPr>
        </p:nvSpPr>
        <p:spPr/>
        <p:txBody>
          <a:bodyPr/>
          <a:lstStyle/>
          <a:p>
            <a:r>
              <a:rPr lang="en-US"/>
              <a:t>LIGO-G2301282-v1</a:t>
            </a:r>
          </a:p>
        </p:txBody>
      </p:sp>
      <p:sp>
        <p:nvSpPr>
          <p:cNvPr id="6" name="Slide Number Placeholder 5">
            <a:extLst>
              <a:ext uri="{FF2B5EF4-FFF2-40B4-BE49-F238E27FC236}">
                <a16:creationId xmlns:a16="http://schemas.microsoft.com/office/drawing/2014/main" id="{5FBB870E-FF7B-90B7-7617-4CAD3DF1B0E4}"/>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404492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1CB2-7BA8-7F7B-95DF-F50EE56D3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67229D-AE35-B2FE-A8E4-C739AEFED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67742-AE4D-3CB2-8B62-0DAA458FF105}"/>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1194A4E7-09FE-2DE5-3B3F-35F9A1A2EE27}"/>
              </a:ext>
            </a:extLst>
          </p:cNvPr>
          <p:cNvSpPr>
            <a:spLocks noGrp="1"/>
          </p:cNvSpPr>
          <p:nvPr>
            <p:ph type="ftr" sz="quarter" idx="11"/>
          </p:nvPr>
        </p:nvSpPr>
        <p:spPr/>
        <p:txBody>
          <a:bodyPr/>
          <a:lstStyle/>
          <a:p>
            <a:r>
              <a:rPr lang="en-US"/>
              <a:t>LIGO-G2301282-v1</a:t>
            </a:r>
          </a:p>
        </p:txBody>
      </p:sp>
      <p:sp>
        <p:nvSpPr>
          <p:cNvPr id="6" name="Slide Number Placeholder 5">
            <a:extLst>
              <a:ext uri="{FF2B5EF4-FFF2-40B4-BE49-F238E27FC236}">
                <a16:creationId xmlns:a16="http://schemas.microsoft.com/office/drawing/2014/main" id="{306A3E65-5F31-4F33-A83F-BC1403E0329D}"/>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93622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CF8C1-25B8-0618-A74E-20B2D81AF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CE496-6B51-5BFF-0721-4800DB06F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FCB71-8042-7ECD-411F-70BE3C3DF1E6}"/>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AE4F2E62-E849-D18E-CCF6-44BC743BFAD4}"/>
              </a:ext>
            </a:extLst>
          </p:cNvPr>
          <p:cNvSpPr>
            <a:spLocks noGrp="1"/>
          </p:cNvSpPr>
          <p:nvPr>
            <p:ph type="ftr" sz="quarter" idx="11"/>
          </p:nvPr>
        </p:nvSpPr>
        <p:spPr/>
        <p:txBody>
          <a:bodyPr/>
          <a:lstStyle/>
          <a:p>
            <a:r>
              <a:rPr lang="en-US"/>
              <a:t>LIGO-G2301282-v1</a:t>
            </a:r>
          </a:p>
        </p:txBody>
      </p:sp>
      <p:sp>
        <p:nvSpPr>
          <p:cNvPr id="6" name="Slide Number Placeholder 5">
            <a:extLst>
              <a:ext uri="{FF2B5EF4-FFF2-40B4-BE49-F238E27FC236}">
                <a16:creationId xmlns:a16="http://schemas.microsoft.com/office/drawing/2014/main" id="{2AEED0B5-DD50-1BA5-D61E-49817A375A72}"/>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144293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C7FE-0817-7820-80FD-D063AD685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AF9D6-A17A-245B-7580-F07F9663E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8D383-00CA-E456-5CDC-01A5BE03304F}"/>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38399510-28D2-FA77-FDEE-B109B6C4F8D3}"/>
              </a:ext>
            </a:extLst>
          </p:cNvPr>
          <p:cNvSpPr>
            <a:spLocks noGrp="1"/>
          </p:cNvSpPr>
          <p:nvPr>
            <p:ph type="ftr" sz="quarter" idx="11"/>
          </p:nvPr>
        </p:nvSpPr>
        <p:spPr/>
        <p:txBody>
          <a:bodyPr/>
          <a:lstStyle/>
          <a:p>
            <a:r>
              <a:rPr lang="en-US"/>
              <a:t>LIGO-G2301282-v1</a:t>
            </a:r>
          </a:p>
        </p:txBody>
      </p:sp>
      <p:sp>
        <p:nvSpPr>
          <p:cNvPr id="6" name="Slide Number Placeholder 5">
            <a:extLst>
              <a:ext uri="{FF2B5EF4-FFF2-40B4-BE49-F238E27FC236}">
                <a16:creationId xmlns:a16="http://schemas.microsoft.com/office/drawing/2014/main" id="{A58F8BAB-9577-5C24-D25F-3D736216640B}"/>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418304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ADDC-18CC-4F5A-016C-8B61E54537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AEC3D6-2F88-902D-3035-0FF298E05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FF689-2DC9-D8DE-86A9-7616CE1C7989}"/>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5CD2C5FF-31FB-694F-8A14-B60208D7C0C2}"/>
              </a:ext>
            </a:extLst>
          </p:cNvPr>
          <p:cNvSpPr>
            <a:spLocks noGrp="1"/>
          </p:cNvSpPr>
          <p:nvPr>
            <p:ph type="ftr" sz="quarter" idx="11"/>
          </p:nvPr>
        </p:nvSpPr>
        <p:spPr/>
        <p:txBody>
          <a:bodyPr/>
          <a:lstStyle/>
          <a:p>
            <a:r>
              <a:rPr lang="en-US"/>
              <a:t>LIGO-G2301282-v1</a:t>
            </a:r>
          </a:p>
        </p:txBody>
      </p:sp>
      <p:sp>
        <p:nvSpPr>
          <p:cNvPr id="6" name="Slide Number Placeholder 5">
            <a:extLst>
              <a:ext uri="{FF2B5EF4-FFF2-40B4-BE49-F238E27FC236}">
                <a16:creationId xmlns:a16="http://schemas.microsoft.com/office/drawing/2014/main" id="{D1FC6E87-042E-5A76-70DB-F045130DB2F7}"/>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30682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43C4-5C14-62E5-F8FE-136A63003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FF0FC-3764-E2AC-E056-E51A87AD4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32497F-EDA7-0FA1-3B63-843ACC66D9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4A6B9-FCFA-B8F4-A3CE-4D635F48D331}"/>
              </a:ext>
            </a:extLst>
          </p:cNvPr>
          <p:cNvSpPr>
            <a:spLocks noGrp="1"/>
          </p:cNvSpPr>
          <p:nvPr>
            <p:ph type="dt" sz="half" idx="10"/>
          </p:nvPr>
        </p:nvSpPr>
        <p:spPr/>
        <p:txBody>
          <a:bodyPr/>
          <a:lstStyle/>
          <a:p>
            <a:r>
              <a:rPr lang="en-US"/>
              <a:t>2nd Vacuum Workshop, CERN 27-29 MArch 2023</a:t>
            </a:r>
          </a:p>
        </p:txBody>
      </p:sp>
      <p:sp>
        <p:nvSpPr>
          <p:cNvPr id="6" name="Footer Placeholder 5">
            <a:extLst>
              <a:ext uri="{FF2B5EF4-FFF2-40B4-BE49-F238E27FC236}">
                <a16:creationId xmlns:a16="http://schemas.microsoft.com/office/drawing/2014/main" id="{9FFFCE03-56BF-25EB-EF10-B531DC0A895A}"/>
              </a:ext>
            </a:extLst>
          </p:cNvPr>
          <p:cNvSpPr>
            <a:spLocks noGrp="1"/>
          </p:cNvSpPr>
          <p:nvPr>
            <p:ph type="ftr" sz="quarter" idx="11"/>
          </p:nvPr>
        </p:nvSpPr>
        <p:spPr/>
        <p:txBody>
          <a:bodyPr/>
          <a:lstStyle/>
          <a:p>
            <a:r>
              <a:rPr lang="en-US"/>
              <a:t>LIGO-G2301282-v1</a:t>
            </a:r>
          </a:p>
        </p:txBody>
      </p:sp>
      <p:sp>
        <p:nvSpPr>
          <p:cNvPr id="7" name="Slide Number Placeholder 6">
            <a:extLst>
              <a:ext uri="{FF2B5EF4-FFF2-40B4-BE49-F238E27FC236}">
                <a16:creationId xmlns:a16="http://schemas.microsoft.com/office/drawing/2014/main" id="{6A9A19FD-1D2F-791A-4CB8-F7F6FF96BAF2}"/>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246097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27AE-36C4-9255-4C99-9A33A8811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A37D8-6B05-5454-93C4-0962C2A64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16B7D-048D-9BF5-A5BE-E5E2152B9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314F7-39F9-C2F3-024C-4E87467D1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70567-5B6B-52AE-BA74-BC72DFC9F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7070C-DC2A-44BB-FC1C-B83C0006E598}"/>
              </a:ext>
            </a:extLst>
          </p:cNvPr>
          <p:cNvSpPr>
            <a:spLocks noGrp="1"/>
          </p:cNvSpPr>
          <p:nvPr>
            <p:ph type="dt" sz="half" idx="10"/>
          </p:nvPr>
        </p:nvSpPr>
        <p:spPr/>
        <p:txBody>
          <a:bodyPr/>
          <a:lstStyle/>
          <a:p>
            <a:r>
              <a:rPr lang="en-US"/>
              <a:t>2nd Vacuum Workshop, CERN 27-29 MArch 2023</a:t>
            </a:r>
          </a:p>
        </p:txBody>
      </p:sp>
      <p:sp>
        <p:nvSpPr>
          <p:cNvPr id="8" name="Footer Placeholder 7">
            <a:extLst>
              <a:ext uri="{FF2B5EF4-FFF2-40B4-BE49-F238E27FC236}">
                <a16:creationId xmlns:a16="http://schemas.microsoft.com/office/drawing/2014/main" id="{824D613C-B5BD-3D34-4135-89C9C2448E34}"/>
              </a:ext>
            </a:extLst>
          </p:cNvPr>
          <p:cNvSpPr>
            <a:spLocks noGrp="1"/>
          </p:cNvSpPr>
          <p:nvPr>
            <p:ph type="ftr" sz="quarter" idx="11"/>
          </p:nvPr>
        </p:nvSpPr>
        <p:spPr/>
        <p:txBody>
          <a:bodyPr/>
          <a:lstStyle/>
          <a:p>
            <a:r>
              <a:rPr lang="en-US"/>
              <a:t>LIGO-G2301282-v1</a:t>
            </a:r>
          </a:p>
        </p:txBody>
      </p:sp>
      <p:sp>
        <p:nvSpPr>
          <p:cNvPr id="9" name="Slide Number Placeholder 8">
            <a:extLst>
              <a:ext uri="{FF2B5EF4-FFF2-40B4-BE49-F238E27FC236}">
                <a16:creationId xmlns:a16="http://schemas.microsoft.com/office/drawing/2014/main" id="{0F02127C-A5EA-7892-4A00-90226EC3EFF8}"/>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62014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C0A-2880-208A-3F0F-EF3BF4F91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0ED6DC-E2ED-EEEA-80A9-AE776E595D80}"/>
              </a:ext>
            </a:extLst>
          </p:cNvPr>
          <p:cNvSpPr>
            <a:spLocks noGrp="1"/>
          </p:cNvSpPr>
          <p:nvPr>
            <p:ph type="dt" sz="half" idx="10"/>
          </p:nvPr>
        </p:nvSpPr>
        <p:spPr/>
        <p:txBody>
          <a:bodyPr/>
          <a:lstStyle/>
          <a:p>
            <a:r>
              <a:rPr lang="en-US"/>
              <a:t>2nd Vacuum Workshop, CERN 27-29 MArch 2023</a:t>
            </a:r>
          </a:p>
        </p:txBody>
      </p:sp>
      <p:sp>
        <p:nvSpPr>
          <p:cNvPr id="4" name="Footer Placeholder 3">
            <a:extLst>
              <a:ext uri="{FF2B5EF4-FFF2-40B4-BE49-F238E27FC236}">
                <a16:creationId xmlns:a16="http://schemas.microsoft.com/office/drawing/2014/main" id="{9E076997-7478-5839-1378-D1435F6F77ED}"/>
              </a:ext>
            </a:extLst>
          </p:cNvPr>
          <p:cNvSpPr>
            <a:spLocks noGrp="1"/>
          </p:cNvSpPr>
          <p:nvPr>
            <p:ph type="ftr" sz="quarter" idx="11"/>
          </p:nvPr>
        </p:nvSpPr>
        <p:spPr/>
        <p:txBody>
          <a:bodyPr/>
          <a:lstStyle/>
          <a:p>
            <a:r>
              <a:rPr lang="en-US"/>
              <a:t>LIGO-G2301282-v1</a:t>
            </a:r>
          </a:p>
        </p:txBody>
      </p:sp>
      <p:sp>
        <p:nvSpPr>
          <p:cNvPr id="5" name="Slide Number Placeholder 4">
            <a:extLst>
              <a:ext uri="{FF2B5EF4-FFF2-40B4-BE49-F238E27FC236}">
                <a16:creationId xmlns:a16="http://schemas.microsoft.com/office/drawing/2014/main" id="{36A123BB-3804-9BB3-6A33-B0A82ACD5CD1}"/>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185964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840E7-FCD7-BF11-0E59-4A7B927AF136}"/>
              </a:ext>
            </a:extLst>
          </p:cNvPr>
          <p:cNvSpPr>
            <a:spLocks noGrp="1"/>
          </p:cNvSpPr>
          <p:nvPr>
            <p:ph type="dt" sz="half" idx="10"/>
          </p:nvPr>
        </p:nvSpPr>
        <p:spPr/>
        <p:txBody>
          <a:bodyPr/>
          <a:lstStyle/>
          <a:p>
            <a:r>
              <a:rPr lang="en-US"/>
              <a:t>2nd Vacuum Workshop, CERN 27-29 MArch 2023</a:t>
            </a:r>
          </a:p>
        </p:txBody>
      </p:sp>
      <p:sp>
        <p:nvSpPr>
          <p:cNvPr id="3" name="Footer Placeholder 2">
            <a:extLst>
              <a:ext uri="{FF2B5EF4-FFF2-40B4-BE49-F238E27FC236}">
                <a16:creationId xmlns:a16="http://schemas.microsoft.com/office/drawing/2014/main" id="{1527B86A-63BF-0BD6-7CEE-D8BAAB3EC1EA}"/>
              </a:ext>
            </a:extLst>
          </p:cNvPr>
          <p:cNvSpPr>
            <a:spLocks noGrp="1"/>
          </p:cNvSpPr>
          <p:nvPr>
            <p:ph type="ftr" sz="quarter" idx="11"/>
          </p:nvPr>
        </p:nvSpPr>
        <p:spPr/>
        <p:txBody>
          <a:bodyPr/>
          <a:lstStyle/>
          <a:p>
            <a:r>
              <a:rPr lang="en-US"/>
              <a:t>LIGO-G2301282-v1</a:t>
            </a:r>
          </a:p>
        </p:txBody>
      </p:sp>
      <p:sp>
        <p:nvSpPr>
          <p:cNvPr id="4" name="Slide Number Placeholder 3">
            <a:extLst>
              <a:ext uri="{FF2B5EF4-FFF2-40B4-BE49-F238E27FC236}">
                <a16:creationId xmlns:a16="http://schemas.microsoft.com/office/drawing/2014/main" id="{7A67CC88-4E67-856F-BCC3-971792CD48F4}"/>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269315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6FFC-7962-FC5A-D625-694BF7633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F554E-4C02-8C0C-0AD6-922A2328D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E27DB-5720-BFAE-A0E9-06E205566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FDDF8-817A-50CB-A41A-ABFC8E763AE1}"/>
              </a:ext>
            </a:extLst>
          </p:cNvPr>
          <p:cNvSpPr>
            <a:spLocks noGrp="1"/>
          </p:cNvSpPr>
          <p:nvPr>
            <p:ph type="dt" sz="half" idx="10"/>
          </p:nvPr>
        </p:nvSpPr>
        <p:spPr/>
        <p:txBody>
          <a:bodyPr/>
          <a:lstStyle/>
          <a:p>
            <a:r>
              <a:rPr lang="en-US"/>
              <a:t>2nd Vacuum Workshop, CERN 27-29 MArch 2023</a:t>
            </a:r>
          </a:p>
        </p:txBody>
      </p:sp>
      <p:sp>
        <p:nvSpPr>
          <p:cNvPr id="6" name="Footer Placeholder 5">
            <a:extLst>
              <a:ext uri="{FF2B5EF4-FFF2-40B4-BE49-F238E27FC236}">
                <a16:creationId xmlns:a16="http://schemas.microsoft.com/office/drawing/2014/main" id="{2DEA6A08-AD4C-998C-4BA0-A80996A1106C}"/>
              </a:ext>
            </a:extLst>
          </p:cNvPr>
          <p:cNvSpPr>
            <a:spLocks noGrp="1"/>
          </p:cNvSpPr>
          <p:nvPr>
            <p:ph type="ftr" sz="quarter" idx="11"/>
          </p:nvPr>
        </p:nvSpPr>
        <p:spPr/>
        <p:txBody>
          <a:bodyPr/>
          <a:lstStyle/>
          <a:p>
            <a:r>
              <a:rPr lang="en-US"/>
              <a:t>LIGO-G2301282-v1</a:t>
            </a:r>
          </a:p>
        </p:txBody>
      </p:sp>
      <p:sp>
        <p:nvSpPr>
          <p:cNvPr id="7" name="Slide Number Placeholder 6">
            <a:extLst>
              <a:ext uri="{FF2B5EF4-FFF2-40B4-BE49-F238E27FC236}">
                <a16:creationId xmlns:a16="http://schemas.microsoft.com/office/drawing/2014/main" id="{86989950-6DB4-9E66-A83B-E4EE303063CE}"/>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111148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3E3B-31AF-5364-7E88-32CED86AA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0A9EB-0C31-70D8-1F7C-E616A1522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C2FA96-3FB0-9890-8F5D-32EB73E1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A74A2-9154-FEE1-148C-8FE0A43A2078}"/>
              </a:ext>
            </a:extLst>
          </p:cNvPr>
          <p:cNvSpPr>
            <a:spLocks noGrp="1"/>
          </p:cNvSpPr>
          <p:nvPr>
            <p:ph type="dt" sz="half" idx="10"/>
          </p:nvPr>
        </p:nvSpPr>
        <p:spPr/>
        <p:txBody>
          <a:bodyPr/>
          <a:lstStyle/>
          <a:p>
            <a:r>
              <a:rPr lang="en-US"/>
              <a:t>2nd Vacuum Workshop, CERN 27-29 MArch 2023</a:t>
            </a:r>
          </a:p>
        </p:txBody>
      </p:sp>
      <p:sp>
        <p:nvSpPr>
          <p:cNvPr id="6" name="Footer Placeholder 5">
            <a:extLst>
              <a:ext uri="{FF2B5EF4-FFF2-40B4-BE49-F238E27FC236}">
                <a16:creationId xmlns:a16="http://schemas.microsoft.com/office/drawing/2014/main" id="{37B1752E-09E4-C4FE-0104-9503F7DF6FB7}"/>
              </a:ext>
            </a:extLst>
          </p:cNvPr>
          <p:cNvSpPr>
            <a:spLocks noGrp="1"/>
          </p:cNvSpPr>
          <p:nvPr>
            <p:ph type="ftr" sz="quarter" idx="11"/>
          </p:nvPr>
        </p:nvSpPr>
        <p:spPr/>
        <p:txBody>
          <a:bodyPr/>
          <a:lstStyle/>
          <a:p>
            <a:r>
              <a:rPr lang="en-US"/>
              <a:t>LIGO-G2301282-v1</a:t>
            </a:r>
          </a:p>
        </p:txBody>
      </p:sp>
      <p:sp>
        <p:nvSpPr>
          <p:cNvPr id="7" name="Slide Number Placeholder 6">
            <a:extLst>
              <a:ext uri="{FF2B5EF4-FFF2-40B4-BE49-F238E27FC236}">
                <a16:creationId xmlns:a16="http://schemas.microsoft.com/office/drawing/2014/main" id="{6EA2DAA2-D76A-463D-C7CB-F505ED150C2B}"/>
              </a:ext>
            </a:extLst>
          </p:cNvPr>
          <p:cNvSpPr>
            <a:spLocks noGrp="1"/>
          </p:cNvSpPr>
          <p:nvPr>
            <p:ph type="sldNum" sz="quarter" idx="12"/>
          </p:nvPr>
        </p:nvSpPr>
        <p:spPr/>
        <p:txBody>
          <a:bodyPr/>
          <a:lstStyle/>
          <a:p>
            <a:fld id="{3955F26E-18B6-704A-A659-F033584EC30B}" type="slidenum">
              <a:rPr lang="en-US" smtClean="0"/>
              <a:t>‹#›</a:t>
            </a:fld>
            <a:endParaRPr lang="en-US"/>
          </a:p>
        </p:txBody>
      </p:sp>
    </p:spTree>
    <p:extLst>
      <p:ext uri="{BB962C8B-B14F-4D97-AF65-F5344CB8AC3E}">
        <p14:creationId xmlns:p14="http://schemas.microsoft.com/office/powerpoint/2010/main" val="270997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3EDC4-3580-B3EE-2C6E-7C953A0E5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5563C4-EADF-8769-8274-3BC3B6FB6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512D-BD5B-10F9-AB87-88A29A849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2nd Vacuum Workshop, CERN 27-29 MArch 2023</a:t>
            </a:r>
          </a:p>
        </p:txBody>
      </p:sp>
      <p:sp>
        <p:nvSpPr>
          <p:cNvPr id="5" name="Footer Placeholder 4">
            <a:extLst>
              <a:ext uri="{FF2B5EF4-FFF2-40B4-BE49-F238E27FC236}">
                <a16:creationId xmlns:a16="http://schemas.microsoft.com/office/drawing/2014/main" id="{CC68ED99-0CF4-DCD3-1A6E-8BE8EC59E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LIGO-G2301282-v1</a:t>
            </a:r>
          </a:p>
        </p:txBody>
      </p:sp>
      <p:sp>
        <p:nvSpPr>
          <p:cNvPr id="6" name="Slide Number Placeholder 5">
            <a:extLst>
              <a:ext uri="{FF2B5EF4-FFF2-40B4-BE49-F238E27FC236}">
                <a16:creationId xmlns:a16="http://schemas.microsoft.com/office/drawing/2014/main" id="{F2ACEB5F-704E-17E4-004E-C0AE4EBAC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5F26E-18B6-704A-A659-F033584EC30B}" type="slidenum">
              <a:rPr lang="en-US" smtClean="0"/>
              <a:t>‹#›</a:t>
            </a:fld>
            <a:endParaRPr lang="en-US"/>
          </a:p>
        </p:txBody>
      </p:sp>
    </p:spTree>
    <p:extLst>
      <p:ext uri="{BB962C8B-B14F-4D97-AF65-F5344CB8AC3E}">
        <p14:creationId xmlns:p14="http://schemas.microsoft.com/office/powerpoint/2010/main" val="153927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907A-283D-5735-5763-DE7A7BA0E8CD}"/>
              </a:ext>
            </a:extLst>
          </p:cNvPr>
          <p:cNvSpPr>
            <a:spLocks noGrp="1"/>
          </p:cNvSpPr>
          <p:nvPr>
            <p:ph type="ctrTitle"/>
          </p:nvPr>
        </p:nvSpPr>
        <p:spPr>
          <a:xfrm>
            <a:off x="804231" y="359425"/>
            <a:ext cx="10271394" cy="2481549"/>
          </a:xfrm>
        </p:spPr>
        <p:txBody>
          <a:bodyPr>
            <a:normAutofit/>
          </a:bodyPr>
          <a:lstStyle/>
          <a:p>
            <a:r>
              <a:rPr lang="en-US" sz="4800" dirty="0"/>
              <a:t>Vacuum Challenges for the Next Generation Gravitational Wave Detectors</a:t>
            </a:r>
          </a:p>
        </p:txBody>
      </p:sp>
      <p:sp>
        <p:nvSpPr>
          <p:cNvPr id="3" name="Subtitle 2">
            <a:extLst>
              <a:ext uri="{FF2B5EF4-FFF2-40B4-BE49-F238E27FC236}">
                <a16:creationId xmlns:a16="http://schemas.microsoft.com/office/drawing/2014/main" id="{1654D980-F0B2-750F-9C2D-AA3844C44F88}"/>
              </a:ext>
            </a:extLst>
          </p:cNvPr>
          <p:cNvSpPr>
            <a:spLocks noGrp="1"/>
          </p:cNvSpPr>
          <p:nvPr>
            <p:ph type="subTitle" idx="1"/>
          </p:nvPr>
        </p:nvSpPr>
        <p:spPr>
          <a:xfrm>
            <a:off x="1035586" y="3095740"/>
            <a:ext cx="9632414" cy="2599980"/>
          </a:xfrm>
        </p:spPr>
        <p:txBody>
          <a:bodyPr>
            <a:normAutofit/>
          </a:bodyPr>
          <a:lstStyle/>
          <a:p>
            <a:r>
              <a:rPr lang="en-US" sz="3300" dirty="0"/>
              <a:t>R. Weiss</a:t>
            </a:r>
          </a:p>
          <a:p>
            <a:r>
              <a:rPr lang="en-US" sz="3300" dirty="0"/>
              <a:t>Second Vacuum Workshop</a:t>
            </a:r>
          </a:p>
          <a:p>
            <a:r>
              <a:rPr lang="en-US" sz="3300" dirty="0"/>
              <a:t>CERN</a:t>
            </a:r>
          </a:p>
          <a:p>
            <a:r>
              <a:rPr lang="en-US" sz="3300" dirty="0"/>
              <a:t>March 27, 2023</a:t>
            </a:r>
            <a:endParaRPr lang="en-US" dirty="0"/>
          </a:p>
        </p:txBody>
      </p:sp>
      <p:sp>
        <p:nvSpPr>
          <p:cNvPr id="4" name="Date Placeholder 3">
            <a:extLst>
              <a:ext uri="{FF2B5EF4-FFF2-40B4-BE49-F238E27FC236}">
                <a16:creationId xmlns:a16="http://schemas.microsoft.com/office/drawing/2014/main" id="{1F29C1F3-0DC6-606E-10DB-AC7B4DE41B38}"/>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0600B802-DC6D-FA92-C9B3-FBE825613704}"/>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333448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xbury_latin_final_Page_34">
            <a:extLst>
              <a:ext uri="{FF2B5EF4-FFF2-40B4-BE49-F238E27FC236}">
                <a16:creationId xmlns:a16="http://schemas.microsoft.com/office/drawing/2014/main" id="{C995F4F7-6BF5-4EE4-E646-6E737A77F5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
          <a:stretch/>
        </p:blipFill>
        <p:spPr bwMode="auto">
          <a:xfrm>
            <a:off x="6799634" y="3622938"/>
            <a:ext cx="4322323" cy="324114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Gaby-Observatories and People-Poster Frame.jpg">
            <a:extLst>
              <a:ext uri="{FF2B5EF4-FFF2-40B4-BE49-F238E27FC236}">
                <a16:creationId xmlns:a16="http://schemas.microsoft.com/office/drawing/2014/main" id="{C7963728-EB5B-EA3F-FD1A-EF9912970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070" y="3311401"/>
            <a:ext cx="4605674" cy="3454256"/>
          </a:xfrm>
          <a:prstGeom prst="rect">
            <a:avLst/>
          </a:prstGeom>
        </p:spPr>
      </p:pic>
      <p:pic>
        <p:nvPicPr>
          <p:cNvPr id="5" name="Picture 4">
            <a:extLst>
              <a:ext uri="{FF2B5EF4-FFF2-40B4-BE49-F238E27FC236}">
                <a16:creationId xmlns:a16="http://schemas.microsoft.com/office/drawing/2014/main" id="{BEF23B78-BE47-940B-9BC8-861639B12295}"/>
              </a:ext>
            </a:extLst>
          </p:cNvPr>
          <p:cNvPicPr>
            <a:picLocks noChangeAspect="1"/>
          </p:cNvPicPr>
          <p:nvPr/>
        </p:nvPicPr>
        <p:blipFill>
          <a:blip r:embed="rId4"/>
          <a:stretch>
            <a:fillRect/>
          </a:stretch>
        </p:blipFill>
        <p:spPr>
          <a:xfrm>
            <a:off x="7448998" y="520667"/>
            <a:ext cx="4502914" cy="3037663"/>
          </a:xfrm>
          <a:prstGeom prst="rect">
            <a:avLst/>
          </a:prstGeom>
        </p:spPr>
      </p:pic>
      <p:sp>
        <p:nvSpPr>
          <p:cNvPr id="6" name="TextBox 5">
            <a:extLst>
              <a:ext uri="{FF2B5EF4-FFF2-40B4-BE49-F238E27FC236}">
                <a16:creationId xmlns:a16="http://schemas.microsoft.com/office/drawing/2014/main" id="{65B86267-C8A2-798F-A1F4-B0F7B0C3527B}"/>
              </a:ext>
            </a:extLst>
          </p:cNvPr>
          <p:cNvSpPr txBox="1"/>
          <p:nvPr/>
        </p:nvSpPr>
        <p:spPr>
          <a:xfrm>
            <a:off x="2333594" y="4336352"/>
            <a:ext cx="1693656" cy="369332"/>
          </a:xfrm>
          <a:prstGeom prst="rect">
            <a:avLst/>
          </a:prstGeom>
          <a:noFill/>
        </p:spPr>
        <p:txBody>
          <a:bodyPr wrap="square" rtlCol="0">
            <a:spAutoFit/>
          </a:bodyPr>
          <a:lstStyle/>
          <a:p>
            <a:r>
              <a:rPr lang="en-US" dirty="0">
                <a:solidFill>
                  <a:srgbClr val="FFFF00"/>
                </a:solidFill>
              </a:rPr>
              <a:t>LIGO  Livingston</a:t>
            </a:r>
          </a:p>
        </p:txBody>
      </p:sp>
      <p:sp>
        <p:nvSpPr>
          <p:cNvPr id="7" name="TextBox 6">
            <a:extLst>
              <a:ext uri="{FF2B5EF4-FFF2-40B4-BE49-F238E27FC236}">
                <a16:creationId xmlns:a16="http://schemas.microsoft.com/office/drawing/2014/main" id="{9930D973-0B55-D7A4-DD16-359285955FBD}"/>
              </a:ext>
            </a:extLst>
          </p:cNvPr>
          <p:cNvSpPr txBox="1"/>
          <p:nvPr/>
        </p:nvSpPr>
        <p:spPr>
          <a:xfrm>
            <a:off x="10097039" y="2942069"/>
            <a:ext cx="1854873" cy="369332"/>
          </a:xfrm>
          <a:prstGeom prst="rect">
            <a:avLst/>
          </a:prstGeom>
          <a:noFill/>
        </p:spPr>
        <p:txBody>
          <a:bodyPr wrap="square" rtlCol="0">
            <a:spAutoFit/>
          </a:bodyPr>
          <a:lstStyle/>
          <a:p>
            <a:r>
              <a:rPr lang="en-US" dirty="0">
                <a:solidFill>
                  <a:srgbClr val="FFFF00"/>
                </a:solidFill>
              </a:rPr>
              <a:t>LIGO Hanford</a:t>
            </a:r>
          </a:p>
        </p:txBody>
      </p:sp>
      <p:sp>
        <p:nvSpPr>
          <p:cNvPr id="8" name="TextBox 7">
            <a:extLst>
              <a:ext uri="{FF2B5EF4-FFF2-40B4-BE49-F238E27FC236}">
                <a16:creationId xmlns:a16="http://schemas.microsoft.com/office/drawing/2014/main" id="{20BCA1FF-45A1-C52F-48C7-AB811E345F04}"/>
              </a:ext>
            </a:extLst>
          </p:cNvPr>
          <p:cNvSpPr txBox="1"/>
          <p:nvPr/>
        </p:nvSpPr>
        <p:spPr>
          <a:xfrm>
            <a:off x="7344383" y="5683872"/>
            <a:ext cx="2074960" cy="369332"/>
          </a:xfrm>
          <a:prstGeom prst="rect">
            <a:avLst/>
          </a:prstGeom>
          <a:noFill/>
        </p:spPr>
        <p:txBody>
          <a:bodyPr wrap="square" rtlCol="0">
            <a:spAutoFit/>
          </a:bodyPr>
          <a:lstStyle/>
          <a:p>
            <a:r>
              <a:rPr lang="en-US" dirty="0">
                <a:solidFill>
                  <a:srgbClr val="FFFF00"/>
                </a:solidFill>
              </a:rPr>
              <a:t>Virgo Cascina</a:t>
            </a:r>
          </a:p>
        </p:txBody>
      </p:sp>
      <p:pic>
        <p:nvPicPr>
          <p:cNvPr id="9" name="Picture 8">
            <a:extLst>
              <a:ext uri="{FF2B5EF4-FFF2-40B4-BE49-F238E27FC236}">
                <a16:creationId xmlns:a16="http://schemas.microsoft.com/office/drawing/2014/main" id="{4C4D34BC-3322-CD1C-D009-F1B822373FFB}"/>
              </a:ext>
            </a:extLst>
          </p:cNvPr>
          <p:cNvPicPr>
            <a:picLocks noChangeAspect="1"/>
          </p:cNvPicPr>
          <p:nvPr/>
        </p:nvPicPr>
        <p:blipFill>
          <a:blip r:embed="rId5"/>
          <a:stretch>
            <a:fillRect/>
          </a:stretch>
        </p:blipFill>
        <p:spPr>
          <a:xfrm>
            <a:off x="4201663" y="92343"/>
            <a:ext cx="3142720" cy="3142720"/>
          </a:xfrm>
          <a:prstGeom prst="rect">
            <a:avLst/>
          </a:prstGeom>
        </p:spPr>
      </p:pic>
      <p:sp>
        <p:nvSpPr>
          <p:cNvPr id="10" name="TextBox 9">
            <a:extLst>
              <a:ext uri="{FF2B5EF4-FFF2-40B4-BE49-F238E27FC236}">
                <a16:creationId xmlns:a16="http://schemas.microsoft.com/office/drawing/2014/main" id="{D26813CD-5D94-A1DB-071D-EE737B7A3692}"/>
              </a:ext>
            </a:extLst>
          </p:cNvPr>
          <p:cNvSpPr txBox="1"/>
          <p:nvPr/>
        </p:nvSpPr>
        <p:spPr>
          <a:xfrm>
            <a:off x="4442323" y="1079770"/>
            <a:ext cx="1449421" cy="369332"/>
          </a:xfrm>
          <a:prstGeom prst="rect">
            <a:avLst/>
          </a:prstGeom>
          <a:noFill/>
        </p:spPr>
        <p:txBody>
          <a:bodyPr wrap="square" rtlCol="0">
            <a:spAutoFit/>
          </a:bodyPr>
          <a:lstStyle/>
          <a:p>
            <a:r>
              <a:rPr lang="en-US" dirty="0">
                <a:solidFill>
                  <a:srgbClr val="FFFF00"/>
                </a:solidFill>
              </a:rPr>
              <a:t>KAGRA</a:t>
            </a:r>
          </a:p>
        </p:txBody>
      </p:sp>
      <p:sp>
        <p:nvSpPr>
          <p:cNvPr id="11" name="TextBox 10">
            <a:extLst>
              <a:ext uri="{FF2B5EF4-FFF2-40B4-BE49-F238E27FC236}">
                <a16:creationId xmlns:a16="http://schemas.microsoft.com/office/drawing/2014/main" id="{295A4E11-A0A4-8285-31F6-F23D1853CEA3}"/>
              </a:ext>
            </a:extLst>
          </p:cNvPr>
          <p:cNvSpPr txBox="1"/>
          <p:nvPr/>
        </p:nvSpPr>
        <p:spPr>
          <a:xfrm>
            <a:off x="707710" y="197501"/>
            <a:ext cx="3142034" cy="646331"/>
          </a:xfrm>
          <a:prstGeom prst="rect">
            <a:avLst/>
          </a:prstGeom>
          <a:noFill/>
        </p:spPr>
        <p:txBody>
          <a:bodyPr wrap="square" rtlCol="0">
            <a:spAutoFit/>
          </a:bodyPr>
          <a:lstStyle/>
          <a:p>
            <a:r>
              <a:rPr lang="en-US" dirty="0"/>
              <a:t>Operating Interferometric</a:t>
            </a:r>
          </a:p>
          <a:p>
            <a:r>
              <a:rPr lang="en-US" dirty="0"/>
              <a:t>Gravitational Wave Detectors</a:t>
            </a:r>
          </a:p>
        </p:txBody>
      </p:sp>
      <p:pic>
        <p:nvPicPr>
          <p:cNvPr id="12" name="Picture 11">
            <a:extLst>
              <a:ext uri="{FF2B5EF4-FFF2-40B4-BE49-F238E27FC236}">
                <a16:creationId xmlns:a16="http://schemas.microsoft.com/office/drawing/2014/main" id="{F2131057-ECD4-F066-D408-349B85DE4686}"/>
              </a:ext>
            </a:extLst>
          </p:cNvPr>
          <p:cNvPicPr>
            <a:picLocks noChangeAspect="1"/>
          </p:cNvPicPr>
          <p:nvPr/>
        </p:nvPicPr>
        <p:blipFill>
          <a:blip r:embed="rId6"/>
          <a:stretch>
            <a:fillRect/>
          </a:stretch>
        </p:blipFill>
        <p:spPr>
          <a:xfrm>
            <a:off x="98056" y="1036198"/>
            <a:ext cx="4051300" cy="2006600"/>
          </a:xfrm>
          <a:prstGeom prst="rect">
            <a:avLst/>
          </a:prstGeom>
        </p:spPr>
      </p:pic>
      <p:sp>
        <p:nvSpPr>
          <p:cNvPr id="13" name="TextBox 12">
            <a:extLst>
              <a:ext uri="{FF2B5EF4-FFF2-40B4-BE49-F238E27FC236}">
                <a16:creationId xmlns:a16="http://schemas.microsoft.com/office/drawing/2014/main" id="{D8263D51-5B8C-7F56-A5AB-D8AE3A1121E7}"/>
              </a:ext>
            </a:extLst>
          </p:cNvPr>
          <p:cNvSpPr txBox="1"/>
          <p:nvPr/>
        </p:nvSpPr>
        <p:spPr>
          <a:xfrm>
            <a:off x="707710" y="2572737"/>
            <a:ext cx="1887711" cy="369332"/>
          </a:xfrm>
          <a:prstGeom prst="rect">
            <a:avLst/>
          </a:prstGeom>
          <a:noFill/>
        </p:spPr>
        <p:txBody>
          <a:bodyPr wrap="square" rtlCol="0">
            <a:spAutoFit/>
          </a:bodyPr>
          <a:lstStyle/>
          <a:p>
            <a:r>
              <a:rPr lang="en-US" dirty="0"/>
              <a:t>GEO Hannover</a:t>
            </a:r>
          </a:p>
        </p:txBody>
      </p:sp>
      <p:sp>
        <p:nvSpPr>
          <p:cNvPr id="4" name="Date Placeholder 3">
            <a:extLst>
              <a:ext uri="{FF2B5EF4-FFF2-40B4-BE49-F238E27FC236}">
                <a16:creationId xmlns:a16="http://schemas.microsoft.com/office/drawing/2014/main" id="{D4AC4F47-FEFF-DBC9-477F-88CD5CF38D96}"/>
              </a:ext>
            </a:extLst>
          </p:cNvPr>
          <p:cNvSpPr>
            <a:spLocks noGrp="1"/>
          </p:cNvSpPr>
          <p:nvPr>
            <p:ph type="dt" sz="half" idx="10"/>
          </p:nvPr>
        </p:nvSpPr>
        <p:spPr/>
        <p:txBody>
          <a:bodyPr/>
          <a:lstStyle/>
          <a:p>
            <a:r>
              <a:rPr lang="en-US"/>
              <a:t>2nd Vacuum Workshop, CERN 27-29 MArch 2023</a:t>
            </a:r>
          </a:p>
        </p:txBody>
      </p:sp>
      <p:sp>
        <p:nvSpPr>
          <p:cNvPr id="14" name="Footer Placeholder 13">
            <a:extLst>
              <a:ext uri="{FF2B5EF4-FFF2-40B4-BE49-F238E27FC236}">
                <a16:creationId xmlns:a16="http://schemas.microsoft.com/office/drawing/2014/main" id="{4ED8030A-E049-39F3-A789-1BB618718E6A}"/>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285937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38929-5065-5E4D-9AA9-4978D76E4A18}"/>
              </a:ext>
            </a:extLst>
          </p:cNvPr>
          <p:cNvPicPr>
            <a:picLocks noChangeAspect="1"/>
          </p:cNvPicPr>
          <p:nvPr/>
        </p:nvPicPr>
        <p:blipFill>
          <a:blip r:embed="rId2"/>
          <a:stretch>
            <a:fillRect/>
          </a:stretch>
        </p:blipFill>
        <p:spPr>
          <a:xfrm>
            <a:off x="1143556" y="1371600"/>
            <a:ext cx="4952444" cy="5486400"/>
          </a:xfrm>
          <a:prstGeom prst="rect">
            <a:avLst/>
          </a:prstGeom>
        </p:spPr>
      </p:pic>
      <p:pic>
        <p:nvPicPr>
          <p:cNvPr id="5" name="Picture 4">
            <a:extLst>
              <a:ext uri="{FF2B5EF4-FFF2-40B4-BE49-F238E27FC236}">
                <a16:creationId xmlns:a16="http://schemas.microsoft.com/office/drawing/2014/main" id="{D3213CD6-4C3A-8046-912C-BF7EF7C962C9}"/>
              </a:ext>
            </a:extLst>
          </p:cNvPr>
          <p:cNvPicPr>
            <a:picLocks noChangeAspect="1"/>
          </p:cNvPicPr>
          <p:nvPr/>
        </p:nvPicPr>
        <p:blipFill>
          <a:blip r:embed="rId3"/>
          <a:stretch>
            <a:fillRect/>
          </a:stretch>
        </p:blipFill>
        <p:spPr>
          <a:xfrm>
            <a:off x="6113584" y="1320312"/>
            <a:ext cx="5486400" cy="5209442"/>
          </a:xfrm>
          <a:prstGeom prst="rect">
            <a:avLst/>
          </a:prstGeom>
        </p:spPr>
      </p:pic>
      <p:sp>
        <p:nvSpPr>
          <p:cNvPr id="2" name="TextBox 1">
            <a:extLst>
              <a:ext uri="{FF2B5EF4-FFF2-40B4-BE49-F238E27FC236}">
                <a16:creationId xmlns:a16="http://schemas.microsoft.com/office/drawing/2014/main" id="{14A287BD-821D-62C1-B7F1-E3B48CC29EDF}"/>
              </a:ext>
            </a:extLst>
          </p:cNvPr>
          <p:cNvSpPr txBox="1"/>
          <p:nvPr/>
        </p:nvSpPr>
        <p:spPr>
          <a:xfrm>
            <a:off x="10336156" y="5944649"/>
            <a:ext cx="1424575" cy="276999"/>
          </a:xfrm>
          <a:prstGeom prst="rect">
            <a:avLst/>
          </a:prstGeom>
          <a:noFill/>
        </p:spPr>
        <p:txBody>
          <a:bodyPr wrap="square" rtlCol="0">
            <a:spAutoFit/>
          </a:bodyPr>
          <a:lstStyle/>
          <a:p>
            <a:r>
              <a:rPr lang="en-US" sz="1200" dirty="0" err="1"/>
              <a:t>E.Hall</a:t>
            </a:r>
            <a:r>
              <a:rPr lang="en-US" sz="1200" dirty="0"/>
              <a:t> and S. Vitale</a:t>
            </a:r>
          </a:p>
        </p:txBody>
      </p:sp>
      <p:sp>
        <p:nvSpPr>
          <p:cNvPr id="4" name="TextBox 3">
            <a:extLst>
              <a:ext uri="{FF2B5EF4-FFF2-40B4-BE49-F238E27FC236}">
                <a16:creationId xmlns:a16="http://schemas.microsoft.com/office/drawing/2014/main" id="{4EDF9942-C3CC-B32A-5FE4-0C6844BA5565}"/>
              </a:ext>
            </a:extLst>
          </p:cNvPr>
          <p:cNvSpPr txBox="1"/>
          <p:nvPr/>
        </p:nvSpPr>
        <p:spPr>
          <a:xfrm>
            <a:off x="4314093" y="422031"/>
            <a:ext cx="5076092" cy="461665"/>
          </a:xfrm>
          <a:prstGeom prst="rect">
            <a:avLst/>
          </a:prstGeom>
          <a:noFill/>
        </p:spPr>
        <p:txBody>
          <a:bodyPr wrap="square" rtlCol="0">
            <a:spAutoFit/>
          </a:bodyPr>
          <a:lstStyle/>
          <a:p>
            <a:r>
              <a:rPr lang="en-US" sz="2400" dirty="0"/>
              <a:t>Gravitational Wave Sensitivity</a:t>
            </a:r>
          </a:p>
        </p:txBody>
      </p:sp>
      <p:sp>
        <p:nvSpPr>
          <p:cNvPr id="6" name="Date Placeholder 5">
            <a:extLst>
              <a:ext uri="{FF2B5EF4-FFF2-40B4-BE49-F238E27FC236}">
                <a16:creationId xmlns:a16="http://schemas.microsoft.com/office/drawing/2014/main" id="{6EF12F30-0291-52FF-6564-B4E6441ABE43}"/>
              </a:ext>
            </a:extLst>
          </p:cNvPr>
          <p:cNvSpPr>
            <a:spLocks noGrp="1"/>
          </p:cNvSpPr>
          <p:nvPr>
            <p:ph type="dt" sz="half" idx="10"/>
          </p:nvPr>
        </p:nvSpPr>
        <p:spPr/>
        <p:txBody>
          <a:bodyPr/>
          <a:lstStyle/>
          <a:p>
            <a:r>
              <a:rPr lang="en-US"/>
              <a:t>2nd Vacuum Workshop, CERN 27-29 MArch 2023</a:t>
            </a:r>
          </a:p>
        </p:txBody>
      </p:sp>
      <p:sp>
        <p:nvSpPr>
          <p:cNvPr id="7" name="Footer Placeholder 6">
            <a:extLst>
              <a:ext uri="{FF2B5EF4-FFF2-40B4-BE49-F238E27FC236}">
                <a16:creationId xmlns:a16="http://schemas.microsoft.com/office/drawing/2014/main" id="{A9ABBBD2-1124-8337-1253-463E9E492323}"/>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329278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717A-24F0-1A4B-BB77-8132372ACB89}"/>
              </a:ext>
            </a:extLst>
          </p:cNvPr>
          <p:cNvSpPr>
            <a:spLocks noGrp="1"/>
          </p:cNvSpPr>
          <p:nvPr>
            <p:ph type="title"/>
          </p:nvPr>
        </p:nvSpPr>
        <p:spPr>
          <a:xfrm>
            <a:off x="838200" y="437297"/>
            <a:ext cx="10515600" cy="1325563"/>
          </a:xfrm>
        </p:spPr>
        <p:txBody>
          <a:bodyPr>
            <a:normAutofit/>
          </a:bodyPr>
          <a:lstStyle/>
          <a:p>
            <a:r>
              <a:rPr lang="en-US" sz="2800" dirty="0"/>
              <a:t>Optical phase noise due fluctuations in molecular forward scattering</a:t>
            </a:r>
          </a:p>
        </p:txBody>
      </p:sp>
      <p:pic>
        <p:nvPicPr>
          <p:cNvPr id="3" name="Picture 2">
            <a:extLst>
              <a:ext uri="{FF2B5EF4-FFF2-40B4-BE49-F238E27FC236}">
                <a16:creationId xmlns:a16="http://schemas.microsoft.com/office/drawing/2014/main" id="{9C223424-6511-FAF2-101F-AA004FB94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178" y="1583751"/>
            <a:ext cx="6242463" cy="3775511"/>
          </a:xfrm>
          <a:prstGeom prst="rect">
            <a:avLst/>
          </a:prstGeom>
        </p:spPr>
      </p:pic>
      <p:sp>
        <p:nvSpPr>
          <p:cNvPr id="4" name="TextBox 3">
            <a:extLst>
              <a:ext uri="{FF2B5EF4-FFF2-40B4-BE49-F238E27FC236}">
                <a16:creationId xmlns:a16="http://schemas.microsoft.com/office/drawing/2014/main" id="{AA122DC5-2E54-B658-B2B1-09CA99D6E992}"/>
              </a:ext>
            </a:extLst>
          </p:cNvPr>
          <p:cNvSpPr txBox="1"/>
          <p:nvPr/>
        </p:nvSpPr>
        <p:spPr>
          <a:xfrm>
            <a:off x="1018093" y="5534967"/>
            <a:ext cx="9455085" cy="954107"/>
          </a:xfrm>
          <a:prstGeom prst="rect">
            <a:avLst/>
          </a:prstGeom>
          <a:noFill/>
        </p:spPr>
        <p:txBody>
          <a:bodyPr wrap="square" rtlCol="0">
            <a:spAutoFit/>
          </a:bodyPr>
          <a:lstStyle/>
          <a:p>
            <a:r>
              <a:rPr lang="en-US" sz="2800" dirty="0"/>
              <a:t>Optical phase noise due to scattering and diffraction by moving surfaces</a:t>
            </a:r>
          </a:p>
        </p:txBody>
      </p:sp>
      <p:sp>
        <p:nvSpPr>
          <p:cNvPr id="5" name="TextBox 4">
            <a:extLst>
              <a:ext uri="{FF2B5EF4-FFF2-40B4-BE49-F238E27FC236}">
                <a16:creationId xmlns:a16="http://schemas.microsoft.com/office/drawing/2014/main" id="{92CAFB38-B04F-046E-BAD3-C9B0AA0C3915}"/>
              </a:ext>
            </a:extLst>
          </p:cNvPr>
          <p:cNvSpPr txBox="1"/>
          <p:nvPr/>
        </p:nvSpPr>
        <p:spPr>
          <a:xfrm>
            <a:off x="4355184" y="206464"/>
            <a:ext cx="3704734" cy="461665"/>
          </a:xfrm>
          <a:prstGeom prst="rect">
            <a:avLst/>
          </a:prstGeom>
          <a:noFill/>
        </p:spPr>
        <p:txBody>
          <a:bodyPr wrap="square" rtlCol="0">
            <a:spAutoFit/>
          </a:bodyPr>
          <a:lstStyle/>
          <a:p>
            <a:r>
              <a:rPr lang="en-US" sz="2400" dirty="0"/>
              <a:t>BASIS OF REQUIREMENTS</a:t>
            </a:r>
          </a:p>
        </p:txBody>
      </p:sp>
      <p:sp>
        <p:nvSpPr>
          <p:cNvPr id="6" name="Date Placeholder 5">
            <a:extLst>
              <a:ext uri="{FF2B5EF4-FFF2-40B4-BE49-F238E27FC236}">
                <a16:creationId xmlns:a16="http://schemas.microsoft.com/office/drawing/2014/main" id="{6242D53F-1EA6-0D88-89EE-07A24870489C}"/>
              </a:ext>
            </a:extLst>
          </p:cNvPr>
          <p:cNvSpPr>
            <a:spLocks noGrp="1"/>
          </p:cNvSpPr>
          <p:nvPr>
            <p:ph type="dt" sz="half" idx="10"/>
          </p:nvPr>
        </p:nvSpPr>
        <p:spPr/>
        <p:txBody>
          <a:bodyPr/>
          <a:lstStyle/>
          <a:p>
            <a:r>
              <a:rPr lang="en-US"/>
              <a:t>2nd Vacuum Workshop, CERN 27-29 MArch 2023</a:t>
            </a:r>
          </a:p>
        </p:txBody>
      </p:sp>
      <p:sp>
        <p:nvSpPr>
          <p:cNvPr id="7" name="Footer Placeholder 6">
            <a:extLst>
              <a:ext uri="{FF2B5EF4-FFF2-40B4-BE49-F238E27FC236}">
                <a16:creationId xmlns:a16="http://schemas.microsoft.com/office/drawing/2014/main" id="{6175D280-6140-DB2C-1E2F-ADADFD8E6535}"/>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188739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2BC390-D973-899A-3910-9BF2FDE646EA}"/>
              </a:ext>
            </a:extLst>
          </p:cNvPr>
          <p:cNvSpPr>
            <a:spLocks noGrp="1"/>
          </p:cNvSpPr>
          <p:nvPr>
            <p:ph type="title"/>
          </p:nvPr>
        </p:nvSpPr>
        <p:spPr>
          <a:xfrm>
            <a:off x="1532263" y="111737"/>
            <a:ext cx="10515600" cy="1325563"/>
          </a:xfrm>
        </p:spPr>
        <p:txBody>
          <a:bodyPr/>
          <a:lstStyle/>
          <a:p>
            <a:r>
              <a:rPr lang="en-US" dirty="0"/>
              <a:t>Cosmic Explorer Pressure Requirements</a:t>
            </a:r>
          </a:p>
        </p:txBody>
      </p:sp>
      <p:pic>
        <p:nvPicPr>
          <p:cNvPr id="8" name="Picture 7">
            <a:extLst>
              <a:ext uri="{FF2B5EF4-FFF2-40B4-BE49-F238E27FC236}">
                <a16:creationId xmlns:a16="http://schemas.microsoft.com/office/drawing/2014/main" id="{ABC8BFD6-3699-D0F2-49A9-2CC0D9BFB55D}"/>
              </a:ext>
            </a:extLst>
          </p:cNvPr>
          <p:cNvPicPr>
            <a:picLocks noChangeAspect="1"/>
          </p:cNvPicPr>
          <p:nvPr/>
        </p:nvPicPr>
        <p:blipFill>
          <a:blip r:embed="rId2"/>
          <a:stretch>
            <a:fillRect/>
          </a:stretch>
        </p:blipFill>
        <p:spPr>
          <a:xfrm>
            <a:off x="2305432" y="1185844"/>
            <a:ext cx="7772400" cy="5158364"/>
          </a:xfrm>
          <a:prstGeom prst="rect">
            <a:avLst/>
          </a:prstGeom>
        </p:spPr>
      </p:pic>
      <p:sp>
        <p:nvSpPr>
          <p:cNvPr id="2" name="Date Placeholder 1">
            <a:extLst>
              <a:ext uri="{FF2B5EF4-FFF2-40B4-BE49-F238E27FC236}">
                <a16:creationId xmlns:a16="http://schemas.microsoft.com/office/drawing/2014/main" id="{ECDF7958-37DF-237A-2FCC-E6005E5D6A59}"/>
              </a:ext>
            </a:extLst>
          </p:cNvPr>
          <p:cNvSpPr>
            <a:spLocks noGrp="1"/>
          </p:cNvSpPr>
          <p:nvPr>
            <p:ph type="dt" sz="half" idx="10"/>
          </p:nvPr>
        </p:nvSpPr>
        <p:spPr/>
        <p:txBody>
          <a:bodyPr/>
          <a:lstStyle/>
          <a:p>
            <a:r>
              <a:rPr lang="en-US"/>
              <a:t>2nd Vacuum Workshop, CERN 27-29 MArch 2023</a:t>
            </a:r>
          </a:p>
        </p:txBody>
      </p:sp>
      <p:sp>
        <p:nvSpPr>
          <p:cNvPr id="3" name="Footer Placeholder 2">
            <a:extLst>
              <a:ext uri="{FF2B5EF4-FFF2-40B4-BE49-F238E27FC236}">
                <a16:creationId xmlns:a16="http://schemas.microsoft.com/office/drawing/2014/main" id="{0AF3D4B8-819E-C4AC-4E8D-F844C671B13D}"/>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383304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CD52D-D09F-6004-F5BF-21B0AB75BB46}"/>
              </a:ext>
            </a:extLst>
          </p:cNvPr>
          <p:cNvSpPr>
            <a:spLocks noGrp="1"/>
          </p:cNvSpPr>
          <p:nvPr>
            <p:ph type="title"/>
          </p:nvPr>
        </p:nvSpPr>
        <p:spPr/>
        <p:txBody>
          <a:bodyPr/>
          <a:lstStyle/>
          <a:p>
            <a:r>
              <a:rPr lang="en-US" dirty="0"/>
              <a:t>Special Properties of Gravitational Wave Detector </a:t>
            </a:r>
            <a:r>
              <a:rPr lang="en-US" dirty="0" err="1"/>
              <a:t>Beamtube</a:t>
            </a:r>
            <a:r>
              <a:rPr lang="en-US" dirty="0"/>
              <a:t> Vacuum Systems</a:t>
            </a:r>
          </a:p>
        </p:txBody>
      </p:sp>
      <p:sp>
        <p:nvSpPr>
          <p:cNvPr id="4" name="Content Placeholder 3">
            <a:extLst>
              <a:ext uri="{FF2B5EF4-FFF2-40B4-BE49-F238E27FC236}">
                <a16:creationId xmlns:a16="http://schemas.microsoft.com/office/drawing/2014/main" id="{BB23F09B-3C57-8355-C65D-4CE3EDA2D167}"/>
              </a:ext>
            </a:extLst>
          </p:cNvPr>
          <p:cNvSpPr>
            <a:spLocks noGrp="1"/>
          </p:cNvSpPr>
          <p:nvPr>
            <p:ph idx="1"/>
          </p:nvPr>
        </p:nvSpPr>
        <p:spPr/>
        <p:txBody>
          <a:bodyPr>
            <a:normAutofit fontScale="92500"/>
          </a:bodyPr>
          <a:lstStyle/>
          <a:p>
            <a:r>
              <a:rPr lang="en-US" dirty="0"/>
              <a:t>There is no large or variable gas load – laser or particle heating not an issue</a:t>
            </a:r>
          </a:p>
          <a:p>
            <a:r>
              <a:rPr lang="en-US" dirty="0"/>
              <a:t>When leak free, the outgassing of the wall material is the primary gas source</a:t>
            </a:r>
          </a:p>
          <a:p>
            <a:r>
              <a:rPr lang="en-US" dirty="0"/>
              <a:t>The diameter of the tube (0.5 to 1.2m depending on wavelength and tube length) is determined by the optics providing significant pumping capacity by the tube.</a:t>
            </a:r>
          </a:p>
          <a:p>
            <a:r>
              <a:rPr lang="en-US" dirty="0"/>
              <a:t>Distributed ion and getter pumping is effective and efficient in the system.</a:t>
            </a:r>
          </a:p>
          <a:p>
            <a:r>
              <a:rPr lang="en-US" dirty="0"/>
              <a:t>After initial construction and during operations, </a:t>
            </a:r>
            <a:r>
              <a:rPr lang="en-US" dirty="0" err="1"/>
              <a:t>beamtubes</a:t>
            </a:r>
            <a:r>
              <a:rPr lang="en-US" dirty="0"/>
              <a:t> are rarely (if ever) open to the atmosphere, allowing long </a:t>
            </a:r>
            <a:r>
              <a:rPr lang="en-US" dirty="0" err="1"/>
              <a:t>pumpdown</a:t>
            </a:r>
            <a:r>
              <a:rPr lang="en-US" dirty="0"/>
              <a:t> times (months) and moderate temperature bakeout for water and hydrocarbons.</a:t>
            </a:r>
          </a:p>
        </p:txBody>
      </p:sp>
      <p:sp>
        <p:nvSpPr>
          <p:cNvPr id="2" name="Date Placeholder 1">
            <a:extLst>
              <a:ext uri="{FF2B5EF4-FFF2-40B4-BE49-F238E27FC236}">
                <a16:creationId xmlns:a16="http://schemas.microsoft.com/office/drawing/2014/main" id="{E4F1FC5B-E5ED-31F9-20DE-25818BD634B7}"/>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2FB7FB0C-C9D9-FE96-CF65-C7EF2508836A}"/>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331974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FA31-8D42-D008-0DC7-39783E58C588}"/>
              </a:ext>
            </a:extLst>
          </p:cNvPr>
          <p:cNvSpPr>
            <a:spLocks noGrp="1"/>
          </p:cNvSpPr>
          <p:nvPr>
            <p:ph type="title"/>
          </p:nvPr>
        </p:nvSpPr>
        <p:spPr>
          <a:xfrm>
            <a:off x="479088" y="369650"/>
            <a:ext cx="9978146" cy="1136212"/>
          </a:xfrm>
        </p:spPr>
        <p:txBody>
          <a:bodyPr>
            <a:normAutofit fontScale="90000"/>
          </a:bodyPr>
          <a:lstStyle/>
          <a:p>
            <a:r>
              <a:rPr lang="en-US" dirty="0"/>
              <a:t>Important aim of the workshop and near term future effort</a:t>
            </a:r>
          </a:p>
        </p:txBody>
      </p:sp>
      <p:sp>
        <p:nvSpPr>
          <p:cNvPr id="3" name="Content Placeholder 2">
            <a:extLst>
              <a:ext uri="{FF2B5EF4-FFF2-40B4-BE49-F238E27FC236}">
                <a16:creationId xmlns:a16="http://schemas.microsoft.com/office/drawing/2014/main" id="{CCDEC3D0-D9A5-6F53-D090-64FAEDFFE84C}"/>
              </a:ext>
            </a:extLst>
          </p:cNvPr>
          <p:cNvSpPr>
            <a:spLocks noGrp="1"/>
          </p:cNvSpPr>
          <p:nvPr>
            <p:ph idx="1"/>
          </p:nvPr>
        </p:nvSpPr>
        <p:spPr/>
        <p:txBody>
          <a:bodyPr>
            <a:normAutofit fontScale="85000" lnSpcReduction="20000"/>
          </a:bodyPr>
          <a:lstStyle/>
          <a:p>
            <a:pPr marL="0" indent="0">
              <a:buNone/>
            </a:pPr>
            <a:r>
              <a:rPr lang="en-US" dirty="0"/>
              <a:t>Reaching the pressure requirements for the </a:t>
            </a:r>
            <a:r>
              <a:rPr lang="en-US" dirty="0" err="1"/>
              <a:t>beamtubes</a:t>
            </a:r>
            <a:r>
              <a:rPr lang="en-US" dirty="0"/>
              <a:t> of future more sensitive gravitational wave detectors has been obtained in the LIGO 4km arms for most gas species except hydrogen . Hydrogen requires more pumping capacity, now more easily provided by getters than in 1997. The issue is not can one make the requirement but rather can one make them at significantly reduced </a:t>
            </a:r>
            <a:r>
              <a:rPr lang="en-US"/>
              <a:t>cost.</a:t>
            </a:r>
          </a:p>
          <a:p>
            <a:pPr marL="0" indent="0">
              <a:buNone/>
            </a:pPr>
            <a:r>
              <a:rPr lang="en-US"/>
              <a:t> </a:t>
            </a:r>
            <a:r>
              <a:rPr lang="en-US" dirty="0"/>
              <a:t>Extrapolating the costs for 16km of beam tube using the methods and materials in 1997 to 80km in 2030 including standard inflation is estimated at $700M . Using other materials than 304L SS and new techniques to reduce the water adsorption on the surface, it may be possible to reduce the </a:t>
            </a:r>
            <a:r>
              <a:rPr lang="en-US" dirty="0" err="1"/>
              <a:t>beamtube</a:t>
            </a:r>
            <a:r>
              <a:rPr lang="en-US" dirty="0"/>
              <a:t> part of the costs by around $300M.                                               </a:t>
            </a:r>
          </a:p>
          <a:p>
            <a:endParaRPr lang="en-US" dirty="0"/>
          </a:p>
          <a:p>
            <a:endParaRPr lang="en-US" dirty="0"/>
          </a:p>
          <a:p>
            <a:pPr marL="0" indent="0">
              <a:buNone/>
            </a:pPr>
            <a:r>
              <a:rPr lang="en-US" dirty="0"/>
              <a:t>                    </a:t>
            </a:r>
          </a:p>
        </p:txBody>
      </p:sp>
      <p:sp>
        <p:nvSpPr>
          <p:cNvPr id="4" name="Date Placeholder 3">
            <a:extLst>
              <a:ext uri="{FF2B5EF4-FFF2-40B4-BE49-F238E27FC236}">
                <a16:creationId xmlns:a16="http://schemas.microsoft.com/office/drawing/2014/main" id="{AA830DD8-AEF7-E782-707D-D9731C6DA11C}"/>
              </a:ext>
            </a:extLst>
          </p:cNvPr>
          <p:cNvSpPr>
            <a:spLocks noGrp="1"/>
          </p:cNvSpPr>
          <p:nvPr>
            <p:ph type="dt" sz="half" idx="10"/>
          </p:nvPr>
        </p:nvSpPr>
        <p:spPr/>
        <p:txBody>
          <a:bodyPr/>
          <a:lstStyle/>
          <a:p>
            <a:r>
              <a:rPr lang="en-US"/>
              <a:t>2nd Vacuum Workshop, CERN 27-29 MArch 2023</a:t>
            </a:r>
          </a:p>
        </p:txBody>
      </p:sp>
      <p:sp>
        <p:nvSpPr>
          <p:cNvPr id="5" name="Footer Placeholder 4">
            <a:extLst>
              <a:ext uri="{FF2B5EF4-FFF2-40B4-BE49-F238E27FC236}">
                <a16:creationId xmlns:a16="http://schemas.microsoft.com/office/drawing/2014/main" id="{9CD57F12-4424-6CB5-7504-FB883E4ECC7B}"/>
              </a:ext>
            </a:extLst>
          </p:cNvPr>
          <p:cNvSpPr>
            <a:spLocks noGrp="1"/>
          </p:cNvSpPr>
          <p:nvPr>
            <p:ph type="ftr" sz="quarter" idx="11"/>
          </p:nvPr>
        </p:nvSpPr>
        <p:spPr/>
        <p:txBody>
          <a:bodyPr/>
          <a:lstStyle/>
          <a:p>
            <a:r>
              <a:rPr lang="en-US"/>
              <a:t>LIGO-G2301282-v1</a:t>
            </a:r>
          </a:p>
        </p:txBody>
      </p:sp>
    </p:spTree>
    <p:extLst>
      <p:ext uri="{BB962C8B-B14F-4D97-AF65-F5344CB8AC3E}">
        <p14:creationId xmlns:p14="http://schemas.microsoft.com/office/powerpoint/2010/main" val="391683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391</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Vacuum Challenges for the Next Generation Gravitational Wave Detectors</vt:lpstr>
      <vt:lpstr>PowerPoint Presentation</vt:lpstr>
      <vt:lpstr>PowerPoint Presentation</vt:lpstr>
      <vt:lpstr>Optical phase noise due fluctuations in molecular forward scattering</vt:lpstr>
      <vt:lpstr>Cosmic Explorer Pressure Requirements</vt:lpstr>
      <vt:lpstr>Special Properties of Gravitational Wave Detector Beamtube Vacuum Systems</vt:lpstr>
      <vt:lpstr>Important aim of the workshop and near term future effort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 Challenges for the Next Generation Gravitational Wave Detectors</dc:title>
  <dc:creator>Microsoft Office User</dc:creator>
  <cp:lastModifiedBy>Lazzarini, Albert J.</cp:lastModifiedBy>
  <cp:revision>9</cp:revision>
  <dcterms:created xsi:type="dcterms:W3CDTF">2023-03-23T02:39:22Z</dcterms:created>
  <dcterms:modified xsi:type="dcterms:W3CDTF">2023-07-04T01:12:21Z</dcterms:modified>
</cp:coreProperties>
</file>