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Lst>
  <p:sldSz cy="5143500" cx="9144000"/>
  <p:notesSz cx="6858000" cy="9144000"/>
  <p:embeddedFontLst>
    <p:embeddedFont>
      <p:font typeface="EB Garamond"/>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EBGaramond-bold.fntdata"/><Relationship Id="rId12" Type="http://schemas.openxmlformats.org/officeDocument/2006/relationships/slide" Target="slides/slide7.xml"/><Relationship Id="rId34" Type="http://schemas.openxmlformats.org/officeDocument/2006/relationships/font" Target="fonts/EBGaramond-regular.fntdata"/><Relationship Id="rId15" Type="http://schemas.openxmlformats.org/officeDocument/2006/relationships/slide" Target="slides/slide10.xml"/><Relationship Id="rId37" Type="http://schemas.openxmlformats.org/officeDocument/2006/relationships/font" Target="fonts/EBGaramond-boldItalic.fntdata"/><Relationship Id="rId14" Type="http://schemas.openxmlformats.org/officeDocument/2006/relationships/slide" Target="slides/slide9.xml"/><Relationship Id="rId36" Type="http://schemas.openxmlformats.org/officeDocument/2006/relationships/font" Target="fonts/EBGaramon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744c1d8ed0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2744c1d8ed0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used GMOS… associated with the Gemini telescope... For GMOS, there is a already a pipeline called DRAGONS.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744c1d8ed0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2744c1d8ed0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modified this pipeline to create the DRAKE pipeline.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75f473e93a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275f473e93a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But what does this pipeline do?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744c1d8ed0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2744c1d8ed0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DRAKE pipeline provides more consistent calibration </a:t>
            </a:r>
            <a:r>
              <a:rPr lang="en"/>
              <a:t>and is planned to be used for future characterization of KN candidates. </a:t>
            </a:r>
            <a:r>
              <a:rPr lang="en"/>
              <a:t>Biases are used to … and we need them to calibrate the data.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75f473e93a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275f473e93a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next step of the calibration is the flat frames. These are important </a:t>
            </a:r>
            <a:r>
              <a:rPr lang="en"/>
              <a:t>because</a:t>
            </a:r>
            <a:r>
              <a:rPr lang="en"/>
              <a:t> they force the illumination to be uniformly distributed, which calibrates the data further.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744c1d8ed0_0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2744c1d8ed0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second to last data calibration is to use arcs to convert the pixels to wavelengths. For this calibration, we use the known emission lines from a lamp. In this case, we used a copper/Argon lamp.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Arc calibration is not necessary for photometry, but since we will be working with spectrums, arcs are needed to calibrate and extract the wavelength data.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2744c1d8ed0_0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2744c1d8ed0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last step in the calibration is to calibrate for flux. For this, we observe a nearby, standard star with the same airmass as the target object. You can think of the airmass as how much interstellar dust or material is in between the observer and the target object. This is what the standard looks like after being calibrated with biases, flats, and arcs, but now we need to extract the flux as a function of wavelength.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744c1d8ed0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2744c1d8ed0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image shows the trace from the target of interest, which is in this case, a white dwarf star. The light from the star goes through a slit which decomposes light into its corresponding wavelengths and creates a trace.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744c1d8ed0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744c1d8ed0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the sample data, we have a white </a:t>
            </a:r>
            <a:r>
              <a:rPr lang="en"/>
              <a:t>dwarf that shines light through the slit and creates a trace. In this 2D image, you can see some spectrum contamination still lingering even after the reduction and calibration. From the leftmost 2D image, we then extract the flux and get the flux as a function of wavelength, as shown on the right.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744c1d8ed0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2744c1d8ed0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After the spectrum for the white dwarf star was produced, spectral lines were </a:t>
            </a:r>
            <a:r>
              <a:rPr lang="en">
                <a:solidFill>
                  <a:schemeClr val="dk1"/>
                </a:solidFill>
              </a:rPr>
              <a:t>overlaid</a:t>
            </a:r>
            <a:r>
              <a:rPr lang="en">
                <a:solidFill>
                  <a:schemeClr val="dk1"/>
                </a:solidFill>
              </a:rPr>
              <a:t> on the spectrum, </a:t>
            </a:r>
            <a:r>
              <a:rPr lang="en">
                <a:solidFill>
                  <a:schemeClr val="dk1"/>
                </a:solidFill>
              </a:rPr>
              <a:t>showing</a:t>
            </a:r>
            <a:r>
              <a:rPr lang="en">
                <a:solidFill>
                  <a:schemeClr val="dk1"/>
                </a:solidFill>
              </a:rPr>
              <a:t> the elements corresponding to the </a:t>
            </a:r>
            <a:r>
              <a:rPr lang="en">
                <a:solidFill>
                  <a:schemeClr val="dk1"/>
                </a:solidFill>
              </a:rPr>
              <a:t>broadband</a:t>
            </a:r>
            <a:r>
              <a:rPr lang="en">
                <a:solidFill>
                  <a:schemeClr val="dk1"/>
                </a:solidFill>
              </a:rPr>
              <a:t> absorption features, as listed in the legend to the right…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275f473e93a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275f473e93a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project focused on the visible and </a:t>
            </a:r>
            <a:r>
              <a:rPr lang="en"/>
              <a:t>infrared</a:t>
            </a:r>
            <a:r>
              <a:rPr lang="en"/>
              <a:t> regions of the EM spectrum. But why is this? Well, we are expecting these types of light from the merger events we will be </a:t>
            </a:r>
            <a:r>
              <a:rPr lang="en"/>
              <a:t>discussin</a:t>
            </a:r>
            <a:r>
              <a:rPr lang="en"/>
              <a:t>g in this talk. Studying this light can give us a complimentary study and provide more information about GW events. This is MMA.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760e920cce_1_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2760e920cce_1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And same thing can be done for GW170817, which was the main task for my project.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744c1d8ed0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2744c1d8ed0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After the bias subtraction…, the raw spectrum for GW170817 was produced.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2760e920cce_1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2760e920cce_1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However, there seemed to be a bunch of contamination of the spectrum that is shown with the red arrows. We differentiate between spectrum absorption features and  contamination by looking for spectral line broadening. With the target object’s velocity, there will be spectral line broadening.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2760e920cce_1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2760e920cce_1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here we see how the spectrum looks after removing the contamination, which was done by going though and clipping the contamination lines.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2760e920cce_1_2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2760e920cce_1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Talk about the three strontium lines and the dip that was shown in the Watson 2019 paper and we were able to reproduce those 3 lines and the dip in the spectrum.</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760e920cce_1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2760e920cce_1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an ongoing process, still need to run some test, but we have the equipment to test, and we would also like to find the temperature that comes from modeling the blackbody. This is actually one of our future endeavors.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2744c1d8ed0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2744c1d8ed0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760e920cce_1_2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2760e920cce_1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25fe104cdd7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25fe104cdd7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2601a73928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2601a73928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260b140424a_2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260b140424a_2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Once the two neutron stars merge, they produce this sort of picture in which you have a high energy jet, which collides with the surrounding environment to produce an afterglow, and the material in the neutron stars begin the process of nucleosynthesis, and that radiation then produces the kilonova. And this is what we are looking for. The KN is the signature of BNS and NSBH mergers. The problem we have is that KNe fade very quickly, so we need to find them as fast as possible.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2744c1d8ed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2744c1d8ed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744c1d8ed0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2744c1d8ed0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Why is this important? … We have only found one KN so far…Why have we only found one? Because it is very challenging to find KNe; that is why we use the ZTF.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2601a739283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2601a739283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a:t>
            </a:r>
            <a:r>
              <a:rPr lang="en">
                <a:solidFill>
                  <a:schemeClr val="dk1"/>
                </a:solidFill>
              </a:rPr>
              <a:t>his image shows a ZTF sky map localization, meaning the KN could be anywhere in this region. We use ZTF because it can quickly scan large portions of the sky, allowing us to find the KN as fast as possible.</a:t>
            </a:r>
            <a:r>
              <a:rPr lang="en"/>
              <a:t> Each square box represents one ZTF field, or one image of the telescope.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744c1d8ed0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2744c1d8ed0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get candidates based on image subtraction. We have our reference image that we compare to the new image taken after the GW event, and we look at the residuals after those images are subtracted. Specifically, we are trying to find residuals that are brighter than before. We can characterize this using a lightcurve.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760e920cce_1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2760e920cce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lightcurve is the evolution of the brightness of an object as a function of time. The lightcurve shown here is a KN candidate for S230627c. This candidate was found in the localization region, but was ruled out </a:t>
            </a:r>
            <a:r>
              <a:rPr lang="en"/>
              <a:t>because</a:t>
            </a:r>
            <a:r>
              <a:rPr lang="en"/>
              <a:t> as it evolved, it continued to get brighter. KNe are expected to fade quickly, showing a decay, instead of get brighter. If the candidate shows conditions </a:t>
            </a:r>
            <a:r>
              <a:rPr lang="en"/>
              <a:t>consistent with those we know for a KN, we will follow-up the observations with telescopes (images) like Keck, Gemini…This was the context of my work this summer, as I developed a pipeline for the Gemini telescope. </a:t>
            </a:r>
            <a:r>
              <a:rPr lang="en"/>
              <a:t>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jpg"/><Relationship Id="rId4" Type="http://schemas.openxmlformats.org/officeDocument/2006/relationships/image" Target="../media/image3.png"/><Relationship Id="rId5" Type="http://schemas.openxmlformats.org/officeDocument/2006/relationships/image" Target="../media/image5.png"/><Relationship Id="rId6" Type="http://schemas.openxmlformats.org/officeDocument/2006/relationships/image" Target="../media/image12.png"/><Relationship Id="rId7"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1.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5.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8.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7.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2.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2.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4.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8.png"/><Relationship Id="rId4" Type="http://schemas.openxmlformats.org/officeDocument/2006/relationships/image" Target="../media/image30.png"/><Relationship Id="rId5"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9.png"/><Relationship Id="rId4" Type="http://schemas.openxmlformats.org/officeDocument/2006/relationships/image" Target="../media/image26.png"/><Relationship Id="rId5" Type="http://schemas.openxmlformats.org/officeDocument/2006/relationships/image" Target="../media/image31.png"/><Relationship Id="rId6"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2.png"/><Relationship Id="rId4" Type="http://schemas.openxmlformats.org/officeDocument/2006/relationships/image" Target="../media/image3.png"/><Relationship Id="rId5" Type="http://schemas.openxmlformats.org/officeDocument/2006/relationships/image" Target="../media/image1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7.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8.png"/><Relationship Id="rId6"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sp>
        <p:nvSpPr>
          <p:cNvPr id="54" name="Google Shape;54;p13"/>
          <p:cNvSpPr txBox="1"/>
          <p:nvPr>
            <p:ph type="ctrTitle"/>
          </p:nvPr>
        </p:nvSpPr>
        <p:spPr>
          <a:xfrm>
            <a:off x="212850" y="647775"/>
            <a:ext cx="8718300" cy="32208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b="1" lang="en" sz="4000">
                <a:solidFill>
                  <a:schemeClr val="lt1"/>
                </a:solidFill>
                <a:latin typeface="EB Garamond"/>
                <a:ea typeface="EB Garamond"/>
                <a:cs typeface="EB Garamond"/>
                <a:sym typeface="EB Garamond"/>
              </a:rPr>
              <a:t>Enabling the Discovery of </a:t>
            </a:r>
            <a:endParaRPr b="1" sz="4000">
              <a:solidFill>
                <a:schemeClr val="lt1"/>
              </a:solidFill>
              <a:latin typeface="EB Garamond"/>
              <a:ea typeface="EB Garamond"/>
              <a:cs typeface="EB Garamond"/>
              <a:sym typeface="EB Garamond"/>
            </a:endParaRPr>
          </a:p>
          <a:p>
            <a:pPr indent="0" lvl="0" marL="0" rtl="0" algn="ctr">
              <a:spcBef>
                <a:spcPts val="0"/>
              </a:spcBef>
              <a:spcAft>
                <a:spcPts val="0"/>
              </a:spcAft>
              <a:buNone/>
            </a:pPr>
            <a:r>
              <a:rPr b="1" lang="en" sz="4000">
                <a:solidFill>
                  <a:schemeClr val="lt1"/>
                </a:solidFill>
                <a:latin typeface="EB Garamond"/>
                <a:ea typeface="EB Garamond"/>
                <a:cs typeface="EB Garamond"/>
                <a:sym typeface="EB Garamond"/>
              </a:rPr>
              <a:t>Kilonovae Associated with Neutron Star Mergers </a:t>
            </a:r>
            <a:endParaRPr b="1" sz="4000">
              <a:solidFill>
                <a:schemeClr val="lt1"/>
              </a:solidFill>
              <a:latin typeface="EB Garamond"/>
              <a:ea typeface="EB Garamond"/>
              <a:cs typeface="EB Garamond"/>
              <a:sym typeface="EB Garamond"/>
            </a:endParaRPr>
          </a:p>
          <a:p>
            <a:pPr indent="0" lvl="0" marL="0" rtl="0" algn="ctr">
              <a:spcBef>
                <a:spcPts val="0"/>
              </a:spcBef>
              <a:spcAft>
                <a:spcPts val="0"/>
              </a:spcAft>
              <a:buNone/>
            </a:pPr>
            <a:r>
              <a:rPr b="1" lang="en" sz="4000">
                <a:solidFill>
                  <a:schemeClr val="lt1"/>
                </a:solidFill>
                <a:latin typeface="EB Garamond"/>
                <a:ea typeface="EB Garamond"/>
                <a:cs typeface="EB Garamond"/>
                <a:sym typeface="EB Garamond"/>
              </a:rPr>
              <a:t>with Electromagnetic Follow-up</a:t>
            </a:r>
            <a:endParaRPr b="1" sz="4000">
              <a:solidFill>
                <a:schemeClr val="lt1"/>
              </a:solidFill>
              <a:latin typeface="EB Garamond"/>
              <a:ea typeface="EB Garamond"/>
              <a:cs typeface="EB Garamond"/>
              <a:sym typeface="EB Garamond"/>
            </a:endParaRPr>
          </a:p>
          <a:p>
            <a:pPr indent="0" lvl="0" marL="0" rtl="0" algn="ctr">
              <a:spcBef>
                <a:spcPts val="0"/>
              </a:spcBef>
              <a:spcAft>
                <a:spcPts val="0"/>
              </a:spcAft>
              <a:buNone/>
            </a:pPr>
            <a:r>
              <a:t/>
            </a:r>
            <a:endParaRPr b="1" sz="4000">
              <a:solidFill>
                <a:schemeClr val="lt1"/>
              </a:solidFill>
              <a:latin typeface="EB Garamond"/>
              <a:ea typeface="EB Garamond"/>
              <a:cs typeface="EB Garamond"/>
              <a:sym typeface="EB Garamond"/>
            </a:endParaRPr>
          </a:p>
        </p:txBody>
      </p:sp>
      <p:sp>
        <p:nvSpPr>
          <p:cNvPr id="55" name="Google Shape;55;p13"/>
          <p:cNvSpPr txBox="1"/>
          <p:nvPr>
            <p:ph idx="1" type="subTitle"/>
          </p:nvPr>
        </p:nvSpPr>
        <p:spPr>
          <a:xfrm>
            <a:off x="311700" y="3771875"/>
            <a:ext cx="8520600" cy="792600"/>
          </a:xfrm>
          <a:prstGeom prst="rect">
            <a:avLst/>
          </a:prstGeom>
        </p:spPr>
        <p:txBody>
          <a:bodyPr anchorCtr="0" anchor="t" bIns="91425" lIns="91425" spcFirstLastPara="1" rIns="91425" wrap="square" tIns="91425">
            <a:normAutofit/>
          </a:bodyPr>
          <a:lstStyle/>
          <a:p>
            <a:pPr indent="0" lvl="0" marL="0" rtl="0" algn="ctr">
              <a:lnSpc>
                <a:spcPct val="80000"/>
              </a:lnSpc>
              <a:spcBef>
                <a:spcPts val="0"/>
              </a:spcBef>
              <a:spcAft>
                <a:spcPts val="0"/>
              </a:spcAft>
              <a:buSzPts val="935"/>
              <a:buNone/>
            </a:pPr>
            <a:r>
              <a:rPr b="1" lang="en" sz="2000">
                <a:solidFill>
                  <a:schemeClr val="lt1"/>
                </a:solidFill>
                <a:latin typeface="EB Garamond"/>
                <a:ea typeface="EB Garamond"/>
                <a:cs typeface="EB Garamond"/>
                <a:sym typeface="EB Garamond"/>
              </a:rPr>
              <a:t>By: Marianna Pezzella</a:t>
            </a:r>
            <a:endParaRPr b="1" sz="2000">
              <a:solidFill>
                <a:schemeClr val="lt1"/>
              </a:solidFill>
              <a:latin typeface="EB Garamond"/>
              <a:ea typeface="EB Garamond"/>
              <a:cs typeface="EB Garamond"/>
              <a:sym typeface="EB Garamond"/>
            </a:endParaRPr>
          </a:p>
          <a:p>
            <a:pPr indent="0" lvl="0" marL="0" rtl="0" algn="ctr">
              <a:lnSpc>
                <a:spcPct val="80000"/>
              </a:lnSpc>
              <a:spcBef>
                <a:spcPts val="0"/>
              </a:spcBef>
              <a:spcAft>
                <a:spcPts val="0"/>
              </a:spcAft>
              <a:buSzPts val="935"/>
              <a:buNone/>
            </a:pPr>
            <a:r>
              <a:t/>
            </a:r>
            <a:endParaRPr b="1" sz="400">
              <a:solidFill>
                <a:schemeClr val="lt1"/>
              </a:solidFill>
              <a:latin typeface="EB Garamond"/>
              <a:ea typeface="EB Garamond"/>
              <a:cs typeface="EB Garamond"/>
              <a:sym typeface="EB Garamond"/>
            </a:endParaRPr>
          </a:p>
          <a:p>
            <a:pPr indent="0" lvl="0" marL="0" rtl="0" algn="ctr">
              <a:lnSpc>
                <a:spcPct val="80000"/>
              </a:lnSpc>
              <a:spcBef>
                <a:spcPts val="0"/>
              </a:spcBef>
              <a:spcAft>
                <a:spcPts val="0"/>
              </a:spcAft>
              <a:buSzPts val="935"/>
              <a:buNone/>
            </a:pPr>
            <a:r>
              <a:rPr b="1" i="1" lang="en" sz="1500">
                <a:solidFill>
                  <a:schemeClr val="lt1"/>
                </a:solidFill>
                <a:latin typeface="EB Garamond"/>
                <a:ea typeface="EB Garamond"/>
                <a:cs typeface="EB Garamond"/>
                <a:sym typeface="EB Garamond"/>
              </a:rPr>
              <a:t>Mentors: Tomás Ahumada and Shreya Anand</a:t>
            </a:r>
            <a:endParaRPr b="1" i="1" sz="1500">
              <a:solidFill>
                <a:schemeClr val="lt1"/>
              </a:solidFill>
              <a:latin typeface="EB Garamond"/>
              <a:ea typeface="EB Garamond"/>
              <a:cs typeface="EB Garamond"/>
              <a:sym typeface="EB Garamond"/>
            </a:endParaRPr>
          </a:p>
        </p:txBody>
      </p:sp>
      <p:pic>
        <p:nvPicPr>
          <p:cNvPr id="56" name="Google Shape;56;p13"/>
          <p:cNvPicPr preferRelativeResize="0"/>
          <p:nvPr/>
        </p:nvPicPr>
        <p:blipFill rotWithShape="1">
          <a:blip r:embed="rId4">
            <a:alphaModFix/>
          </a:blip>
          <a:srcRect b="3357" l="15396" r="13256" t="4143"/>
          <a:stretch/>
        </p:blipFill>
        <p:spPr>
          <a:xfrm>
            <a:off x="8233500" y="0"/>
            <a:ext cx="910500" cy="897825"/>
          </a:xfrm>
          <a:prstGeom prst="rect">
            <a:avLst/>
          </a:prstGeom>
          <a:noFill/>
          <a:ln>
            <a:noFill/>
          </a:ln>
        </p:spPr>
      </p:pic>
      <p:pic>
        <p:nvPicPr>
          <p:cNvPr id="57" name="Google Shape;57;p13"/>
          <p:cNvPicPr preferRelativeResize="0"/>
          <p:nvPr/>
        </p:nvPicPr>
        <p:blipFill rotWithShape="1">
          <a:blip r:embed="rId5">
            <a:alphaModFix/>
          </a:blip>
          <a:srcRect b="3014" l="12256" r="5432" t="6175"/>
          <a:stretch/>
        </p:blipFill>
        <p:spPr>
          <a:xfrm>
            <a:off x="8233500" y="4227050"/>
            <a:ext cx="910499" cy="916462"/>
          </a:xfrm>
          <a:prstGeom prst="rect">
            <a:avLst/>
          </a:prstGeom>
          <a:noFill/>
          <a:ln>
            <a:noFill/>
          </a:ln>
        </p:spPr>
      </p:pic>
      <p:pic>
        <p:nvPicPr>
          <p:cNvPr id="58" name="Google Shape;58;p13"/>
          <p:cNvPicPr preferRelativeResize="0"/>
          <p:nvPr/>
        </p:nvPicPr>
        <p:blipFill rotWithShape="1">
          <a:blip r:embed="rId6">
            <a:alphaModFix/>
          </a:blip>
          <a:srcRect b="3044" l="5930" r="5956" t="5513"/>
          <a:stretch/>
        </p:blipFill>
        <p:spPr>
          <a:xfrm>
            <a:off x="0" y="0"/>
            <a:ext cx="910500" cy="910500"/>
          </a:xfrm>
          <a:prstGeom prst="rect">
            <a:avLst/>
          </a:prstGeom>
          <a:noFill/>
          <a:ln>
            <a:noFill/>
          </a:ln>
        </p:spPr>
      </p:pic>
      <p:pic>
        <p:nvPicPr>
          <p:cNvPr id="59" name="Google Shape;59;p13"/>
          <p:cNvPicPr preferRelativeResize="0"/>
          <p:nvPr/>
        </p:nvPicPr>
        <p:blipFill rotWithShape="1">
          <a:blip r:embed="rId7">
            <a:alphaModFix/>
          </a:blip>
          <a:srcRect b="2429" l="5623" r="3960" t="2676"/>
          <a:stretch/>
        </p:blipFill>
        <p:spPr>
          <a:xfrm>
            <a:off x="0" y="4245675"/>
            <a:ext cx="1276846" cy="8978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2"/>
          <p:cNvSpPr txBox="1"/>
          <p:nvPr>
            <p:ph type="title"/>
          </p:nvPr>
        </p:nvSpPr>
        <p:spPr>
          <a:xfrm>
            <a:off x="311700" y="445025"/>
            <a:ext cx="8520600" cy="689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latin typeface="EB Garamond"/>
                <a:ea typeface="EB Garamond"/>
                <a:cs typeface="EB Garamond"/>
                <a:sym typeface="EB Garamond"/>
              </a:rPr>
              <a:t>Gemini Multi-Object Spectrograph (GMOS)</a:t>
            </a:r>
            <a:endParaRPr/>
          </a:p>
        </p:txBody>
      </p:sp>
      <p:sp>
        <p:nvSpPr>
          <p:cNvPr id="153" name="Google Shape;153;p22"/>
          <p:cNvSpPr txBox="1"/>
          <p:nvPr>
            <p:ph idx="1" type="body"/>
          </p:nvPr>
        </p:nvSpPr>
        <p:spPr>
          <a:xfrm>
            <a:off x="311700" y="1309925"/>
            <a:ext cx="3756300" cy="3442500"/>
          </a:xfrm>
          <a:prstGeom prst="rect">
            <a:avLst/>
          </a:prstGeom>
        </p:spPr>
        <p:txBody>
          <a:bodyPr anchorCtr="0" anchor="t" bIns="91425" lIns="91425" spcFirstLastPara="1" rIns="91425" wrap="square" tIns="91425">
            <a:noAutofit/>
          </a:bodyPr>
          <a:lstStyle/>
          <a:p>
            <a:pPr indent="-355600" lvl="0" marL="457200" rtl="0" algn="l">
              <a:lnSpc>
                <a:spcPct val="100000"/>
              </a:lnSpc>
              <a:spcBef>
                <a:spcPts val="0"/>
              </a:spcBef>
              <a:spcAft>
                <a:spcPts val="0"/>
              </a:spcAft>
              <a:buClr>
                <a:schemeClr val="dk1"/>
              </a:buClr>
              <a:buSzPts val="2000"/>
              <a:buChar char="●"/>
            </a:pPr>
            <a:r>
              <a:rPr b="1" lang="en" sz="2000">
                <a:solidFill>
                  <a:schemeClr val="dk1"/>
                </a:solidFill>
                <a:latin typeface="EB Garamond"/>
                <a:ea typeface="EB Garamond"/>
                <a:cs typeface="EB Garamond"/>
                <a:sym typeface="EB Garamond"/>
              </a:rPr>
              <a:t>Gemini North and Gemini South (8 meter - very large)</a:t>
            </a:r>
            <a:endParaRPr b="1" sz="2000">
              <a:solidFill>
                <a:schemeClr val="dk1"/>
              </a:solidFill>
              <a:latin typeface="EB Garamond"/>
              <a:ea typeface="EB Garamond"/>
              <a:cs typeface="EB Garamond"/>
              <a:sym typeface="EB Garamond"/>
            </a:endParaRPr>
          </a:p>
          <a:p>
            <a:pPr indent="-355600" lvl="0" marL="457200" rtl="0" algn="l">
              <a:lnSpc>
                <a:spcPct val="100000"/>
              </a:lnSpc>
              <a:spcBef>
                <a:spcPts val="0"/>
              </a:spcBef>
              <a:spcAft>
                <a:spcPts val="0"/>
              </a:spcAft>
              <a:buClr>
                <a:schemeClr val="dk1"/>
              </a:buClr>
              <a:buSzPts val="2000"/>
              <a:buChar char="●"/>
            </a:pPr>
            <a:r>
              <a:rPr b="1" lang="en" sz="2000">
                <a:solidFill>
                  <a:schemeClr val="dk1"/>
                </a:solidFill>
                <a:latin typeface="EB Garamond"/>
                <a:ea typeface="EB Garamond"/>
                <a:cs typeface="EB Garamond"/>
                <a:sym typeface="EB Garamond"/>
              </a:rPr>
              <a:t>Gemini is a telescope that could be triggered once we have promising KN candidates</a:t>
            </a:r>
            <a:endParaRPr b="1" sz="2000">
              <a:solidFill>
                <a:schemeClr val="dk1"/>
              </a:solidFill>
              <a:latin typeface="EB Garamond"/>
              <a:ea typeface="EB Garamond"/>
              <a:cs typeface="EB Garamond"/>
              <a:sym typeface="EB Garamond"/>
            </a:endParaRPr>
          </a:p>
          <a:p>
            <a:pPr indent="-355600" lvl="0" marL="457200" rtl="0" algn="l">
              <a:lnSpc>
                <a:spcPct val="100000"/>
              </a:lnSpc>
              <a:spcBef>
                <a:spcPts val="0"/>
              </a:spcBef>
              <a:spcAft>
                <a:spcPts val="0"/>
              </a:spcAft>
              <a:buClr>
                <a:schemeClr val="dk1"/>
              </a:buClr>
              <a:buSzPts val="2000"/>
              <a:buFont typeface="EB Garamond"/>
              <a:buChar char="●"/>
            </a:pPr>
            <a:r>
              <a:rPr b="1" lang="en" sz="2000">
                <a:solidFill>
                  <a:schemeClr val="dk1"/>
                </a:solidFill>
                <a:latin typeface="EB Garamond"/>
                <a:ea typeface="EB Garamond"/>
                <a:cs typeface="EB Garamond"/>
                <a:sym typeface="EB Garamond"/>
              </a:rPr>
              <a:t>GMOS: instrument used to acquire spectroscopy</a:t>
            </a:r>
            <a:endParaRPr b="1" sz="2000">
              <a:solidFill>
                <a:schemeClr val="dk1"/>
              </a:solidFill>
              <a:latin typeface="EB Garamond"/>
              <a:ea typeface="EB Garamond"/>
              <a:cs typeface="EB Garamond"/>
              <a:sym typeface="EB Garamond"/>
            </a:endParaRPr>
          </a:p>
          <a:p>
            <a:pPr indent="-355600" lvl="0" marL="457200" rtl="0" algn="l">
              <a:lnSpc>
                <a:spcPct val="100000"/>
              </a:lnSpc>
              <a:spcBef>
                <a:spcPts val="0"/>
              </a:spcBef>
              <a:spcAft>
                <a:spcPts val="0"/>
              </a:spcAft>
              <a:buClr>
                <a:schemeClr val="dk1"/>
              </a:buClr>
              <a:buSzPts val="2000"/>
              <a:buFont typeface="EB Garamond"/>
              <a:buChar char="●"/>
            </a:pPr>
            <a:r>
              <a:rPr b="1" lang="en" sz="2000">
                <a:solidFill>
                  <a:schemeClr val="dk1"/>
                </a:solidFill>
                <a:latin typeface="EB Garamond"/>
                <a:ea typeface="EB Garamond"/>
                <a:cs typeface="EB Garamond"/>
                <a:sym typeface="EB Garamond"/>
              </a:rPr>
              <a:t>Spectroscopy is used to study heavy elements produced in the mergers</a:t>
            </a:r>
            <a:endParaRPr b="1" sz="2000">
              <a:solidFill>
                <a:schemeClr val="dk1"/>
              </a:solidFill>
              <a:latin typeface="EB Garamond"/>
              <a:ea typeface="EB Garamond"/>
              <a:cs typeface="EB Garamond"/>
              <a:sym typeface="EB Garamond"/>
            </a:endParaRPr>
          </a:p>
        </p:txBody>
      </p:sp>
      <p:pic>
        <p:nvPicPr>
          <p:cNvPr id="154" name="Google Shape;154;p22"/>
          <p:cNvPicPr preferRelativeResize="0"/>
          <p:nvPr/>
        </p:nvPicPr>
        <p:blipFill>
          <a:blip r:embed="rId3">
            <a:alphaModFix/>
          </a:blip>
          <a:stretch>
            <a:fillRect/>
          </a:stretch>
        </p:blipFill>
        <p:spPr>
          <a:xfrm>
            <a:off x="4245865" y="1413649"/>
            <a:ext cx="4586434" cy="3235050"/>
          </a:xfrm>
          <a:prstGeom prst="rect">
            <a:avLst/>
          </a:prstGeom>
          <a:noFill/>
          <a:ln>
            <a:noFill/>
          </a:ln>
        </p:spPr>
      </p:pic>
      <p:sp>
        <p:nvSpPr>
          <p:cNvPr id="155" name="Google Shape;155;p22"/>
          <p:cNvSpPr txBox="1"/>
          <p:nvPr/>
        </p:nvSpPr>
        <p:spPr>
          <a:xfrm>
            <a:off x="155250" y="0"/>
            <a:ext cx="519900" cy="44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EB Garamond"/>
                <a:ea typeface="EB Garamond"/>
                <a:cs typeface="EB Garamond"/>
                <a:sym typeface="EB Garamond"/>
              </a:rPr>
              <a:t>9</a:t>
            </a:r>
            <a:endParaRPr b="1" sz="2000">
              <a:latin typeface="EB Garamond"/>
              <a:ea typeface="EB Garamond"/>
              <a:cs typeface="EB Garamond"/>
              <a:sym typeface="EB Garamon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latin typeface="EB Garamond"/>
                <a:ea typeface="EB Garamond"/>
                <a:cs typeface="EB Garamond"/>
                <a:sym typeface="EB Garamond"/>
              </a:rPr>
              <a:t>DRAGONS pipeline</a:t>
            </a:r>
            <a:endParaRPr b="1" sz="3000">
              <a:latin typeface="EB Garamond"/>
              <a:ea typeface="EB Garamond"/>
              <a:cs typeface="EB Garamond"/>
              <a:sym typeface="EB Garamond"/>
            </a:endParaRPr>
          </a:p>
        </p:txBody>
      </p:sp>
      <p:sp>
        <p:nvSpPr>
          <p:cNvPr id="161" name="Google Shape;161;p23"/>
          <p:cNvSpPr txBox="1"/>
          <p:nvPr>
            <p:ph idx="1" type="body"/>
          </p:nvPr>
        </p:nvSpPr>
        <p:spPr>
          <a:xfrm>
            <a:off x="311700" y="1310325"/>
            <a:ext cx="8520600" cy="3246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2000" u="sng">
                <a:solidFill>
                  <a:schemeClr val="dk1"/>
                </a:solidFill>
                <a:latin typeface="EB Garamond"/>
                <a:ea typeface="EB Garamond"/>
                <a:cs typeface="EB Garamond"/>
                <a:sym typeface="EB Garamond"/>
              </a:rPr>
              <a:t>DRAGONS:</a:t>
            </a:r>
            <a:r>
              <a:rPr b="1" lang="en" sz="2000">
                <a:solidFill>
                  <a:schemeClr val="dk1"/>
                </a:solidFill>
                <a:latin typeface="EB Garamond"/>
                <a:ea typeface="EB Garamond"/>
                <a:cs typeface="EB Garamond"/>
                <a:sym typeface="EB Garamond"/>
              </a:rPr>
              <a:t> Data Reduction for Astronomy from Gemini Observatory North and South</a:t>
            </a:r>
            <a:endParaRPr b="1" sz="2000">
              <a:solidFill>
                <a:schemeClr val="dk1"/>
              </a:solidFill>
              <a:latin typeface="EB Garamond"/>
              <a:ea typeface="EB Garamond"/>
              <a:cs typeface="EB Garamond"/>
              <a:sym typeface="EB Garamond"/>
            </a:endParaRPr>
          </a:p>
          <a:p>
            <a:pPr indent="0" lvl="0" marL="0" rtl="0" algn="l">
              <a:spcBef>
                <a:spcPts val="0"/>
              </a:spcBef>
              <a:spcAft>
                <a:spcPts val="0"/>
              </a:spcAft>
              <a:buNone/>
            </a:pPr>
            <a:r>
              <a:t/>
            </a:r>
            <a:endParaRPr b="1" sz="2000">
              <a:solidFill>
                <a:schemeClr val="dk1"/>
              </a:solidFill>
              <a:latin typeface="EB Garamond"/>
              <a:ea typeface="EB Garamond"/>
              <a:cs typeface="EB Garamond"/>
              <a:sym typeface="EB Garamond"/>
            </a:endParaRPr>
          </a:p>
          <a:p>
            <a:pPr indent="0" lvl="0" marL="0" rtl="0" algn="l">
              <a:spcBef>
                <a:spcPts val="0"/>
              </a:spcBef>
              <a:spcAft>
                <a:spcPts val="0"/>
              </a:spcAft>
              <a:buNone/>
            </a:pPr>
            <a:r>
              <a:rPr b="1" lang="en" sz="2000" u="sng">
                <a:solidFill>
                  <a:schemeClr val="dk1"/>
                </a:solidFill>
                <a:latin typeface="EB Garamond"/>
                <a:ea typeface="EB Garamond"/>
                <a:cs typeface="EB Garamond"/>
                <a:sym typeface="EB Garamond"/>
              </a:rPr>
              <a:t>Tasks:</a:t>
            </a:r>
            <a:endParaRPr b="1" sz="2000" u="sng">
              <a:solidFill>
                <a:schemeClr val="dk1"/>
              </a:solidFill>
              <a:latin typeface="EB Garamond"/>
              <a:ea typeface="EB Garamond"/>
              <a:cs typeface="EB Garamond"/>
              <a:sym typeface="EB Garamond"/>
            </a:endParaRPr>
          </a:p>
          <a:p>
            <a:pPr indent="-355600" lvl="0" marL="457200" rtl="0" algn="l">
              <a:spcBef>
                <a:spcPts val="0"/>
              </a:spcBef>
              <a:spcAft>
                <a:spcPts val="0"/>
              </a:spcAft>
              <a:buClr>
                <a:schemeClr val="dk1"/>
              </a:buClr>
              <a:buSzPts val="2000"/>
              <a:buFont typeface="EB Garamond"/>
              <a:buChar char="●"/>
            </a:pPr>
            <a:r>
              <a:rPr b="1" lang="en" sz="2000">
                <a:solidFill>
                  <a:schemeClr val="dk1"/>
                </a:solidFill>
                <a:latin typeface="EB Garamond"/>
                <a:ea typeface="EB Garamond"/>
                <a:cs typeface="EB Garamond"/>
                <a:sym typeface="EB Garamond"/>
              </a:rPr>
              <a:t>Learn the DRAGONS pipeline </a:t>
            </a:r>
            <a:endParaRPr b="1" sz="2000">
              <a:solidFill>
                <a:schemeClr val="dk1"/>
              </a:solidFill>
              <a:latin typeface="EB Garamond"/>
              <a:ea typeface="EB Garamond"/>
              <a:cs typeface="EB Garamond"/>
              <a:sym typeface="EB Garamond"/>
            </a:endParaRPr>
          </a:p>
          <a:p>
            <a:pPr indent="-355600" lvl="0" marL="457200" rtl="0" algn="l">
              <a:spcBef>
                <a:spcPts val="0"/>
              </a:spcBef>
              <a:spcAft>
                <a:spcPts val="0"/>
              </a:spcAft>
              <a:buClr>
                <a:schemeClr val="dk1"/>
              </a:buClr>
              <a:buSzPts val="2000"/>
              <a:buFont typeface="EB Garamond"/>
              <a:buChar char="●"/>
            </a:pPr>
            <a:r>
              <a:rPr b="1" lang="en" sz="2000">
                <a:solidFill>
                  <a:schemeClr val="dk1"/>
                </a:solidFill>
                <a:latin typeface="EB Garamond"/>
                <a:ea typeface="EB Garamond"/>
                <a:cs typeface="EB Garamond"/>
                <a:sym typeface="EB Garamond"/>
              </a:rPr>
              <a:t>Use this pipeline to analyze Sample Data</a:t>
            </a:r>
            <a:endParaRPr b="1" sz="2000">
              <a:solidFill>
                <a:schemeClr val="dk1"/>
              </a:solidFill>
              <a:latin typeface="EB Garamond"/>
              <a:ea typeface="EB Garamond"/>
              <a:cs typeface="EB Garamond"/>
              <a:sym typeface="EB Garamond"/>
            </a:endParaRPr>
          </a:p>
          <a:p>
            <a:pPr indent="-355600" lvl="0" marL="457200" rtl="0" algn="l">
              <a:spcBef>
                <a:spcPts val="0"/>
              </a:spcBef>
              <a:spcAft>
                <a:spcPts val="0"/>
              </a:spcAft>
              <a:buClr>
                <a:schemeClr val="dk1"/>
              </a:buClr>
              <a:buSzPts val="2000"/>
              <a:buFont typeface="EB Garamond"/>
              <a:buChar char="●"/>
            </a:pPr>
            <a:r>
              <a:rPr b="1" lang="en" sz="2000">
                <a:solidFill>
                  <a:schemeClr val="dk1"/>
                </a:solidFill>
                <a:latin typeface="EB Garamond"/>
                <a:ea typeface="EB Garamond"/>
                <a:cs typeface="EB Garamond"/>
                <a:sym typeface="EB Garamond"/>
              </a:rPr>
              <a:t>Overlay spectral lines on the spectrum extracted from the </a:t>
            </a:r>
            <a:r>
              <a:rPr b="1" lang="en" sz="2000">
                <a:solidFill>
                  <a:schemeClr val="dk1"/>
                </a:solidFill>
                <a:latin typeface="EB Garamond"/>
                <a:ea typeface="EB Garamond"/>
                <a:cs typeface="EB Garamond"/>
                <a:sym typeface="EB Garamond"/>
              </a:rPr>
              <a:t>Sample Data</a:t>
            </a:r>
            <a:endParaRPr b="1" sz="2000">
              <a:solidFill>
                <a:schemeClr val="dk1"/>
              </a:solidFill>
              <a:latin typeface="EB Garamond"/>
              <a:ea typeface="EB Garamond"/>
              <a:cs typeface="EB Garamond"/>
              <a:sym typeface="EB Garamond"/>
            </a:endParaRPr>
          </a:p>
        </p:txBody>
      </p:sp>
      <p:sp>
        <p:nvSpPr>
          <p:cNvPr id="162" name="Google Shape;162;p23"/>
          <p:cNvSpPr txBox="1"/>
          <p:nvPr/>
        </p:nvSpPr>
        <p:spPr>
          <a:xfrm>
            <a:off x="155250" y="0"/>
            <a:ext cx="519900" cy="44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EB Garamond"/>
                <a:ea typeface="EB Garamond"/>
                <a:cs typeface="EB Garamond"/>
                <a:sym typeface="EB Garamond"/>
              </a:rPr>
              <a:t>10</a:t>
            </a:r>
            <a:endParaRPr b="1" sz="2000">
              <a:latin typeface="EB Garamond"/>
              <a:ea typeface="EB Garamond"/>
              <a:cs typeface="EB Garamond"/>
              <a:sym typeface="EB Garamon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latin typeface="EB Garamond"/>
                <a:ea typeface="EB Garamond"/>
                <a:cs typeface="EB Garamond"/>
                <a:sym typeface="EB Garamond"/>
              </a:rPr>
              <a:t>DRAKE</a:t>
            </a:r>
            <a:r>
              <a:rPr b="1" lang="en" sz="3000">
                <a:latin typeface="EB Garamond"/>
                <a:ea typeface="EB Garamond"/>
                <a:cs typeface="EB Garamond"/>
                <a:sym typeface="EB Garamond"/>
              </a:rPr>
              <a:t> pipeline</a:t>
            </a:r>
            <a:endParaRPr b="1" sz="3000">
              <a:latin typeface="EB Garamond"/>
              <a:ea typeface="EB Garamond"/>
              <a:cs typeface="EB Garamond"/>
              <a:sym typeface="EB Garamond"/>
            </a:endParaRPr>
          </a:p>
        </p:txBody>
      </p:sp>
      <p:sp>
        <p:nvSpPr>
          <p:cNvPr id="168" name="Google Shape;168;p24"/>
          <p:cNvSpPr txBox="1"/>
          <p:nvPr>
            <p:ph idx="1" type="body"/>
          </p:nvPr>
        </p:nvSpPr>
        <p:spPr>
          <a:xfrm>
            <a:off x="311700" y="1251650"/>
            <a:ext cx="8520600" cy="34617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b="1" lang="en" sz="2000" u="sng">
                <a:solidFill>
                  <a:schemeClr val="dk1"/>
                </a:solidFill>
                <a:latin typeface="EB Garamond"/>
                <a:ea typeface="EB Garamond"/>
                <a:cs typeface="EB Garamond"/>
                <a:sym typeface="EB Garamond"/>
              </a:rPr>
              <a:t>DRAKE</a:t>
            </a:r>
            <a:r>
              <a:rPr b="1" lang="en" sz="2000" u="sng">
                <a:solidFill>
                  <a:schemeClr val="dk1"/>
                </a:solidFill>
                <a:latin typeface="EB Garamond"/>
                <a:ea typeface="EB Garamond"/>
                <a:cs typeface="EB Garamond"/>
                <a:sym typeface="EB Garamond"/>
              </a:rPr>
              <a:t>:</a:t>
            </a:r>
            <a:r>
              <a:rPr b="1" lang="en" sz="2000">
                <a:solidFill>
                  <a:schemeClr val="dk1"/>
                </a:solidFill>
                <a:latin typeface="EB Garamond"/>
                <a:ea typeface="EB Garamond"/>
                <a:cs typeface="EB Garamond"/>
                <a:sym typeface="EB Garamond"/>
              </a:rPr>
              <a:t> </a:t>
            </a:r>
            <a:r>
              <a:rPr b="1" lang="en" sz="2000">
                <a:solidFill>
                  <a:schemeClr val="dk1"/>
                </a:solidFill>
                <a:latin typeface="EB Garamond"/>
                <a:ea typeface="EB Garamond"/>
                <a:cs typeface="EB Garamond"/>
                <a:sym typeface="EB Garamond"/>
              </a:rPr>
              <a:t>Data Reduction and Analysis for Kilonovae Exploration</a:t>
            </a:r>
            <a:endParaRPr b="1" sz="2000">
              <a:solidFill>
                <a:schemeClr val="dk1"/>
              </a:solidFill>
              <a:latin typeface="EB Garamond"/>
              <a:ea typeface="EB Garamond"/>
              <a:cs typeface="EB Garamond"/>
              <a:sym typeface="EB Garamond"/>
            </a:endParaRPr>
          </a:p>
          <a:p>
            <a:pPr indent="0" lvl="0" marL="0" rtl="0" algn="l">
              <a:spcBef>
                <a:spcPts val="0"/>
              </a:spcBef>
              <a:spcAft>
                <a:spcPts val="0"/>
              </a:spcAft>
              <a:buNone/>
            </a:pPr>
            <a:r>
              <a:rPr b="1" lang="en" sz="2000">
                <a:solidFill>
                  <a:schemeClr val="dk1"/>
                </a:solidFill>
                <a:latin typeface="EB Garamond"/>
                <a:ea typeface="EB Garamond"/>
                <a:cs typeface="EB Garamond"/>
                <a:sym typeface="EB Garamond"/>
              </a:rPr>
              <a:t>*Modified from the DRAGONS pipeline</a:t>
            </a:r>
            <a:endParaRPr b="1" sz="2000">
              <a:solidFill>
                <a:schemeClr val="dk1"/>
              </a:solidFill>
              <a:latin typeface="EB Garamond"/>
              <a:ea typeface="EB Garamond"/>
              <a:cs typeface="EB Garamond"/>
              <a:sym typeface="EB Garamond"/>
            </a:endParaRPr>
          </a:p>
          <a:p>
            <a:pPr indent="0" lvl="0" marL="0" rtl="0" algn="l">
              <a:spcBef>
                <a:spcPts val="0"/>
              </a:spcBef>
              <a:spcAft>
                <a:spcPts val="0"/>
              </a:spcAft>
              <a:buNone/>
            </a:pPr>
            <a:r>
              <a:t/>
            </a:r>
            <a:endParaRPr b="1" sz="2000">
              <a:solidFill>
                <a:schemeClr val="dk1"/>
              </a:solidFill>
              <a:latin typeface="EB Garamond"/>
              <a:ea typeface="EB Garamond"/>
              <a:cs typeface="EB Garamond"/>
              <a:sym typeface="EB Garamond"/>
            </a:endParaRPr>
          </a:p>
          <a:p>
            <a:pPr indent="0" lvl="0" marL="0" rtl="0" algn="l">
              <a:spcBef>
                <a:spcPts val="0"/>
              </a:spcBef>
              <a:spcAft>
                <a:spcPts val="0"/>
              </a:spcAft>
              <a:buNone/>
            </a:pPr>
            <a:r>
              <a:rPr b="1" lang="en" sz="2000" u="sng">
                <a:solidFill>
                  <a:schemeClr val="dk1"/>
                </a:solidFill>
                <a:latin typeface="EB Garamond"/>
                <a:ea typeface="EB Garamond"/>
                <a:cs typeface="EB Garamond"/>
                <a:sym typeface="EB Garamond"/>
              </a:rPr>
              <a:t>Tasks:</a:t>
            </a:r>
            <a:endParaRPr b="1" sz="2000" u="sng">
              <a:solidFill>
                <a:schemeClr val="dk1"/>
              </a:solidFill>
              <a:latin typeface="EB Garamond"/>
              <a:ea typeface="EB Garamond"/>
              <a:cs typeface="EB Garamond"/>
              <a:sym typeface="EB Garamond"/>
            </a:endParaRPr>
          </a:p>
          <a:p>
            <a:pPr indent="-355600" lvl="0" marL="457200" rtl="0" algn="l">
              <a:spcBef>
                <a:spcPts val="0"/>
              </a:spcBef>
              <a:spcAft>
                <a:spcPts val="0"/>
              </a:spcAft>
              <a:buClr>
                <a:schemeClr val="dk1"/>
              </a:buClr>
              <a:buSzPts val="2000"/>
              <a:buFont typeface="EB Garamond"/>
              <a:buChar char="●"/>
            </a:pPr>
            <a:r>
              <a:rPr b="1" lang="en" sz="2000">
                <a:solidFill>
                  <a:schemeClr val="dk1"/>
                </a:solidFill>
                <a:latin typeface="EB Garamond"/>
                <a:ea typeface="EB Garamond"/>
                <a:cs typeface="EB Garamond"/>
                <a:sym typeface="EB Garamond"/>
              </a:rPr>
              <a:t>Download GW170817 data from the Gemini Archives</a:t>
            </a:r>
            <a:endParaRPr b="1" sz="2000">
              <a:solidFill>
                <a:schemeClr val="dk1"/>
              </a:solidFill>
              <a:latin typeface="EB Garamond"/>
              <a:ea typeface="EB Garamond"/>
              <a:cs typeface="EB Garamond"/>
              <a:sym typeface="EB Garamond"/>
            </a:endParaRPr>
          </a:p>
          <a:p>
            <a:pPr indent="-355600" lvl="0" marL="457200" rtl="0" algn="l">
              <a:spcBef>
                <a:spcPts val="0"/>
              </a:spcBef>
              <a:spcAft>
                <a:spcPts val="0"/>
              </a:spcAft>
              <a:buClr>
                <a:schemeClr val="dk1"/>
              </a:buClr>
              <a:buSzPts val="2000"/>
              <a:buFont typeface="EB Garamond"/>
              <a:buChar char="●"/>
            </a:pPr>
            <a:r>
              <a:rPr b="1" lang="en" sz="2000">
                <a:solidFill>
                  <a:schemeClr val="dk1"/>
                </a:solidFill>
                <a:latin typeface="EB Garamond"/>
                <a:ea typeface="EB Garamond"/>
                <a:cs typeface="EB Garamond"/>
                <a:sym typeface="EB Garamond"/>
              </a:rPr>
              <a:t>Modify DRAGONS pipeline to form a new, generalized pipeline (DRAKE) </a:t>
            </a:r>
            <a:endParaRPr b="1" sz="2000">
              <a:solidFill>
                <a:schemeClr val="dk1"/>
              </a:solidFill>
              <a:latin typeface="EB Garamond"/>
              <a:ea typeface="EB Garamond"/>
              <a:cs typeface="EB Garamond"/>
              <a:sym typeface="EB Garamond"/>
            </a:endParaRPr>
          </a:p>
          <a:p>
            <a:pPr indent="-355600" lvl="0" marL="457200" rtl="0" algn="l">
              <a:spcBef>
                <a:spcPts val="0"/>
              </a:spcBef>
              <a:spcAft>
                <a:spcPts val="0"/>
              </a:spcAft>
              <a:buClr>
                <a:schemeClr val="dk1"/>
              </a:buClr>
              <a:buSzPts val="2000"/>
              <a:buFont typeface="EB Garamond"/>
              <a:buChar char="●"/>
            </a:pPr>
            <a:r>
              <a:rPr b="1" lang="en" sz="2000">
                <a:solidFill>
                  <a:schemeClr val="dk1"/>
                </a:solidFill>
                <a:latin typeface="EB Garamond"/>
                <a:ea typeface="EB Garamond"/>
                <a:cs typeface="EB Garamond"/>
                <a:sym typeface="EB Garamond"/>
              </a:rPr>
              <a:t>Reduce the</a:t>
            </a:r>
            <a:r>
              <a:rPr b="1" lang="en" sz="2000">
                <a:solidFill>
                  <a:schemeClr val="dk1"/>
                </a:solidFill>
                <a:latin typeface="EB Garamond"/>
                <a:ea typeface="EB Garamond"/>
                <a:cs typeface="EB Garamond"/>
                <a:sym typeface="EB Garamond"/>
              </a:rPr>
              <a:t> GW170817 </a:t>
            </a:r>
            <a:r>
              <a:rPr b="1" lang="en" sz="2000">
                <a:solidFill>
                  <a:schemeClr val="dk1"/>
                </a:solidFill>
                <a:latin typeface="EB Garamond"/>
                <a:ea typeface="EB Garamond"/>
                <a:cs typeface="EB Garamond"/>
                <a:sym typeface="EB Garamond"/>
              </a:rPr>
              <a:t>data using the DRAKE pipeline, and reproduce the associated spectrum </a:t>
            </a:r>
            <a:endParaRPr b="1" sz="2000">
              <a:solidFill>
                <a:schemeClr val="dk1"/>
              </a:solidFill>
              <a:latin typeface="EB Garamond"/>
              <a:ea typeface="EB Garamond"/>
              <a:cs typeface="EB Garamond"/>
              <a:sym typeface="EB Garamond"/>
            </a:endParaRPr>
          </a:p>
          <a:p>
            <a:pPr indent="-355600" lvl="0" marL="457200" rtl="0" algn="l">
              <a:spcBef>
                <a:spcPts val="0"/>
              </a:spcBef>
              <a:spcAft>
                <a:spcPts val="0"/>
              </a:spcAft>
              <a:buClr>
                <a:schemeClr val="dk1"/>
              </a:buClr>
              <a:buSzPts val="2000"/>
              <a:buFont typeface="EB Garamond"/>
              <a:buChar char="●"/>
            </a:pPr>
            <a:r>
              <a:rPr b="1" lang="en" sz="2000">
                <a:solidFill>
                  <a:schemeClr val="dk1"/>
                </a:solidFill>
                <a:latin typeface="EB Garamond"/>
                <a:ea typeface="EB Garamond"/>
                <a:cs typeface="EB Garamond"/>
                <a:sym typeface="EB Garamond"/>
              </a:rPr>
              <a:t>Overlay spectral lines on the GW170817 spectrum</a:t>
            </a:r>
            <a:endParaRPr b="1" sz="2000">
              <a:solidFill>
                <a:schemeClr val="dk1"/>
              </a:solidFill>
              <a:latin typeface="EB Garamond"/>
              <a:ea typeface="EB Garamond"/>
              <a:cs typeface="EB Garamond"/>
              <a:sym typeface="EB Garamond"/>
            </a:endParaRPr>
          </a:p>
        </p:txBody>
      </p:sp>
      <p:sp>
        <p:nvSpPr>
          <p:cNvPr id="169" name="Google Shape;169;p24"/>
          <p:cNvSpPr txBox="1"/>
          <p:nvPr/>
        </p:nvSpPr>
        <p:spPr>
          <a:xfrm>
            <a:off x="155250" y="0"/>
            <a:ext cx="519900" cy="44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EB Garamond"/>
                <a:ea typeface="EB Garamond"/>
                <a:cs typeface="EB Garamond"/>
                <a:sym typeface="EB Garamond"/>
              </a:rPr>
              <a:t>11</a:t>
            </a:r>
            <a:endParaRPr b="1" sz="2000">
              <a:latin typeface="EB Garamond"/>
              <a:ea typeface="EB Garamond"/>
              <a:cs typeface="EB Garamond"/>
              <a:sym typeface="EB Garamon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latin typeface="EB Garamond"/>
                <a:ea typeface="EB Garamond"/>
                <a:cs typeface="EB Garamond"/>
                <a:sym typeface="EB Garamond"/>
              </a:rPr>
              <a:t>Bias Frames (</a:t>
            </a:r>
            <a:r>
              <a:rPr b="1" lang="en" sz="3000">
                <a:latin typeface="EB Garamond"/>
                <a:ea typeface="EB Garamond"/>
                <a:cs typeface="EB Garamond"/>
                <a:sym typeface="EB Garamond"/>
              </a:rPr>
              <a:t>Biases)</a:t>
            </a:r>
            <a:endParaRPr sz="3000"/>
          </a:p>
        </p:txBody>
      </p:sp>
      <p:sp>
        <p:nvSpPr>
          <p:cNvPr id="175" name="Google Shape;175;p25"/>
          <p:cNvSpPr txBox="1"/>
          <p:nvPr>
            <p:ph idx="1" type="body"/>
          </p:nvPr>
        </p:nvSpPr>
        <p:spPr>
          <a:xfrm>
            <a:off x="311700" y="1173425"/>
            <a:ext cx="4362300" cy="34812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Clr>
                <a:schemeClr val="dk1"/>
              </a:buClr>
              <a:buSzPts val="2000"/>
              <a:buFont typeface="EB Garamond"/>
              <a:buChar char="●"/>
            </a:pPr>
            <a:r>
              <a:rPr b="1" lang="en" sz="2000">
                <a:solidFill>
                  <a:schemeClr val="dk1"/>
                </a:solidFill>
                <a:latin typeface="EB Garamond"/>
                <a:ea typeface="EB Garamond"/>
                <a:cs typeface="EB Garamond"/>
                <a:sym typeface="EB Garamond"/>
              </a:rPr>
              <a:t>Calibrates the image of the target of interest </a:t>
            </a:r>
            <a:endParaRPr b="1" sz="2000">
              <a:solidFill>
                <a:schemeClr val="dk1"/>
              </a:solidFill>
              <a:latin typeface="EB Garamond"/>
              <a:ea typeface="EB Garamond"/>
              <a:cs typeface="EB Garamond"/>
              <a:sym typeface="EB Garamond"/>
            </a:endParaRPr>
          </a:p>
          <a:p>
            <a:pPr indent="-355600" lvl="0" marL="457200" rtl="0" algn="l">
              <a:spcBef>
                <a:spcPts val="0"/>
              </a:spcBef>
              <a:spcAft>
                <a:spcPts val="0"/>
              </a:spcAft>
              <a:buClr>
                <a:schemeClr val="dk1"/>
              </a:buClr>
              <a:buSzPts val="2000"/>
              <a:buFont typeface="EB Garamond"/>
              <a:buChar char="●"/>
            </a:pPr>
            <a:r>
              <a:rPr b="1" lang="en" sz="2000">
                <a:solidFill>
                  <a:schemeClr val="dk1"/>
                </a:solidFill>
                <a:latin typeface="EB Garamond"/>
                <a:ea typeface="EB Garamond"/>
                <a:cs typeface="EB Garamond"/>
                <a:sym typeface="EB Garamond"/>
              </a:rPr>
              <a:t>Images taken with no light hitting the imaging sensor </a:t>
            </a:r>
            <a:endParaRPr b="1" sz="2000">
              <a:solidFill>
                <a:schemeClr val="dk1"/>
              </a:solidFill>
              <a:latin typeface="EB Garamond"/>
              <a:ea typeface="EB Garamond"/>
              <a:cs typeface="EB Garamond"/>
              <a:sym typeface="EB Garamond"/>
            </a:endParaRPr>
          </a:p>
          <a:p>
            <a:pPr indent="-355600" lvl="0" marL="457200" rtl="0" algn="l">
              <a:spcBef>
                <a:spcPts val="0"/>
              </a:spcBef>
              <a:spcAft>
                <a:spcPts val="0"/>
              </a:spcAft>
              <a:buClr>
                <a:schemeClr val="dk1"/>
              </a:buClr>
              <a:buSzPts val="2000"/>
              <a:buFont typeface="EB Garamond"/>
              <a:buChar char="●"/>
            </a:pPr>
            <a:r>
              <a:rPr b="1" lang="en" sz="2000">
                <a:solidFill>
                  <a:schemeClr val="dk1"/>
                </a:solidFill>
                <a:latin typeface="EB Garamond"/>
                <a:ea typeface="EB Garamond"/>
                <a:cs typeface="EB Garamond"/>
                <a:sym typeface="EB Garamond"/>
              </a:rPr>
              <a:t>Shortest exposure time possible</a:t>
            </a:r>
            <a:endParaRPr b="1" sz="2000">
              <a:solidFill>
                <a:schemeClr val="dk1"/>
              </a:solidFill>
              <a:latin typeface="EB Garamond"/>
              <a:ea typeface="EB Garamond"/>
              <a:cs typeface="EB Garamond"/>
              <a:sym typeface="EB Garamond"/>
            </a:endParaRPr>
          </a:p>
          <a:p>
            <a:pPr indent="-355600" lvl="0" marL="457200" rtl="0" algn="l">
              <a:spcBef>
                <a:spcPts val="0"/>
              </a:spcBef>
              <a:spcAft>
                <a:spcPts val="0"/>
              </a:spcAft>
              <a:buClr>
                <a:schemeClr val="dk1"/>
              </a:buClr>
              <a:buSzPts val="2000"/>
              <a:buFont typeface="EB Garamond"/>
              <a:buChar char="●"/>
            </a:pPr>
            <a:r>
              <a:rPr b="1" lang="en" sz="2000">
                <a:solidFill>
                  <a:schemeClr val="dk1"/>
                </a:solidFill>
                <a:latin typeface="EB Garamond"/>
                <a:ea typeface="EB Garamond"/>
                <a:cs typeface="EB Garamond"/>
                <a:sym typeface="EB Garamond"/>
              </a:rPr>
              <a:t>Used to remove any dust or grime that is on the sensor itself</a:t>
            </a:r>
            <a:endParaRPr b="1" sz="2000">
              <a:solidFill>
                <a:schemeClr val="dk1"/>
              </a:solidFill>
              <a:latin typeface="EB Garamond"/>
              <a:ea typeface="EB Garamond"/>
              <a:cs typeface="EB Garamond"/>
              <a:sym typeface="EB Garamond"/>
            </a:endParaRPr>
          </a:p>
          <a:p>
            <a:pPr indent="-355600" lvl="0" marL="457200" rtl="0" algn="l">
              <a:spcBef>
                <a:spcPts val="0"/>
              </a:spcBef>
              <a:spcAft>
                <a:spcPts val="0"/>
              </a:spcAft>
              <a:buClr>
                <a:schemeClr val="dk1"/>
              </a:buClr>
              <a:buSzPts val="2000"/>
              <a:buFont typeface="EB Garamond"/>
              <a:buChar char="●"/>
            </a:pPr>
            <a:r>
              <a:rPr b="1" lang="en" sz="2000">
                <a:solidFill>
                  <a:schemeClr val="dk1"/>
                </a:solidFill>
                <a:latin typeface="EB Garamond"/>
                <a:ea typeface="EB Garamond"/>
                <a:cs typeface="EB Garamond"/>
                <a:sym typeface="EB Garamond"/>
              </a:rPr>
              <a:t>Biases were combined into one Master Bias</a:t>
            </a:r>
            <a:endParaRPr b="1" sz="2000">
              <a:solidFill>
                <a:schemeClr val="dk1"/>
              </a:solidFill>
              <a:latin typeface="EB Garamond"/>
              <a:ea typeface="EB Garamond"/>
              <a:cs typeface="EB Garamond"/>
              <a:sym typeface="EB Garamond"/>
            </a:endParaRPr>
          </a:p>
        </p:txBody>
      </p:sp>
      <p:pic>
        <p:nvPicPr>
          <p:cNvPr id="176" name="Google Shape;176;p25"/>
          <p:cNvPicPr preferRelativeResize="0"/>
          <p:nvPr/>
        </p:nvPicPr>
        <p:blipFill>
          <a:blip r:embed="rId3">
            <a:alphaModFix/>
          </a:blip>
          <a:stretch>
            <a:fillRect/>
          </a:stretch>
        </p:blipFill>
        <p:spPr>
          <a:xfrm>
            <a:off x="4930700" y="963225"/>
            <a:ext cx="3901600" cy="3901600"/>
          </a:xfrm>
          <a:prstGeom prst="rect">
            <a:avLst/>
          </a:prstGeom>
          <a:noFill/>
          <a:ln>
            <a:noFill/>
          </a:ln>
        </p:spPr>
      </p:pic>
      <p:sp>
        <p:nvSpPr>
          <p:cNvPr id="177" name="Google Shape;177;p25"/>
          <p:cNvSpPr txBox="1"/>
          <p:nvPr/>
        </p:nvSpPr>
        <p:spPr>
          <a:xfrm>
            <a:off x="155250" y="0"/>
            <a:ext cx="519900" cy="44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EB Garamond"/>
                <a:ea typeface="EB Garamond"/>
                <a:cs typeface="EB Garamond"/>
                <a:sym typeface="EB Garamond"/>
              </a:rPr>
              <a:t>12</a:t>
            </a:r>
            <a:endParaRPr b="1" sz="2000">
              <a:latin typeface="EB Garamond"/>
              <a:ea typeface="EB Garamond"/>
              <a:cs typeface="EB Garamond"/>
              <a:sym typeface="EB Garamon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latin typeface="EB Garamond"/>
                <a:ea typeface="EB Garamond"/>
                <a:cs typeface="EB Garamond"/>
                <a:sym typeface="EB Garamond"/>
              </a:rPr>
              <a:t>Flat Frames (Flats)</a:t>
            </a:r>
            <a:endParaRPr sz="3000"/>
          </a:p>
        </p:txBody>
      </p:sp>
      <p:sp>
        <p:nvSpPr>
          <p:cNvPr id="183" name="Google Shape;183;p26"/>
          <p:cNvSpPr txBox="1"/>
          <p:nvPr>
            <p:ph idx="1" type="body"/>
          </p:nvPr>
        </p:nvSpPr>
        <p:spPr>
          <a:xfrm>
            <a:off x="311700" y="1079775"/>
            <a:ext cx="8520600" cy="1984200"/>
          </a:xfrm>
          <a:prstGeom prst="rect">
            <a:avLst/>
          </a:prstGeom>
        </p:spPr>
        <p:txBody>
          <a:bodyPr anchorCtr="0" anchor="t" bIns="91425" lIns="91425" spcFirstLastPara="1" rIns="91425" wrap="square" tIns="91425">
            <a:normAutofit lnSpcReduction="20000"/>
          </a:bodyPr>
          <a:lstStyle/>
          <a:p>
            <a:pPr indent="-355600" lvl="0" marL="457200" rtl="0" algn="l">
              <a:spcBef>
                <a:spcPts val="0"/>
              </a:spcBef>
              <a:spcAft>
                <a:spcPts val="0"/>
              </a:spcAft>
              <a:buClr>
                <a:schemeClr val="dk1"/>
              </a:buClr>
              <a:buSzPts val="2000"/>
              <a:buFont typeface="EB Garamond"/>
              <a:buChar char="●"/>
            </a:pPr>
            <a:r>
              <a:rPr b="1" lang="en" sz="2000">
                <a:solidFill>
                  <a:schemeClr val="dk1"/>
                </a:solidFill>
                <a:latin typeface="EB Garamond"/>
                <a:ea typeface="EB Garamond"/>
                <a:cs typeface="EB Garamond"/>
                <a:sym typeface="EB Garamond"/>
              </a:rPr>
              <a:t>Calibrates the image of the target of interest </a:t>
            </a:r>
            <a:endParaRPr b="1" sz="2000">
              <a:solidFill>
                <a:schemeClr val="dk1"/>
              </a:solidFill>
              <a:latin typeface="EB Garamond"/>
              <a:ea typeface="EB Garamond"/>
              <a:cs typeface="EB Garamond"/>
              <a:sym typeface="EB Garamond"/>
            </a:endParaRPr>
          </a:p>
          <a:p>
            <a:pPr indent="-355600" lvl="0" marL="457200" rtl="0" algn="l">
              <a:spcBef>
                <a:spcPts val="0"/>
              </a:spcBef>
              <a:spcAft>
                <a:spcPts val="0"/>
              </a:spcAft>
              <a:buClr>
                <a:schemeClr val="dk1"/>
              </a:buClr>
              <a:buSzPts val="2000"/>
              <a:buFont typeface="EB Garamond"/>
              <a:buChar char="●"/>
            </a:pPr>
            <a:r>
              <a:rPr b="1" lang="en" sz="2000">
                <a:solidFill>
                  <a:schemeClr val="dk1"/>
                </a:solidFill>
                <a:latin typeface="EB Garamond"/>
                <a:ea typeface="EB Garamond"/>
                <a:cs typeface="EB Garamond"/>
                <a:sym typeface="EB Garamond"/>
              </a:rPr>
              <a:t>Images taken of something known to be illuminated in the same way throughout the entire frame</a:t>
            </a:r>
            <a:endParaRPr b="1" sz="2000">
              <a:solidFill>
                <a:schemeClr val="dk1"/>
              </a:solidFill>
              <a:latin typeface="EB Garamond"/>
              <a:ea typeface="EB Garamond"/>
              <a:cs typeface="EB Garamond"/>
              <a:sym typeface="EB Garamond"/>
            </a:endParaRPr>
          </a:p>
          <a:p>
            <a:pPr indent="-355600" lvl="0" marL="457200" rtl="0" algn="l">
              <a:spcBef>
                <a:spcPts val="0"/>
              </a:spcBef>
              <a:spcAft>
                <a:spcPts val="0"/>
              </a:spcAft>
              <a:buClr>
                <a:schemeClr val="dk1"/>
              </a:buClr>
              <a:buSzPts val="2000"/>
              <a:buFont typeface="EB Garamond"/>
              <a:buChar char="●"/>
            </a:pPr>
            <a:r>
              <a:rPr b="1" lang="en" sz="2000">
                <a:solidFill>
                  <a:schemeClr val="dk1"/>
                </a:solidFill>
                <a:latin typeface="EB Garamond"/>
                <a:ea typeface="EB Garamond"/>
                <a:cs typeface="EB Garamond"/>
                <a:sym typeface="EB Garamond"/>
              </a:rPr>
              <a:t>Screen can be used as a filter to get symmetric illumination for a flat</a:t>
            </a:r>
            <a:endParaRPr b="1" sz="2000">
              <a:solidFill>
                <a:schemeClr val="dk1"/>
              </a:solidFill>
              <a:latin typeface="EB Garamond"/>
              <a:ea typeface="EB Garamond"/>
              <a:cs typeface="EB Garamond"/>
              <a:sym typeface="EB Garamond"/>
            </a:endParaRPr>
          </a:p>
          <a:p>
            <a:pPr indent="-355600" lvl="0" marL="457200" rtl="0" algn="l">
              <a:spcBef>
                <a:spcPts val="0"/>
              </a:spcBef>
              <a:spcAft>
                <a:spcPts val="0"/>
              </a:spcAft>
              <a:buClr>
                <a:schemeClr val="dk1"/>
              </a:buClr>
              <a:buSzPts val="2000"/>
              <a:buFont typeface="EB Garamond"/>
              <a:buChar char="●"/>
            </a:pPr>
            <a:r>
              <a:rPr b="1" lang="en" sz="2000">
                <a:solidFill>
                  <a:schemeClr val="dk1"/>
                </a:solidFill>
                <a:latin typeface="EB Garamond"/>
                <a:ea typeface="EB Garamond"/>
                <a:cs typeface="EB Garamond"/>
                <a:sym typeface="EB Garamond"/>
              </a:rPr>
              <a:t>Flats</a:t>
            </a:r>
            <a:r>
              <a:rPr b="1" lang="en" sz="2000">
                <a:solidFill>
                  <a:schemeClr val="dk1"/>
                </a:solidFill>
                <a:latin typeface="EB Garamond"/>
                <a:ea typeface="EB Garamond"/>
                <a:cs typeface="EB Garamond"/>
                <a:sym typeface="EB Garamond"/>
              </a:rPr>
              <a:t> are used to remove vignetting and calibrate the light illumination</a:t>
            </a:r>
            <a:endParaRPr b="1" sz="2000">
              <a:solidFill>
                <a:schemeClr val="dk1"/>
              </a:solidFill>
              <a:latin typeface="EB Garamond"/>
              <a:ea typeface="EB Garamond"/>
              <a:cs typeface="EB Garamond"/>
              <a:sym typeface="EB Garamond"/>
            </a:endParaRPr>
          </a:p>
          <a:p>
            <a:pPr indent="-355600" lvl="0" marL="457200" rtl="0" algn="l">
              <a:spcBef>
                <a:spcPts val="0"/>
              </a:spcBef>
              <a:spcAft>
                <a:spcPts val="0"/>
              </a:spcAft>
              <a:buClr>
                <a:schemeClr val="dk1"/>
              </a:buClr>
              <a:buSzPts val="2000"/>
              <a:buFont typeface="EB Garamond"/>
              <a:buChar char="●"/>
            </a:pPr>
            <a:r>
              <a:rPr b="1" lang="en" sz="2000">
                <a:solidFill>
                  <a:schemeClr val="dk1"/>
                </a:solidFill>
                <a:latin typeface="EB Garamond"/>
                <a:ea typeface="EB Garamond"/>
                <a:cs typeface="EB Garamond"/>
                <a:sym typeface="EB Garamond"/>
              </a:rPr>
              <a:t>Flats were combined into one Master Flat</a:t>
            </a:r>
            <a:endParaRPr b="1" sz="2000">
              <a:solidFill>
                <a:schemeClr val="dk1"/>
              </a:solidFill>
              <a:latin typeface="EB Garamond"/>
              <a:ea typeface="EB Garamond"/>
              <a:cs typeface="EB Garamond"/>
              <a:sym typeface="EB Garamond"/>
            </a:endParaRPr>
          </a:p>
        </p:txBody>
      </p:sp>
      <p:pic>
        <p:nvPicPr>
          <p:cNvPr id="184" name="Google Shape;184;p26"/>
          <p:cNvPicPr preferRelativeResize="0"/>
          <p:nvPr/>
        </p:nvPicPr>
        <p:blipFill rotWithShape="1">
          <a:blip r:embed="rId3">
            <a:alphaModFix/>
          </a:blip>
          <a:srcRect b="50385" l="16747" r="53373" t="6054"/>
          <a:stretch/>
        </p:blipFill>
        <p:spPr>
          <a:xfrm>
            <a:off x="6522274" y="3126025"/>
            <a:ext cx="2011400" cy="1713400"/>
          </a:xfrm>
          <a:prstGeom prst="rect">
            <a:avLst/>
          </a:prstGeom>
          <a:noFill/>
          <a:ln>
            <a:noFill/>
          </a:ln>
        </p:spPr>
      </p:pic>
      <p:pic>
        <p:nvPicPr>
          <p:cNvPr id="185" name="Google Shape;185;p26"/>
          <p:cNvPicPr preferRelativeResize="0"/>
          <p:nvPr/>
        </p:nvPicPr>
        <p:blipFill>
          <a:blip r:embed="rId4">
            <a:alphaModFix/>
          </a:blip>
          <a:stretch>
            <a:fillRect/>
          </a:stretch>
        </p:blipFill>
        <p:spPr>
          <a:xfrm>
            <a:off x="448600" y="3126025"/>
            <a:ext cx="5784454" cy="1713400"/>
          </a:xfrm>
          <a:prstGeom prst="rect">
            <a:avLst/>
          </a:prstGeom>
          <a:noFill/>
          <a:ln>
            <a:noFill/>
          </a:ln>
        </p:spPr>
      </p:pic>
      <p:sp>
        <p:nvSpPr>
          <p:cNvPr id="186" name="Google Shape;186;p26"/>
          <p:cNvSpPr txBox="1"/>
          <p:nvPr/>
        </p:nvSpPr>
        <p:spPr>
          <a:xfrm>
            <a:off x="155250" y="0"/>
            <a:ext cx="519900" cy="44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EB Garamond"/>
                <a:ea typeface="EB Garamond"/>
                <a:cs typeface="EB Garamond"/>
                <a:sym typeface="EB Garamond"/>
              </a:rPr>
              <a:t>13</a:t>
            </a:r>
            <a:endParaRPr b="1" sz="2000">
              <a:latin typeface="EB Garamond"/>
              <a:ea typeface="EB Garamond"/>
              <a:cs typeface="EB Garamond"/>
              <a:sym typeface="EB Garamon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27"/>
          <p:cNvSpPr txBox="1"/>
          <p:nvPr>
            <p:ph type="title"/>
          </p:nvPr>
        </p:nvSpPr>
        <p:spPr>
          <a:xfrm>
            <a:off x="311700" y="445025"/>
            <a:ext cx="341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latin typeface="EB Garamond"/>
                <a:ea typeface="EB Garamond"/>
                <a:cs typeface="EB Garamond"/>
                <a:sym typeface="EB Garamond"/>
              </a:rPr>
              <a:t>Arc Frames (Arcs) </a:t>
            </a:r>
            <a:endParaRPr sz="3000"/>
          </a:p>
        </p:txBody>
      </p:sp>
      <p:sp>
        <p:nvSpPr>
          <p:cNvPr id="192" name="Google Shape;192;p27"/>
          <p:cNvSpPr txBox="1"/>
          <p:nvPr>
            <p:ph idx="1" type="body"/>
          </p:nvPr>
        </p:nvSpPr>
        <p:spPr>
          <a:xfrm>
            <a:off x="468150" y="1017725"/>
            <a:ext cx="4831800" cy="39033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Clr>
                <a:schemeClr val="dk1"/>
              </a:buClr>
              <a:buSzPts val="2000"/>
              <a:buFont typeface="EB Garamond"/>
              <a:buChar char="●"/>
            </a:pPr>
            <a:r>
              <a:rPr b="1" lang="en" sz="2000">
                <a:solidFill>
                  <a:schemeClr val="dk1"/>
                </a:solidFill>
                <a:latin typeface="EB Garamond"/>
                <a:ea typeface="EB Garamond"/>
                <a:cs typeface="EB Garamond"/>
                <a:sym typeface="EB Garamond"/>
              </a:rPr>
              <a:t>Calibrates the target image of interest using the light from known elements</a:t>
            </a:r>
            <a:endParaRPr b="1" sz="2000">
              <a:solidFill>
                <a:schemeClr val="dk1"/>
              </a:solidFill>
              <a:latin typeface="EB Garamond"/>
              <a:ea typeface="EB Garamond"/>
              <a:cs typeface="EB Garamond"/>
              <a:sym typeface="EB Garamond"/>
            </a:endParaRPr>
          </a:p>
          <a:p>
            <a:pPr indent="-355600" lvl="0" marL="457200" rtl="0" algn="l">
              <a:spcBef>
                <a:spcPts val="0"/>
              </a:spcBef>
              <a:spcAft>
                <a:spcPts val="0"/>
              </a:spcAft>
              <a:buClr>
                <a:schemeClr val="dk1"/>
              </a:buClr>
              <a:buSzPts val="2000"/>
              <a:buFont typeface="EB Garamond"/>
              <a:buChar char="●"/>
            </a:pPr>
            <a:r>
              <a:rPr b="1" lang="en" sz="2000">
                <a:solidFill>
                  <a:schemeClr val="dk1"/>
                </a:solidFill>
                <a:latin typeface="EB Garamond"/>
                <a:ea typeface="EB Garamond"/>
                <a:cs typeface="EB Garamond"/>
                <a:sym typeface="EB Garamond"/>
              </a:rPr>
              <a:t>Arcs tell us where the wavelength lines are</a:t>
            </a:r>
            <a:endParaRPr b="1" sz="2000">
              <a:solidFill>
                <a:schemeClr val="dk1"/>
              </a:solidFill>
              <a:latin typeface="EB Garamond"/>
              <a:ea typeface="EB Garamond"/>
              <a:cs typeface="EB Garamond"/>
              <a:sym typeface="EB Garamond"/>
            </a:endParaRPr>
          </a:p>
          <a:p>
            <a:pPr indent="-355600" lvl="0" marL="457200" rtl="0" algn="l">
              <a:spcBef>
                <a:spcPts val="0"/>
              </a:spcBef>
              <a:spcAft>
                <a:spcPts val="0"/>
              </a:spcAft>
              <a:buClr>
                <a:schemeClr val="dk1"/>
              </a:buClr>
              <a:buSzPts val="2000"/>
              <a:buFont typeface="EB Garamond"/>
              <a:buChar char="●"/>
            </a:pPr>
            <a:r>
              <a:rPr b="1" lang="en" sz="2000">
                <a:solidFill>
                  <a:schemeClr val="dk1"/>
                </a:solidFill>
                <a:latin typeface="EB Garamond"/>
                <a:ea typeface="EB Garamond"/>
                <a:cs typeface="EB Garamond"/>
                <a:sym typeface="EB Garamond"/>
              </a:rPr>
              <a:t>Arcs convert from pixel to wavelength</a:t>
            </a:r>
            <a:endParaRPr b="1" sz="2000">
              <a:solidFill>
                <a:schemeClr val="dk1"/>
              </a:solidFill>
              <a:latin typeface="EB Garamond"/>
              <a:ea typeface="EB Garamond"/>
              <a:cs typeface="EB Garamond"/>
              <a:sym typeface="EB Garamond"/>
            </a:endParaRPr>
          </a:p>
          <a:p>
            <a:pPr indent="-355600" lvl="0" marL="457200" rtl="0" algn="l">
              <a:spcBef>
                <a:spcPts val="0"/>
              </a:spcBef>
              <a:spcAft>
                <a:spcPts val="0"/>
              </a:spcAft>
              <a:buClr>
                <a:schemeClr val="dk1"/>
              </a:buClr>
              <a:buSzPts val="2000"/>
              <a:buFont typeface="EB Garamond"/>
              <a:buChar char="●"/>
            </a:pPr>
            <a:r>
              <a:rPr b="1" lang="en" sz="2000">
                <a:solidFill>
                  <a:schemeClr val="dk1"/>
                </a:solidFill>
                <a:latin typeface="EB Garamond"/>
                <a:ea typeface="EB Garamond"/>
                <a:cs typeface="EB Garamond"/>
                <a:sym typeface="EB Garamond"/>
              </a:rPr>
              <a:t>Used CuAr lamp for this project (the CuAr lines calibrated for the wavelength</a:t>
            </a:r>
            <a:endParaRPr b="1" sz="2000">
              <a:solidFill>
                <a:schemeClr val="dk1"/>
              </a:solidFill>
              <a:latin typeface="EB Garamond"/>
              <a:ea typeface="EB Garamond"/>
              <a:cs typeface="EB Garamond"/>
              <a:sym typeface="EB Garamond"/>
            </a:endParaRPr>
          </a:p>
          <a:p>
            <a:pPr indent="-355600" lvl="0" marL="457200" rtl="0" algn="l">
              <a:spcBef>
                <a:spcPts val="0"/>
              </a:spcBef>
              <a:spcAft>
                <a:spcPts val="0"/>
              </a:spcAft>
              <a:buClr>
                <a:schemeClr val="dk1"/>
              </a:buClr>
              <a:buSzPts val="2000"/>
              <a:buFont typeface="EB Garamond"/>
              <a:buChar char="●"/>
            </a:pPr>
            <a:r>
              <a:rPr b="1" lang="en" sz="2000">
                <a:solidFill>
                  <a:schemeClr val="dk1"/>
                </a:solidFill>
                <a:latin typeface="EB Garamond"/>
                <a:ea typeface="EB Garamond"/>
                <a:cs typeface="EB Garamond"/>
                <a:sym typeface="EB Garamond"/>
              </a:rPr>
              <a:t>Arcs were combined into one Master Arc</a:t>
            </a:r>
            <a:endParaRPr b="1" sz="2000">
              <a:solidFill>
                <a:schemeClr val="dk1"/>
              </a:solidFill>
              <a:latin typeface="EB Garamond"/>
              <a:ea typeface="EB Garamond"/>
              <a:cs typeface="EB Garamond"/>
              <a:sym typeface="EB Garamond"/>
            </a:endParaRPr>
          </a:p>
        </p:txBody>
      </p:sp>
      <p:pic>
        <p:nvPicPr>
          <p:cNvPr id="193" name="Google Shape;193;p27"/>
          <p:cNvPicPr preferRelativeResize="0"/>
          <p:nvPr/>
        </p:nvPicPr>
        <p:blipFill>
          <a:blip r:embed="rId3">
            <a:alphaModFix/>
          </a:blip>
          <a:stretch>
            <a:fillRect/>
          </a:stretch>
        </p:blipFill>
        <p:spPr>
          <a:xfrm>
            <a:off x="5464423" y="235243"/>
            <a:ext cx="3368825" cy="2287606"/>
          </a:xfrm>
          <a:prstGeom prst="rect">
            <a:avLst/>
          </a:prstGeom>
          <a:noFill/>
          <a:ln>
            <a:noFill/>
          </a:ln>
        </p:spPr>
      </p:pic>
      <p:pic>
        <p:nvPicPr>
          <p:cNvPr id="194" name="Google Shape;194;p27"/>
          <p:cNvPicPr preferRelativeResize="0"/>
          <p:nvPr/>
        </p:nvPicPr>
        <p:blipFill>
          <a:blip r:embed="rId4">
            <a:alphaModFix/>
          </a:blip>
          <a:stretch>
            <a:fillRect/>
          </a:stretch>
        </p:blipFill>
        <p:spPr>
          <a:xfrm>
            <a:off x="5464425" y="2571742"/>
            <a:ext cx="3368826" cy="2343958"/>
          </a:xfrm>
          <a:prstGeom prst="rect">
            <a:avLst/>
          </a:prstGeom>
          <a:noFill/>
          <a:ln>
            <a:noFill/>
          </a:ln>
        </p:spPr>
      </p:pic>
      <p:sp>
        <p:nvSpPr>
          <p:cNvPr id="195" name="Google Shape;195;p27"/>
          <p:cNvSpPr txBox="1"/>
          <p:nvPr/>
        </p:nvSpPr>
        <p:spPr>
          <a:xfrm>
            <a:off x="155250" y="0"/>
            <a:ext cx="519900" cy="44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EB Garamond"/>
                <a:ea typeface="EB Garamond"/>
                <a:cs typeface="EB Garamond"/>
                <a:sym typeface="EB Garamond"/>
              </a:rPr>
              <a:t>14</a:t>
            </a:r>
            <a:endParaRPr b="1" sz="2000">
              <a:latin typeface="EB Garamond"/>
              <a:ea typeface="EB Garamond"/>
              <a:cs typeface="EB Garamond"/>
              <a:sym typeface="EB Garamon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pic>
        <p:nvPicPr>
          <p:cNvPr id="200" name="Google Shape;200;p28"/>
          <p:cNvPicPr preferRelativeResize="0"/>
          <p:nvPr/>
        </p:nvPicPr>
        <p:blipFill rotWithShape="1">
          <a:blip r:embed="rId3">
            <a:alphaModFix/>
          </a:blip>
          <a:srcRect b="0" l="2343" r="0" t="0"/>
          <a:stretch/>
        </p:blipFill>
        <p:spPr>
          <a:xfrm>
            <a:off x="4572000" y="1188950"/>
            <a:ext cx="4461001" cy="3305304"/>
          </a:xfrm>
          <a:prstGeom prst="rect">
            <a:avLst/>
          </a:prstGeom>
          <a:noFill/>
          <a:ln>
            <a:noFill/>
          </a:ln>
        </p:spPr>
      </p:pic>
      <p:sp>
        <p:nvSpPr>
          <p:cNvPr id="201" name="Google Shape;201;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latin typeface="EB Garamond"/>
                <a:ea typeface="EB Garamond"/>
                <a:cs typeface="EB Garamond"/>
                <a:sym typeface="EB Garamond"/>
              </a:rPr>
              <a:t>Spectrophotometric Standard Star (SSS)</a:t>
            </a:r>
            <a:endParaRPr sz="3000"/>
          </a:p>
        </p:txBody>
      </p:sp>
      <p:sp>
        <p:nvSpPr>
          <p:cNvPr id="202" name="Google Shape;202;p28"/>
          <p:cNvSpPr txBox="1"/>
          <p:nvPr>
            <p:ph idx="1" type="body"/>
          </p:nvPr>
        </p:nvSpPr>
        <p:spPr>
          <a:xfrm>
            <a:off x="311700" y="1017725"/>
            <a:ext cx="4260300" cy="2728800"/>
          </a:xfrm>
          <a:prstGeom prst="rect">
            <a:avLst/>
          </a:prstGeom>
        </p:spPr>
        <p:txBody>
          <a:bodyPr anchorCtr="0" anchor="t" bIns="91425" lIns="91425" spcFirstLastPara="1" rIns="91425" wrap="square" tIns="91425">
            <a:normAutofit lnSpcReduction="10000"/>
          </a:bodyPr>
          <a:lstStyle/>
          <a:p>
            <a:pPr indent="-355600" lvl="0" marL="457200" rtl="0" algn="l">
              <a:spcBef>
                <a:spcPts val="0"/>
              </a:spcBef>
              <a:spcAft>
                <a:spcPts val="0"/>
              </a:spcAft>
              <a:buClr>
                <a:schemeClr val="dk1"/>
              </a:buClr>
              <a:buSzPts val="2000"/>
              <a:buFont typeface="EB Garamond"/>
              <a:buChar char="●"/>
            </a:pPr>
            <a:r>
              <a:rPr b="1" lang="en" sz="2000">
                <a:solidFill>
                  <a:schemeClr val="dk1"/>
                </a:solidFill>
                <a:latin typeface="EB Garamond"/>
                <a:ea typeface="EB Garamond"/>
                <a:cs typeface="EB Garamond"/>
                <a:sym typeface="EB Garamond"/>
              </a:rPr>
              <a:t>Reference star to calibrate the new, unstudied object</a:t>
            </a:r>
            <a:endParaRPr b="1" sz="2000">
              <a:solidFill>
                <a:schemeClr val="dk1"/>
              </a:solidFill>
              <a:latin typeface="EB Garamond"/>
              <a:ea typeface="EB Garamond"/>
              <a:cs typeface="EB Garamond"/>
              <a:sym typeface="EB Garamond"/>
            </a:endParaRPr>
          </a:p>
          <a:p>
            <a:pPr indent="-355600" lvl="0" marL="457200" rtl="0" algn="l">
              <a:spcBef>
                <a:spcPts val="0"/>
              </a:spcBef>
              <a:spcAft>
                <a:spcPts val="0"/>
              </a:spcAft>
              <a:buClr>
                <a:schemeClr val="dk1"/>
              </a:buClr>
              <a:buSzPts val="2000"/>
              <a:buFont typeface="EB Garamond"/>
              <a:buChar char="●"/>
            </a:pPr>
            <a:r>
              <a:rPr b="1" lang="en" sz="2000">
                <a:solidFill>
                  <a:schemeClr val="dk1"/>
                </a:solidFill>
                <a:latin typeface="EB Garamond"/>
                <a:ea typeface="EB Garamond"/>
                <a:cs typeface="EB Garamond"/>
                <a:sym typeface="EB Garamond"/>
              </a:rPr>
              <a:t>The reference SSS with the same airmass as the target object</a:t>
            </a:r>
            <a:r>
              <a:rPr b="1" lang="en" sz="2000">
                <a:solidFill>
                  <a:srgbClr val="00FF00"/>
                </a:solidFill>
                <a:latin typeface="EB Garamond"/>
                <a:ea typeface="EB Garamond"/>
                <a:cs typeface="EB Garamond"/>
                <a:sym typeface="EB Garamond"/>
              </a:rPr>
              <a:t> </a:t>
            </a:r>
            <a:r>
              <a:rPr b="1" lang="en" sz="2000">
                <a:solidFill>
                  <a:schemeClr val="dk1"/>
                </a:solidFill>
                <a:latin typeface="EB Garamond"/>
                <a:ea typeface="EB Garamond"/>
                <a:cs typeface="EB Garamond"/>
                <a:sym typeface="EB Garamond"/>
              </a:rPr>
              <a:t>will be used </a:t>
            </a:r>
            <a:endParaRPr b="1" sz="2000">
              <a:solidFill>
                <a:schemeClr val="dk1"/>
              </a:solidFill>
              <a:latin typeface="EB Garamond"/>
              <a:ea typeface="EB Garamond"/>
              <a:cs typeface="EB Garamond"/>
              <a:sym typeface="EB Garamond"/>
            </a:endParaRPr>
          </a:p>
          <a:p>
            <a:pPr indent="-355600" lvl="0" marL="457200" rtl="0" algn="l">
              <a:spcBef>
                <a:spcPts val="0"/>
              </a:spcBef>
              <a:spcAft>
                <a:spcPts val="0"/>
              </a:spcAft>
              <a:buClr>
                <a:schemeClr val="dk1"/>
              </a:buClr>
              <a:buSzPts val="2000"/>
              <a:buFont typeface="EB Garamond"/>
              <a:buChar char="●"/>
            </a:pPr>
            <a:r>
              <a:rPr b="1" lang="en" sz="2000">
                <a:solidFill>
                  <a:schemeClr val="dk1"/>
                </a:solidFill>
                <a:latin typeface="EB Garamond"/>
                <a:ea typeface="EB Garamond"/>
                <a:cs typeface="EB Garamond"/>
                <a:sym typeface="EB Garamond"/>
              </a:rPr>
              <a:t>SSSs were combined into two Processed Standards (one for each object)</a:t>
            </a:r>
            <a:endParaRPr b="1" sz="2000">
              <a:solidFill>
                <a:schemeClr val="dk1"/>
              </a:solidFill>
              <a:latin typeface="EB Garamond"/>
              <a:ea typeface="EB Garamond"/>
              <a:cs typeface="EB Garamond"/>
              <a:sym typeface="EB Garamond"/>
            </a:endParaRPr>
          </a:p>
        </p:txBody>
      </p:sp>
      <p:pic>
        <p:nvPicPr>
          <p:cNvPr id="203" name="Google Shape;203;p28"/>
          <p:cNvPicPr preferRelativeResize="0"/>
          <p:nvPr/>
        </p:nvPicPr>
        <p:blipFill rotWithShape="1">
          <a:blip r:embed="rId4">
            <a:alphaModFix/>
          </a:blip>
          <a:srcRect b="35345" l="1023" r="1501" t="32265"/>
          <a:stretch/>
        </p:blipFill>
        <p:spPr>
          <a:xfrm>
            <a:off x="384150" y="3849875"/>
            <a:ext cx="4260300" cy="962450"/>
          </a:xfrm>
          <a:prstGeom prst="rect">
            <a:avLst/>
          </a:prstGeom>
          <a:noFill/>
          <a:ln>
            <a:noFill/>
          </a:ln>
        </p:spPr>
      </p:pic>
      <p:sp>
        <p:nvSpPr>
          <p:cNvPr id="204" name="Google Shape;204;p28"/>
          <p:cNvSpPr txBox="1"/>
          <p:nvPr/>
        </p:nvSpPr>
        <p:spPr>
          <a:xfrm>
            <a:off x="155250" y="0"/>
            <a:ext cx="519900" cy="44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EB Garamond"/>
                <a:ea typeface="EB Garamond"/>
                <a:cs typeface="EB Garamond"/>
                <a:sym typeface="EB Garamond"/>
              </a:rPr>
              <a:t>15</a:t>
            </a:r>
            <a:endParaRPr b="1" sz="2000">
              <a:latin typeface="EB Garamond"/>
              <a:ea typeface="EB Garamond"/>
              <a:cs typeface="EB Garamond"/>
              <a:sym typeface="EB Garamond"/>
            </a:endParaRPr>
          </a:p>
        </p:txBody>
      </p:sp>
      <p:sp>
        <p:nvSpPr>
          <p:cNvPr id="205" name="Google Shape;205;p28"/>
          <p:cNvSpPr/>
          <p:nvPr/>
        </p:nvSpPr>
        <p:spPr>
          <a:xfrm rot="-1172068">
            <a:off x="3609052" y="3632993"/>
            <a:ext cx="2867449" cy="393211"/>
          </a:xfrm>
          <a:prstGeom prst="rightArrow">
            <a:avLst>
              <a:gd fmla="val 29617"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latin typeface="EB Garamond"/>
                <a:ea typeface="EB Garamond"/>
                <a:cs typeface="EB Garamond"/>
                <a:sym typeface="EB Garamond"/>
              </a:rPr>
              <a:t>Science Observation (SO)</a:t>
            </a:r>
            <a:endParaRPr sz="3000"/>
          </a:p>
        </p:txBody>
      </p:sp>
      <p:sp>
        <p:nvSpPr>
          <p:cNvPr id="211" name="Google Shape;211;p29"/>
          <p:cNvSpPr txBox="1"/>
          <p:nvPr>
            <p:ph idx="1" type="body"/>
          </p:nvPr>
        </p:nvSpPr>
        <p:spPr>
          <a:xfrm>
            <a:off x="311700" y="1017725"/>
            <a:ext cx="4479900" cy="1824600"/>
          </a:xfrm>
          <a:prstGeom prst="rect">
            <a:avLst/>
          </a:prstGeom>
        </p:spPr>
        <p:txBody>
          <a:bodyPr anchorCtr="0" anchor="t" bIns="91425" lIns="91425" spcFirstLastPara="1" rIns="91425" wrap="square" tIns="91425">
            <a:normAutofit lnSpcReduction="10000"/>
          </a:bodyPr>
          <a:lstStyle/>
          <a:p>
            <a:pPr indent="-355600" lvl="0" marL="457200" rtl="0" algn="l">
              <a:spcBef>
                <a:spcPts val="0"/>
              </a:spcBef>
              <a:spcAft>
                <a:spcPts val="0"/>
              </a:spcAft>
              <a:buClr>
                <a:schemeClr val="dk1"/>
              </a:buClr>
              <a:buSzPts val="2000"/>
              <a:buFont typeface="EB Garamond"/>
              <a:buChar char="●"/>
            </a:pPr>
            <a:r>
              <a:rPr b="1" lang="en" sz="2000">
                <a:solidFill>
                  <a:schemeClr val="dk1"/>
                </a:solidFill>
                <a:latin typeface="EB Garamond"/>
                <a:ea typeface="EB Garamond"/>
                <a:cs typeface="EB Garamond"/>
                <a:sym typeface="EB Garamond"/>
              </a:rPr>
              <a:t>The SOs are the images of the target of interest </a:t>
            </a:r>
            <a:endParaRPr b="1" sz="2000">
              <a:solidFill>
                <a:schemeClr val="dk1"/>
              </a:solidFill>
              <a:latin typeface="EB Garamond"/>
              <a:ea typeface="EB Garamond"/>
              <a:cs typeface="EB Garamond"/>
              <a:sym typeface="EB Garamond"/>
            </a:endParaRPr>
          </a:p>
          <a:p>
            <a:pPr indent="-355600" lvl="0" marL="457200" rtl="0" algn="l">
              <a:spcBef>
                <a:spcPts val="0"/>
              </a:spcBef>
              <a:spcAft>
                <a:spcPts val="0"/>
              </a:spcAft>
              <a:buClr>
                <a:schemeClr val="dk1"/>
              </a:buClr>
              <a:buSzPts val="2000"/>
              <a:buFont typeface="EB Garamond"/>
              <a:buChar char="●"/>
            </a:pPr>
            <a:r>
              <a:rPr b="1" lang="en" sz="2000">
                <a:solidFill>
                  <a:schemeClr val="dk1"/>
                </a:solidFill>
                <a:latin typeface="EB Garamond"/>
                <a:ea typeface="EB Garamond"/>
                <a:cs typeface="EB Garamond"/>
                <a:sym typeface="EB Garamond"/>
              </a:rPr>
              <a:t>SOs were combined into one Science Observation</a:t>
            </a:r>
            <a:endParaRPr b="1" sz="2000">
              <a:solidFill>
                <a:schemeClr val="dk1"/>
              </a:solidFill>
              <a:latin typeface="EB Garamond"/>
              <a:ea typeface="EB Garamond"/>
              <a:cs typeface="EB Garamond"/>
              <a:sym typeface="EB Garamond"/>
            </a:endParaRPr>
          </a:p>
          <a:p>
            <a:pPr indent="-355600" lvl="0" marL="457200" rtl="0" algn="l">
              <a:spcBef>
                <a:spcPts val="0"/>
              </a:spcBef>
              <a:spcAft>
                <a:spcPts val="0"/>
              </a:spcAft>
              <a:buClr>
                <a:schemeClr val="dk1"/>
              </a:buClr>
              <a:buSzPts val="2000"/>
              <a:buFont typeface="EB Garamond"/>
              <a:buChar char="●"/>
            </a:pPr>
            <a:r>
              <a:rPr b="1" lang="en" sz="2000">
                <a:solidFill>
                  <a:schemeClr val="dk1"/>
                </a:solidFill>
                <a:latin typeface="EB Garamond"/>
                <a:ea typeface="EB Garamond"/>
                <a:cs typeface="EB Garamond"/>
                <a:sym typeface="EB Garamond"/>
              </a:rPr>
              <a:t>Subtract the Master Bias </a:t>
            </a:r>
            <a:endParaRPr b="1" sz="2000">
              <a:solidFill>
                <a:schemeClr val="dk1"/>
              </a:solidFill>
              <a:latin typeface="EB Garamond"/>
              <a:ea typeface="EB Garamond"/>
              <a:cs typeface="EB Garamond"/>
              <a:sym typeface="EB Garamond"/>
            </a:endParaRPr>
          </a:p>
        </p:txBody>
      </p:sp>
      <p:pic>
        <p:nvPicPr>
          <p:cNvPr id="212" name="Google Shape;212;p29"/>
          <p:cNvPicPr preferRelativeResize="0"/>
          <p:nvPr/>
        </p:nvPicPr>
        <p:blipFill rotWithShape="1">
          <a:blip r:embed="rId3">
            <a:alphaModFix/>
          </a:blip>
          <a:srcRect b="0" l="0" r="0" t="0"/>
          <a:stretch/>
        </p:blipFill>
        <p:spPr>
          <a:xfrm>
            <a:off x="1137100" y="2797325"/>
            <a:ext cx="6452501" cy="2107550"/>
          </a:xfrm>
          <a:prstGeom prst="rect">
            <a:avLst/>
          </a:prstGeom>
          <a:noFill/>
          <a:ln>
            <a:noFill/>
          </a:ln>
        </p:spPr>
      </p:pic>
      <p:sp>
        <p:nvSpPr>
          <p:cNvPr id="213" name="Google Shape;213;p29"/>
          <p:cNvSpPr txBox="1"/>
          <p:nvPr>
            <p:ph idx="1" type="body"/>
          </p:nvPr>
        </p:nvSpPr>
        <p:spPr>
          <a:xfrm>
            <a:off x="4848000" y="515700"/>
            <a:ext cx="3984300" cy="23265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Clr>
                <a:schemeClr val="dk1"/>
              </a:buClr>
              <a:buSzPts val="2000"/>
              <a:buFont typeface="EB Garamond"/>
              <a:buChar char="●"/>
            </a:pPr>
            <a:r>
              <a:rPr b="1" lang="en" sz="2000">
                <a:solidFill>
                  <a:schemeClr val="dk1"/>
                </a:solidFill>
                <a:latin typeface="EB Garamond"/>
                <a:ea typeface="EB Garamond"/>
                <a:cs typeface="EB Garamond"/>
                <a:sym typeface="EB Garamond"/>
              </a:rPr>
              <a:t>Normalize (divide) by the Master Flat </a:t>
            </a:r>
            <a:endParaRPr b="1" sz="2000">
              <a:solidFill>
                <a:schemeClr val="dk1"/>
              </a:solidFill>
              <a:latin typeface="EB Garamond"/>
              <a:ea typeface="EB Garamond"/>
              <a:cs typeface="EB Garamond"/>
              <a:sym typeface="EB Garamond"/>
            </a:endParaRPr>
          </a:p>
          <a:p>
            <a:pPr indent="-355600" lvl="0" marL="457200" rtl="0" algn="l">
              <a:spcBef>
                <a:spcPts val="0"/>
              </a:spcBef>
              <a:spcAft>
                <a:spcPts val="0"/>
              </a:spcAft>
              <a:buClr>
                <a:schemeClr val="dk1"/>
              </a:buClr>
              <a:buSzPts val="2000"/>
              <a:buFont typeface="EB Garamond"/>
              <a:buChar char="●"/>
            </a:pPr>
            <a:r>
              <a:rPr b="1" lang="en" sz="2000">
                <a:solidFill>
                  <a:schemeClr val="dk1"/>
                </a:solidFill>
                <a:latin typeface="EB Garamond"/>
                <a:ea typeface="EB Garamond"/>
                <a:cs typeface="EB Garamond"/>
                <a:sym typeface="EB Garamond"/>
              </a:rPr>
              <a:t>Pixel to wavelength calibration using Master Arc</a:t>
            </a:r>
            <a:endParaRPr b="1" sz="2000">
              <a:solidFill>
                <a:schemeClr val="dk1"/>
              </a:solidFill>
              <a:latin typeface="EB Garamond"/>
              <a:ea typeface="EB Garamond"/>
              <a:cs typeface="EB Garamond"/>
              <a:sym typeface="EB Garamond"/>
            </a:endParaRPr>
          </a:p>
          <a:p>
            <a:pPr indent="-355600" lvl="0" marL="457200" rtl="0" algn="l">
              <a:spcBef>
                <a:spcPts val="0"/>
              </a:spcBef>
              <a:spcAft>
                <a:spcPts val="0"/>
              </a:spcAft>
              <a:buClr>
                <a:schemeClr val="dk1"/>
              </a:buClr>
              <a:buSzPts val="2000"/>
              <a:buFont typeface="EB Garamond"/>
              <a:buChar char="●"/>
            </a:pPr>
            <a:r>
              <a:rPr b="1" lang="en" sz="2000">
                <a:solidFill>
                  <a:schemeClr val="dk1"/>
                </a:solidFill>
                <a:latin typeface="EB Garamond"/>
                <a:ea typeface="EB Garamond"/>
                <a:cs typeface="EB Garamond"/>
                <a:sym typeface="EB Garamond"/>
              </a:rPr>
              <a:t>Standard calibration using the Processed Standard</a:t>
            </a:r>
            <a:endParaRPr b="1" sz="2000">
              <a:solidFill>
                <a:schemeClr val="dk1"/>
              </a:solidFill>
              <a:latin typeface="EB Garamond"/>
              <a:ea typeface="EB Garamond"/>
              <a:cs typeface="EB Garamond"/>
              <a:sym typeface="EB Garamond"/>
            </a:endParaRPr>
          </a:p>
        </p:txBody>
      </p:sp>
      <p:sp>
        <p:nvSpPr>
          <p:cNvPr id="214" name="Google Shape;214;p29"/>
          <p:cNvSpPr/>
          <p:nvPr/>
        </p:nvSpPr>
        <p:spPr>
          <a:xfrm rot="8741346">
            <a:off x="6688064" y="3368009"/>
            <a:ext cx="1075072" cy="205528"/>
          </a:xfrm>
          <a:prstGeom prst="rightArrow">
            <a:avLst>
              <a:gd fmla="val 50000" name="adj1"/>
              <a:gd fmla="val 50000" name="adj2"/>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29"/>
          <p:cNvSpPr txBox="1"/>
          <p:nvPr/>
        </p:nvSpPr>
        <p:spPr>
          <a:xfrm>
            <a:off x="7659000" y="2842200"/>
            <a:ext cx="1271100" cy="201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latin typeface="EB Garamond"/>
                <a:ea typeface="EB Garamond"/>
                <a:cs typeface="EB Garamond"/>
                <a:sym typeface="EB Garamond"/>
              </a:rPr>
              <a:t>Horizontal white line is the trace (light coming from the star)</a:t>
            </a:r>
            <a:endParaRPr b="1" sz="1500">
              <a:latin typeface="EB Garamond"/>
              <a:ea typeface="EB Garamond"/>
              <a:cs typeface="EB Garamond"/>
              <a:sym typeface="EB Garamond"/>
            </a:endParaRPr>
          </a:p>
        </p:txBody>
      </p:sp>
      <p:sp>
        <p:nvSpPr>
          <p:cNvPr id="216" name="Google Shape;216;p29"/>
          <p:cNvSpPr/>
          <p:nvPr/>
        </p:nvSpPr>
        <p:spPr>
          <a:xfrm>
            <a:off x="919225" y="3629725"/>
            <a:ext cx="400800" cy="283500"/>
          </a:xfrm>
          <a:prstGeom prst="star5">
            <a:avLst>
              <a:gd fmla="val 19098" name="adj"/>
              <a:gd fmla="val 105146" name="hf"/>
              <a:gd fmla="val 110557" name="vf"/>
            </a:avLst>
          </a:prstGeom>
          <a:solidFill>
            <a:srgbClr val="FFFF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FFFF00"/>
              </a:highlight>
            </a:endParaRPr>
          </a:p>
        </p:txBody>
      </p:sp>
      <p:sp>
        <p:nvSpPr>
          <p:cNvPr id="217" name="Google Shape;217;p29"/>
          <p:cNvSpPr txBox="1"/>
          <p:nvPr/>
        </p:nvSpPr>
        <p:spPr>
          <a:xfrm>
            <a:off x="82525" y="2842200"/>
            <a:ext cx="836700" cy="101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latin typeface="EB Garamond"/>
                <a:ea typeface="EB Garamond"/>
                <a:cs typeface="EB Garamond"/>
                <a:sym typeface="EB Garamond"/>
              </a:rPr>
              <a:t>Target object (star)</a:t>
            </a:r>
            <a:endParaRPr b="1" sz="1500">
              <a:latin typeface="EB Garamond"/>
              <a:ea typeface="EB Garamond"/>
              <a:cs typeface="EB Garamond"/>
              <a:sym typeface="EB Garamond"/>
            </a:endParaRPr>
          </a:p>
        </p:txBody>
      </p:sp>
      <p:sp>
        <p:nvSpPr>
          <p:cNvPr id="218" name="Google Shape;218;p29"/>
          <p:cNvSpPr/>
          <p:nvPr/>
        </p:nvSpPr>
        <p:spPr>
          <a:xfrm rot="3514132">
            <a:off x="586511" y="3369649"/>
            <a:ext cx="517188" cy="205755"/>
          </a:xfrm>
          <a:prstGeom prst="rightArrow">
            <a:avLst>
              <a:gd fmla="val 50000" name="adj1"/>
              <a:gd fmla="val 50000" name="adj2"/>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29"/>
          <p:cNvSpPr txBox="1"/>
          <p:nvPr/>
        </p:nvSpPr>
        <p:spPr>
          <a:xfrm>
            <a:off x="155250" y="0"/>
            <a:ext cx="519900" cy="44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EB Garamond"/>
                <a:ea typeface="EB Garamond"/>
                <a:cs typeface="EB Garamond"/>
                <a:sym typeface="EB Garamond"/>
              </a:rPr>
              <a:t>16</a:t>
            </a:r>
            <a:endParaRPr b="1" sz="2000">
              <a:latin typeface="EB Garamond"/>
              <a:ea typeface="EB Garamond"/>
              <a:cs typeface="EB Garamond"/>
              <a:sym typeface="EB Garamon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0"/>
          <p:cNvSpPr txBox="1"/>
          <p:nvPr>
            <p:ph type="title"/>
          </p:nvPr>
        </p:nvSpPr>
        <p:spPr>
          <a:xfrm>
            <a:off x="311700" y="445025"/>
            <a:ext cx="8520600" cy="630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3000">
                <a:latin typeface="EB Garamond"/>
                <a:ea typeface="EB Garamond"/>
                <a:cs typeface="EB Garamond"/>
                <a:sym typeface="EB Garamond"/>
              </a:rPr>
              <a:t>Sample Data</a:t>
            </a:r>
            <a:r>
              <a:rPr b="1" lang="en" sz="3000">
                <a:latin typeface="EB Garamond"/>
                <a:ea typeface="EB Garamond"/>
                <a:cs typeface="EB Garamond"/>
                <a:sym typeface="EB Garamond"/>
              </a:rPr>
              <a:t> with DRAGONS Pipeline</a:t>
            </a:r>
            <a:endParaRPr b="1" sz="3000">
              <a:latin typeface="EB Garamond"/>
              <a:ea typeface="EB Garamond"/>
              <a:cs typeface="EB Garamond"/>
              <a:sym typeface="EB Garamond"/>
            </a:endParaRPr>
          </a:p>
        </p:txBody>
      </p:sp>
      <p:pic>
        <p:nvPicPr>
          <p:cNvPr id="225" name="Google Shape;225;p30"/>
          <p:cNvPicPr preferRelativeResize="0"/>
          <p:nvPr/>
        </p:nvPicPr>
        <p:blipFill>
          <a:blip r:embed="rId3">
            <a:alphaModFix/>
          </a:blip>
          <a:stretch>
            <a:fillRect/>
          </a:stretch>
        </p:blipFill>
        <p:spPr>
          <a:xfrm>
            <a:off x="311700" y="1552500"/>
            <a:ext cx="4248623" cy="2595374"/>
          </a:xfrm>
          <a:prstGeom prst="rect">
            <a:avLst/>
          </a:prstGeom>
          <a:noFill/>
          <a:ln>
            <a:noFill/>
          </a:ln>
        </p:spPr>
      </p:pic>
      <p:pic>
        <p:nvPicPr>
          <p:cNvPr id="226" name="Google Shape;226;p30"/>
          <p:cNvPicPr preferRelativeResize="0"/>
          <p:nvPr/>
        </p:nvPicPr>
        <p:blipFill>
          <a:blip r:embed="rId4">
            <a:alphaModFix/>
          </a:blip>
          <a:stretch>
            <a:fillRect/>
          </a:stretch>
        </p:blipFill>
        <p:spPr>
          <a:xfrm>
            <a:off x="4560325" y="1243225"/>
            <a:ext cx="4385800" cy="3213926"/>
          </a:xfrm>
          <a:prstGeom prst="rect">
            <a:avLst/>
          </a:prstGeom>
          <a:noFill/>
          <a:ln>
            <a:noFill/>
          </a:ln>
        </p:spPr>
      </p:pic>
      <p:sp>
        <p:nvSpPr>
          <p:cNvPr id="227" name="Google Shape;227;p30"/>
          <p:cNvSpPr/>
          <p:nvPr/>
        </p:nvSpPr>
        <p:spPr>
          <a:xfrm>
            <a:off x="156500" y="2591088"/>
            <a:ext cx="400800" cy="283500"/>
          </a:xfrm>
          <a:prstGeom prst="star5">
            <a:avLst>
              <a:gd fmla="val 19098" name="adj"/>
              <a:gd fmla="val 105146" name="hf"/>
              <a:gd fmla="val 110557" name="vf"/>
            </a:avLst>
          </a:prstGeom>
          <a:solidFill>
            <a:srgbClr val="FFFF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FFFF00"/>
              </a:highlight>
            </a:endParaRPr>
          </a:p>
        </p:txBody>
      </p:sp>
      <p:sp>
        <p:nvSpPr>
          <p:cNvPr id="228" name="Google Shape;228;p30"/>
          <p:cNvSpPr/>
          <p:nvPr/>
        </p:nvSpPr>
        <p:spPr>
          <a:xfrm rot="8100000">
            <a:off x="2855337" y="1396311"/>
            <a:ext cx="518026" cy="205344"/>
          </a:xfrm>
          <a:prstGeom prst="rightArrow">
            <a:avLst>
              <a:gd fmla="val 50000" name="adj1"/>
              <a:gd fmla="val 50000" name="adj2"/>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30"/>
          <p:cNvSpPr/>
          <p:nvPr/>
        </p:nvSpPr>
        <p:spPr>
          <a:xfrm rot="-4793820">
            <a:off x="154889" y="3503147"/>
            <a:ext cx="1645211" cy="205380"/>
          </a:xfrm>
          <a:prstGeom prst="rightArrow">
            <a:avLst>
              <a:gd fmla="val 50000" name="adj1"/>
              <a:gd fmla="val 50000" name="adj2"/>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30"/>
          <p:cNvSpPr txBox="1"/>
          <p:nvPr/>
        </p:nvSpPr>
        <p:spPr>
          <a:xfrm>
            <a:off x="2946275" y="960025"/>
            <a:ext cx="2362800" cy="39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latin typeface="EB Garamond"/>
                <a:ea typeface="EB Garamond"/>
                <a:cs typeface="EB Garamond"/>
                <a:sym typeface="EB Garamond"/>
              </a:rPr>
              <a:t>Spectrum contamination</a:t>
            </a:r>
            <a:endParaRPr b="1" sz="1500">
              <a:latin typeface="EB Garamond"/>
              <a:ea typeface="EB Garamond"/>
              <a:cs typeface="EB Garamond"/>
              <a:sym typeface="EB Garamond"/>
            </a:endParaRPr>
          </a:p>
        </p:txBody>
      </p:sp>
      <p:sp>
        <p:nvSpPr>
          <p:cNvPr id="231" name="Google Shape;231;p30"/>
          <p:cNvSpPr txBox="1"/>
          <p:nvPr/>
        </p:nvSpPr>
        <p:spPr>
          <a:xfrm>
            <a:off x="311700" y="4292750"/>
            <a:ext cx="3629100" cy="80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latin typeface="EB Garamond"/>
                <a:ea typeface="EB Garamond"/>
                <a:cs typeface="EB Garamond"/>
                <a:sym typeface="EB Garamond"/>
              </a:rPr>
              <a:t>The trace (light from the star) is extracted into the spectrum shown on the </a:t>
            </a:r>
            <a:r>
              <a:rPr b="1" lang="en" sz="1500">
                <a:latin typeface="EB Garamond"/>
                <a:ea typeface="EB Garamond"/>
                <a:cs typeface="EB Garamond"/>
                <a:sym typeface="EB Garamond"/>
              </a:rPr>
              <a:t>right</a:t>
            </a:r>
            <a:r>
              <a:rPr b="1" lang="en" sz="1500">
                <a:latin typeface="EB Garamond"/>
                <a:ea typeface="EB Garamond"/>
                <a:cs typeface="EB Garamond"/>
                <a:sym typeface="EB Garamond"/>
              </a:rPr>
              <a:t>. </a:t>
            </a:r>
            <a:endParaRPr b="1" sz="1500">
              <a:latin typeface="EB Garamond"/>
              <a:ea typeface="EB Garamond"/>
              <a:cs typeface="EB Garamond"/>
              <a:sym typeface="EB Garamond"/>
            </a:endParaRPr>
          </a:p>
        </p:txBody>
      </p:sp>
      <p:sp>
        <p:nvSpPr>
          <p:cNvPr id="232" name="Google Shape;232;p30"/>
          <p:cNvSpPr/>
          <p:nvPr/>
        </p:nvSpPr>
        <p:spPr>
          <a:xfrm rot="6130645">
            <a:off x="-46223" y="1898805"/>
            <a:ext cx="1161945" cy="205590"/>
          </a:xfrm>
          <a:prstGeom prst="rightArrow">
            <a:avLst>
              <a:gd fmla="val 50000" name="adj1"/>
              <a:gd fmla="val 50000" name="adj2"/>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30"/>
          <p:cNvSpPr txBox="1"/>
          <p:nvPr/>
        </p:nvSpPr>
        <p:spPr>
          <a:xfrm>
            <a:off x="156500" y="863125"/>
            <a:ext cx="2642700" cy="59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latin typeface="EB Garamond"/>
                <a:ea typeface="EB Garamond"/>
                <a:cs typeface="EB Garamond"/>
                <a:sym typeface="EB Garamond"/>
              </a:rPr>
              <a:t>Target star with light being shone through a slit</a:t>
            </a:r>
            <a:endParaRPr b="1" sz="1500">
              <a:latin typeface="EB Garamond"/>
              <a:ea typeface="EB Garamond"/>
              <a:cs typeface="EB Garamond"/>
              <a:sym typeface="EB Garamond"/>
            </a:endParaRPr>
          </a:p>
        </p:txBody>
      </p:sp>
      <p:sp>
        <p:nvSpPr>
          <p:cNvPr id="234" name="Google Shape;234;p30"/>
          <p:cNvSpPr/>
          <p:nvPr/>
        </p:nvSpPr>
        <p:spPr>
          <a:xfrm>
            <a:off x="3940800" y="1731575"/>
            <a:ext cx="2503200" cy="1046400"/>
          </a:xfrm>
          <a:prstGeom prst="curvedDownArrow">
            <a:avLst>
              <a:gd fmla="val 25000" name="adj1"/>
              <a:gd fmla="val 50000" name="adj2"/>
              <a:gd fmla="val 25000" name="adj3"/>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30"/>
          <p:cNvSpPr txBox="1"/>
          <p:nvPr/>
        </p:nvSpPr>
        <p:spPr>
          <a:xfrm>
            <a:off x="5231525" y="4437950"/>
            <a:ext cx="3471300" cy="51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500">
                <a:solidFill>
                  <a:schemeClr val="dk1"/>
                </a:solidFill>
                <a:latin typeface="EB Garamond"/>
                <a:ea typeface="EB Garamond"/>
                <a:cs typeface="EB Garamond"/>
                <a:sym typeface="EB Garamond"/>
              </a:rPr>
              <a:t>S</a:t>
            </a:r>
            <a:r>
              <a:rPr b="1" lang="en" sz="1500">
                <a:solidFill>
                  <a:schemeClr val="dk1"/>
                </a:solidFill>
                <a:latin typeface="EB Garamond"/>
                <a:ea typeface="EB Garamond"/>
                <a:cs typeface="EB Garamond"/>
                <a:sym typeface="EB Garamond"/>
              </a:rPr>
              <a:t>tarlight is decomposed into wavelengths</a:t>
            </a:r>
            <a:endParaRPr/>
          </a:p>
        </p:txBody>
      </p:sp>
      <p:sp>
        <p:nvSpPr>
          <p:cNvPr id="236" name="Google Shape;236;p30"/>
          <p:cNvSpPr txBox="1"/>
          <p:nvPr/>
        </p:nvSpPr>
        <p:spPr>
          <a:xfrm>
            <a:off x="155250" y="0"/>
            <a:ext cx="519900" cy="44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EB Garamond"/>
                <a:ea typeface="EB Garamond"/>
                <a:cs typeface="EB Garamond"/>
                <a:sym typeface="EB Garamond"/>
              </a:rPr>
              <a:t>17</a:t>
            </a:r>
            <a:endParaRPr b="1" sz="2000">
              <a:latin typeface="EB Garamond"/>
              <a:ea typeface="EB Garamond"/>
              <a:cs typeface="EB Garamond"/>
              <a:sym typeface="EB Garamon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1"/>
          <p:cNvSpPr txBox="1"/>
          <p:nvPr>
            <p:ph type="title"/>
          </p:nvPr>
        </p:nvSpPr>
        <p:spPr>
          <a:xfrm>
            <a:off x="311700" y="445025"/>
            <a:ext cx="8520600" cy="630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3000">
                <a:latin typeface="EB Garamond"/>
                <a:ea typeface="EB Garamond"/>
                <a:cs typeface="EB Garamond"/>
                <a:sym typeface="EB Garamond"/>
              </a:rPr>
              <a:t>Spectrum Produced</a:t>
            </a:r>
            <a:r>
              <a:rPr b="1" lang="en" sz="3000">
                <a:latin typeface="EB Garamond"/>
                <a:ea typeface="EB Garamond"/>
                <a:cs typeface="EB Garamond"/>
                <a:sym typeface="EB Garamond"/>
              </a:rPr>
              <a:t> with DRAGONS Pipeline</a:t>
            </a:r>
            <a:endParaRPr b="1" sz="3000">
              <a:latin typeface="EB Garamond"/>
              <a:ea typeface="EB Garamond"/>
              <a:cs typeface="EB Garamond"/>
              <a:sym typeface="EB Garamond"/>
            </a:endParaRPr>
          </a:p>
          <a:p>
            <a:pPr indent="0" lvl="0" marL="0" rtl="0" algn="l">
              <a:lnSpc>
                <a:spcPct val="115000"/>
              </a:lnSpc>
              <a:spcBef>
                <a:spcPts val="0"/>
              </a:spcBef>
              <a:spcAft>
                <a:spcPts val="0"/>
              </a:spcAft>
              <a:buClr>
                <a:schemeClr val="dk1"/>
              </a:buClr>
              <a:buSzPts val="1100"/>
              <a:buFont typeface="Arial"/>
              <a:buNone/>
            </a:pPr>
            <a:r>
              <a:t/>
            </a:r>
            <a:endParaRPr b="1" sz="3000">
              <a:latin typeface="EB Garamond"/>
              <a:ea typeface="EB Garamond"/>
              <a:cs typeface="EB Garamond"/>
              <a:sym typeface="EB Garamond"/>
            </a:endParaRPr>
          </a:p>
          <a:p>
            <a:pPr indent="0" lvl="0" marL="0" rtl="0" algn="l">
              <a:lnSpc>
                <a:spcPct val="115000"/>
              </a:lnSpc>
              <a:spcBef>
                <a:spcPts val="0"/>
              </a:spcBef>
              <a:spcAft>
                <a:spcPts val="0"/>
              </a:spcAft>
              <a:buNone/>
            </a:pPr>
            <a:r>
              <a:t/>
            </a:r>
            <a:endParaRPr b="1" sz="3000">
              <a:latin typeface="EB Garamond"/>
              <a:ea typeface="EB Garamond"/>
              <a:cs typeface="EB Garamond"/>
              <a:sym typeface="EB Garamond"/>
            </a:endParaRPr>
          </a:p>
        </p:txBody>
      </p:sp>
      <p:pic>
        <p:nvPicPr>
          <p:cNvPr id="242" name="Google Shape;242;p31"/>
          <p:cNvPicPr preferRelativeResize="0"/>
          <p:nvPr/>
        </p:nvPicPr>
        <p:blipFill rotWithShape="1">
          <a:blip r:embed="rId3">
            <a:alphaModFix/>
          </a:blip>
          <a:srcRect b="0" l="230" r="-230" t="0"/>
          <a:stretch/>
        </p:blipFill>
        <p:spPr>
          <a:xfrm>
            <a:off x="1008525" y="1026725"/>
            <a:ext cx="7126950" cy="4065825"/>
          </a:xfrm>
          <a:prstGeom prst="rect">
            <a:avLst/>
          </a:prstGeom>
          <a:noFill/>
          <a:ln>
            <a:noFill/>
          </a:ln>
        </p:spPr>
      </p:pic>
      <p:sp>
        <p:nvSpPr>
          <p:cNvPr id="243" name="Google Shape;243;p31"/>
          <p:cNvSpPr txBox="1"/>
          <p:nvPr/>
        </p:nvSpPr>
        <p:spPr>
          <a:xfrm>
            <a:off x="155250" y="0"/>
            <a:ext cx="519900" cy="44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EB Garamond"/>
                <a:ea typeface="EB Garamond"/>
                <a:cs typeface="EB Garamond"/>
                <a:sym typeface="EB Garamond"/>
              </a:rPr>
              <a:t>18</a:t>
            </a:r>
            <a:endParaRPr b="1" sz="2000">
              <a:latin typeface="EB Garamond"/>
              <a:ea typeface="EB Garamond"/>
              <a:cs typeface="EB Garamond"/>
              <a:sym typeface="EB Garamon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latin typeface="EB Garamond"/>
                <a:ea typeface="EB Garamond"/>
                <a:cs typeface="EB Garamond"/>
                <a:sym typeface="EB Garamond"/>
              </a:rPr>
              <a:t>Focusing on the Electromagnetic Spectrum</a:t>
            </a:r>
            <a:endParaRPr b="1" sz="3000">
              <a:latin typeface="EB Garamond"/>
              <a:ea typeface="EB Garamond"/>
              <a:cs typeface="EB Garamond"/>
              <a:sym typeface="EB Garamond"/>
            </a:endParaRPr>
          </a:p>
        </p:txBody>
      </p:sp>
      <p:pic>
        <p:nvPicPr>
          <p:cNvPr id="65" name="Google Shape;65;p14"/>
          <p:cNvPicPr preferRelativeResize="0"/>
          <p:nvPr/>
        </p:nvPicPr>
        <p:blipFill rotWithShape="1">
          <a:blip r:embed="rId3">
            <a:alphaModFix/>
          </a:blip>
          <a:srcRect b="0" l="1260" r="4639" t="0"/>
          <a:stretch/>
        </p:blipFill>
        <p:spPr>
          <a:xfrm>
            <a:off x="831725" y="1131250"/>
            <a:ext cx="7480549" cy="3515201"/>
          </a:xfrm>
          <a:prstGeom prst="rect">
            <a:avLst/>
          </a:prstGeom>
          <a:noFill/>
          <a:ln>
            <a:noFill/>
          </a:ln>
        </p:spPr>
      </p:pic>
      <p:sp>
        <p:nvSpPr>
          <p:cNvPr id="66" name="Google Shape;66;p14"/>
          <p:cNvSpPr/>
          <p:nvPr/>
        </p:nvSpPr>
        <p:spPr>
          <a:xfrm>
            <a:off x="1799275" y="3569150"/>
            <a:ext cx="4214400" cy="1349400"/>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4"/>
          <p:cNvSpPr/>
          <p:nvPr/>
        </p:nvSpPr>
        <p:spPr>
          <a:xfrm>
            <a:off x="4269850" y="2821200"/>
            <a:ext cx="904800" cy="356100"/>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4"/>
          <p:cNvSpPr txBox="1"/>
          <p:nvPr/>
        </p:nvSpPr>
        <p:spPr>
          <a:xfrm>
            <a:off x="155250" y="0"/>
            <a:ext cx="519900" cy="44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EB Garamond"/>
                <a:ea typeface="EB Garamond"/>
                <a:cs typeface="EB Garamond"/>
                <a:sym typeface="EB Garamond"/>
              </a:rPr>
              <a:t>1</a:t>
            </a:r>
            <a:endParaRPr b="1" sz="2000">
              <a:latin typeface="EB Garamond"/>
              <a:ea typeface="EB Garamond"/>
              <a:cs typeface="EB Garamond"/>
              <a:sym typeface="EB Garamon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32"/>
          <p:cNvSpPr txBox="1"/>
          <p:nvPr>
            <p:ph type="title"/>
          </p:nvPr>
        </p:nvSpPr>
        <p:spPr>
          <a:xfrm>
            <a:off x="311700" y="445025"/>
            <a:ext cx="8520600" cy="630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3000">
                <a:latin typeface="EB Garamond"/>
                <a:ea typeface="EB Garamond"/>
                <a:cs typeface="EB Garamond"/>
                <a:sym typeface="EB Garamond"/>
              </a:rPr>
              <a:t>Spectrum Produced with DRAGONS </a:t>
            </a:r>
            <a:r>
              <a:rPr b="1" lang="en" sz="3000">
                <a:latin typeface="EB Garamond"/>
                <a:ea typeface="EB Garamond"/>
                <a:cs typeface="EB Garamond"/>
                <a:sym typeface="EB Garamond"/>
              </a:rPr>
              <a:t>Pipeline</a:t>
            </a:r>
            <a:endParaRPr b="1" sz="3000">
              <a:latin typeface="EB Garamond"/>
              <a:ea typeface="EB Garamond"/>
              <a:cs typeface="EB Garamond"/>
              <a:sym typeface="EB Garamond"/>
            </a:endParaRPr>
          </a:p>
          <a:p>
            <a:pPr indent="0" lvl="0" marL="0" rtl="0" algn="l">
              <a:lnSpc>
                <a:spcPct val="115000"/>
              </a:lnSpc>
              <a:spcBef>
                <a:spcPts val="0"/>
              </a:spcBef>
              <a:spcAft>
                <a:spcPts val="0"/>
              </a:spcAft>
              <a:buClr>
                <a:schemeClr val="dk1"/>
              </a:buClr>
              <a:buSzPts val="1100"/>
              <a:buFont typeface="Arial"/>
              <a:buNone/>
            </a:pPr>
            <a:r>
              <a:t/>
            </a:r>
            <a:endParaRPr b="1" sz="3000">
              <a:latin typeface="EB Garamond"/>
              <a:ea typeface="EB Garamond"/>
              <a:cs typeface="EB Garamond"/>
              <a:sym typeface="EB Garamond"/>
            </a:endParaRPr>
          </a:p>
          <a:p>
            <a:pPr indent="0" lvl="0" marL="0" rtl="0" algn="l">
              <a:lnSpc>
                <a:spcPct val="115000"/>
              </a:lnSpc>
              <a:spcBef>
                <a:spcPts val="0"/>
              </a:spcBef>
              <a:spcAft>
                <a:spcPts val="0"/>
              </a:spcAft>
              <a:buNone/>
            </a:pPr>
            <a:r>
              <a:t/>
            </a:r>
            <a:endParaRPr b="1" sz="3000">
              <a:latin typeface="EB Garamond"/>
              <a:ea typeface="EB Garamond"/>
              <a:cs typeface="EB Garamond"/>
              <a:sym typeface="EB Garamond"/>
            </a:endParaRPr>
          </a:p>
        </p:txBody>
      </p:sp>
      <p:pic>
        <p:nvPicPr>
          <p:cNvPr id="249" name="Google Shape;249;p32"/>
          <p:cNvPicPr preferRelativeResize="0"/>
          <p:nvPr/>
        </p:nvPicPr>
        <p:blipFill rotWithShape="1">
          <a:blip r:embed="rId3">
            <a:alphaModFix/>
          </a:blip>
          <a:srcRect b="0" l="230" r="-230" t="0"/>
          <a:stretch/>
        </p:blipFill>
        <p:spPr>
          <a:xfrm>
            <a:off x="1008525" y="1026725"/>
            <a:ext cx="7126950" cy="4065825"/>
          </a:xfrm>
          <a:prstGeom prst="rect">
            <a:avLst/>
          </a:prstGeom>
          <a:noFill/>
          <a:ln>
            <a:noFill/>
          </a:ln>
        </p:spPr>
      </p:pic>
      <p:pic>
        <p:nvPicPr>
          <p:cNvPr id="250" name="Google Shape;250;p32"/>
          <p:cNvPicPr preferRelativeResize="0"/>
          <p:nvPr/>
        </p:nvPicPr>
        <p:blipFill rotWithShape="1">
          <a:blip r:embed="rId4">
            <a:alphaModFix/>
          </a:blip>
          <a:srcRect b="0" l="0" r="0" t="0"/>
          <a:stretch/>
        </p:blipFill>
        <p:spPr>
          <a:xfrm>
            <a:off x="1928713" y="1434830"/>
            <a:ext cx="5286575" cy="2821451"/>
          </a:xfrm>
          <a:prstGeom prst="rect">
            <a:avLst/>
          </a:prstGeom>
          <a:noFill/>
          <a:ln>
            <a:noFill/>
          </a:ln>
        </p:spPr>
      </p:pic>
      <p:sp>
        <p:nvSpPr>
          <p:cNvPr id="251" name="Google Shape;251;p32"/>
          <p:cNvSpPr txBox="1"/>
          <p:nvPr/>
        </p:nvSpPr>
        <p:spPr>
          <a:xfrm rot="-612238">
            <a:off x="1691731" y="1480828"/>
            <a:ext cx="2728150" cy="958067"/>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chemeClr val="lt1"/>
                </a:solidFill>
                <a:latin typeface="EB Garamond"/>
                <a:ea typeface="EB Garamond"/>
                <a:cs typeface="EB Garamond"/>
                <a:sym typeface="EB Garamond"/>
              </a:rPr>
              <a:t>Now for </a:t>
            </a:r>
            <a:endParaRPr b="1" sz="3000">
              <a:solidFill>
                <a:schemeClr val="lt1"/>
              </a:solidFill>
              <a:latin typeface="EB Garamond"/>
              <a:ea typeface="EB Garamond"/>
              <a:cs typeface="EB Garamond"/>
              <a:sym typeface="EB Garamond"/>
            </a:endParaRPr>
          </a:p>
          <a:p>
            <a:pPr indent="0" lvl="0" marL="0" rtl="0" algn="ctr">
              <a:spcBef>
                <a:spcPts val="0"/>
              </a:spcBef>
              <a:spcAft>
                <a:spcPts val="0"/>
              </a:spcAft>
              <a:buNone/>
            </a:pPr>
            <a:r>
              <a:rPr b="1" lang="en" sz="3000">
                <a:solidFill>
                  <a:schemeClr val="lt1"/>
                </a:solidFill>
                <a:latin typeface="EB Garamond"/>
                <a:ea typeface="EB Garamond"/>
                <a:cs typeface="EB Garamond"/>
                <a:sym typeface="EB Garamond"/>
              </a:rPr>
              <a:t>GW170817…</a:t>
            </a:r>
            <a:endParaRPr b="1" sz="3000">
              <a:solidFill>
                <a:schemeClr val="lt1"/>
              </a:solidFill>
              <a:latin typeface="EB Garamond"/>
              <a:ea typeface="EB Garamond"/>
              <a:cs typeface="EB Garamond"/>
              <a:sym typeface="EB Garamond"/>
            </a:endParaRPr>
          </a:p>
        </p:txBody>
      </p:sp>
      <p:sp>
        <p:nvSpPr>
          <p:cNvPr id="252" name="Google Shape;252;p32"/>
          <p:cNvSpPr txBox="1"/>
          <p:nvPr/>
        </p:nvSpPr>
        <p:spPr>
          <a:xfrm>
            <a:off x="155250" y="0"/>
            <a:ext cx="519900" cy="44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EB Garamond"/>
                <a:ea typeface="EB Garamond"/>
                <a:cs typeface="EB Garamond"/>
                <a:sym typeface="EB Garamond"/>
              </a:rPr>
              <a:t>19</a:t>
            </a:r>
            <a:endParaRPr b="1" sz="2000">
              <a:latin typeface="EB Garamond"/>
              <a:ea typeface="EB Garamond"/>
              <a:cs typeface="EB Garamond"/>
              <a:sym typeface="EB Garamon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pic>
        <p:nvPicPr>
          <p:cNvPr id="257" name="Google Shape;257;p33"/>
          <p:cNvPicPr preferRelativeResize="0"/>
          <p:nvPr/>
        </p:nvPicPr>
        <p:blipFill rotWithShape="1">
          <a:blip r:embed="rId3">
            <a:alphaModFix/>
          </a:blip>
          <a:srcRect b="0" l="3167" r="6317" t="0"/>
          <a:stretch/>
        </p:blipFill>
        <p:spPr>
          <a:xfrm>
            <a:off x="4304800" y="1189874"/>
            <a:ext cx="4527500" cy="3735401"/>
          </a:xfrm>
          <a:prstGeom prst="rect">
            <a:avLst/>
          </a:prstGeom>
          <a:noFill/>
          <a:ln>
            <a:noFill/>
          </a:ln>
        </p:spPr>
      </p:pic>
      <p:sp>
        <p:nvSpPr>
          <p:cNvPr id="258" name="Google Shape;258;p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3000">
                <a:latin typeface="EB Garamond"/>
                <a:ea typeface="EB Garamond"/>
                <a:cs typeface="EB Garamond"/>
                <a:sym typeface="EB Garamond"/>
              </a:rPr>
              <a:t>GW170817</a:t>
            </a:r>
            <a:r>
              <a:rPr b="1" lang="en" sz="3000">
                <a:latin typeface="EB Garamond"/>
                <a:ea typeface="EB Garamond"/>
                <a:cs typeface="EB Garamond"/>
                <a:sym typeface="EB Garamond"/>
              </a:rPr>
              <a:t> Spectrum with DRAKE pipeline</a:t>
            </a:r>
            <a:endParaRPr b="1" sz="3000">
              <a:latin typeface="EB Garamond"/>
              <a:ea typeface="EB Garamond"/>
              <a:cs typeface="EB Garamond"/>
              <a:sym typeface="EB Garamond"/>
            </a:endParaRPr>
          </a:p>
          <a:p>
            <a:pPr indent="0" lvl="0" marL="0" rtl="0" algn="l">
              <a:spcBef>
                <a:spcPts val="0"/>
              </a:spcBef>
              <a:spcAft>
                <a:spcPts val="0"/>
              </a:spcAft>
              <a:buNone/>
            </a:pPr>
            <a:r>
              <a:t/>
            </a:r>
            <a:endParaRPr b="1" sz="3000">
              <a:latin typeface="EB Garamond"/>
              <a:ea typeface="EB Garamond"/>
              <a:cs typeface="EB Garamond"/>
              <a:sym typeface="EB Garamond"/>
            </a:endParaRPr>
          </a:p>
        </p:txBody>
      </p:sp>
      <p:sp>
        <p:nvSpPr>
          <p:cNvPr id="259" name="Google Shape;259;p33"/>
          <p:cNvSpPr txBox="1"/>
          <p:nvPr/>
        </p:nvSpPr>
        <p:spPr>
          <a:xfrm>
            <a:off x="262750" y="2050425"/>
            <a:ext cx="3169500" cy="15645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SzPts val="2000"/>
              <a:buFont typeface="EB Garamond"/>
              <a:buChar char="●"/>
            </a:pPr>
            <a:r>
              <a:rPr b="1" lang="en" sz="2000">
                <a:latin typeface="EB Garamond"/>
                <a:ea typeface="EB Garamond"/>
                <a:cs typeface="EB Garamond"/>
                <a:sym typeface="EB Garamond"/>
              </a:rPr>
              <a:t>Bias subtraction</a:t>
            </a:r>
            <a:endParaRPr b="1" sz="2000">
              <a:latin typeface="EB Garamond"/>
              <a:ea typeface="EB Garamond"/>
              <a:cs typeface="EB Garamond"/>
              <a:sym typeface="EB Garamond"/>
            </a:endParaRPr>
          </a:p>
          <a:p>
            <a:pPr indent="-355600" lvl="0" marL="457200" rtl="0" algn="l">
              <a:spcBef>
                <a:spcPts val="0"/>
              </a:spcBef>
              <a:spcAft>
                <a:spcPts val="0"/>
              </a:spcAft>
              <a:buSzPts val="2000"/>
              <a:buFont typeface="EB Garamond"/>
              <a:buChar char="●"/>
            </a:pPr>
            <a:r>
              <a:rPr b="1" lang="en" sz="2000">
                <a:latin typeface="EB Garamond"/>
                <a:ea typeface="EB Garamond"/>
                <a:cs typeface="EB Garamond"/>
                <a:sym typeface="EB Garamond"/>
              </a:rPr>
              <a:t>Flat </a:t>
            </a:r>
            <a:r>
              <a:rPr b="1" lang="en" sz="2000">
                <a:latin typeface="EB Garamond"/>
                <a:ea typeface="EB Garamond"/>
                <a:cs typeface="EB Garamond"/>
                <a:sym typeface="EB Garamond"/>
              </a:rPr>
              <a:t>normalization</a:t>
            </a:r>
            <a:endParaRPr b="1" sz="2000">
              <a:latin typeface="EB Garamond"/>
              <a:ea typeface="EB Garamond"/>
              <a:cs typeface="EB Garamond"/>
              <a:sym typeface="EB Garamond"/>
            </a:endParaRPr>
          </a:p>
          <a:p>
            <a:pPr indent="-355600" lvl="0" marL="457200" rtl="0" algn="l">
              <a:spcBef>
                <a:spcPts val="0"/>
              </a:spcBef>
              <a:spcAft>
                <a:spcPts val="0"/>
              </a:spcAft>
              <a:buSzPts val="2000"/>
              <a:buFont typeface="EB Garamond"/>
              <a:buChar char="●"/>
            </a:pPr>
            <a:r>
              <a:rPr b="1" lang="en" sz="2000">
                <a:latin typeface="EB Garamond"/>
                <a:ea typeface="EB Garamond"/>
                <a:cs typeface="EB Garamond"/>
                <a:sym typeface="EB Garamond"/>
              </a:rPr>
              <a:t>Wavelength calibration</a:t>
            </a:r>
            <a:endParaRPr b="1" sz="2000">
              <a:latin typeface="EB Garamond"/>
              <a:ea typeface="EB Garamond"/>
              <a:cs typeface="EB Garamond"/>
              <a:sym typeface="EB Garamond"/>
            </a:endParaRPr>
          </a:p>
          <a:p>
            <a:pPr indent="-355600" lvl="0" marL="457200" rtl="0" algn="l">
              <a:spcBef>
                <a:spcPts val="0"/>
              </a:spcBef>
              <a:spcAft>
                <a:spcPts val="0"/>
              </a:spcAft>
              <a:buSzPts val="2000"/>
              <a:buFont typeface="EB Garamond"/>
              <a:buChar char="●"/>
            </a:pPr>
            <a:r>
              <a:rPr b="1" lang="en" sz="2000">
                <a:latin typeface="EB Garamond"/>
                <a:ea typeface="EB Garamond"/>
                <a:cs typeface="EB Garamond"/>
                <a:sym typeface="EB Garamond"/>
              </a:rPr>
              <a:t>Flux calibration</a:t>
            </a:r>
            <a:endParaRPr b="1" sz="2000">
              <a:latin typeface="EB Garamond"/>
              <a:ea typeface="EB Garamond"/>
              <a:cs typeface="EB Garamond"/>
              <a:sym typeface="EB Garamond"/>
            </a:endParaRPr>
          </a:p>
        </p:txBody>
      </p:sp>
      <p:sp>
        <p:nvSpPr>
          <p:cNvPr id="260" name="Google Shape;260;p33"/>
          <p:cNvSpPr/>
          <p:nvPr/>
        </p:nvSpPr>
        <p:spPr>
          <a:xfrm>
            <a:off x="3432250" y="1970625"/>
            <a:ext cx="801900" cy="1724100"/>
          </a:xfrm>
          <a:prstGeom prst="rightArrow">
            <a:avLst>
              <a:gd fmla="val 28775" name="adj1"/>
              <a:gd fmla="val 54879" name="adj2"/>
            </a:avLst>
          </a:prstGeom>
          <a:solidFill>
            <a:schemeClr val="lt1"/>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1" name="Google Shape;261;p33"/>
          <p:cNvPicPr preferRelativeResize="0"/>
          <p:nvPr/>
        </p:nvPicPr>
        <p:blipFill rotWithShape="1">
          <a:blip r:embed="rId4">
            <a:alphaModFix/>
          </a:blip>
          <a:srcRect b="7717" l="29734" r="27352" t="12224"/>
          <a:stretch/>
        </p:blipFill>
        <p:spPr>
          <a:xfrm>
            <a:off x="7752000" y="114250"/>
            <a:ext cx="1080300" cy="1075624"/>
          </a:xfrm>
          <a:prstGeom prst="rect">
            <a:avLst/>
          </a:prstGeom>
          <a:noFill/>
          <a:ln>
            <a:noFill/>
          </a:ln>
        </p:spPr>
      </p:pic>
      <p:sp>
        <p:nvSpPr>
          <p:cNvPr id="262" name="Google Shape;262;p33"/>
          <p:cNvSpPr txBox="1"/>
          <p:nvPr/>
        </p:nvSpPr>
        <p:spPr>
          <a:xfrm>
            <a:off x="155250" y="0"/>
            <a:ext cx="519900" cy="44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EB Garamond"/>
                <a:ea typeface="EB Garamond"/>
                <a:cs typeface="EB Garamond"/>
                <a:sym typeface="EB Garamond"/>
              </a:rPr>
              <a:t>20</a:t>
            </a:r>
            <a:endParaRPr b="1" sz="2000">
              <a:latin typeface="EB Garamond"/>
              <a:ea typeface="EB Garamond"/>
              <a:cs typeface="EB Garamond"/>
              <a:sym typeface="EB Garamon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pic>
        <p:nvPicPr>
          <p:cNvPr id="267" name="Google Shape;267;p34"/>
          <p:cNvPicPr preferRelativeResize="0"/>
          <p:nvPr/>
        </p:nvPicPr>
        <p:blipFill rotWithShape="1">
          <a:blip r:embed="rId3">
            <a:alphaModFix/>
          </a:blip>
          <a:srcRect b="0" l="3167" r="6317" t="0"/>
          <a:stretch/>
        </p:blipFill>
        <p:spPr>
          <a:xfrm>
            <a:off x="4304800" y="1189874"/>
            <a:ext cx="4527500" cy="3735401"/>
          </a:xfrm>
          <a:prstGeom prst="rect">
            <a:avLst/>
          </a:prstGeom>
          <a:noFill/>
          <a:ln>
            <a:noFill/>
          </a:ln>
        </p:spPr>
      </p:pic>
      <p:sp>
        <p:nvSpPr>
          <p:cNvPr id="268" name="Google Shape;268;p3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3000">
                <a:latin typeface="EB Garamond"/>
                <a:ea typeface="EB Garamond"/>
                <a:cs typeface="EB Garamond"/>
                <a:sym typeface="EB Garamond"/>
              </a:rPr>
              <a:t>Removing Contamination</a:t>
            </a:r>
            <a:r>
              <a:rPr b="1" lang="en" sz="3000">
                <a:latin typeface="EB Garamond"/>
                <a:ea typeface="EB Garamond"/>
                <a:cs typeface="EB Garamond"/>
                <a:sym typeface="EB Garamond"/>
              </a:rPr>
              <a:t> </a:t>
            </a:r>
            <a:endParaRPr b="1" sz="3000">
              <a:latin typeface="EB Garamond"/>
              <a:ea typeface="EB Garamond"/>
              <a:cs typeface="EB Garamond"/>
              <a:sym typeface="EB Garamond"/>
            </a:endParaRPr>
          </a:p>
          <a:p>
            <a:pPr indent="0" lvl="0" marL="0" rtl="0" algn="l">
              <a:spcBef>
                <a:spcPts val="0"/>
              </a:spcBef>
              <a:spcAft>
                <a:spcPts val="0"/>
              </a:spcAft>
              <a:buNone/>
            </a:pPr>
            <a:r>
              <a:t/>
            </a:r>
            <a:endParaRPr b="1" sz="3000">
              <a:latin typeface="EB Garamond"/>
              <a:ea typeface="EB Garamond"/>
              <a:cs typeface="EB Garamond"/>
              <a:sym typeface="EB Garamond"/>
            </a:endParaRPr>
          </a:p>
        </p:txBody>
      </p:sp>
      <p:sp>
        <p:nvSpPr>
          <p:cNvPr id="269" name="Google Shape;269;p34"/>
          <p:cNvSpPr txBox="1"/>
          <p:nvPr/>
        </p:nvSpPr>
        <p:spPr>
          <a:xfrm>
            <a:off x="311700" y="1621275"/>
            <a:ext cx="3169500" cy="24228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SzPts val="2000"/>
              <a:buFont typeface="EB Garamond"/>
              <a:buChar char="●"/>
            </a:pPr>
            <a:r>
              <a:rPr b="1" lang="en" sz="2000">
                <a:latin typeface="EB Garamond"/>
                <a:ea typeface="EB Garamond"/>
                <a:cs typeface="EB Garamond"/>
                <a:sym typeface="EB Garamond"/>
              </a:rPr>
              <a:t>Bias subtraction</a:t>
            </a:r>
            <a:endParaRPr b="1" sz="2000">
              <a:latin typeface="EB Garamond"/>
              <a:ea typeface="EB Garamond"/>
              <a:cs typeface="EB Garamond"/>
              <a:sym typeface="EB Garamond"/>
            </a:endParaRPr>
          </a:p>
          <a:p>
            <a:pPr indent="-355600" lvl="0" marL="457200" rtl="0" algn="l">
              <a:spcBef>
                <a:spcPts val="0"/>
              </a:spcBef>
              <a:spcAft>
                <a:spcPts val="0"/>
              </a:spcAft>
              <a:buSzPts val="2000"/>
              <a:buFont typeface="EB Garamond"/>
              <a:buChar char="●"/>
            </a:pPr>
            <a:r>
              <a:rPr b="1" lang="en" sz="2000">
                <a:latin typeface="EB Garamond"/>
                <a:ea typeface="EB Garamond"/>
                <a:cs typeface="EB Garamond"/>
                <a:sym typeface="EB Garamond"/>
              </a:rPr>
              <a:t>Flat normalization</a:t>
            </a:r>
            <a:endParaRPr b="1" sz="2000">
              <a:latin typeface="EB Garamond"/>
              <a:ea typeface="EB Garamond"/>
              <a:cs typeface="EB Garamond"/>
              <a:sym typeface="EB Garamond"/>
            </a:endParaRPr>
          </a:p>
          <a:p>
            <a:pPr indent="-355600" lvl="0" marL="457200" rtl="0" algn="l">
              <a:spcBef>
                <a:spcPts val="0"/>
              </a:spcBef>
              <a:spcAft>
                <a:spcPts val="0"/>
              </a:spcAft>
              <a:buSzPts val="2000"/>
              <a:buFont typeface="EB Garamond"/>
              <a:buChar char="●"/>
            </a:pPr>
            <a:r>
              <a:rPr b="1" lang="en" sz="2000">
                <a:latin typeface="EB Garamond"/>
                <a:ea typeface="EB Garamond"/>
                <a:cs typeface="EB Garamond"/>
                <a:sym typeface="EB Garamond"/>
              </a:rPr>
              <a:t>Wavelength calibration</a:t>
            </a:r>
            <a:endParaRPr b="1" sz="2000">
              <a:latin typeface="EB Garamond"/>
              <a:ea typeface="EB Garamond"/>
              <a:cs typeface="EB Garamond"/>
              <a:sym typeface="EB Garamond"/>
            </a:endParaRPr>
          </a:p>
          <a:p>
            <a:pPr indent="-355600" lvl="0" marL="457200" rtl="0" algn="l">
              <a:spcBef>
                <a:spcPts val="0"/>
              </a:spcBef>
              <a:spcAft>
                <a:spcPts val="0"/>
              </a:spcAft>
              <a:buSzPts val="2000"/>
              <a:buFont typeface="EB Garamond"/>
              <a:buChar char="●"/>
            </a:pPr>
            <a:r>
              <a:rPr b="1" lang="en" sz="2000">
                <a:latin typeface="EB Garamond"/>
                <a:ea typeface="EB Garamond"/>
                <a:cs typeface="EB Garamond"/>
                <a:sym typeface="EB Garamond"/>
              </a:rPr>
              <a:t>Flux calibration</a:t>
            </a:r>
            <a:endParaRPr b="1" sz="2000">
              <a:latin typeface="EB Garamond"/>
              <a:ea typeface="EB Garamond"/>
              <a:cs typeface="EB Garamond"/>
              <a:sym typeface="EB Garamond"/>
            </a:endParaRPr>
          </a:p>
          <a:p>
            <a:pPr indent="0" lvl="0" marL="0" rtl="0" algn="l">
              <a:spcBef>
                <a:spcPts val="0"/>
              </a:spcBef>
              <a:spcAft>
                <a:spcPts val="0"/>
              </a:spcAft>
              <a:buNone/>
            </a:pPr>
            <a:r>
              <a:t/>
            </a:r>
            <a:endParaRPr b="1" sz="2000">
              <a:latin typeface="EB Garamond"/>
              <a:ea typeface="EB Garamond"/>
              <a:cs typeface="EB Garamond"/>
              <a:sym typeface="EB Garamond"/>
            </a:endParaRPr>
          </a:p>
          <a:p>
            <a:pPr indent="0" lvl="0" marL="0" rtl="0" algn="l">
              <a:spcBef>
                <a:spcPts val="0"/>
              </a:spcBef>
              <a:spcAft>
                <a:spcPts val="0"/>
              </a:spcAft>
              <a:buNone/>
            </a:pPr>
            <a:r>
              <a:rPr b="1" lang="en" sz="2000">
                <a:solidFill>
                  <a:srgbClr val="FF0000"/>
                </a:solidFill>
                <a:latin typeface="EB Garamond"/>
                <a:ea typeface="EB Garamond"/>
                <a:cs typeface="EB Garamond"/>
                <a:sym typeface="EB Garamond"/>
              </a:rPr>
              <a:t>*</a:t>
            </a:r>
            <a:r>
              <a:rPr b="1" lang="en" sz="2000">
                <a:latin typeface="EB Garamond"/>
                <a:ea typeface="EB Garamond"/>
                <a:cs typeface="EB Garamond"/>
                <a:sym typeface="EB Garamond"/>
              </a:rPr>
              <a:t>We need to remove contamination!</a:t>
            </a:r>
            <a:r>
              <a:rPr b="1" lang="en" sz="2000">
                <a:solidFill>
                  <a:srgbClr val="FF0000"/>
                </a:solidFill>
                <a:latin typeface="EB Garamond"/>
                <a:ea typeface="EB Garamond"/>
                <a:cs typeface="EB Garamond"/>
                <a:sym typeface="EB Garamond"/>
              </a:rPr>
              <a:t>*</a:t>
            </a:r>
            <a:endParaRPr b="1" sz="2000">
              <a:latin typeface="EB Garamond"/>
              <a:ea typeface="EB Garamond"/>
              <a:cs typeface="EB Garamond"/>
              <a:sym typeface="EB Garamond"/>
            </a:endParaRPr>
          </a:p>
        </p:txBody>
      </p:sp>
      <p:sp>
        <p:nvSpPr>
          <p:cNvPr id="270" name="Google Shape;270;p34"/>
          <p:cNvSpPr/>
          <p:nvPr/>
        </p:nvSpPr>
        <p:spPr>
          <a:xfrm>
            <a:off x="3432250" y="1970625"/>
            <a:ext cx="801900" cy="1724100"/>
          </a:xfrm>
          <a:prstGeom prst="rightArrow">
            <a:avLst>
              <a:gd fmla="val 28775" name="adj1"/>
              <a:gd fmla="val 54879" name="adj2"/>
            </a:avLst>
          </a:prstGeom>
          <a:solidFill>
            <a:schemeClr val="lt1"/>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34"/>
          <p:cNvSpPr/>
          <p:nvPr/>
        </p:nvSpPr>
        <p:spPr>
          <a:xfrm rot="6409543">
            <a:off x="5484575" y="2055886"/>
            <a:ext cx="533750" cy="136576"/>
          </a:xfrm>
          <a:prstGeom prst="right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34"/>
          <p:cNvSpPr/>
          <p:nvPr/>
        </p:nvSpPr>
        <p:spPr>
          <a:xfrm rot="4872614">
            <a:off x="5836092" y="2020511"/>
            <a:ext cx="449580" cy="136624"/>
          </a:xfrm>
          <a:prstGeom prst="right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34"/>
          <p:cNvSpPr/>
          <p:nvPr/>
        </p:nvSpPr>
        <p:spPr>
          <a:xfrm rot="5039140">
            <a:off x="6970391" y="1882093"/>
            <a:ext cx="168930" cy="136693"/>
          </a:xfrm>
          <a:prstGeom prst="right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34"/>
          <p:cNvSpPr/>
          <p:nvPr/>
        </p:nvSpPr>
        <p:spPr>
          <a:xfrm rot="1651295">
            <a:off x="7423637" y="1924802"/>
            <a:ext cx="530425" cy="136596"/>
          </a:xfrm>
          <a:prstGeom prst="right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34"/>
          <p:cNvSpPr txBox="1"/>
          <p:nvPr/>
        </p:nvSpPr>
        <p:spPr>
          <a:xfrm>
            <a:off x="5013675" y="1520675"/>
            <a:ext cx="27870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latin typeface="EB Garamond"/>
                <a:ea typeface="EB Garamond"/>
                <a:cs typeface="EB Garamond"/>
                <a:sym typeface="EB Garamond"/>
              </a:rPr>
              <a:t>Contamination of the spectrum</a:t>
            </a:r>
            <a:endParaRPr b="1" sz="1500">
              <a:latin typeface="EB Garamond"/>
              <a:ea typeface="EB Garamond"/>
              <a:cs typeface="EB Garamond"/>
              <a:sym typeface="EB Garamond"/>
            </a:endParaRPr>
          </a:p>
        </p:txBody>
      </p:sp>
      <p:sp>
        <p:nvSpPr>
          <p:cNvPr id="276" name="Google Shape;276;p34"/>
          <p:cNvSpPr/>
          <p:nvPr/>
        </p:nvSpPr>
        <p:spPr>
          <a:xfrm rot="4786824">
            <a:off x="6556635" y="1853418"/>
            <a:ext cx="108217" cy="136633"/>
          </a:xfrm>
          <a:prstGeom prst="right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7" name="Google Shape;277;p34"/>
          <p:cNvPicPr preferRelativeResize="0"/>
          <p:nvPr/>
        </p:nvPicPr>
        <p:blipFill rotWithShape="1">
          <a:blip r:embed="rId4">
            <a:alphaModFix/>
          </a:blip>
          <a:srcRect b="7717" l="29734" r="27352" t="12224"/>
          <a:stretch/>
        </p:blipFill>
        <p:spPr>
          <a:xfrm>
            <a:off x="7752000" y="114250"/>
            <a:ext cx="1080300" cy="1075624"/>
          </a:xfrm>
          <a:prstGeom prst="rect">
            <a:avLst/>
          </a:prstGeom>
          <a:noFill/>
          <a:ln>
            <a:noFill/>
          </a:ln>
        </p:spPr>
      </p:pic>
      <p:sp>
        <p:nvSpPr>
          <p:cNvPr id="278" name="Google Shape;278;p34"/>
          <p:cNvSpPr txBox="1"/>
          <p:nvPr/>
        </p:nvSpPr>
        <p:spPr>
          <a:xfrm>
            <a:off x="155250" y="0"/>
            <a:ext cx="519900" cy="44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EB Garamond"/>
                <a:ea typeface="EB Garamond"/>
                <a:cs typeface="EB Garamond"/>
                <a:sym typeface="EB Garamond"/>
              </a:rPr>
              <a:t>21</a:t>
            </a:r>
            <a:endParaRPr b="1" sz="2000">
              <a:latin typeface="EB Garamond"/>
              <a:ea typeface="EB Garamond"/>
              <a:cs typeface="EB Garamond"/>
              <a:sym typeface="EB Garamon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3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3000">
                <a:latin typeface="EB Garamond"/>
                <a:ea typeface="EB Garamond"/>
                <a:cs typeface="EB Garamond"/>
                <a:sym typeface="EB Garamond"/>
              </a:rPr>
              <a:t>Final Spectrum for GW170817</a:t>
            </a:r>
            <a:endParaRPr b="1" sz="3000">
              <a:latin typeface="EB Garamond"/>
              <a:ea typeface="EB Garamond"/>
              <a:cs typeface="EB Garamond"/>
              <a:sym typeface="EB Garamond"/>
            </a:endParaRPr>
          </a:p>
          <a:p>
            <a:pPr indent="0" lvl="0" marL="0" rtl="0" algn="l">
              <a:spcBef>
                <a:spcPts val="0"/>
              </a:spcBef>
              <a:spcAft>
                <a:spcPts val="0"/>
              </a:spcAft>
              <a:buNone/>
            </a:pPr>
            <a:r>
              <a:t/>
            </a:r>
            <a:endParaRPr b="1" sz="3000">
              <a:latin typeface="EB Garamond"/>
              <a:ea typeface="EB Garamond"/>
              <a:cs typeface="EB Garamond"/>
              <a:sym typeface="EB Garamond"/>
            </a:endParaRPr>
          </a:p>
        </p:txBody>
      </p:sp>
      <p:sp>
        <p:nvSpPr>
          <p:cNvPr id="284" name="Google Shape;284;p35"/>
          <p:cNvSpPr txBox="1"/>
          <p:nvPr/>
        </p:nvSpPr>
        <p:spPr>
          <a:xfrm>
            <a:off x="311700" y="1636725"/>
            <a:ext cx="3169500" cy="23919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SzPts val="2000"/>
              <a:buFont typeface="EB Garamond"/>
              <a:buChar char="●"/>
            </a:pPr>
            <a:r>
              <a:rPr b="1" lang="en" sz="2000">
                <a:latin typeface="EB Garamond"/>
                <a:ea typeface="EB Garamond"/>
                <a:cs typeface="EB Garamond"/>
                <a:sym typeface="EB Garamond"/>
              </a:rPr>
              <a:t>Bias subtraction</a:t>
            </a:r>
            <a:endParaRPr b="1" sz="2000">
              <a:latin typeface="EB Garamond"/>
              <a:ea typeface="EB Garamond"/>
              <a:cs typeface="EB Garamond"/>
              <a:sym typeface="EB Garamond"/>
            </a:endParaRPr>
          </a:p>
          <a:p>
            <a:pPr indent="-355600" lvl="0" marL="457200" rtl="0" algn="l">
              <a:spcBef>
                <a:spcPts val="0"/>
              </a:spcBef>
              <a:spcAft>
                <a:spcPts val="0"/>
              </a:spcAft>
              <a:buSzPts val="2000"/>
              <a:buFont typeface="EB Garamond"/>
              <a:buChar char="●"/>
            </a:pPr>
            <a:r>
              <a:rPr b="1" lang="en" sz="2000">
                <a:latin typeface="EB Garamond"/>
                <a:ea typeface="EB Garamond"/>
                <a:cs typeface="EB Garamond"/>
                <a:sym typeface="EB Garamond"/>
              </a:rPr>
              <a:t>Flat normalization</a:t>
            </a:r>
            <a:endParaRPr b="1" sz="2000">
              <a:latin typeface="EB Garamond"/>
              <a:ea typeface="EB Garamond"/>
              <a:cs typeface="EB Garamond"/>
              <a:sym typeface="EB Garamond"/>
            </a:endParaRPr>
          </a:p>
          <a:p>
            <a:pPr indent="-355600" lvl="0" marL="457200" rtl="0" algn="l">
              <a:spcBef>
                <a:spcPts val="0"/>
              </a:spcBef>
              <a:spcAft>
                <a:spcPts val="0"/>
              </a:spcAft>
              <a:buSzPts val="2000"/>
              <a:buFont typeface="EB Garamond"/>
              <a:buChar char="●"/>
            </a:pPr>
            <a:r>
              <a:rPr b="1" lang="en" sz="2000">
                <a:latin typeface="EB Garamond"/>
                <a:ea typeface="EB Garamond"/>
                <a:cs typeface="EB Garamond"/>
                <a:sym typeface="EB Garamond"/>
              </a:rPr>
              <a:t>Wavelength calibration</a:t>
            </a:r>
            <a:endParaRPr b="1" sz="2000">
              <a:latin typeface="EB Garamond"/>
              <a:ea typeface="EB Garamond"/>
              <a:cs typeface="EB Garamond"/>
              <a:sym typeface="EB Garamond"/>
            </a:endParaRPr>
          </a:p>
          <a:p>
            <a:pPr indent="-355600" lvl="0" marL="457200" rtl="0" algn="l">
              <a:spcBef>
                <a:spcPts val="0"/>
              </a:spcBef>
              <a:spcAft>
                <a:spcPts val="0"/>
              </a:spcAft>
              <a:buSzPts val="2000"/>
              <a:buFont typeface="EB Garamond"/>
              <a:buChar char="●"/>
            </a:pPr>
            <a:r>
              <a:rPr b="1" lang="en" sz="2000">
                <a:latin typeface="EB Garamond"/>
                <a:ea typeface="EB Garamond"/>
                <a:cs typeface="EB Garamond"/>
                <a:sym typeface="EB Garamond"/>
              </a:rPr>
              <a:t>Flux calibration</a:t>
            </a:r>
            <a:endParaRPr b="1" sz="2000">
              <a:latin typeface="EB Garamond"/>
              <a:ea typeface="EB Garamond"/>
              <a:cs typeface="EB Garamond"/>
              <a:sym typeface="EB Garamond"/>
            </a:endParaRPr>
          </a:p>
          <a:p>
            <a:pPr indent="0" lvl="0" marL="0" rtl="0" algn="l">
              <a:spcBef>
                <a:spcPts val="0"/>
              </a:spcBef>
              <a:spcAft>
                <a:spcPts val="0"/>
              </a:spcAft>
              <a:buNone/>
            </a:pPr>
            <a:r>
              <a:t/>
            </a:r>
            <a:endParaRPr b="1" sz="2000">
              <a:latin typeface="EB Garamond"/>
              <a:ea typeface="EB Garamond"/>
              <a:cs typeface="EB Garamond"/>
              <a:sym typeface="EB Garamond"/>
            </a:endParaRPr>
          </a:p>
          <a:p>
            <a:pPr indent="-355600" lvl="0" marL="457200" rtl="0" algn="l">
              <a:spcBef>
                <a:spcPts val="0"/>
              </a:spcBef>
              <a:spcAft>
                <a:spcPts val="0"/>
              </a:spcAft>
              <a:buSzPts val="2000"/>
              <a:buFont typeface="EB Garamond"/>
              <a:buChar char="●"/>
            </a:pPr>
            <a:r>
              <a:rPr b="1" lang="en" sz="2000">
                <a:latin typeface="EB Garamond"/>
                <a:ea typeface="EB Garamond"/>
                <a:cs typeface="EB Garamond"/>
                <a:sym typeface="EB Garamond"/>
              </a:rPr>
              <a:t>Contamination removed</a:t>
            </a:r>
            <a:endParaRPr b="1" sz="2000">
              <a:latin typeface="EB Garamond"/>
              <a:ea typeface="EB Garamond"/>
              <a:cs typeface="EB Garamond"/>
              <a:sym typeface="EB Garamond"/>
            </a:endParaRPr>
          </a:p>
        </p:txBody>
      </p:sp>
      <p:sp>
        <p:nvSpPr>
          <p:cNvPr id="285" name="Google Shape;285;p35"/>
          <p:cNvSpPr/>
          <p:nvPr/>
        </p:nvSpPr>
        <p:spPr>
          <a:xfrm>
            <a:off x="3432250" y="1970625"/>
            <a:ext cx="801900" cy="1724100"/>
          </a:xfrm>
          <a:prstGeom prst="rightArrow">
            <a:avLst>
              <a:gd fmla="val 28775" name="adj1"/>
              <a:gd fmla="val 54879" name="adj2"/>
            </a:avLst>
          </a:prstGeom>
          <a:solidFill>
            <a:schemeClr val="lt1"/>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35"/>
          <p:cNvSpPr/>
          <p:nvPr/>
        </p:nvSpPr>
        <p:spPr>
          <a:xfrm rot="6409543">
            <a:off x="5484575" y="2055886"/>
            <a:ext cx="533750" cy="136576"/>
          </a:xfrm>
          <a:prstGeom prst="right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35"/>
          <p:cNvSpPr/>
          <p:nvPr/>
        </p:nvSpPr>
        <p:spPr>
          <a:xfrm rot="4872614">
            <a:off x="5836092" y="2020511"/>
            <a:ext cx="449580" cy="136624"/>
          </a:xfrm>
          <a:prstGeom prst="right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35"/>
          <p:cNvSpPr/>
          <p:nvPr/>
        </p:nvSpPr>
        <p:spPr>
          <a:xfrm rot="5039140">
            <a:off x="6970391" y="1882093"/>
            <a:ext cx="168930" cy="136693"/>
          </a:xfrm>
          <a:prstGeom prst="right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35"/>
          <p:cNvSpPr/>
          <p:nvPr/>
        </p:nvSpPr>
        <p:spPr>
          <a:xfrm rot="1651295">
            <a:off x="7423637" y="1924802"/>
            <a:ext cx="530425" cy="136596"/>
          </a:xfrm>
          <a:prstGeom prst="right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35"/>
          <p:cNvSpPr txBox="1"/>
          <p:nvPr/>
        </p:nvSpPr>
        <p:spPr>
          <a:xfrm>
            <a:off x="5013675" y="1520675"/>
            <a:ext cx="27870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latin typeface="EB Garamond"/>
                <a:ea typeface="EB Garamond"/>
                <a:cs typeface="EB Garamond"/>
                <a:sym typeface="EB Garamond"/>
              </a:rPr>
              <a:t>Contamination of the spectrum</a:t>
            </a:r>
            <a:endParaRPr b="1" sz="1500">
              <a:latin typeface="EB Garamond"/>
              <a:ea typeface="EB Garamond"/>
              <a:cs typeface="EB Garamond"/>
              <a:sym typeface="EB Garamond"/>
            </a:endParaRPr>
          </a:p>
        </p:txBody>
      </p:sp>
      <p:sp>
        <p:nvSpPr>
          <p:cNvPr id="291" name="Google Shape;291;p35"/>
          <p:cNvSpPr/>
          <p:nvPr/>
        </p:nvSpPr>
        <p:spPr>
          <a:xfrm rot="4786824">
            <a:off x="6556635" y="1853418"/>
            <a:ext cx="108217" cy="136633"/>
          </a:xfrm>
          <a:prstGeom prst="right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2" name="Google Shape;292;p35"/>
          <p:cNvPicPr preferRelativeResize="0"/>
          <p:nvPr/>
        </p:nvPicPr>
        <p:blipFill rotWithShape="1">
          <a:blip r:embed="rId3">
            <a:alphaModFix/>
          </a:blip>
          <a:srcRect b="0" l="3454" r="9520" t="0"/>
          <a:stretch/>
        </p:blipFill>
        <p:spPr>
          <a:xfrm>
            <a:off x="4320012" y="1212068"/>
            <a:ext cx="4581476" cy="3691019"/>
          </a:xfrm>
          <a:prstGeom prst="rect">
            <a:avLst/>
          </a:prstGeom>
          <a:noFill/>
          <a:ln>
            <a:noFill/>
          </a:ln>
        </p:spPr>
      </p:pic>
      <p:pic>
        <p:nvPicPr>
          <p:cNvPr id="293" name="Google Shape;293;p35"/>
          <p:cNvPicPr preferRelativeResize="0"/>
          <p:nvPr/>
        </p:nvPicPr>
        <p:blipFill rotWithShape="1">
          <a:blip r:embed="rId4">
            <a:alphaModFix/>
          </a:blip>
          <a:srcRect b="7717" l="29734" r="27352" t="12224"/>
          <a:stretch/>
        </p:blipFill>
        <p:spPr>
          <a:xfrm>
            <a:off x="7752000" y="114250"/>
            <a:ext cx="1080300" cy="1075624"/>
          </a:xfrm>
          <a:prstGeom prst="rect">
            <a:avLst/>
          </a:prstGeom>
          <a:noFill/>
          <a:ln>
            <a:noFill/>
          </a:ln>
        </p:spPr>
      </p:pic>
      <p:sp>
        <p:nvSpPr>
          <p:cNvPr id="294" name="Google Shape;294;p35"/>
          <p:cNvSpPr txBox="1"/>
          <p:nvPr/>
        </p:nvSpPr>
        <p:spPr>
          <a:xfrm>
            <a:off x="155250" y="0"/>
            <a:ext cx="519900" cy="44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EB Garamond"/>
                <a:ea typeface="EB Garamond"/>
                <a:cs typeface="EB Garamond"/>
                <a:sym typeface="EB Garamond"/>
              </a:rPr>
              <a:t>22</a:t>
            </a:r>
            <a:endParaRPr b="1" sz="2000">
              <a:latin typeface="EB Garamond"/>
              <a:ea typeface="EB Garamond"/>
              <a:cs typeface="EB Garamond"/>
              <a:sym typeface="EB Garamon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3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3000">
                <a:latin typeface="EB Garamond"/>
                <a:ea typeface="EB Garamond"/>
                <a:cs typeface="EB Garamond"/>
                <a:sym typeface="EB Garamond"/>
              </a:rPr>
              <a:t>Comparing Results</a:t>
            </a:r>
            <a:endParaRPr b="1" sz="3000">
              <a:latin typeface="EB Garamond"/>
              <a:ea typeface="EB Garamond"/>
              <a:cs typeface="EB Garamond"/>
              <a:sym typeface="EB Garamond"/>
            </a:endParaRPr>
          </a:p>
          <a:p>
            <a:pPr indent="0" lvl="0" marL="0" rtl="0" algn="l">
              <a:spcBef>
                <a:spcPts val="0"/>
              </a:spcBef>
              <a:spcAft>
                <a:spcPts val="0"/>
              </a:spcAft>
              <a:buNone/>
            </a:pPr>
            <a:r>
              <a:t/>
            </a:r>
            <a:endParaRPr b="1" sz="3000">
              <a:latin typeface="EB Garamond"/>
              <a:ea typeface="EB Garamond"/>
              <a:cs typeface="EB Garamond"/>
              <a:sym typeface="EB Garamond"/>
            </a:endParaRPr>
          </a:p>
        </p:txBody>
      </p:sp>
      <p:pic>
        <p:nvPicPr>
          <p:cNvPr id="300" name="Google Shape;300;p36"/>
          <p:cNvPicPr preferRelativeResize="0"/>
          <p:nvPr/>
        </p:nvPicPr>
        <p:blipFill rotWithShape="1">
          <a:blip r:embed="rId3">
            <a:alphaModFix/>
          </a:blip>
          <a:srcRect b="0" l="3297" r="0" t="0"/>
          <a:stretch/>
        </p:blipFill>
        <p:spPr>
          <a:xfrm>
            <a:off x="4125475" y="1299888"/>
            <a:ext cx="4260300" cy="3485256"/>
          </a:xfrm>
          <a:prstGeom prst="rect">
            <a:avLst/>
          </a:prstGeom>
          <a:noFill/>
          <a:ln>
            <a:noFill/>
          </a:ln>
        </p:spPr>
      </p:pic>
      <p:pic>
        <p:nvPicPr>
          <p:cNvPr id="301" name="Google Shape;301;p36"/>
          <p:cNvPicPr preferRelativeResize="0"/>
          <p:nvPr/>
        </p:nvPicPr>
        <p:blipFill rotWithShape="1">
          <a:blip r:embed="rId4">
            <a:alphaModFix/>
          </a:blip>
          <a:srcRect b="0" l="0" r="0" t="2210"/>
          <a:stretch/>
        </p:blipFill>
        <p:spPr>
          <a:xfrm>
            <a:off x="594875" y="1107350"/>
            <a:ext cx="3292050" cy="3959950"/>
          </a:xfrm>
          <a:prstGeom prst="rect">
            <a:avLst/>
          </a:prstGeom>
          <a:noFill/>
          <a:ln>
            <a:noFill/>
          </a:ln>
        </p:spPr>
      </p:pic>
      <p:sp>
        <p:nvSpPr>
          <p:cNvPr id="302" name="Google Shape;302;p36"/>
          <p:cNvSpPr/>
          <p:nvPr/>
        </p:nvSpPr>
        <p:spPr>
          <a:xfrm>
            <a:off x="6838750" y="2228925"/>
            <a:ext cx="1447200" cy="12909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36"/>
          <p:cNvSpPr/>
          <p:nvPr/>
        </p:nvSpPr>
        <p:spPr>
          <a:xfrm>
            <a:off x="2100875" y="2228925"/>
            <a:ext cx="566700" cy="5184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36"/>
          <p:cNvSpPr/>
          <p:nvPr/>
        </p:nvSpPr>
        <p:spPr>
          <a:xfrm rot="183123">
            <a:off x="2670572" y="2506148"/>
            <a:ext cx="4163906" cy="224705"/>
          </a:xfrm>
          <a:prstGeom prst="leftRightArrow">
            <a:avLst>
              <a:gd fmla="val 38884" name="adj1"/>
              <a:gd fmla="val 54242"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5" name="Google Shape;305;p36"/>
          <p:cNvPicPr preferRelativeResize="0"/>
          <p:nvPr/>
        </p:nvPicPr>
        <p:blipFill rotWithShape="1">
          <a:blip r:embed="rId5">
            <a:alphaModFix/>
          </a:blip>
          <a:srcRect b="7717" l="29734" r="27352" t="12224"/>
          <a:stretch/>
        </p:blipFill>
        <p:spPr>
          <a:xfrm>
            <a:off x="7752000" y="114250"/>
            <a:ext cx="1080300" cy="1075624"/>
          </a:xfrm>
          <a:prstGeom prst="rect">
            <a:avLst/>
          </a:prstGeom>
          <a:noFill/>
          <a:ln>
            <a:noFill/>
          </a:ln>
        </p:spPr>
      </p:pic>
      <p:sp>
        <p:nvSpPr>
          <p:cNvPr id="306" name="Google Shape;306;p36"/>
          <p:cNvSpPr txBox="1"/>
          <p:nvPr/>
        </p:nvSpPr>
        <p:spPr>
          <a:xfrm>
            <a:off x="155250" y="0"/>
            <a:ext cx="519900" cy="44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EB Garamond"/>
                <a:ea typeface="EB Garamond"/>
                <a:cs typeface="EB Garamond"/>
                <a:sym typeface="EB Garamond"/>
              </a:rPr>
              <a:t>23</a:t>
            </a:r>
            <a:endParaRPr b="1" sz="2000">
              <a:latin typeface="EB Garamond"/>
              <a:ea typeface="EB Garamond"/>
              <a:cs typeface="EB Garamond"/>
              <a:sym typeface="EB Garamon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3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3000">
                <a:latin typeface="EB Garamond"/>
                <a:ea typeface="EB Garamond"/>
                <a:cs typeface="EB Garamond"/>
                <a:sym typeface="EB Garamond"/>
              </a:rPr>
              <a:t>More Possible Elements Produced?</a:t>
            </a:r>
            <a:endParaRPr b="1" sz="3000">
              <a:latin typeface="EB Garamond"/>
              <a:ea typeface="EB Garamond"/>
              <a:cs typeface="EB Garamond"/>
              <a:sym typeface="EB Garamond"/>
            </a:endParaRPr>
          </a:p>
          <a:p>
            <a:pPr indent="0" lvl="0" marL="0" rtl="0" algn="l">
              <a:spcBef>
                <a:spcPts val="0"/>
              </a:spcBef>
              <a:spcAft>
                <a:spcPts val="0"/>
              </a:spcAft>
              <a:buNone/>
            </a:pPr>
            <a:r>
              <a:t/>
            </a:r>
            <a:endParaRPr b="1" sz="3000">
              <a:latin typeface="EB Garamond"/>
              <a:ea typeface="EB Garamond"/>
              <a:cs typeface="EB Garamond"/>
              <a:sym typeface="EB Garamond"/>
            </a:endParaRPr>
          </a:p>
        </p:txBody>
      </p:sp>
      <p:pic>
        <p:nvPicPr>
          <p:cNvPr id="312" name="Google Shape;312;p37"/>
          <p:cNvPicPr preferRelativeResize="0"/>
          <p:nvPr/>
        </p:nvPicPr>
        <p:blipFill>
          <a:blip r:embed="rId3">
            <a:alphaModFix/>
          </a:blip>
          <a:stretch>
            <a:fillRect/>
          </a:stretch>
        </p:blipFill>
        <p:spPr>
          <a:xfrm>
            <a:off x="518550" y="1017725"/>
            <a:ext cx="5329850" cy="3997374"/>
          </a:xfrm>
          <a:prstGeom prst="rect">
            <a:avLst/>
          </a:prstGeom>
          <a:noFill/>
          <a:ln>
            <a:noFill/>
          </a:ln>
        </p:spPr>
      </p:pic>
      <p:pic>
        <p:nvPicPr>
          <p:cNvPr id="313" name="Google Shape;313;p37"/>
          <p:cNvPicPr preferRelativeResize="0"/>
          <p:nvPr/>
        </p:nvPicPr>
        <p:blipFill>
          <a:blip r:embed="rId4">
            <a:alphaModFix/>
          </a:blip>
          <a:stretch>
            <a:fillRect/>
          </a:stretch>
        </p:blipFill>
        <p:spPr>
          <a:xfrm>
            <a:off x="5973725" y="1387400"/>
            <a:ext cx="2905050" cy="323850"/>
          </a:xfrm>
          <a:prstGeom prst="rect">
            <a:avLst/>
          </a:prstGeom>
          <a:noFill/>
          <a:ln>
            <a:noFill/>
          </a:ln>
        </p:spPr>
      </p:pic>
      <p:pic>
        <p:nvPicPr>
          <p:cNvPr id="314" name="Google Shape;314;p37"/>
          <p:cNvPicPr preferRelativeResize="0"/>
          <p:nvPr/>
        </p:nvPicPr>
        <p:blipFill>
          <a:blip r:embed="rId5">
            <a:alphaModFix/>
          </a:blip>
          <a:stretch>
            <a:fillRect/>
          </a:stretch>
        </p:blipFill>
        <p:spPr>
          <a:xfrm>
            <a:off x="5973725" y="1711250"/>
            <a:ext cx="2171700" cy="323850"/>
          </a:xfrm>
          <a:prstGeom prst="rect">
            <a:avLst/>
          </a:prstGeom>
          <a:noFill/>
          <a:ln>
            <a:noFill/>
          </a:ln>
        </p:spPr>
      </p:pic>
      <p:pic>
        <p:nvPicPr>
          <p:cNvPr id="315" name="Google Shape;315;p37"/>
          <p:cNvPicPr preferRelativeResize="0"/>
          <p:nvPr/>
        </p:nvPicPr>
        <p:blipFill rotWithShape="1">
          <a:blip r:embed="rId6">
            <a:alphaModFix/>
          </a:blip>
          <a:srcRect b="7717" l="29734" r="27352" t="12224"/>
          <a:stretch/>
        </p:blipFill>
        <p:spPr>
          <a:xfrm>
            <a:off x="7752000" y="114250"/>
            <a:ext cx="1080300" cy="1075624"/>
          </a:xfrm>
          <a:prstGeom prst="rect">
            <a:avLst/>
          </a:prstGeom>
          <a:noFill/>
          <a:ln>
            <a:noFill/>
          </a:ln>
        </p:spPr>
      </p:pic>
      <p:sp>
        <p:nvSpPr>
          <p:cNvPr id="316" name="Google Shape;316;p37"/>
          <p:cNvSpPr txBox="1"/>
          <p:nvPr/>
        </p:nvSpPr>
        <p:spPr>
          <a:xfrm>
            <a:off x="155250" y="0"/>
            <a:ext cx="519900" cy="44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EB Garamond"/>
                <a:ea typeface="EB Garamond"/>
                <a:cs typeface="EB Garamond"/>
                <a:sym typeface="EB Garamond"/>
              </a:rPr>
              <a:t>24</a:t>
            </a:r>
            <a:endParaRPr b="1" sz="2000">
              <a:latin typeface="EB Garamond"/>
              <a:ea typeface="EB Garamond"/>
              <a:cs typeface="EB Garamond"/>
              <a:sym typeface="EB Garamon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3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latin typeface="EB Garamond"/>
                <a:ea typeface="EB Garamond"/>
                <a:cs typeface="EB Garamond"/>
                <a:sym typeface="EB Garamond"/>
              </a:rPr>
              <a:t>Future Endeavors </a:t>
            </a:r>
            <a:endParaRPr sz="3000"/>
          </a:p>
        </p:txBody>
      </p:sp>
      <p:sp>
        <p:nvSpPr>
          <p:cNvPr id="322" name="Google Shape;322;p38"/>
          <p:cNvSpPr txBox="1"/>
          <p:nvPr>
            <p:ph idx="1" type="body"/>
          </p:nvPr>
        </p:nvSpPr>
        <p:spPr>
          <a:xfrm>
            <a:off x="311700" y="1308950"/>
            <a:ext cx="8520600" cy="26025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Clr>
                <a:schemeClr val="dk1"/>
              </a:buClr>
              <a:buSzPts val="2000"/>
              <a:buFont typeface="EB Garamond"/>
              <a:buChar char="●"/>
            </a:pPr>
            <a:r>
              <a:rPr b="1" lang="en" sz="2000">
                <a:solidFill>
                  <a:schemeClr val="dk1"/>
                </a:solidFill>
                <a:latin typeface="EB Garamond"/>
                <a:ea typeface="EB Garamond"/>
                <a:cs typeface="EB Garamond"/>
                <a:sym typeface="EB Garamond"/>
              </a:rPr>
              <a:t>Provide faster candidate elimination in the near future using </a:t>
            </a:r>
            <a:r>
              <a:rPr b="1" lang="en" sz="2000">
                <a:solidFill>
                  <a:schemeClr val="dk1"/>
                </a:solidFill>
                <a:latin typeface="EB Garamond"/>
                <a:ea typeface="EB Garamond"/>
                <a:cs typeface="EB Garamond"/>
                <a:sym typeface="EB Garamond"/>
              </a:rPr>
              <a:t>heavy element spectroscopy </a:t>
            </a:r>
            <a:endParaRPr b="1" sz="2000">
              <a:solidFill>
                <a:schemeClr val="dk1"/>
              </a:solidFill>
              <a:latin typeface="EB Garamond"/>
              <a:ea typeface="EB Garamond"/>
              <a:cs typeface="EB Garamond"/>
              <a:sym typeface="EB Garamond"/>
            </a:endParaRPr>
          </a:p>
          <a:p>
            <a:pPr indent="-355600" lvl="0" marL="457200" rtl="0" algn="l">
              <a:spcBef>
                <a:spcPts val="0"/>
              </a:spcBef>
              <a:spcAft>
                <a:spcPts val="0"/>
              </a:spcAft>
              <a:buClr>
                <a:schemeClr val="dk1"/>
              </a:buClr>
              <a:buSzPts val="2000"/>
              <a:buFont typeface="EB Garamond"/>
              <a:buChar char="●"/>
            </a:pPr>
            <a:r>
              <a:rPr b="1" lang="en" sz="2000">
                <a:solidFill>
                  <a:schemeClr val="dk1"/>
                </a:solidFill>
                <a:latin typeface="EB Garamond"/>
                <a:ea typeface="EB Garamond"/>
                <a:cs typeface="EB Garamond"/>
                <a:sym typeface="EB Garamond"/>
              </a:rPr>
              <a:t>Produce more consistent blackbody temperature estimation </a:t>
            </a:r>
            <a:endParaRPr b="1" sz="2000">
              <a:solidFill>
                <a:schemeClr val="dk1"/>
              </a:solidFill>
              <a:latin typeface="EB Garamond"/>
              <a:ea typeface="EB Garamond"/>
              <a:cs typeface="EB Garamond"/>
              <a:sym typeface="EB Garamond"/>
            </a:endParaRPr>
          </a:p>
          <a:p>
            <a:pPr indent="-355600" lvl="0" marL="457200" rtl="0" algn="l">
              <a:spcBef>
                <a:spcPts val="0"/>
              </a:spcBef>
              <a:spcAft>
                <a:spcPts val="0"/>
              </a:spcAft>
              <a:buClr>
                <a:schemeClr val="dk1"/>
              </a:buClr>
              <a:buSzPts val="2000"/>
              <a:buFont typeface="EB Garamond"/>
              <a:buChar char="●"/>
            </a:pPr>
            <a:r>
              <a:rPr b="1" lang="en" sz="2000">
                <a:solidFill>
                  <a:schemeClr val="dk1"/>
                </a:solidFill>
                <a:latin typeface="EB Garamond"/>
                <a:ea typeface="EB Garamond"/>
                <a:cs typeface="EB Garamond"/>
                <a:sym typeface="EB Garamond"/>
              </a:rPr>
              <a:t>Classify more KN candidates</a:t>
            </a:r>
            <a:endParaRPr b="1" sz="2000">
              <a:solidFill>
                <a:schemeClr val="dk1"/>
              </a:solidFill>
              <a:latin typeface="EB Garamond"/>
              <a:ea typeface="EB Garamond"/>
              <a:cs typeface="EB Garamond"/>
              <a:sym typeface="EB Garamond"/>
            </a:endParaRPr>
          </a:p>
          <a:p>
            <a:pPr indent="-355600" lvl="0" marL="457200" rtl="0" algn="l">
              <a:spcBef>
                <a:spcPts val="0"/>
              </a:spcBef>
              <a:spcAft>
                <a:spcPts val="0"/>
              </a:spcAft>
              <a:buClr>
                <a:schemeClr val="dk1"/>
              </a:buClr>
              <a:buSzPts val="2000"/>
              <a:buFont typeface="EB Garamond"/>
              <a:buChar char="●"/>
            </a:pPr>
            <a:r>
              <a:rPr b="1" lang="en" sz="2000">
                <a:solidFill>
                  <a:schemeClr val="dk1"/>
                </a:solidFill>
                <a:latin typeface="EB Garamond"/>
                <a:ea typeface="EB Garamond"/>
                <a:cs typeface="EB Garamond"/>
                <a:sym typeface="EB Garamond"/>
              </a:rPr>
              <a:t>Provide a more in depth study of heavy element emission </a:t>
            </a:r>
            <a:endParaRPr b="1" sz="2000">
              <a:solidFill>
                <a:schemeClr val="dk1"/>
              </a:solidFill>
              <a:latin typeface="EB Garamond"/>
              <a:ea typeface="EB Garamond"/>
              <a:cs typeface="EB Garamond"/>
              <a:sym typeface="EB Garamond"/>
            </a:endParaRPr>
          </a:p>
          <a:p>
            <a:pPr indent="-355600" lvl="0" marL="457200" rtl="0" algn="l">
              <a:spcBef>
                <a:spcPts val="0"/>
              </a:spcBef>
              <a:spcAft>
                <a:spcPts val="0"/>
              </a:spcAft>
              <a:buClr>
                <a:schemeClr val="dk1"/>
              </a:buClr>
              <a:buSzPts val="2000"/>
              <a:buFont typeface="EB Garamond"/>
              <a:buChar char="●"/>
            </a:pPr>
            <a:r>
              <a:rPr b="1" lang="en" sz="2000">
                <a:solidFill>
                  <a:schemeClr val="dk1"/>
                </a:solidFill>
                <a:latin typeface="EB Garamond"/>
                <a:ea typeface="EB Garamond"/>
                <a:cs typeface="EB Garamond"/>
                <a:sym typeface="EB Garamond"/>
              </a:rPr>
              <a:t>Add current supernova classification algorithms to the DRAKE pipeline </a:t>
            </a:r>
            <a:endParaRPr b="1" sz="2000">
              <a:solidFill>
                <a:srgbClr val="FF0000"/>
              </a:solidFill>
              <a:latin typeface="EB Garamond"/>
              <a:ea typeface="EB Garamond"/>
              <a:cs typeface="EB Garamond"/>
              <a:sym typeface="EB Garamond"/>
            </a:endParaRPr>
          </a:p>
        </p:txBody>
      </p:sp>
      <p:sp>
        <p:nvSpPr>
          <p:cNvPr id="323" name="Google Shape;323;p38"/>
          <p:cNvSpPr txBox="1"/>
          <p:nvPr/>
        </p:nvSpPr>
        <p:spPr>
          <a:xfrm>
            <a:off x="155250" y="0"/>
            <a:ext cx="519900" cy="44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EB Garamond"/>
                <a:ea typeface="EB Garamond"/>
                <a:cs typeface="EB Garamond"/>
                <a:sym typeface="EB Garamond"/>
              </a:rPr>
              <a:t>25</a:t>
            </a:r>
            <a:endParaRPr b="1" sz="2000">
              <a:latin typeface="EB Garamond"/>
              <a:ea typeface="EB Garamond"/>
              <a:cs typeface="EB Garamond"/>
              <a:sym typeface="EB Garamon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3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latin typeface="EB Garamond"/>
                <a:ea typeface="EB Garamond"/>
                <a:cs typeface="EB Garamond"/>
                <a:sym typeface="EB Garamond"/>
              </a:rPr>
              <a:t>Acknowledgements</a:t>
            </a:r>
            <a:r>
              <a:rPr b="1" lang="en" sz="3000">
                <a:latin typeface="EB Garamond"/>
                <a:ea typeface="EB Garamond"/>
                <a:cs typeface="EB Garamond"/>
                <a:sym typeface="EB Garamond"/>
              </a:rPr>
              <a:t> </a:t>
            </a:r>
            <a:endParaRPr b="1" sz="3000">
              <a:latin typeface="EB Garamond"/>
              <a:ea typeface="EB Garamond"/>
              <a:cs typeface="EB Garamond"/>
              <a:sym typeface="EB Garamond"/>
            </a:endParaRPr>
          </a:p>
        </p:txBody>
      </p:sp>
      <p:sp>
        <p:nvSpPr>
          <p:cNvPr id="329" name="Google Shape;329;p39"/>
          <p:cNvSpPr txBox="1"/>
          <p:nvPr>
            <p:ph idx="1" type="body"/>
          </p:nvPr>
        </p:nvSpPr>
        <p:spPr>
          <a:xfrm>
            <a:off x="311700" y="1152475"/>
            <a:ext cx="8520600" cy="36390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b="1" lang="en" sz="2000">
                <a:solidFill>
                  <a:schemeClr val="dk1"/>
                </a:solidFill>
                <a:latin typeface="EB Garamond"/>
                <a:ea typeface="EB Garamond"/>
                <a:cs typeface="EB Garamond"/>
                <a:sym typeface="EB Garamond"/>
              </a:rPr>
              <a:t>A special thank you to…</a:t>
            </a:r>
            <a:endParaRPr b="1" sz="2000">
              <a:solidFill>
                <a:schemeClr val="dk1"/>
              </a:solidFill>
              <a:latin typeface="EB Garamond"/>
              <a:ea typeface="EB Garamond"/>
              <a:cs typeface="EB Garamond"/>
              <a:sym typeface="EB Garamond"/>
            </a:endParaRPr>
          </a:p>
          <a:p>
            <a:pPr indent="0" lvl="0" marL="0" rtl="0" algn="l">
              <a:spcBef>
                <a:spcPts val="1200"/>
              </a:spcBef>
              <a:spcAft>
                <a:spcPts val="0"/>
              </a:spcAft>
              <a:buNone/>
            </a:pPr>
            <a:r>
              <a:t/>
            </a:r>
            <a:endParaRPr b="1" sz="2000">
              <a:solidFill>
                <a:schemeClr val="dk1"/>
              </a:solidFill>
              <a:latin typeface="EB Garamond"/>
              <a:ea typeface="EB Garamond"/>
              <a:cs typeface="EB Garamond"/>
              <a:sym typeface="EB Garamond"/>
            </a:endParaRPr>
          </a:p>
          <a:p>
            <a:pPr indent="0" lvl="0" marL="0" rtl="0" algn="l">
              <a:spcBef>
                <a:spcPts val="1200"/>
              </a:spcBef>
              <a:spcAft>
                <a:spcPts val="0"/>
              </a:spcAft>
              <a:buNone/>
            </a:pPr>
            <a:r>
              <a:t/>
            </a:r>
            <a:endParaRPr b="1" sz="2000">
              <a:solidFill>
                <a:schemeClr val="dk1"/>
              </a:solidFill>
              <a:latin typeface="EB Garamond"/>
              <a:ea typeface="EB Garamond"/>
              <a:cs typeface="EB Garamond"/>
              <a:sym typeface="EB Garamond"/>
            </a:endParaRPr>
          </a:p>
          <a:p>
            <a:pPr indent="0" lvl="0" marL="0" rtl="0" algn="l">
              <a:spcBef>
                <a:spcPts val="1200"/>
              </a:spcBef>
              <a:spcAft>
                <a:spcPts val="0"/>
              </a:spcAft>
              <a:buNone/>
            </a:pPr>
            <a:r>
              <a:t/>
            </a:r>
            <a:endParaRPr b="1" sz="2000">
              <a:solidFill>
                <a:schemeClr val="dk1"/>
              </a:solidFill>
              <a:latin typeface="EB Garamond"/>
              <a:ea typeface="EB Garamond"/>
              <a:cs typeface="EB Garamond"/>
              <a:sym typeface="EB Garamond"/>
            </a:endParaRPr>
          </a:p>
          <a:p>
            <a:pPr indent="0" lvl="0" marL="0" rtl="0" algn="l">
              <a:spcBef>
                <a:spcPts val="1200"/>
              </a:spcBef>
              <a:spcAft>
                <a:spcPts val="0"/>
              </a:spcAft>
              <a:buNone/>
            </a:pPr>
            <a:r>
              <a:t/>
            </a:r>
            <a:endParaRPr b="1" sz="2000">
              <a:solidFill>
                <a:schemeClr val="dk1"/>
              </a:solidFill>
              <a:latin typeface="EB Garamond"/>
              <a:ea typeface="EB Garamond"/>
              <a:cs typeface="EB Garamond"/>
              <a:sym typeface="EB Garamond"/>
            </a:endParaRPr>
          </a:p>
          <a:p>
            <a:pPr indent="0" lvl="0" marL="0" rtl="0" algn="l">
              <a:spcBef>
                <a:spcPts val="1200"/>
              </a:spcBef>
              <a:spcAft>
                <a:spcPts val="0"/>
              </a:spcAft>
              <a:buNone/>
            </a:pPr>
            <a:r>
              <a:t/>
            </a:r>
            <a:endParaRPr b="1" sz="2000">
              <a:solidFill>
                <a:schemeClr val="dk1"/>
              </a:solidFill>
              <a:latin typeface="EB Garamond"/>
              <a:ea typeface="EB Garamond"/>
              <a:cs typeface="EB Garamond"/>
              <a:sym typeface="EB Garamond"/>
            </a:endParaRPr>
          </a:p>
          <a:p>
            <a:pPr indent="-355600" lvl="0" marL="457200" rtl="0" algn="l">
              <a:spcBef>
                <a:spcPts val="1200"/>
              </a:spcBef>
              <a:spcAft>
                <a:spcPts val="0"/>
              </a:spcAft>
              <a:buClr>
                <a:schemeClr val="dk1"/>
              </a:buClr>
              <a:buSzPts val="2000"/>
              <a:buFont typeface="EB Garamond"/>
              <a:buChar char="●"/>
            </a:pPr>
            <a:r>
              <a:rPr b="1" lang="en" sz="2000">
                <a:solidFill>
                  <a:schemeClr val="dk1"/>
                </a:solidFill>
                <a:latin typeface="EB Garamond"/>
                <a:ea typeface="EB Garamond"/>
                <a:cs typeface="EB Garamond"/>
                <a:sym typeface="EB Garamond"/>
              </a:rPr>
              <a:t>Mentors: Tomás Ahumada and Shreya Anand</a:t>
            </a:r>
            <a:endParaRPr b="1" sz="2000">
              <a:solidFill>
                <a:schemeClr val="dk1"/>
              </a:solidFill>
              <a:latin typeface="EB Garamond"/>
              <a:ea typeface="EB Garamond"/>
              <a:cs typeface="EB Garamond"/>
              <a:sym typeface="EB Garamond"/>
            </a:endParaRPr>
          </a:p>
          <a:p>
            <a:pPr indent="-355600" lvl="0" marL="457200" rtl="0" algn="l">
              <a:spcBef>
                <a:spcPts val="0"/>
              </a:spcBef>
              <a:spcAft>
                <a:spcPts val="0"/>
              </a:spcAft>
              <a:buClr>
                <a:schemeClr val="dk1"/>
              </a:buClr>
              <a:buSzPts val="2000"/>
              <a:buFont typeface="EB Garamond"/>
              <a:buChar char="●"/>
            </a:pPr>
            <a:r>
              <a:rPr b="1" lang="en" sz="2000">
                <a:solidFill>
                  <a:schemeClr val="dk1"/>
                </a:solidFill>
                <a:latin typeface="EB Garamond"/>
                <a:ea typeface="EB Garamond"/>
                <a:cs typeface="EB Garamond"/>
                <a:sym typeface="EB Garamond"/>
              </a:rPr>
              <a:t>Supervisors: Alan Weinstein and Mansi Kasliwal</a:t>
            </a:r>
            <a:endParaRPr b="1" sz="2000">
              <a:solidFill>
                <a:schemeClr val="dk1"/>
              </a:solidFill>
              <a:latin typeface="EB Garamond"/>
              <a:ea typeface="EB Garamond"/>
              <a:cs typeface="EB Garamond"/>
              <a:sym typeface="EB Garamond"/>
            </a:endParaRPr>
          </a:p>
        </p:txBody>
      </p:sp>
      <p:sp>
        <p:nvSpPr>
          <p:cNvPr id="330" name="Google Shape;330;p39"/>
          <p:cNvSpPr txBox="1"/>
          <p:nvPr/>
        </p:nvSpPr>
        <p:spPr>
          <a:xfrm>
            <a:off x="6678725" y="2229450"/>
            <a:ext cx="1603800" cy="479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sz="2000">
                <a:solidFill>
                  <a:schemeClr val="dk1"/>
                </a:solidFill>
                <a:latin typeface="EB Garamond"/>
                <a:ea typeface="EB Garamond"/>
                <a:cs typeface="EB Garamond"/>
                <a:sym typeface="EB Garamond"/>
              </a:rPr>
              <a:t>Caltech SFP</a:t>
            </a:r>
            <a:endParaRPr b="1" sz="2000">
              <a:solidFill>
                <a:schemeClr val="dk1"/>
              </a:solidFill>
              <a:latin typeface="EB Garamond"/>
              <a:ea typeface="EB Garamond"/>
              <a:cs typeface="EB Garamond"/>
              <a:sym typeface="EB Garamond"/>
            </a:endParaRPr>
          </a:p>
          <a:p>
            <a:pPr indent="0" lvl="0" marL="0" rtl="0" algn="l">
              <a:spcBef>
                <a:spcPts val="1200"/>
              </a:spcBef>
              <a:spcAft>
                <a:spcPts val="0"/>
              </a:spcAft>
              <a:buNone/>
            </a:pPr>
            <a:r>
              <a:t/>
            </a:r>
            <a:endParaRPr/>
          </a:p>
        </p:txBody>
      </p:sp>
      <p:sp>
        <p:nvSpPr>
          <p:cNvPr id="331" name="Google Shape;331;p39"/>
          <p:cNvSpPr txBox="1"/>
          <p:nvPr/>
        </p:nvSpPr>
        <p:spPr>
          <a:xfrm>
            <a:off x="983575" y="2229450"/>
            <a:ext cx="1603800" cy="479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2000">
                <a:solidFill>
                  <a:schemeClr val="dk1"/>
                </a:solidFill>
                <a:latin typeface="EB Garamond"/>
                <a:ea typeface="EB Garamond"/>
                <a:cs typeface="EB Garamond"/>
                <a:sym typeface="EB Garamond"/>
              </a:rPr>
              <a:t>LIGO Lab</a:t>
            </a:r>
            <a:endParaRPr b="1" sz="2000">
              <a:solidFill>
                <a:schemeClr val="dk1"/>
              </a:solidFill>
              <a:latin typeface="EB Garamond"/>
              <a:ea typeface="EB Garamond"/>
              <a:cs typeface="EB Garamond"/>
              <a:sym typeface="EB Garamond"/>
            </a:endParaRPr>
          </a:p>
          <a:p>
            <a:pPr indent="0" lvl="0" marL="0" rtl="0" algn="l">
              <a:lnSpc>
                <a:spcPct val="115000"/>
              </a:lnSpc>
              <a:spcBef>
                <a:spcPts val="1200"/>
              </a:spcBef>
              <a:spcAft>
                <a:spcPts val="0"/>
              </a:spcAft>
              <a:buNone/>
            </a:pPr>
            <a:r>
              <a:t/>
            </a:r>
            <a:endParaRPr b="1" sz="2000">
              <a:solidFill>
                <a:schemeClr val="dk1"/>
              </a:solidFill>
              <a:latin typeface="EB Garamond"/>
              <a:ea typeface="EB Garamond"/>
              <a:cs typeface="EB Garamond"/>
              <a:sym typeface="EB Garamond"/>
            </a:endParaRPr>
          </a:p>
          <a:p>
            <a:pPr indent="0" lvl="0" marL="0" rtl="0" algn="l">
              <a:spcBef>
                <a:spcPts val="1200"/>
              </a:spcBef>
              <a:spcAft>
                <a:spcPts val="0"/>
              </a:spcAft>
              <a:buNone/>
            </a:pPr>
            <a:r>
              <a:t/>
            </a:r>
            <a:endParaRPr/>
          </a:p>
        </p:txBody>
      </p:sp>
      <p:sp>
        <p:nvSpPr>
          <p:cNvPr id="332" name="Google Shape;332;p39"/>
          <p:cNvSpPr txBox="1"/>
          <p:nvPr/>
        </p:nvSpPr>
        <p:spPr>
          <a:xfrm>
            <a:off x="3137700" y="1410625"/>
            <a:ext cx="2990700" cy="927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2000">
                <a:solidFill>
                  <a:schemeClr val="dk1"/>
                </a:solidFill>
                <a:latin typeface="EB Garamond"/>
                <a:ea typeface="EB Garamond"/>
                <a:cs typeface="EB Garamond"/>
                <a:sym typeface="EB Garamond"/>
              </a:rPr>
              <a:t>The National Science Foundation (NSF) </a:t>
            </a:r>
            <a:endParaRPr b="1" sz="2000">
              <a:solidFill>
                <a:schemeClr val="dk1"/>
              </a:solidFill>
              <a:latin typeface="EB Garamond"/>
              <a:ea typeface="EB Garamond"/>
              <a:cs typeface="EB Garamond"/>
              <a:sym typeface="EB Garamond"/>
            </a:endParaRPr>
          </a:p>
          <a:p>
            <a:pPr indent="0" lvl="0" marL="0" rtl="0" algn="l">
              <a:lnSpc>
                <a:spcPct val="115000"/>
              </a:lnSpc>
              <a:spcBef>
                <a:spcPts val="1200"/>
              </a:spcBef>
              <a:spcAft>
                <a:spcPts val="0"/>
              </a:spcAft>
              <a:buNone/>
            </a:pPr>
            <a:r>
              <a:t/>
            </a:r>
            <a:endParaRPr b="1" sz="2000">
              <a:solidFill>
                <a:schemeClr val="dk1"/>
              </a:solidFill>
              <a:latin typeface="EB Garamond"/>
              <a:ea typeface="EB Garamond"/>
              <a:cs typeface="EB Garamond"/>
              <a:sym typeface="EB Garamond"/>
            </a:endParaRPr>
          </a:p>
          <a:p>
            <a:pPr indent="0" lvl="0" marL="0" rtl="0" algn="l">
              <a:spcBef>
                <a:spcPts val="1200"/>
              </a:spcBef>
              <a:spcAft>
                <a:spcPts val="0"/>
              </a:spcAft>
              <a:buNone/>
            </a:pPr>
            <a:r>
              <a:t/>
            </a:r>
            <a:endParaRPr/>
          </a:p>
        </p:txBody>
      </p:sp>
      <p:pic>
        <p:nvPicPr>
          <p:cNvPr id="333" name="Google Shape;333;p39"/>
          <p:cNvPicPr preferRelativeResize="0"/>
          <p:nvPr/>
        </p:nvPicPr>
        <p:blipFill rotWithShape="1">
          <a:blip r:embed="rId3">
            <a:alphaModFix/>
          </a:blip>
          <a:srcRect b="3044" l="5930" r="5956" t="5513"/>
          <a:stretch/>
        </p:blipFill>
        <p:spPr>
          <a:xfrm>
            <a:off x="4105987" y="2229450"/>
            <a:ext cx="1054124" cy="1054124"/>
          </a:xfrm>
          <a:prstGeom prst="rect">
            <a:avLst/>
          </a:prstGeom>
          <a:noFill/>
          <a:ln>
            <a:noFill/>
          </a:ln>
        </p:spPr>
      </p:pic>
      <p:pic>
        <p:nvPicPr>
          <p:cNvPr id="334" name="Google Shape;334;p39"/>
          <p:cNvPicPr preferRelativeResize="0"/>
          <p:nvPr/>
        </p:nvPicPr>
        <p:blipFill rotWithShape="1">
          <a:blip r:embed="rId4">
            <a:alphaModFix/>
          </a:blip>
          <a:srcRect b="3357" l="15396" r="13256" t="4143"/>
          <a:stretch/>
        </p:blipFill>
        <p:spPr>
          <a:xfrm>
            <a:off x="7025375" y="2708550"/>
            <a:ext cx="910500" cy="897825"/>
          </a:xfrm>
          <a:prstGeom prst="rect">
            <a:avLst/>
          </a:prstGeom>
          <a:noFill/>
          <a:ln>
            <a:noFill/>
          </a:ln>
        </p:spPr>
      </p:pic>
      <p:pic>
        <p:nvPicPr>
          <p:cNvPr id="335" name="Google Shape;335;p39"/>
          <p:cNvPicPr preferRelativeResize="0"/>
          <p:nvPr/>
        </p:nvPicPr>
        <p:blipFill rotWithShape="1">
          <a:blip r:embed="rId5">
            <a:alphaModFix/>
          </a:blip>
          <a:srcRect b="2429" l="5623" r="3960" t="2676"/>
          <a:stretch/>
        </p:blipFill>
        <p:spPr>
          <a:xfrm>
            <a:off x="1147050" y="2708550"/>
            <a:ext cx="1276846" cy="897825"/>
          </a:xfrm>
          <a:prstGeom prst="rect">
            <a:avLst/>
          </a:prstGeom>
          <a:noFill/>
          <a:ln>
            <a:noFill/>
          </a:ln>
        </p:spPr>
      </p:pic>
      <p:sp>
        <p:nvSpPr>
          <p:cNvPr id="336" name="Google Shape;336;p39"/>
          <p:cNvSpPr txBox="1"/>
          <p:nvPr/>
        </p:nvSpPr>
        <p:spPr>
          <a:xfrm>
            <a:off x="155250" y="0"/>
            <a:ext cx="519900" cy="44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EB Garamond"/>
                <a:ea typeface="EB Garamond"/>
                <a:cs typeface="EB Garamond"/>
                <a:sym typeface="EB Garamond"/>
              </a:rPr>
              <a:t>26</a:t>
            </a:r>
            <a:endParaRPr b="1" sz="2000">
              <a:latin typeface="EB Garamond"/>
              <a:ea typeface="EB Garamond"/>
              <a:cs typeface="EB Garamond"/>
              <a:sym typeface="EB Garamon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40"/>
          <p:cNvSpPr txBox="1"/>
          <p:nvPr>
            <p:ph type="title"/>
          </p:nvPr>
        </p:nvSpPr>
        <p:spPr>
          <a:xfrm>
            <a:off x="311700" y="4449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latin typeface="EB Garamond"/>
                <a:ea typeface="EB Garamond"/>
                <a:cs typeface="EB Garamond"/>
                <a:sym typeface="EB Garamond"/>
              </a:rPr>
              <a:t>References</a:t>
            </a:r>
            <a:endParaRPr b="1" sz="3000">
              <a:latin typeface="EB Garamond"/>
              <a:ea typeface="EB Garamond"/>
              <a:cs typeface="EB Garamond"/>
              <a:sym typeface="EB Garamond"/>
            </a:endParaRPr>
          </a:p>
        </p:txBody>
      </p:sp>
      <p:sp>
        <p:nvSpPr>
          <p:cNvPr id="342" name="Google Shape;342;p40"/>
          <p:cNvSpPr txBox="1"/>
          <p:nvPr>
            <p:ph idx="1" type="body"/>
          </p:nvPr>
        </p:nvSpPr>
        <p:spPr>
          <a:xfrm>
            <a:off x="311700" y="1017600"/>
            <a:ext cx="8520600" cy="393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800">
                <a:solidFill>
                  <a:schemeClr val="dk1"/>
                </a:solidFill>
                <a:latin typeface="EB Garamond"/>
                <a:ea typeface="EB Garamond"/>
                <a:cs typeface="EB Garamond"/>
                <a:sym typeface="EB Garamond"/>
              </a:rPr>
              <a:t>Senger, Peter. (2020). Astrophysics in the Laboratory—The CBM Experiment at FAIR. Particles. 3. 320-335. 10.3390/particles3020024. </a:t>
            </a:r>
            <a:endParaRPr b="1" sz="800">
              <a:solidFill>
                <a:schemeClr val="dk1"/>
              </a:solidFill>
              <a:latin typeface="EB Garamond"/>
              <a:ea typeface="EB Garamond"/>
              <a:cs typeface="EB Garamond"/>
              <a:sym typeface="EB Garamond"/>
            </a:endParaRPr>
          </a:p>
          <a:p>
            <a:pPr indent="0" lvl="0" marL="0" rtl="0" algn="l">
              <a:spcBef>
                <a:spcPts val="0"/>
              </a:spcBef>
              <a:spcAft>
                <a:spcPts val="0"/>
              </a:spcAft>
              <a:buNone/>
            </a:pPr>
            <a:r>
              <a:rPr b="1" lang="en" sz="800">
                <a:solidFill>
                  <a:schemeClr val="dk1"/>
                </a:solidFill>
                <a:latin typeface="EB Garamond"/>
                <a:ea typeface="EB Garamond"/>
                <a:cs typeface="EB Garamond"/>
                <a:sym typeface="EB Garamond"/>
              </a:rPr>
              <a:t>HD wallpaper: Stars in the galaxy, milky way, starry sky, Night Sky, space. HD wallpaper: stars in the galaxy, milky way, starry sky, night sky, space | Wallpaper Flare. (n.d.). </a:t>
            </a:r>
            <a:endParaRPr b="1" sz="800">
              <a:solidFill>
                <a:schemeClr val="dk1"/>
              </a:solidFill>
              <a:latin typeface="EB Garamond"/>
              <a:ea typeface="EB Garamond"/>
              <a:cs typeface="EB Garamond"/>
              <a:sym typeface="EB Garamond"/>
            </a:endParaRPr>
          </a:p>
          <a:p>
            <a:pPr indent="457200" lvl="0" marL="0" rtl="0" algn="l">
              <a:spcBef>
                <a:spcPts val="0"/>
              </a:spcBef>
              <a:spcAft>
                <a:spcPts val="0"/>
              </a:spcAft>
              <a:buNone/>
            </a:pPr>
            <a:r>
              <a:rPr b="1" lang="en" sz="800">
                <a:solidFill>
                  <a:schemeClr val="dk1"/>
                </a:solidFill>
                <a:latin typeface="EB Garamond"/>
                <a:ea typeface="EB Garamond"/>
                <a:cs typeface="EB Garamond"/>
                <a:sym typeface="EB Garamond"/>
              </a:rPr>
              <a:t>https://www.wallpaperflare.com/stars-in-the-galaxy-milky-way-starry-sky-night-sky-space-wallpaper-wwweu</a:t>
            </a:r>
            <a:endParaRPr b="1" sz="800">
              <a:solidFill>
                <a:schemeClr val="dk1"/>
              </a:solidFill>
              <a:latin typeface="EB Garamond"/>
              <a:ea typeface="EB Garamond"/>
              <a:cs typeface="EB Garamond"/>
              <a:sym typeface="EB Garamond"/>
            </a:endParaRPr>
          </a:p>
          <a:p>
            <a:pPr indent="0" lvl="0" marL="0" rtl="0" algn="l">
              <a:spcBef>
                <a:spcPts val="0"/>
              </a:spcBef>
              <a:spcAft>
                <a:spcPts val="0"/>
              </a:spcAft>
              <a:buNone/>
            </a:pPr>
            <a:r>
              <a:rPr b="1" lang="en" sz="800">
                <a:solidFill>
                  <a:schemeClr val="dk1"/>
                </a:solidFill>
                <a:latin typeface="EB Garamond"/>
                <a:ea typeface="EB Garamond"/>
                <a:cs typeface="EB Garamond"/>
                <a:sym typeface="EB Garamond"/>
              </a:rPr>
              <a:t>NASA. (2022, October 25). Sensing the universe. NASA. https://universe.nasa.gov/exploration/sensing-the-universe/ </a:t>
            </a:r>
            <a:endParaRPr b="1" sz="800">
              <a:solidFill>
                <a:schemeClr val="dk1"/>
              </a:solidFill>
              <a:latin typeface="EB Garamond"/>
              <a:ea typeface="EB Garamond"/>
              <a:cs typeface="EB Garamond"/>
              <a:sym typeface="EB Garamond"/>
            </a:endParaRPr>
          </a:p>
          <a:p>
            <a:pPr indent="0" lvl="0" marL="0" rtl="0" algn="l">
              <a:spcBef>
                <a:spcPts val="0"/>
              </a:spcBef>
              <a:spcAft>
                <a:spcPts val="0"/>
              </a:spcAft>
              <a:buNone/>
            </a:pPr>
            <a:r>
              <a:rPr b="1" lang="en" sz="800">
                <a:solidFill>
                  <a:schemeClr val="dk1"/>
                </a:solidFill>
                <a:latin typeface="EB Garamond"/>
                <a:ea typeface="EB Garamond"/>
                <a:cs typeface="EB Garamond"/>
                <a:sym typeface="EB Garamond"/>
              </a:rPr>
              <a:t>Admin. (n.d.). The Zwicky Transient Facility (ZTF). Media Platform for Bryan Penprase. http://bryanpenprase.org/the-zwicky-transient-facility-ztf/ </a:t>
            </a:r>
            <a:endParaRPr b="1" sz="800">
              <a:solidFill>
                <a:schemeClr val="dk1"/>
              </a:solidFill>
              <a:latin typeface="EB Garamond"/>
              <a:ea typeface="EB Garamond"/>
              <a:cs typeface="EB Garamond"/>
              <a:sym typeface="EB Garamond"/>
            </a:endParaRPr>
          </a:p>
          <a:p>
            <a:pPr indent="0" lvl="0" marL="0" rtl="0" algn="l">
              <a:spcBef>
                <a:spcPts val="0"/>
              </a:spcBef>
              <a:spcAft>
                <a:spcPts val="0"/>
              </a:spcAft>
              <a:buNone/>
            </a:pPr>
            <a:r>
              <a:rPr b="1" lang="en" sz="800">
                <a:solidFill>
                  <a:schemeClr val="dk1"/>
                </a:solidFill>
                <a:latin typeface="EB Garamond"/>
                <a:ea typeface="EB Garamond"/>
                <a:cs typeface="EB Garamond"/>
                <a:sym typeface="EB Garamond"/>
              </a:rPr>
              <a:t>Dixit, M. (2023, July 11). James Webb Space Telescope observes massive Kilonova explosion for first time. James Webb Space Telescope examines massive kilonova explosion for first time. </a:t>
            </a:r>
            <a:endParaRPr b="1" sz="800">
              <a:solidFill>
                <a:schemeClr val="dk1"/>
              </a:solidFill>
              <a:latin typeface="EB Garamond"/>
              <a:ea typeface="EB Garamond"/>
              <a:cs typeface="EB Garamond"/>
              <a:sym typeface="EB Garamond"/>
            </a:endParaRPr>
          </a:p>
          <a:p>
            <a:pPr indent="457200" lvl="0" marL="0" rtl="0" algn="l">
              <a:spcBef>
                <a:spcPts val="0"/>
              </a:spcBef>
              <a:spcAft>
                <a:spcPts val="0"/>
              </a:spcAft>
              <a:buNone/>
            </a:pPr>
            <a:r>
              <a:rPr b="1" lang="en" sz="800">
                <a:solidFill>
                  <a:schemeClr val="dk1"/>
                </a:solidFill>
                <a:latin typeface="EB Garamond"/>
                <a:ea typeface="EB Garamond"/>
                <a:cs typeface="EB Garamond"/>
                <a:sym typeface="EB Garamond"/>
              </a:rPr>
              <a:t>https://interestingengineering.com/science/james-webb-space-telescope-kilonova-explosion </a:t>
            </a:r>
            <a:endParaRPr b="1" sz="800">
              <a:solidFill>
                <a:schemeClr val="dk1"/>
              </a:solidFill>
              <a:latin typeface="EB Garamond"/>
              <a:ea typeface="EB Garamond"/>
              <a:cs typeface="EB Garamond"/>
              <a:sym typeface="EB Garamond"/>
            </a:endParaRPr>
          </a:p>
          <a:p>
            <a:pPr indent="0" lvl="0" marL="0" rtl="0" algn="l">
              <a:spcBef>
                <a:spcPts val="0"/>
              </a:spcBef>
              <a:spcAft>
                <a:spcPts val="0"/>
              </a:spcAft>
              <a:buNone/>
            </a:pPr>
            <a:r>
              <a:rPr b="1" lang="en" sz="800">
                <a:solidFill>
                  <a:schemeClr val="dk1"/>
                </a:solidFill>
                <a:latin typeface="EB Garamond"/>
                <a:ea typeface="EB Garamond"/>
                <a:cs typeface="EB Garamond"/>
                <a:sym typeface="EB Garamond"/>
              </a:rPr>
              <a:t>Brockie, R. (n.d.). GMOs at UKATC, Edinburgh. https://www.roe.ac.uk/atc/projects/gmos/ </a:t>
            </a:r>
            <a:endParaRPr b="1" sz="800">
              <a:solidFill>
                <a:schemeClr val="dk1"/>
              </a:solidFill>
              <a:latin typeface="EB Garamond"/>
              <a:ea typeface="EB Garamond"/>
              <a:cs typeface="EB Garamond"/>
              <a:sym typeface="EB Garamond"/>
            </a:endParaRPr>
          </a:p>
          <a:p>
            <a:pPr indent="0" lvl="0" marL="0" rtl="0" algn="l">
              <a:spcBef>
                <a:spcPts val="0"/>
              </a:spcBef>
              <a:spcAft>
                <a:spcPts val="0"/>
              </a:spcAft>
              <a:buNone/>
            </a:pPr>
            <a:r>
              <a:rPr b="1" lang="en" sz="800">
                <a:solidFill>
                  <a:schemeClr val="dk1"/>
                </a:solidFill>
                <a:latin typeface="EB Garamond"/>
                <a:ea typeface="EB Garamond"/>
                <a:cs typeface="EB Garamond"/>
                <a:sym typeface="EB Garamond"/>
              </a:rPr>
              <a:t>Panchanathan, S. (2023, August 3). National Science Foundation. NSF. https://www.nsf.gov/ </a:t>
            </a:r>
            <a:endParaRPr b="1" sz="800">
              <a:solidFill>
                <a:schemeClr val="dk1"/>
              </a:solidFill>
              <a:latin typeface="EB Garamond"/>
              <a:ea typeface="EB Garamond"/>
              <a:cs typeface="EB Garamond"/>
              <a:sym typeface="EB Garamond"/>
            </a:endParaRPr>
          </a:p>
          <a:p>
            <a:pPr indent="0" lvl="0" marL="0" rtl="0" algn="l">
              <a:spcBef>
                <a:spcPts val="0"/>
              </a:spcBef>
              <a:spcAft>
                <a:spcPts val="0"/>
              </a:spcAft>
              <a:buNone/>
            </a:pPr>
            <a:r>
              <a:rPr b="1" lang="en" sz="800">
                <a:solidFill>
                  <a:schemeClr val="dk1"/>
                </a:solidFill>
                <a:latin typeface="EB Garamond"/>
                <a:ea typeface="EB Garamond"/>
                <a:cs typeface="EB Garamond"/>
                <a:sym typeface="EB Garamond"/>
              </a:rPr>
              <a:t>Daytona Beach - Embry-Riddle Aeronautical University. Daytona Beach | Embry-Riddle Aeronautical University. (n.d.). https://daytonabeach.erau.edu/ </a:t>
            </a:r>
            <a:endParaRPr b="1" sz="800">
              <a:solidFill>
                <a:schemeClr val="dk1"/>
              </a:solidFill>
              <a:latin typeface="EB Garamond"/>
              <a:ea typeface="EB Garamond"/>
              <a:cs typeface="EB Garamond"/>
              <a:sym typeface="EB Garamond"/>
            </a:endParaRPr>
          </a:p>
          <a:p>
            <a:pPr indent="0" lvl="0" marL="0" rtl="0" algn="l">
              <a:spcBef>
                <a:spcPts val="0"/>
              </a:spcBef>
              <a:spcAft>
                <a:spcPts val="0"/>
              </a:spcAft>
              <a:buNone/>
            </a:pPr>
            <a:r>
              <a:rPr b="1" lang="en" sz="800">
                <a:solidFill>
                  <a:schemeClr val="dk1"/>
                </a:solidFill>
                <a:latin typeface="EB Garamond"/>
                <a:ea typeface="EB Garamond"/>
                <a:cs typeface="EB Garamond"/>
                <a:sym typeface="EB Garamond"/>
              </a:rPr>
              <a:t>Home. California Institute of Technology. (n.d.). https://www.caltech.edu/ </a:t>
            </a:r>
            <a:endParaRPr b="1" sz="800">
              <a:solidFill>
                <a:schemeClr val="dk1"/>
              </a:solidFill>
              <a:latin typeface="EB Garamond"/>
              <a:ea typeface="EB Garamond"/>
              <a:cs typeface="EB Garamond"/>
              <a:sym typeface="EB Garamond"/>
            </a:endParaRPr>
          </a:p>
          <a:p>
            <a:pPr indent="0" lvl="0" marL="0" rtl="0" algn="l">
              <a:spcBef>
                <a:spcPts val="0"/>
              </a:spcBef>
              <a:spcAft>
                <a:spcPts val="0"/>
              </a:spcAft>
              <a:buNone/>
            </a:pPr>
            <a:r>
              <a:rPr b="1" lang="en" sz="800">
                <a:solidFill>
                  <a:schemeClr val="dk1"/>
                </a:solidFill>
                <a:latin typeface="EB Garamond"/>
                <a:ea typeface="EB Garamond"/>
                <a:cs typeface="EB Garamond"/>
                <a:sym typeface="EB Garamond"/>
              </a:rPr>
              <a:t>Dan. (2021, September 21). Astrophotography by Dan Gallo. Night Sky Dan. https://www.nightskydan.com/ </a:t>
            </a:r>
            <a:endParaRPr b="1" sz="800">
              <a:solidFill>
                <a:schemeClr val="dk1"/>
              </a:solidFill>
              <a:latin typeface="EB Garamond"/>
              <a:ea typeface="EB Garamond"/>
              <a:cs typeface="EB Garamond"/>
              <a:sym typeface="EB Garamond"/>
            </a:endParaRPr>
          </a:p>
          <a:p>
            <a:pPr indent="0" lvl="0" marL="0" rtl="0" algn="l">
              <a:spcBef>
                <a:spcPts val="0"/>
              </a:spcBef>
              <a:spcAft>
                <a:spcPts val="0"/>
              </a:spcAft>
              <a:buNone/>
            </a:pPr>
            <a:r>
              <a:rPr b="1" lang="en" sz="800">
                <a:solidFill>
                  <a:schemeClr val="dk1"/>
                </a:solidFill>
                <a:latin typeface="EB Garamond"/>
                <a:ea typeface="EB Garamond"/>
                <a:cs typeface="EB Garamond"/>
                <a:sym typeface="EB Garamond"/>
              </a:rPr>
              <a:t>Demystifying Flat-Frame Calibration. Sky &amp;amp; Telescope. (2021, June 17). </a:t>
            </a:r>
            <a:endParaRPr b="1" sz="800">
              <a:solidFill>
                <a:schemeClr val="dk1"/>
              </a:solidFill>
              <a:latin typeface="EB Garamond"/>
              <a:ea typeface="EB Garamond"/>
              <a:cs typeface="EB Garamond"/>
              <a:sym typeface="EB Garamond"/>
            </a:endParaRPr>
          </a:p>
          <a:p>
            <a:pPr indent="457200" lvl="0" marL="0" rtl="0" algn="l">
              <a:spcBef>
                <a:spcPts val="0"/>
              </a:spcBef>
              <a:spcAft>
                <a:spcPts val="0"/>
              </a:spcAft>
              <a:buNone/>
            </a:pPr>
            <a:r>
              <a:rPr b="1" lang="en" sz="800">
                <a:solidFill>
                  <a:schemeClr val="dk1"/>
                </a:solidFill>
                <a:latin typeface="EB Garamond"/>
                <a:ea typeface="EB Garamond"/>
                <a:cs typeface="EB Garamond"/>
                <a:sym typeface="EB Garamond"/>
              </a:rPr>
              <a:t>https://skyandtelescope.org/astronomy-blogs/imaging-foundations-richard-wright/demystifying-flat-frame-calibration/ </a:t>
            </a:r>
            <a:endParaRPr b="1" sz="800">
              <a:solidFill>
                <a:schemeClr val="dk1"/>
              </a:solidFill>
              <a:latin typeface="EB Garamond"/>
              <a:ea typeface="EB Garamond"/>
              <a:cs typeface="EB Garamond"/>
              <a:sym typeface="EB Garamond"/>
            </a:endParaRPr>
          </a:p>
          <a:p>
            <a:pPr indent="0" lvl="0" marL="0" rtl="0" algn="l">
              <a:spcBef>
                <a:spcPts val="0"/>
              </a:spcBef>
              <a:spcAft>
                <a:spcPts val="0"/>
              </a:spcAft>
              <a:buNone/>
            </a:pPr>
            <a:r>
              <a:rPr b="1" lang="en" sz="800">
                <a:solidFill>
                  <a:schemeClr val="dk1"/>
                </a:solidFill>
                <a:latin typeface="EB Garamond"/>
                <a:ea typeface="EB Garamond"/>
                <a:cs typeface="EB Garamond"/>
                <a:sym typeface="EB Garamond"/>
              </a:rPr>
              <a:t>Mini Physics, Perspn, Chris, Anonymous, Remedy, Joe, Radford, M., &amp;amp; Riemensperger, F. (2016, May 22). The electromagnetic spectrum. Mini Physics. </a:t>
            </a:r>
            <a:endParaRPr b="1" sz="800">
              <a:solidFill>
                <a:schemeClr val="dk1"/>
              </a:solidFill>
              <a:latin typeface="EB Garamond"/>
              <a:ea typeface="EB Garamond"/>
              <a:cs typeface="EB Garamond"/>
              <a:sym typeface="EB Garamond"/>
            </a:endParaRPr>
          </a:p>
          <a:p>
            <a:pPr indent="457200" lvl="0" marL="0" rtl="0" algn="l">
              <a:spcBef>
                <a:spcPts val="0"/>
              </a:spcBef>
              <a:spcAft>
                <a:spcPts val="0"/>
              </a:spcAft>
              <a:buNone/>
            </a:pPr>
            <a:r>
              <a:rPr b="1" lang="en" sz="800">
                <a:solidFill>
                  <a:schemeClr val="dk1"/>
                </a:solidFill>
                <a:latin typeface="EB Garamond"/>
                <a:ea typeface="EB Garamond"/>
                <a:cs typeface="EB Garamond"/>
                <a:sym typeface="EB Garamond"/>
              </a:rPr>
              <a:t>https://www.miniphysics.com/electromagnetic-spectrum_25.html </a:t>
            </a:r>
            <a:endParaRPr b="1" sz="800">
              <a:solidFill>
                <a:schemeClr val="dk1"/>
              </a:solidFill>
              <a:latin typeface="EB Garamond"/>
              <a:ea typeface="EB Garamond"/>
              <a:cs typeface="EB Garamond"/>
              <a:sym typeface="EB Garamond"/>
            </a:endParaRPr>
          </a:p>
          <a:p>
            <a:pPr indent="0" lvl="0" marL="0" rtl="0" algn="l">
              <a:spcBef>
                <a:spcPts val="0"/>
              </a:spcBef>
              <a:spcAft>
                <a:spcPts val="0"/>
              </a:spcAft>
              <a:buNone/>
            </a:pPr>
            <a:r>
              <a:rPr b="1" lang="en" sz="800">
                <a:solidFill>
                  <a:schemeClr val="dk1"/>
                </a:solidFill>
                <a:latin typeface="EB Garamond"/>
                <a:ea typeface="EB Garamond"/>
                <a:cs typeface="EB Garamond"/>
                <a:sym typeface="EB Garamond"/>
              </a:rPr>
              <a:t>4. behavior of spectrum. Spectrum. (n.d.). http://wwwb.pikara.ne.jp/ogawa-giken/2016TWR/04.html </a:t>
            </a:r>
            <a:endParaRPr b="1" sz="800">
              <a:solidFill>
                <a:schemeClr val="dk1"/>
              </a:solidFill>
              <a:latin typeface="EB Garamond"/>
              <a:ea typeface="EB Garamond"/>
              <a:cs typeface="EB Garamond"/>
              <a:sym typeface="EB Garamond"/>
            </a:endParaRPr>
          </a:p>
          <a:p>
            <a:pPr indent="0" lvl="0" marL="0" rtl="0" algn="l">
              <a:spcBef>
                <a:spcPts val="0"/>
              </a:spcBef>
              <a:spcAft>
                <a:spcPts val="0"/>
              </a:spcAft>
              <a:buNone/>
            </a:pPr>
            <a:r>
              <a:rPr b="1" lang="en" sz="800">
                <a:solidFill>
                  <a:schemeClr val="dk1"/>
                </a:solidFill>
                <a:latin typeface="EB Garamond"/>
                <a:ea typeface="EB Garamond"/>
                <a:cs typeface="EB Garamond"/>
                <a:sym typeface="EB Garamond"/>
              </a:rPr>
              <a:t>Info@noirlab.edu. (n.d.). Starry Night, laser light. www.noirlab.edu. https://noirlab.edu/public/images/iotw2223a/ </a:t>
            </a:r>
            <a:endParaRPr b="1" sz="800">
              <a:solidFill>
                <a:schemeClr val="dk1"/>
              </a:solidFill>
              <a:latin typeface="EB Garamond"/>
              <a:ea typeface="EB Garamond"/>
              <a:cs typeface="EB Garamond"/>
              <a:sym typeface="EB Garamond"/>
            </a:endParaRPr>
          </a:p>
          <a:p>
            <a:pPr indent="0" lvl="0" marL="0" rtl="0" algn="l">
              <a:spcBef>
                <a:spcPts val="0"/>
              </a:spcBef>
              <a:spcAft>
                <a:spcPts val="0"/>
              </a:spcAft>
              <a:buNone/>
            </a:pPr>
            <a:r>
              <a:rPr b="1" lang="en" sz="800">
                <a:solidFill>
                  <a:schemeClr val="dk1"/>
                </a:solidFill>
                <a:latin typeface="EB Garamond"/>
                <a:ea typeface="EB Garamond"/>
                <a:cs typeface="EB Garamond"/>
                <a:sym typeface="EB Garamond"/>
              </a:rPr>
              <a:t>Fritz. (n.d.). https://fritz.science/candidates </a:t>
            </a:r>
            <a:endParaRPr b="1" sz="800">
              <a:solidFill>
                <a:schemeClr val="dk1"/>
              </a:solidFill>
              <a:latin typeface="EB Garamond"/>
              <a:ea typeface="EB Garamond"/>
              <a:cs typeface="EB Garamond"/>
              <a:sym typeface="EB Garamond"/>
            </a:endParaRPr>
          </a:p>
          <a:p>
            <a:pPr indent="0" lvl="0" marL="0" rtl="0" algn="l">
              <a:spcBef>
                <a:spcPts val="0"/>
              </a:spcBef>
              <a:spcAft>
                <a:spcPts val="0"/>
              </a:spcAft>
              <a:buNone/>
            </a:pPr>
            <a:r>
              <a:rPr b="1" lang="en" sz="800">
                <a:solidFill>
                  <a:schemeClr val="dk1"/>
                </a:solidFill>
                <a:latin typeface="EB Garamond"/>
                <a:ea typeface="EB Garamond"/>
                <a:cs typeface="EB Garamond"/>
                <a:sym typeface="EB Garamond"/>
              </a:rPr>
              <a:t>Coughlin, M. W., Ahumada, T., Anand, S., De, K., Hankins, M. J., Kasliwal, M. M., Singer, L. P., Bellm, E. C., Andreoni, I., Cenko, S. B., Cooke, J., Copperwheat, C. M., Dugas, A. M., </a:t>
            </a:r>
            <a:endParaRPr b="1" sz="800">
              <a:solidFill>
                <a:schemeClr val="dk1"/>
              </a:solidFill>
              <a:latin typeface="EB Garamond"/>
              <a:ea typeface="EB Garamond"/>
              <a:cs typeface="EB Garamond"/>
              <a:sym typeface="EB Garamond"/>
            </a:endParaRPr>
          </a:p>
          <a:p>
            <a:pPr indent="457200" lvl="0" marL="0" rtl="0" algn="l">
              <a:spcBef>
                <a:spcPts val="0"/>
              </a:spcBef>
              <a:spcAft>
                <a:spcPts val="0"/>
              </a:spcAft>
              <a:buNone/>
            </a:pPr>
            <a:r>
              <a:rPr b="1" lang="en" sz="800">
                <a:solidFill>
                  <a:schemeClr val="dk1"/>
                </a:solidFill>
                <a:latin typeface="EB Garamond"/>
                <a:ea typeface="EB Garamond"/>
                <a:cs typeface="EB Garamond"/>
                <a:sym typeface="EB Garamond"/>
              </a:rPr>
              <a:t>Jencson, J. E., Perley, D. A., Yu, P.-C., Bhalerao, V., Kumar, H., Bloom, J. S., … Yatsu, Y. (2019, October 4). Growth on S190425Z: Searching thousands of square degrees to </a:t>
            </a:r>
            <a:endParaRPr b="1" sz="800">
              <a:solidFill>
                <a:schemeClr val="dk1"/>
              </a:solidFill>
              <a:latin typeface="EB Garamond"/>
              <a:ea typeface="EB Garamond"/>
              <a:cs typeface="EB Garamond"/>
              <a:sym typeface="EB Garamond"/>
            </a:endParaRPr>
          </a:p>
          <a:p>
            <a:pPr indent="0" lvl="0" marL="457200" rtl="0" algn="l">
              <a:spcBef>
                <a:spcPts val="0"/>
              </a:spcBef>
              <a:spcAft>
                <a:spcPts val="0"/>
              </a:spcAft>
              <a:buNone/>
            </a:pPr>
            <a:r>
              <a:rPr b="1" lang="en" sz="800">
                <a:solidFill>
                  <a:schemeClr val="dk1"/>
                </a:solidFill>
                <a:latin typeface="EB Garamond"/>
                <a:ea typeface="EB Garamond"/>
                <a:cs typeface="EB Garamond"/>
                <a:sym typeface="EB Garamond"/>
              </a:rPr>
              <a:t>identify an optical or infrared counterpart to a binary neutron star merger with the Zwicky Transient Facility and Palomar Gattini IR. arXiv.org. https://arxiv.org/abs/1907.12645 </a:t>
            </a:r>
            <a:endParaRPr b="1" sz="800">
              <a:solidFill>
                <a:schemeClr val="dk1"/>
              </a:solidFill>
              <a:latin typeface="EB Garamond"/>
              <a:ea typeface="EB Garamond"/>
              <a:cs typeface="EB Garamond"/>
              <a:sym typeface="EB Garamond"/>
            </a:endParaRPr>
          </a:p>
          <a:p>
            <a:pPr indent="0" lvl="0" marL="0" rtl="0" algn="l">
              <a:spcBef>
                <a:spcPts val="0"/>
              </a:spcBef>
              <a:spcAft>
                <a:spcPts val="0"/>
              </a:spcAft>
              <a:buNone/>
            </a:pPr>
            <a:r>
              <a:rPr b="1" lang="en" sz="800">
                <a:solidFill>
                  <a:schemeClr val="dk1"/>
                </a:solidFill>
                <a:latin typeface="EB Garamond"/>
                <a:ea typeface="EB Garamond"/>
                <a:cs typeface="EB Garamond"/>
                <a:sym typeface="EB Garamond"/>
              </a:rPr>
              <a:t>Watson, D., Hansen, C. J., Selsing, J., Koch, A., Malesani, D. B., Andersen, A. C., Fynbo, J. P. U., Arcones, A., Bauswein, A., Covino, S., Grado, A., Heintz, K. E., Hunt, L., Kouveliotou, </a:t>
            </a:r>
            <a:endParaRPr b="1" sz="800">
              <a:solidFill>
                <a:schemeClr val="dk1"/>
              </a:solidFill>
              <a:latin typeface="EB Garamond"/>
              <a:ea typeface="EB Garamond"/>
              <a:cs typeface="EB Garamond"/>
              <a:sym typeface="EB Garamond"/>
            </a:endParaRPr>
          </a:p>
          <a:p>
            <a:pPr indent="0" lvl="0" marL="457200" rtl="0" algn="l">
              <a:spcBef>
                <a:spcPts val="0"/>
              </a:spcBef>
              <a:spcAft>
                <a:spcPts val="0"/>
              </a:spcAft>
              <a:buNone/>
            </a:pPr>
            <a:r>
              <a:rPr b="1" lang="en" sz="800">
                <a:solidFill>
                  <a:schemeClr val="dk1"/>
                </a:solidFill>
                <a:latin typeface="EB Garamond"/>
                <a:ea typeface="EB Garamond"/>
                <a:cs typeface="EB Garamond"/>
                <a:sym typeface="EB Garamond"/>
              </a:rPr>
              <a:t>C., Leloudas, G., Levan, A., Mazzali, P., &amp;amp; Pian, E. (2019, October 23). Identification of strontium in the merger of two neutron stars. arXiv.org. https://arxiv.org/abs/1910.10510 </a:t>
            </a:r>
            <a:endParaRPr b="1" sz="800">
              <a:solidFill>
                <a:schemeClr val="dk1"/>
              </a:solidFill>
              <a:latin typeface="EB Garamond"/>
              <a:ea typeface="EB Garamond"/>
              <a:cs typeface="EB Garamond"/>
              <a:sym typeface="EB Garamond"/>
            </a:endParaRPr>
          </a:p>
          <a:p>
            <a:pPr indent="0" lvl="0" marL="0" rtl="0" algn="l">
              <a:spcBef>
                <a:spcPts val="0"/>
              </a:spcBef>
              <a:spcAft>
                <a:spcPts val="0"/>
              </a:spcAft>
              <a:buNone/>
            </a:pPr>
            <a:r>
              <a:rPr b="1" lang="en" sz="800">
                <a:solidFill>
                  <a:schemeClr val="dk1"/>
                </a:solidFill>
                <a:latin typeface="EB Garamond"/>
                <a:ea typeface="EB Garamond"/>
                <a:cs typeface="EB Garamond"/>
                <a:sym typeface="EB Garamond"/>
              </a:rPr>
              <a:t>Metzger, B. D. (2019, August 29). Kilonovae. arXiv.org. https://arxiv.org/abs/1910.01617 </a:t>
            </a:r>
            <a:endParaRPr b="1" sz="800">
              <a:solidFill>
                <a:schemeClr val="dk1"/>
              </a:solidFill>
              <a:latin typeface="EB Garamond"/>
              <a:ea typeface="EB Garamond"/>
              <a:cs typeface="EB Garamond"/>
              <a:sym typeface="EB Garamond"/>
            </a:endParaRPr>
          </a:p>
        </p:txBody>
      </p:sp>
      <p:sp>
        <p:nvSpPr>
          <p:cNvPr id="343" name="Google Shape;343;p40"/>
          <p:cNvSpPr txBox="1"/>
          <p:nvPr/>
        </p:nvSpPr>
        <p:spPr>
          <a:xfrm>
            <a:off x="155250" y="0"/>
            <a:ext cx="519900" cy="44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EB Garamond"/>
                <a:ea typeface="EB Garamond"/>
                <a:cs typeface="EB Garamond"/>
                <a:sym typeface="EB Garamond"/>
              </a:rPr>
              <a:t>27</a:t>
            </a:r>
            <a:endParaRPr b="1" sz="2000">
              <a:latin typeface="EB Garamond"/>
              <a:ea typeface="EB Garamond"/>
              <a:cs typeface="EB Garamond"/>
              <a:sym typeface="EB Garamon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latin typeface="EB Garamond"/>
                <a:ea typeface="EB Garamond"/>
                <a:cs typeface="EB Garamond"/>
                <a:sym typeface="EB Garamond"/>
              </a:rPr>
              <a:t>Multi-Messenger Astronomy (MMA)</a:t>
            </a:r>
            <a:endParaRPr b="1" sz="3000">
              <a:latin typeface="EB Garamond"/>
              <a:ea typeface="EB Garamond"/>
              <a:cs typeface="EB Garamond"/>
              <a:sym typeface="EB Garamond"/>
            </a:endParaRPr>
          </a:p>
        </p:txBody>
      </p:sp>
      <p:sp>
        <p:nvSpPr>
          <p:cNvPr id="74" name="Google Shape;74;p15"/>
          <p:cNvSpPr txBox="1"/>
          <p:nvPr>
            <p:ph idx="1" type="body"/>
          </p:nvPr>
        </p:nvSpPr>
        <p:spPr>
          <a:xfrm>
            <a:off x="311700" y="1520888"/>
            <a:ext cx="3792300" cy="26796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b="1" lang="en" sz="2000">
                <a:solidFill>
                  <a:schemeClr val="dk1"/>
                </a:solidFill>
                <a:latin typeface="EB Garamond"/>
                <a:ea typeface="EB Garamond"/>
                <a:cs typeface="EB Garamond"/>
                <a:sym typeface="EB Garamond"/>
              </a:rPr>
              <a:t>MMA: The process of gathering information using multiple detection methods</a:t>
            </a:r>
            <a:endParaRPr b="1" sz="2000">
              <a:solidFill>
                <a:schemeClr val="dk1"/>
              </a:solidFill>
              <a:latin typeface="EB Garamond"/>
              <a:ea typeface="EB Garamond"/>
              <a:cs typeface="EB Garamond"/>
              <a:sym typeface="EB Garamond"/>
            </a:endParaRPr>
          </a:p>
          <a:p>
            <a:pPr indent="0" lvl="0" marL="0" rtl="0" algn="l">
              <a:spcBef>
                <a:spcPts val="0"/>
              </a:spcBef>
              <a:spcAft>
                <a:spcPts val="0"/>
              </a:spcAft>
              <a:buNone/>
            </a:pPr>
            <a:r>
              <a:t/>
            </a:r>
            <a:endParaRPr b="1" sz="2000">
              <a:solidFill>
                <a:schemeClr val="dk1"/>
              </a:solidFill>
              <a:latin typeface="EB Garamond"/>
              <a:ea typeface="EB Garamond"/>
              <a:cs typeface="EB Garamond"/>
              <a:sym typeface="EB Garamond"/>
            </a:endParaRPr>
          </a:p>
          <a:p>
            <a:pPr indent="-355600" lvl="0" marL="457200" rtl="0" algn="l">
              <a:spcBef>
                <a:spcPts val="0"/>
              </a:spcBef>
              <a:spcAft>
                <a:spcPts val="0"/>
              </a:spcAft>
              <a:buClr>
                <a:schemeClr val="dk1"/>
              </a:buClr>
              <a:buSzPts val="2000"/>
              <a:buFont typeface="EB Garamond"/>
              <a:buChar char="●"/>
            </a:pPr>
            <a:r>
              <a:rPr b="1" lang="en" sz="2000">
                <a:solidFill>
                  <a:schemeClr val="dk1"/>
                </a:solidFill>
                <a:latin typeface="EB Garamond"/>
                <a:ea typeface="EB Garamond"/>
                <a:cs typeface="EB Garamond"/>
                <a:sym typeface="EB Garamond"/>
              </a:rPr>
              <a:t>Gravitational Waves (GWs): LIGO</a:t>
            </a:r>
            <a:endParaRPr b="1" sz="2000">
              <a:solidFill>
                <a:schemeClr val="dk1"/>
              </a:solidFill>
              <a:latin typeface="EB Garamond"/>
              <a:ea typeface="EB Garamond"/>
              <a:cs typeface="EB Garamond"/>
              <a:sym typeface="EB Garamond"/>
            </a:endParaRPr>
          </a:p>
          <a:p>
            <a:pPr indent="-355600" lvl="0" marL="457200" rtl="0" algn="l">
              <a:spcBef>
                <a:spcPts val="0"/>
              </a:spcBef>
              <a:spcAft>
                <a:spcPts val="0"/>
              </a:spcAft>
              <a:buClr>
                <a:schemeClr val="dk1"/>
              </a:buClr>
              <a:buSzPts val="2000"/>
              <a:buFont typeface="EB Garamond"/>
              <a:buChar char="●"/>
            </a:pPr>
            <a:r>
              <a:rPr b="1" lang="en" sz="2000">
                <a:solidFill>
                  <a:schemeClr val="dk1"/>
                </a:solidFill>
                <a:latin typeface="EB Garamond"/>
                <a:ea typeface="EB Garamond"/>
                <a:cs typeface="EB Garamond"/>
                <a:sym typeface="EB Garamond"/>
              </a:rPr>
              <a:t>Electromagnetic Radiation (Light): </a:t>
            </a:r>
            <a:r>
              <a:rPr b="1" lang="en" sz="2000">
                <a:solidFill>
                  <a:schemeClr val="dk1"/>
                </a:solidFill>
                <a:latin typeface="EB Garamond"/>
                <a:ea typeface="EB Garamond"/>
                <a:cs typeface="EB Garamond"/>
                <a:sym typeface="EB Garamond"/>
              </a:rPr>
              <a:t>Telescopes</a:t>
            </a:r>
            <a:endParaRPr b="1" sz="2000">
              <a:latin typeface="EB Garamond"/>
              <a:ea typeface="EB Garamond"/>
              <a:cs typeface="EB Garamond"/>
              <a:sym typeface="EB Garamond"/>
            </a:endParaRPr>
          </a:p>
        </p:txBody>
      </p:sp>
      <p:pic>
        <p:nvPicPr>
          <p:cNvPr id="75" name="Google Shape;75;p15"/>
          <p:cNvPicPr preferRelativeResize="0"/>
          <p:nvPr/>
        </p:nvPicPr>
        <p:blipFill>
          <a:blip r:embed="rId3">
            <a:alphaModFix/>
          </a:blip>
          <a:stretch>
            <a:fillRect/>
          </a:stretch>
        </p:blipFill>
        <p:spPr>
          <a:xfrm>
            <a:off x="4363850" y="1622198"/>
            <a:ext cx="4408176" cy="2476975"/>
          </a:xfrm>
          <a:prstGeom prst="rect">
            <a:avLst/>
          </a:prstGeom>
          <a:noFill/>
          <a:ln>
            <a:noFill/>
          </a:ln>
        </p:spPr>
      </p:pic>
      <p:sp>
        <p:nvSpPr>
          <p:cNvPr id="76" name="Google Shape;76;p15"/>
          <p:cNvSpPr txBox="1"/>
          <p:nvPr/>
        </p:nvSpPr>
        <p:spPr>
          <a:xfrm>
            <a:off x="155250" y="0"/>
            <a:ext cx="519900" cy="44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EB Garamond"/>
                <a:ea typeface="EB Garamond"/>
                <a:cs typeface="EB Garamond"/>
                <a:sym typeface="EB Garamond"/>
              </a:rPr>
              <a:t>2</a:t>
            </a:r>
            <a:endParaRPr b="1" sz="2000">
              <a:latin typeface="EB Garamond"/>
              <a:ea typeface="EB Garamond"/>
              <a:cs typeface="EB Garamond"/>
              <a:sym typeface="EB Garamon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0" name="Shape 80"/>
        <p:cNvGrpSpPr/>
        <p:nvPr/>
      </p:nvGrpSpPr>
      <p:grpSpPr>
        <a:xfrm>
          <a:off x="0" y="0"/>
          <a:ext cx="0" cy="0"/>
          <a:chOff x="0" y="0"/>
          <a:chExt cx="0" cy="0"/>
        </a:xfrm>
      </p:grpSpPr>
      <p:sp>
        <p:nvSpPr>
          <p:cNvPr id="81" name="Google Shape;81;p16"/>
          <p:cNvSpPr txBox="1"/>
          <p:nvPr>
            <p:ph type="title"/>
          </p:nvPr>
        </p:nvSpPr>
        <p:spPr>
          <a:xfrm>
            <a:off x="461950" y="215775"/>
            <a:ext cx="3380700" cy="682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3020">
                <a:solidFill>
                  <a:schemeClr val="lt1"/>
                </a:solidFill>
                <a:latin typeface="EB Garamond"/>
                <a:ea typeface="EB Garamond"/>
                <a:cs typeface="EB Garamond"/>
                <a:sym typeface="EB Garamond"/>
              </a:rPr>
              <a:t>EM Counterpart</a:t>
            </a:r>
            <a:endParaRPr b="1" sz="3020">
              <a:solidFill>
                <a:schemeClr val="lt1"/>
              </a:solidFill>
              <a:latin typeface="EB Garamond"/>
              <a:ea typeface="EB Garamond"/>
              <a:cs typeface="EB Garamond"/>
              <a:sym typeface="EB Garamond"/>
            </a:endParaRPr>
          </a:p>
        </p:txBody>
      </p:sp>
      <p:sp>
        <p:nvSpPr>
          <p:cNvPr id="82" name="Google Shape;82;p16"/>
          <p:cNvSpPr txBox="1"/>
          <p:nvPr/>
        </p:nvSpPr>
        <p:spPr>
          <a:xfrm>
            <a:off x="4392675" y="354225"/>
            <a:ext cx="625800" cy="40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chemeClr val="lt1"/>
                </a:solidFill>
                <a:latin typeface="EB Garamond"/>
                <a:ea typeface="EB Garamond"/>
                <a:cs typeface="EB Garamond"/>
                <a:sym typeface="EB Garamond"/>
              </a:rPr>
              <a:t>Jet</a:t>
            </a:r>
            <a:endParaRPr b="1" sz="2000">
              <a:solidFill>
                <a:schemeClr val="lt1"/>
              </a:solidFill>
              <a:latin typeface="EB Garamond"/>
              <a:ea typeface="EB Garamond"/>
              <a:cs typeface="EB Garamond"/>
              <a:sym typeface="EB Garamond"/>
            </a:endParaRPr>
          </a:p>
        </p:txBody>
      </p:sp>
      <p:sp>
        <p:nvSpPr>
          <p:cNvPr id="83" name="Google Shape;83;p16"/>
          <p:cNvSpPr txBox="1"/>
          <p:nvPr/>
        </p:nvSpPr>
        <p:spPr>
          <a:xfrm>
            <a:off x="6102625" y="2344500"/>
            <a:ext cx="1211700" cy="45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chemeClr val="lt1"/>
                </a:solidFill>
                <a:latin typeface="EB Garamond"/>
                <a:ea typeface="EB Garamond"/>
                <a:cs typeface="EB Garamond"/>
                <a:sym typeface="EB Garamond"/>
              </a:rPr>
              <a:t>Kilonova</a:t>
            </a:r>
            <a:endParaRPr b="1" sz="2000">
              <a:solidFill>
                <a:schemeClr val="lt1"/>
              </a:solidFill>
              <a:latin typeface="EB Garamond"/>
              <a:ea typeface="EB Garamond"/>
              <a:cs typeface="EB Garamond"/>
              <a:sym typeface="EB Garamond"/>
            </a:endParaRPr>
          </a:p>
        </p:txBody>
      </p:sp>
      <p:sp>
        <p:nvSpPr>
          <p:cNvPr id="84" name="Google Shape;84;p16"/>
          <p:cNvSpPr txBox="1"/>
          <p:nvPr/>
        </p:nvSpPr>
        <p:spPr>
          <a:xfrm>
            <a:off x="6756950" y="166175"/>
            <a:ext cx="2268600" cy="97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chemeClr val="lt1"/>
                </a:solidFill>
                <a:latin typeface="EB Garamond"/>
                <a:ea typeface="EB Garamond"/>
                <a:cs typeface="EB Garamond"/>
                <a:sym typeface="EB Garamond"/>
              </a:rPr>
              <a:t>LIGO: GW170817</a:t>
            </a:r>
            <a:endParaRPr b="1" sz="3000">
              <a:solidFill>
                <a:schemeClr val="lt1"/>
              </a:solidFill>
              <a:latin typeface="EB Garamond"/>
              <a:ea typeface="EB Garamond"/>
              <a:cs typeface="EB Garamond"/>
              <a:sym typeface="EB Garamond"/>
            </a:endParaRPr>
          </a:p>
        </p:txBody>
      </p:sp>
      <p:sp>
        <p:nvSpPr>
          <p:cNvPr id="85" name="Google Shape;85;p16"/>
          <p:cNvSpPr txBox="1"/>
          <p:nvPr/>
        </p:nvSpPr>
        <p:spPr>
          <a:xfrm>
            <a:off x="1746825" y="2197825"/>
            <a:ext cx="1355100" cy="45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chemeClr val="lt1"/>
                </a:solidFill>
                <a:latin typeface="EB Garamond"/>
                <a:ea typeface="EB Garamond"/>
                <a:cs typeface="EB Garamond"/>
                <a:sym typeface="EB Garamond"/>
              </a:rPr>
              <a:t>Afterglow</a:t>
            </a:r>
            <a:endParaRPr b="1" sz="2000">
              <a:solidFill>
                <a:schemeClr val="lt1"/>
              </a:solidFill>
              <a:latin typeface="EB Garamond"/>
              <a:ea typeface="EB Garamond"/>
              <a:cs typeface="EB Garamond"/>
              <a:sym typeface="EB Garamond"/>
            </a:endParaRPr>
          </a:p>
        </p:txBody>
      </p:sp>
      <p:sp>
        <p:nvSpPr>
          <p:cNvPr id="86" name="Google Shape;86;p16"/>
          <p:cNvSpPr/>
          <p:nvPr/>
        </p:nvSpPr>
        <p:spPr>
          <a:xfrm>
            <a:off x="5779100" y="3364475"/>
            <a:ext cx="3264300" cy="1574400"/>
          </a:xfrm>
          <a:prstGeom prst="rect">
            <a:avLst/>
          </a:prstGeom>
          <a:no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6"/>
          <p:cNvSpPr txBox="1"/>
          <p:nvPr/>
        </p:nvSpPr>
        <p:spPr>
          <a:xfrm>
            <a:off x="5779100" y="3364475"/>
            <a:ext cx="3264300" cy="157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chemeClr val="lt1"/>
                </a:solidFill>
                <a:latin typeface="EB Garamond"/>
                <a:ea typeface="EB Garamond"/>
                <a:cs typeface="EB Garamond"/>
                <a:sym typeface="EB Garamond"/>
              </a:rPr>
              <a:t>Problem: We need to find EM counterparts faster</a:t>
            </a:r>
            <a:endParaRPr b="1" sz="3000">
              <a:solidFill>
                <a:schemeClr val="lt1"/>
              </a:solidFill>
              <a:latin typeface="EB Garamond"/>
              <a:ea typeface="EB Garamond"/>
              <a:cs typeface="EB Garamond"/>
              <a:sym typeface="EB Garamond"/>
            </a:endParaRPr>
          </a:p>
        </p:txBody>
      </p:sp>
      <p:sp>
        <p:nvSpPr>
          <p:cNvPr id="88" name="Google Shape;88;p16"/>
          <p:cNvSpPr/>
          <p:nvPr/>
        </p:nvSpPr>
        <p:spPr>
          <a:xfrm rot="-8929551">
            <a:off x="2498752" y="2859939"/>
            <a:ext cx="1036819" cy="252105"/>
          </a:xfrm>
          <a:prstGeom prst="rightArrow">
            <a:avLst>
              <a:gd fmla="val 50000" name="adj1"/>
              <a:gd fmla="val 50000" name="adj2"/>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6"/>
          <p:cNvSpPr/>
          <p:nvPr/>
        </p:nvSpPr>
        <p:spPr>
          <a:xfrm rot="-382718">
            <a:off x="5142947" y="2666624"/>
            <a:ext cx="1036919" cy="252347"/>
          </a:xfrm>
          <a:prstGeom prst="rightArrow">
            <a:avLst>
              <a:gd fmla="val 50000" name="adj1"/>
              <a:gd fmla="val 50000" name="adj2"/>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6"/>
          <p:cNvSpPr/>
          <p:nvPr/>
        </p:nvSpPr>
        <p:spPr>
          <a:xfrm rot="10141522">
            <a:off x="4873588" y="372264"/>
            <a:ext cx="794225" cy="252169"/>
          </a:xfrm>
          <a:prstGeom prst="rightArrow">
            <a:avLst>
              <a:gd fmla="val 50000" name="adj1"/>
              <a:gd fmla="val 50000" name="adj2"/>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6"/>
          <p:cNvSpPr txBox="1"/>
          <p:nvPr/>
        </p:nvSpPr>
        <p:spPr>
          <a:xfrm>
            <a:off x="292150" y="3662675"/>
            <a:ext cx="2268600" cy="97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chemeClr val="lt1"/>
                </a:solidFill>
                <a:latin typeface="EB Garamond"/>
                <a:ea typeface="EB Garamond"/>
                <a:cs typeface="EB Garamond"/>
                <a:sym typeface="EB Garamond"/>
              </a:rPr>
              <a:t>BNS or</a:t>
            </a:r>
            <a:endParaRPr b="1" sz="3000">
              <a:solidFill>
                <a:schemeClr val="lt1"/>
              </a:solidFill>
              <a:latin typeface="EB Garamond"/>
              <a:ea typeface="EB Garamond"/>
              <a:cs typeface="EB Garamond"/>
              <a:sym typeface="EB Garamond"/>
            </a:endParaRPr>
          </a:p>
          <a:p>
            <a:pPr indent="0" lvl="0" marL="0" rtl="0" algn="ctr">
              <a:spcBef>
                <a:spcPts val="0"/>
              </a:spcBef>
              <a:spcAft>
                <a:spcPts val="0"/>
              </a:spcAft>
              <a:buNone/>
            </a:pPr>
            <a:r>
              <a:rPr b="1" lang="en" sz="3000">
                <a:solidFill>
                  <a:schemeClr val="lt1"/>
                </a:solidFill>
                <a:latin typeface="EB Garamond"/>
                <a:ea typeface="EB Garamond"/>
                <a:cs typeface="EB Garamond"/>
                <a:sym typeface="EB Garamond"/>
              </a:rPr>
              <a:t>NSBH</a:t>
            </a:r>
            <a:endParaRPr b="1" sz="3000">
              <a:solidFill>
                <a:schemeClr val="lt1"/>
              </a:solidFill>
              <a:latin typeface="EB Garamond"/>
              <a:ea typeface="EB Garamond"/>
              <a:cs typeface="EB Garamond"/>
              <a:sym typeface="EB Garamond"/>
            </a:endParaRPr>
          </a:p>
        </p:txBody>
      </p:sp>
      <p:sp>
        <p:nvSpPr>
          <p:cNvPr id="92" name="Google Shape;92;p16"/>
          <p:cNvSpPr/>
          <p:nvPr/>
        </p:nvSpPr>
        <p:spPr>
          <a:xfrm>
            <a:off x="6137575" y="2344500"/>
            <a:ext cx="1058400" cy="5115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6"/>
          <p:cNvSpPr/>
          <p:nvPr/>
        </p:nvSpPr>
        <p:spPr>
          <a:xfrm>
            <a:off x="578350" y="140025"/>
            <a:ext cx="3264300" cy="834000"/>
          </a:xfrm>
          <a:prstGeom prst="rect">
            <a:avLst/>
          </a:prstGeom>
          <a:no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6"/>
          <p:cNvSpPr/>
          <p:nvPr/>
        </p:nvSpPr>
        <p:spPr>
          <a:xfrm>
            <a:off x="349450" y="3516875"/>
            <a:ext cx="2154000" cy="1368000"/>
          </a:xfrm>
          <a:prstGeom prst="rect">
            <a:avLst/>
          </a:prstGeom>
          <a:no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6"/>
          <p:cNvSpPr/>
          <p:nvPr/>
        </p:nvSpPr>
        <p:spPr>
          <a:xfrm>
            <a:off x="6756950" y="166175"/>
            <a:ext cx="2268600" cy="1109700"/>
          </a:xfrm>
          <a:prstGeom prst="rect">
            <a:avLst/>
          </a:prstGeom>
          <a:no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6"/>
          <p:cNvSpPr txBox="1"/>
          <p:nvPr/>
        </p:nvSpPr>
        <p:spPr>
          <a:xfrm>
            <a:off x="155250" y="0"/>
            <a:ext cx="519900" cy="44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chemeClr val="lt1"/>
                </a:solidFill>
                <a:latin typeface="EB Garamond"/>
                <a:ea typeface="EB Garamond"/>
                <a:cs typeface="EB Garamond"/>
                <a:sym typeface="EB Garamond"/>
              </a:rPr>
              <a:t>3</a:t>
            </a:r>
            <a:endParaRPr b="1" sz="2000">
              <a:solidFill>
                <a:schemeClr val="lt1"/>
              </a:solidFill>
              <a:latin typeface="EB Garamond"/>
              <a:ea typeface="EB Garamond"/>
              <a:cs typeface="EB Garamond"/>
              <a:sym typeface="EB Garamon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7"/>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29522"/>
              <a:buFont typeface="Arial"/>
              <a:buNone/>
            </a:pPr>
            <a:r>
              <a:rPr b="1" lang="en" sz="3353">
                <a:latin typeface="EB Garamond"/>
                <a:ea typeface="EB Garamond"/>
                <a:cs typeface="EB Garamond"/>
                <a:sym typeface="EB Garamond"/>
              </a:rPr>
              <a:t>Kilonova</a:t>
            </a:r>
            <a:r>
              <a:rPr b="1" lang="en" sz="3020">
                <a:latin typeface="EB Garamond"/>
                <a:ea typeface="EB Garamond"/>
                <a:cs typeface="EB Garamond"/>
                <a:sym typeface="EB Garamond"/>
              </a:rPr>
              <a:t> </a:t>
            </a:r>
            <a:endParaRPr b="1" sz="3020">
              <a:latin typeface="EB Garamond"/>
              <a:ea typeface="EB Garamond"/>
              <a:cs typeface="EB Garamond"/>
              <a:sym typeface="EB Garamond"/>
            </a:endParaRPr>
          </a:p>
          <a:p>
            <a:pPr indent="0" lvl="0" marL="0" rtl="0" algn="l">
              <a:spcBef>
                <a:spcPts val="0"/>
              </a:spcBef>
              <a:spcAft>
                <a:spcPts val="0"/>
              </a:spcAft>
              <a:buNone/>
            </a:pPr>
            <a:r>
              <a:t/>
            </a:r>
            <a:endParaRPr/>
          </a:p>
        </p:txBody>
      </p:sp>
      <p:sp>
        <p:nvSpPr>
          <p:cNvPr id="102" name="Google Shape;102;p17"/>
          <p:cNvSpPr txBox="1"/>
          <p:nvPr>
            <p:ph idx="1" type="body"/>
          </p:nvPr>
        </p:nvSpPr>
        <p:spPr>
          <a:xfrm>
            <a:off x="311700" y="1152425"/>
            <a:ext cx="4138500" cy="3713400"/>
          </a:xfrm>
          <a:prstGeom prst="rect">
            <a:avLst/>
          </a:prstGeom>
        </p:spPr>
        <p:txBody>
          <a:bodyPr anchorCtr="0" anchor="t" bIns="91425" lIns="91425" spcFirstLastPara="1" rIns="91425" wrap="square" tIns="91425">
            <a:normAutofit/>
          </a:bodyPr>
          <a:lstStyle/>
          <a:p>
            <a:pPr indent="-355600" lvl="0" marL="457200" rtl="0" algn="l">
              <a:lnSpc>
                <a:spcPct val="100000"/>
              </a:lnSpc>
              <a:spcBef>
                <a:spcPts val="0"/>
              </a:spcBef>
              <a:spcAft>
                <a:spcPts val="0"/>
              </a:spcAft>
              <a:buClr>
                <a:schemeClr val="dk1"/>
              </a:buClr>
              <a:buSzPts val="2000"/>
              <a:buFont typeface="EB Garamond"/>
              <a:buChar char="●"/>
            </a:pPr>
            <a:r>
              <a:rPr b="1" lang="en" sz="2000">
                <a:solidFill>
                  <a:schemeClr val="dk1"/>
                </a:solidFill>
                <a:latin typeface="EB Garamond"/>
                <a:ea typeface="EB Garamond"/>
                <a:cs typeface="EB Garamond"/>
                <a:sym typeface="EB Garamond"/>
              </a:rPr>
              <a:t>T</a:t>
            </a:r>
            <a:r>
              <a:rPr b="1" lang="en" sz="2000">
                <a:solidFill>
                  <a:schemeClr val="dk1"/>
                </a:solidFill>
                <a:latin typeface="EB Garamond"/>
                <a:ea typeface="EB Garamond"/>
                <a:cs typeface="EB Garamond"/>
                <a:sym typeface="EB Garamond"/>
              </a:rPr>
              <a:t>he EM counterpart powered by the radioactive decay of heavy elements produced during a BNS or NSBH merger  </a:t>
            </a:r>
            <a:endParaRPr b="1" sz="2000">
              <a:solidFill>
                <a:schemeClr val="dk1"/>
              </a:solidFill>
              <a:latin typeface="EB Garamond"/>
              <a:ea typeface="EB Garamond"/>
              <a:cs typeface="EB Garamond"/>
              <a:sym typeface="EB Garamond"/>
            </a:endParaRPr>
          </a:p>
          <a:p>
            <a:pPr indent="0" lvl="0" marL="457200" rtl="0" algn="l">
              <a:lnSpc>
                <a:spcPct val="100000"/>
              </a:lnSpc>
              <a:spcBef>
                <a:spcPts val="0"/>
              </a:spcBef>
              <a:spcAft>
                <a:spcPts val="0"/>
              </a:spcAft>
              <a:buNone/>
            </a:pPr>
            <a:r>
              <a:t/>
            </a:r>
            <a:endParaRPr b="1" sz="2000">
              <a:solidFill>
                <a:schemeClr val="dk1"/>
              </a:solidFill>
              <a:latin typeface="EB Garamond"/>
              <a:ea typeface="EB Garamond"/>
              <a:cs typeface="EB Garamond"/>
              <a:sym typeface="EB Garamond"/>
            </a:endParaRPr>
          </a:p>
          <a:p>
            <a:pPr indent="-355600" lvl="0" marL="457200" rtl="0" algn="l">
              <a:lnSpc>
                <a:spcPct val="100000"/>
              </a:lnSpc>
              <a:spcBef>
                <a:spcPts val="0"/>
              </a:spcBef>
              <a:spcAft>
                <a:spcPts val="0"/>
              </a:spcAft>
              <a:buClr>
                <a:schemeClr val="dk1"/>
              </a:buClr>
              <a:buSzPts val="2000"/>
              <a:buFont typeface="EB Garamond"/>
              <a:buChar char="●"/>
            </a:pPr>
            <a:r>
              <a:rPr b="1" lang="en" sz="2000">
                <a:solidFill>
                  <a:schemeClr val="dk1"/>
                </a:solidFill>
                <a:latin typeface="EB Garamond"/>
                <a:ea typeface="EB Garamond"/>
                <a:cs typeface="EB Garamond"/>
                <a:sym typeface="EB Garamond"/>
              </a:rPr>
              <a:t>Tidal ejecta result from the tidal forces experienced by the neutron stars during the merger</a:t>
            </a:r>
            <a:endParaRPr b="1" sz="2000">
              <a:solidFill>
                <a:schemeClr val="dk1"/>
              </a:solidFill>
              <a:latin typeface="EB Garamond"/>
              <a:ea typeface="EB Garamond"/>
              <a:cs typeface="EB Garamond"/>
              <a:sym typeface="EB Garamond"/>
            </a:endParaRPr>
          </a:p>
          <a:p>
            <a:pPr indent="-355600" lvl="0" marL="457200" rtl="0" algn="l">
              <a:lnSpc>
                <a:spcPct val="100000"/>
              </a:lnSpc>
              <a:spcBef>
                <a:spcPts val="0"/>
              </a:spcBef>
              <a:spcAft>
                <a:spcPts val="0"/>
              </a:spcAft>
              <a:buClr>
                <a:schemeClr val="dk1"/>
              </a:buClr>
              <a:buSzPts val="2000"/>
              <a:buFont typeface="EB Garamond"/>
              <a:buChar char="●"/>
            </a:pPr>
            <a:r>
              <a:rPr b="1" lang="en" sz="2000">
                <a:solidFill>
                  <a:schemeClr val="dk1"/>
                </a:solidFill>
                <a:latin typeface="EB Garamond"/>
                <a:ea typeface="EB Garamond"/>
                <a:cs typeface="EB Garamond"/>
                <a:sym typeface="EB Garamond"/>
              </a:rPr>
              <a:t>Wind ejecta are produced by the high-speed winds that emanate from the merged object</a:t>
            </a:r>
            <a:endParaRPr b="1" sz="2000">
              <a:solidFill>
                <a:schemeClr val="dk1"/>
              </a:solidFill>
              <a:latin typeface="EB Garamond"/>
              <a:ea typeface="EB Garamond"/>
              <a:cs typeface="EB Garamond"/>
              <a:sym typeface="EB Garamond"/>
            </a:endParaRPr>
          </a:p>
        </p:txBody>
      </p:sp>
      <p:pic>
        <p:nvPicPr>
          <p:cNvPr id="103" name="Google Shape;103;p17"/>
          <p:cNvPicPr preferRelativeResize="0"/>
          <p:nvPr/>
        </p:nvPicPr>
        <p:blipFill>
          <a:blip r:embed="rId3">
            <a:alphaModFix/>
          </a:blip>
          <a:stretch>
            <a:fillRect/>
          </a:stretch>
        </p:blipFill>
        <p:spPr>
          <a:xfrm>
            <a:off x="4693700" y="1152475"/>
            <a:ext cx="4138600" cy="3713325"/>
          </a:xfrm>
          <a:prstGeom prst="rect">
            <a:avLst/>
          </a:prstGeom>
          <a:noFill/>
          <a:ln>
            <a:noFill/>
          </a:ln>
        </p:spPr>
      </p:pic>
      <p:sp>
        <p:nvSpPr>
          <p:cNvPr id="104" name="Google Shape;104;p17"/>
          <p:cNvSpPr txBox="1"/>
          <p:nvPr/>
        </p:nvSpPr>
        <p:spPr>
          <a:xfrm>
            <a:off x="155250" y="0"/>
            <a:ext cx="519900" cy="44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EB Garamond"/>
                <a:ea typeface="EB Garamond"/>
                <a:cs typeface="EB Garamond"/>
                <a:sym typeface="EB Garamond"/>
              </a:rPr>
              <a:t>4</a:t>
            </a:r>
            <a:endParaRPr b="1" sz="2000">
              <a:latin typeface="EB Garamond"/>
              <a:ea typeface="EB Garamond"/>
              <a:cs typeface="EB Garamond"/>
              <a:sym typeface="EB Garamon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18"/>
          <p:cNvSpPr txBox="1"/>
          <p:nvPr>
            <p:ph type="title"/>
          </p:nvPr>
        </p:nvSpPr>
        <p:spPr>
          <a:xfrm>
            <a:off x="311700" y="445025"/>
            <a:ext cx="8520600" cy="82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990"/>
              <a:buFont typeface="Arial"/>
              <a:buNone/>
            </a:pPr>
            <a:r>
              <a:rPr b="1" lang="en" sz="3018">
                <a:latin typeface="EB Garamond"/>
                <a:ea typeface="EB Garamond"/>
                <a:cs typeface="EB Garamond"/>
                <a:sym typeface="EB Garamond"/>
              </a:rPr>
              <a:t>Why is this important?</a:t>
            </a:r>
            <a:endParaRPr b="1" sz="3018">
              <a:latin typeface="EB Garamond"/>
              <a:ea typeface="EB Garamond"/>
              <a:cs typeface="EB Garamond"/>
              <a:sym typeface="EB Garamond"/>
            </a:endParaRPr>
          </a:p>
          <a:p>
            <a:pPr indent="0" lvl="0" marL="0" rtl="0" algn="l">
              <a:spcBef>
                <a:spcPts val="0"/>
              </a:spcBef>
              <a:spcAft>
                <a:spcPts val="0"/>
              </a:spcAft>
              <a:buSzPts val="990"/>
              <a:buNone/>
            </a:pPr>
            <a:r>
              <a:t/>
            </a:r>
            <a:endParaRPr sz="2520"/>
          </a:p>
        </p:txBody>
      </p:sp>
      <p:sp>
        <p:nvSpPr>
          <p:cNvPr id="110" name="Google Shape;110;p18"/>
          <p:cNvSpPr txBox="1"/>
          <p:nvPr>
            <p:ph idx="1" type="body"/>
          </p:nvPr>
        </p:nvSpPr>
        <p:spPr>
          <a:xfrm>
            <a:off x="311700" y="1144100"/>
            <a:ext cx="3560700" cy="3813600"/>
          </a:xfrm>
          <a:prstGeom prst="rect">
            <a:avLst/>
          </a:prstGeom>
        </p:spPr>
        <p:txBody>
          <a:bodyPr anchorCtr="0" anchor="t" bIns="91425" lIns="91425" spcFirstLastPara="1" rIns="91425" wrap="square" tIns="91425">
            <a:normAutofit lnSpcReduction="20000"/>
          </a:bodyPr>
          <a:lstStyle/>
          <a:p>
            <a:pPr indent="0" lvl="0" marL="0" rtl="0" algn="l">
              <a:lnSpc>
                <a:spcPct val="100000"/>
              </a:lnSpc>
              <a:spcBef>
                <a:spcPts val="0"/>
              </a:spcBef>
              <a:spcAft>
                <a:spcPts val="0"/>
              </a:spcAft>
              <a:buNone/>
            </a:pPr>
            <a:r>
              <a:rPr b="1" lang="en" sz="2000">
                <a:solidFill>
                  <a:schemeClr val="dk1"/>
                </a:solidFill>
                <a:latin typeface="EB Garamond"/>
                <a:ea typeface="EB Garamond"/>
                <a:cs typeface="EB Garamond"/>
                <a:sym typeface="EB Garamond"/>
              </a:rPr>
              <a:t>Before GW170817, people theorized that heavy elements </a:t>
            </a:r>
            <a:r>
              <a:rPr b="1" lang="en" sz="2000">
                <a:solidFill>
                  <a:schemeClr val="dk1"/>
                </a:solidFill>
                <a:latin typeface="EB Garamond"/>
                <a:ea typeface="EB Garamond"/>
                <a:cs typeface="EB Garamond"/>
                <a:sym typeface="EB Garamond"/>
              </a:rPr>
              <a:t>were created in BNS and NSBH mergers</a:t>
            </a:r>
            <a:r>
              <a:rPr b="1" lang="en" sz="2000">
                <a:solidFill>
                  <a:schemeClr val="dk1"/>
                </a:solidFill>
                <a:latin typeface="EB Garamond"/>
                <a:ea typeface="EB Garamond"/>
                <a:cs typeface="EB Garamond"/>
                <a:sym typeface="EB Garamond"/>
              </a:rPr>
              <a:t>. </a:t>
            </a:r>
            <a:endParaRPr b="1" sz="2000">
              <a:solidFill>
                <a:schemeClr val="dk1"/>
              </a:solidFill>
              <a:latin typeface="EB Garamond"/>
              <a:ea typeface="EB Garamond"/>
              <a:cs typeface="EB Garamond"/>
              <a:sym typeface="EB Garamond"/>
            </a:endParaRPr>
          </a:p>
          <a:p>
            <a:pPr indent="0" lvl="0" marL="0" rtl="0" algn="l">
              <a:lnSpc>
                <a:spcPct val="100000"/>
              </a:lnSpc>
              <a:spcBef>
                <a:spcPts val="0"/>
              </a:spcBef>
              <a:spcAft>
                <a:spcPts val="0"/>
              </a:spcAft>
              <a:buNone/>
            </a:pPr>
            <a:r>
              <a:t/>
            </a:r>
            <a:endParaRPr b="1" sz="2000">
              <a:solidFill>
                <a:schemeClr val="dk1"/>
              </a:solidFill>
              <a:latin typeface="EB Garamond"/>
              <a:ea typeface="EB Garamond"/>
              <a:cs typeface="EB Garamond"/>
              <a:sym typeface="EB Garamond"/>
            </a:endParaRPr>
          </a:p>
          <a:p>
            <a:pPr indent="0" lvl="0" marL="0" rtl="0" algn="l">
              <a:lnSpc>
                <a:spcPct val="100000"/>
              </a:lnSpc>
              <a:spcBef>
                <a:spcPts val="0"/>
              </a:spcBef>
              <a:spcAft>
                <a:spcPts val="0"/>
              </a:spcAft>
              <a:buClr>
                <a:schemeClr val="dk1"/>
              </a:buClr>
              <a:buSzPts val="1100"/>
              <a:buFont typeface="Arial"/>
              <a:buNone/>
            </a:pPr>
            <a:r>
              <a:rPr b="1" lang="en" sz="2000">
                <a:solidFill>
                  <a:schemeClr val="dk1"/>
                </a:solidFill>
                <a:latin typeface="EB Garamond"/>
                <a:ea typeface="EB Garamond"/>
                <a:cs typeface="EB Garamond"/>
                <a:sym typeface="EB Garamond"/>
              </a:rPr>
              <a:t>Rapid neutron-capture process (</a:t>
            </a:r>
            <a:r>
              <a:rPr b="1" i="1" lang="en" sz="2000">
                <a:solidFill>
                  <a:schemeClr val="dk1"/>
                </a:solidFill>
                <a:latin typeface="EB Garamond"/>
                <a:ea typeface="EB Garamond"/>
                <a:cs typeface="EB Garamond"/>
                <a:sym typeface="EB Garamond"/>
              </a:rPr>
              <a:t>r</a:t>
            </a:r>
            <a:r>
              <a:rPr b="1" lang="en" sz="2000">
                <a:solidFill>
                  <a:schemeClr val="dk1"/>
                </a:solidFill>
                <a:latin typeface="EB Garamond"/>
                <a:ea typeface="EB Garamond"/>
                <a:cs typeface="EB Garamond"/>
                <a:sym typeface="EB Garamond"/>
              </a:rPr>
              <a:t>-process nucleosynthesis)</a:t>
            </a:r>
            <a:endParaRPr b="1" sz="2000">
              <a:solidFill>
                <a:schemeClr val="dk1"/>
              </a:solidFill>
              <a:latin typeface="EB Garamond"/>
              <a:ea typeface="EB Garamond"/>
              <a:cs typeface="EB Garamond"/>
              <a:sym typeface="EB Garamond"/>
            </a:endParaRPr>
          </a:p>
          <a:p>
            <a:pPr indent="-355600" lvl="0" marL="457200" rtl="0" algn="l">
              <a:lnSpc>
                <a:spcPct val="100000"/>
              </a:lnSpc>
              <a:spcBef>
                <a:spcPts val="0"/>
              </a:spcBef>
              <a:spcAft>
                <a:spcPts val="0"/>
              </a:spcAft>
              <a:buClr>
                <a:schemeClr val="dk1"/>
              </a:buClr>
              <a:buSzPts val="2000"/>
              <a:buFont typeface="EB Garamond"/>
              <a:buChar char="●"/>
            </a:pPr>
            <a:r>
              <a:rPr b="1" lang="en" sz="2000">
                <a:solidFill>
                  <a:schemeClr val="dk1"/>
                </a:solidFill>
                <a:latin typeface="EB Garamond"/>
                <a:ea typeface="EB Garamond"/>
                <a:cs typeface="EB Garamond"/>
                <a:sym typeface="EB Garamond"/>
              </a:rPr>
              <a:t>Process by which heavy atomic nuclei in elements like gold, platinum, and uranium are synthesized </a:t>
            </a:r>
            <a:endParaRPr b="1" sz="2000">
              <a:solidFill>
                <a:schemeClr val="dk1"/>
              </a:solidFill>
              <a:latin typeface="EB Garamond"/>
              <a:ea typeface="EB Garamond"/>
              <a:cs typeface="EB Garamond"/>
              <a:sym typeface="EB Garamond"/>
            </a:endParaRPr>
          </a:p>
          <a:p>
            <a:pPr indent="0" lvl="0" marL="0" rtl="0" algn="l">
              <a:lnSpc>
                <a:spcPct val="100000"/>
              </a:lnSpc>
              <a:spcBef>
                <a:spcPts val="0"/>
              </a:spcBef>
              <a:spcAft>
                <a:spcPts val="0"/>
              </a:spcAft>
              <a:buNone/>
            </a:pPr>
            <a:r>
              <a:t/>
            </a:r>
            <a:endParaRPr b="1" sz="2000">
              <a:solidFill>
                <a:schemeClr val="dk1"/>
              </a:solidFill>
              <a:latin typeface="EB Garamond"/>
              <a:ea typeface="EB Garamond"/>
              <a:cs typeface="EB Garamond"/>
              <a:sym typeface="EB Garamond"/>
            </a:endParaRPr>
          </a:p>
          <a:p>
            <a:pPr indent="0" lvl="0" marL="0" rtl="0" algn="l">
              <a:lnSpc>
                <a:spcPct val="100000"/>
              </a:lnSpc>
              <a:spcBef>
                <a:spcPts val="0"/>
              </a:spcBef>
              <a:spcAft>
                <a:spcPts val="0"/>
              </a:spcAft>
              <a:buNone/>
            </a:pPr>
            <a:r>
              <a:rPr b="1" lang="en" sz="2000">
                <a:solidFill>
                  <a:schemeClr val="dk1"/>
                </a:solidFill>
                <a:latin typeface="EB Garamond"/>
                <a:ea typeface="EB Garamond"/>
                <a:cs typeface="EB Garamond"/>
                <a:sym typeface="EB Garamond"/>
              </a:rPr>
              <a:t>Now we can learn more about the elements on Earth. </a:t>
            </a:r>
            <a:endParaRPr b="1" sz="2000">
              <a:solidFill>
                <a:schemeClr val="dk1"/>
              </a:solidFill>
              <a:latin typeface="EB Garamond"/>
              <a:ea typeface="EB Garamond"/>
              <a:cs typeface="EB Garamond"/>
              <a:sym typeface="EB Garamond"/>
            </a:endParaRPr>
          </a:p>
        </p:txBody>
      </p:sp>
      <p:pic>
        <p:nvPicPr>
          <p:cNvPr id="111" name="Google Shape;111;p18"/>
          <p:cNvPicPr preferRelativeResize="0"/>
          <p:nvPr/>
        </p:nvPicPr>
        <p:blipFill rotWithShape="1">
          <a:blip r:embed="rId3">
            <a:alphaModFix/>
          </a:blip>
          <a:srcRect b="3400" l="9847" r="12675" t="1875"/>
          <a:stretch/>
        </p:blipFill>
        <p:spPr>
          <a:xfrm>
            <a:off x="4138625" y="1227175"/>
            <a:ext cx="4693677" cy="3226901"/>
          </a:xfrm>
          <a:prstGeom prst="rect">
            <a:avLst/>
          </a:prstGeom>
          <a:noFill/>
          <a:ln>
            <a:noFill/>
          </a:ln>
        </p:spPr>
      </p:pic>
      <p:sp>
        <p:nvSpPr>
          <p:cNvPr id="112" name="Google Shape;112;p18"/>
          <p:cNvSpPr/>
          <p:nvPr/>
        </p:nvSpPr>
        <p:spPr>
          <a:xfrm>
            <a:off x="7343700" y="1975275"/>
            <a:ext cx="1800300" cy="1730700"/>
          </a:xfrm>
          <a:prstGeom prst="ellipse">
            <a:avLst/>
          </a:prstGeom>
          <a:noFill/>
          <a:ln cap="flat" cmpd="sng" w="1143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8"/>
          <p:cNvSpPr/>
          <p:nvPr/>
        </p:nvSpPr>
        <p:spPr>
          <a:xfrm rot="2418335">
            <a:off x="5728637" y="1265587"/>
            <a:ext cx="2143573" cy="469324"/>
          </a:xfrm>
          <a:prstGeom prst="right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8"/>
          <p:cNvSpPr txBox="1"/>
          <p:nvPr/>
        </p:nvSpPr>
        <p:spPr>
          <a:xfrm>
            <a:off x="155250" y="0"/>
            <a:ext cx="519900" cy="44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EB Garamond"/>
                <a:ea typeface="EB Garamond"/>
                <a:cs typeface="EB Garamond"/>
                <a:sym typeface="EB Garamond"/>
              </a:rPr>
              <a:t>5</a:t>
            </a:r>
            <a:endParaRPr b="1" sz="2000">
              <a:latin typeface="EB Garamond"/>
              <a:ea typeface="EB Garamond"/>
              <a:cs typeface="EB Garamond"/>
              <a:sym typeface="EB Garamon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pic>
        <p:nvPicPr>
          <p:cNvPr id="119" name="Google Shape;119;p19"/>
          <p:cNvPicPr preferRelativeResize="0"/>
          <p:nvPr/>
        </p:nvPicPr>
        <p:blipFill>
          <a:blip r:embed="rId3">
            <a:alphaModFix/>
          </a:blip>
          <a:stretch>
            <a:fillRect/>
          </a:stretch>
        </p:blipFill>
        <p:spPr>
          <a:xfrm>
            <a:off x="7094175" y="1692100"/>
            <a:ext cx="1387625" cy="1759300"/>
          </a:xfrm>
          <a:prstGeom prst="rect">
            <a:avLst/>
          </a:prstGeom>
          <a:noFill/>
          <a:ln>
            <a:noFill/>
          </a:ln>
        </p:spPr>
      </p:pic>
      <p:pic>
        <p:nvPicPr>
          <p:cNvPr id="120" name="Google Shape;120;p19"/>
          <p:cNvPicPr preferRelativeResize="0"/>
          <p:nvPr/>
        </p:nvPicPr>
        <p:blipFill rotWithShape="1">
          <a:blip r:embed="rId4">
            <a:alphaModFix/>
          </a:blip>
          <a:srcRect b="36828" l="0" r="22785" t="0"/>
          <a:stretch/>
        </p:blipFill>
        <p:spPr>
          <a:xfrm>
            <a:off x="5147300" y="4095950"/>
            <a:ext cx="1768250" cy="871600"/>
          </a:xfrm>
          <a:prstGeom prst="rect">
            <a:avLst/>
          </a:prstGeom>
          <a:noFill/>
          <a:ln>
            <a:noFill/>
          </a:ln>
        </p:spPr>
      </p:pic>
      <p:sp>
        <p:nvSpPr>
          <p:cNvPr id="121" name="Google Shape;121;p19"/>
          <p:cNvSpPr txBox="1"/>
          <p:nvPr>
            <p:ph type="title"/>
          </p:nvPr>
        </p:nvSpPr>
        <p:spPr>
          <a:xfrm>
            <a:off x="311700" y="445025"/>
            <a:ext cx="8520600" cy="58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3020">
                <a:latin typeface="EB Garamond"/>
                <a:ea typeface="EB Garamond"/>
                <a:cs typeface="EB Garamond"/>
                <a:sym typeface="EB Garamond"/>
              </a:rPr>
              <a:t>Zwicky Transient Facility (ZTF)</a:t>
            </a:r>
            <a:endParaRPr b="1" sz="3020">
              <a:latin typeface="EB Garamond"/>
              <a:ea typeface="EB Garamond"/>
              <a:cs typeface="EB Garamond"/>
              <a:sym typeface="EB Garamond"/>
            </a:endParaRPr>
          </a:p>
        </p:txBody>
      </p:sp>
      <p:sp>
        <p:nvSpPr>
          <p:cNvPr id="122" name="Google Shape;122;p19"/>
          <p:cNvSpPr txBox="1"/>
          <p:nvPr>
            <p:ph idx="1" type="body"/>
          </p:nvPr>
        </p:nvSpPr>
        <p:spPr>
          <a:xfrm>
            <a:off x="311700" y="1399075"/>
            <a:ext cx="3074700" cy="34779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Clr>
                <a:schemeClr val="dk1"/>
              </a:buClr>
              <a:buSzPts val="2000"/>
              <a:buFont typeface="EB Garamond"/>
              <a:buChar char="●"/>
            </a:pPr>
            <a:r>
              <a:rPr b="1" lang="en" sz="2000">
                <a:solidFill>
                  <a:schemeClr val="dk1"/>
                </a:solidFill>
                <a:latin typeface="EB Garamond"/>
                <a:ea typeface="EB Garamond"/>
                <a:cs typeface="EB Garamond"/>
                <a:sym typeface="EB Garamond"/>
              </a:rPr>
              <a:t>Large field of view (FOV) of 47 sq deg</a:t>
            </a:r>
            <a:endParaRPr b="1" sz="2000">
              <a:solidFill>
                <a:schemeClr val="dk1"/>
              </a:solidFill>
              <a:latin typeface="EB Garamond"/>
              <a:ea typeface="EB Garamond"/>
              <a:cs typeface="EB Garamond"/>
              <a:sym typeface="EB Garamond"/>
            </a:endParaRPr>
          </a:p>
          <a:p>
            <a:pPr indent="-355600" lvl="0" marL="457200" rtl="0" algn="l">
              <a:spcBef>
                <a:spcPts val="0"/>
              </a:spcBef>
              <a:spcAft>
                <a:spcPts val="0"/>
              </a:spcAft>
              <a:buClr>
                <a:schemeClr val="dk1"/>
              </a:buClr>
              <a:buSzPts val="2000"/>
              <a:buFont typeface="EB Garamond"/>
              <a:buChar char="●"/>
            </a:pPr>
            <a:r>
              <a:rPr b="1" lang="en" sz="2000">
                <a:solidFill>
                  <a:schemeClr val="dk1"/>
                </a:solidFill>
                <a:latin typeface="EB Garamond"/>
                <a:ea typeface="EB Garamond"/>
                <a:cs typeface="EB Garamond"/>
                <a:sym typeface="EB Garamond"/>
              </a:rPr>
              <a:t>Surveys the entire northern sky every few nights</a:t>
            </a:r>
            <a:endParaRPr b="1" sz="2000">
              <a:solidFill>
                <a:schemeClr val="dk1"/>
              </a:solidFill>
              <a:latin typeface="EB Garamond"/>
              <a:ea typeface="EB Garamond"/>
              <a:cs typeface="EB Garamond"/>
              <a:sym typeface="EB Garamond"/>
            </a:endParaRPr>
          </a:p>
          <a:p>
            <a:pPr indent="-355600" lvl="0" marL="457200" rtl="0" algn="l">
              <a:spcBef>
                <a:spcPts val="0"/>
              </a:spcBef>
              <a:spcAft>
                <a:spcPts val="0"/>
              </a:spcAft>
              <a:buClr>
                <a:schemeClr val="dk1"/>
              </a:buClr>
              <a:buSzPts val="2000"/>
              <a:buFont typeface="EB Garamond"/>
              <a:buChar char="●"/>
            </a:pPr>
            <a:r>
              <a:rPr b="1" lang="en" sz="2000">
                <a:solidFill>
                  <a:schemeClr val="dk1"/>
                </a:solidFill>
                <a:latin typeface="EB Garamond"/>
                <a:ea typeface="EB Garamond"/>
                <a:cs typeface="EB Garamond"/>
                <a:sym typeface="EB Garamond"/>
              </a:rPr>
              <a:t>Searches for KN counterparts  </a:t>
            </a:r>
            <a:endParaRPr b="1" sz="2000">
              <a:solidFill>
                <a:schemeClr val="dk1"/>
              </a:solidFill>
              <a:latin typeface="EB Garamond"/>
              <a:ea typeface="EB Garamond"/>
              <a:cs typeface="EB Garamond"/>
              <a:sym typeface="EB Garamond"/>
            </a:endParaRPr>
          </a:p>
          <a:p>
            <a:pPr indent="-355600" lvl="0" marL="457200" rtl="0" algn="l">
              <a:spcBef>
                <a:spcPts val="0"/>
              </a:spcBef>
              <a:spcAft>
                <a:spcPts val="0"/>
              </a:spcAft>
              <a:buClr>
                <a:schemeClr val="dk1"/>
              </a:buClr>
              <a:buSzPts val="2000"/>
              <a:buFont typeface="EB Garamond"/>
              <a:buChar char="●"/>
            </a:pPr>
            <a:r>
              <a:rPr b="1" lang="en" sz="2000">
                <a:solidFill>
                  <a:schemeClr val="dk1"/>
                </a:solidFill>
                <a:latin typeface="EB Garamond"/>
                <a:ea typeface="EB Garamond"/>
                <a:cs typeface="EB Garamond"/>
                <a:sym typeface="EB Garamond"/>
              </a:rPr>
              <a:t>“Triggered” after a compelling GW event</a:t>
            </a:r>
            <a:endParaRPr b="1" sz="2000">
              <a:solidFill>
                <a:schemeClr val="dk1"/>
              </a:solidFill>
              <a:latin typeface="EB Garamond"/>
              <a:ea typeface="EB Garamond"/>
              <a:cs typeface="EB Garamond"/>
              <a:sym typeface="EB Garamond"/>
            </a:endParaRPr>
          </a:p>
        </p:txBody>
      </p:sp>
      <p:pic>
        <p:nvPicPr>
          <p:cNvPr id="123" name="Google Shape;123;p19"/>
          <p:cNvPicPr preferRelativeResize="0"/>
          <p:nvPr/>
        </p:nvPicPr>
        <p:blipFill rotWithShape="1">
          <a:blip r:embed="rId5">
            <a:alphaModFix/>
          </a:blip>
          <a:srcRect b="0" l="4960" r="3169" t="0"/>
          <a:stretch/>
        </p:blipFill>
        <p:spPr>
          <a:xfrm>
            <a:off x="3386475" y="1399075"/>
            <a:ext cx="3529075" cy="1829125"/>
          </a:xfrm>
          <a:prstGeom prst="rect">
            <a:avLst/>
          </a:prstGeom>
          <a:noFill/>
          <a:ln>
            <a:noFill/>
          </a:ln>
        </p:spPr>
      </p:pic>
      <p:sp>
        <p:nvSpPr>
          <p:cNvPr id="124" name="Google Shape;124;p19"/>
          <p:cNvSpPr/>
          <p:nvPr/>
        </p:nvSpPr>
        <p:spPr>
          <a:xfrm rot="3153746">
            <a:off x="4047140" y="3279651"/>
            <a:ext cx="1895553" cy="227892"/>
          </a:xfrm>
          <a:prstGeom prst="right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9"/>
          <p:cNvSpPr txBox="1"/>
          <p:nvPr/>
        </p:nvSpPr>
        <p:spPr>
          <a:xfrm>
            <a:off x="6739625" y="846050"/>
            <a:ext cx="2096700" cy="69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chemeClr val="dk1"/>
                </a:solidFill>
                <a:latin typeface="EB Garamond"/>
                <a:ea typeface="EB Garamond"/>
                <a:cs typeface="EB Garamond"/>
                <a:sym typeface="EB Garamond"/>
              </a:rPr>
              <a:t>Each white circle is a candidate</a:t>
            </a:r>
            <a:endParaRPr/>
          </a:p>
        </p:txBody>
      </p:sp>
      <p:sp>
        <p:nvSpPr>
          <p:cNvPr id="126" name="Google Shape;126;p19"/>
          <p:cNvSpPr/>
          <p:nvPr/>
        </p:nvSpPr>
        <p:spPr>
          <a:xfrm rot="-269675">
            <a:off x="4758596" y="1894479"/>
            <a:ext cx="2392658" cy="227789"/>
          </a:xfrm>
          <a:prstGeom prst="right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9"/>
          <p:cNvSpPr txBox="1"/>
          <p:nvPr/>
        </p:nvSpPr>
        <p:spPr>
          <a:xfrm>
            <a:off x="5147325" y="3228200"/>
            <a:ext cx="1768200" cy="93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chemeClr val="dk1"/>
                </a:solidFill>
                <a:latin typeface="EB Garamond"/>
                <a:ea typeface="EB Garamond"/>
                <a:cs typeface="EB Garamond"/>
                <a:sym typeface="EB Garamond"/>
              </a:rPr>
              <a:t>Each square is a ZTF field</a:t>
            </a:r>
            <a:r>
              <a:rPr lang="en"/>
              <a:t> </a:t>
            </a:r>
            <a:endParaRPr/>
          </a:p>
        </p:txBody>
      </p:sp>
      <p:sp>
        <p:nvSpPr>
          <p:cNvPr id="128" name="Google Shape;128;p19"/>
          <p:cNvSpPr/>
          <p:nvPr/>
        </p:nvSpPr>
        <p:spPr>
          <a:xfrm>
            <a:off x="5559225" y="3942300"/>
            <a:ext cx="799500" cy="735600"/>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9"/>
          <p:cNvSpPr/>
          <p:nvPr/>
        </p:nvSpPr>
        <p:spPr>
          <a:xfrm>
            <a:off x="7156275" y="1575825"/>
            <a:ext cx="626400" cy="579000"/>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0" name="Google Shape;130;p19"/>
          <p:cNvPicPr preferRelativeResize="0"/>
          <p:nvPr/>
        </p:nvPicPr>
        <p:blipFill rotWithShape="1">
          <a:blip r:embed="rId6">
            <a:alphaModFix/>
          </a:blip>
          <a:srcRect b="0" l="0" r="0" t="9575"/>
          <a:stretch/>
        </p:blipFill>
        <p:spPr>
          <a:xfrm>
            <a:off x="7886175" y="3942288"/>
            <a:ext cx="1078100" cy="1009714"/>
          </a:xfrm>
          <a:prstGeom prst="rect">
            <a:avLst/>
          </a:prstGeom>
          <a:noFill/>
          <a:ln>
            <a:noFill/>
          </a:ln>
        </p:spPr>
      </p:pic>
      <p:sp>
        <p:nvSpPr>
          <p:cNvPr id="131" name="Google Shape;131;p19"/>
          <p:cNvSpPr txBox="1"/>
          <p:nvPr/>
        </p:nvSpPr>
        <p:spPr>
          <a:xfrm>
            <a:off x="155250" y="0"/>
            <a:ext cx="519900" cy="44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EB Garamond"/>
                <a:ea typeface="EB Garamond"/>
                <a:cs typeface="EB Garamond"/>
                <a:sym typeface="EB Garamond"/>
              </a:rPr>
              <a:t>6</a:t>
            </a:r>
            <a:endParaRPr b="1" sz="2000">
              <a:latin typeface="EB Garamond"/>
              <a:ea typeface="EB Garamond"/>
              <a:cs typeface="EB Garamond"/>
              <a:sym typeface="EB Garamon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0"/>
          <p:cNvSpPr txBox="1"/>
          <p:nvPr>
            <p:ph type="title"/>
          </p:nvPr>
        </p:nvSpPr>
        <p:spPr>
          <a:xfrm>
            <a:off x="313350" y="435225"/>
            <a:ext cx="8517300" cy="58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3020">
                <a:latin typeface="EB Garamond"/>
                <a:ea typeface="EB Garamond"/>
                <a:cs typeface="EB Garamond"/>
                <a:sym typeface="EB Garamond"/>
              </a:rPr>
              <a:t>What Do We Get From ZTF?</a:t>
            </a:r>
            <a:endParaRPr b="1" sz="3020">
              <a:latin typeface="EB Garamond"/>
              <a:ea typeface="EB Garamond"/>
              <a:cs typeface="EB Garamond"/>
              <a:sym typeface="EB Garamond"/>
            </a:endParaRPr>
          </a:p>
        </p:txBody>
      </p:sp>
      <p:pic>
        <p:nvPicPr>
          <p:cNvPr id="137" name="Google Shape;137;p20"/>
          <p:cNvPicPr preferRelativeResize="0"/>
          <p:nvPr/>
        </p:nvPicPr>
        <p:blipFill rotWithShape="1">
          <a:blip r:embed="rId3">
            <a:alphaModFix/>
          </a:blip>
          <a:srcRect b="1493" l="0" r="0" t="1503"/>
          <a:stretch/>
        </p:blipFill>
        <p:spPr>
          <a:xfrm>
            <a:off x="570188" y="1546025"/>
            <a:ext cx="8003625" cy="2928799"/>
          </a:xfrm>
          <a:prstGeom prst="rect">
            <a:avLst/>
          </a:prstGeom>
          <a:noFill/>
          <a:ln>
            <a:noFill/>
          </a:ln>
        </p:spPr>
      </p:pic>
      <p:pic>
        <p:nvPicPr>
          <p:cNvPr id="138" name="Google Shape;138;p20"/>
          <p:cNvPicPr preferRelativeResize="0"/>
          <p:nvPr/>
        </p:nvPicPr>
        <p:blipFill rotWithShape="1">
          <a:blip r:embed="rId4">
            <a:alphaModFix/>
          </a:blip>
          <a:srcRect b="0" l="4960" r="3169" t="0"/>
          <a:stretch/>
        </p:blipFill>
        <p:spPr>
          <a:xfrm>
            <a:off x="6034000" y="71775"/>
            <a:ext cx="2539834" cy="1316400"/>
          </a:xfrm>
          <a:prstGeom prst="rect">
            <a:avLst/>
          </a:prstGeom>
          <a:noFill/>
          <a:ln>
            <a:noFill/>
          </a:ln>
        </p:spPr>
      </p:pic>
      <p:sp>
        <p:nvSpPr>
          <p:cNvPr id="139" name="Google Shape;139;p20"/>
          <p:cNvSpPr txBox="1"/>
          <p:nvPr/>
        </p:nvSpPr>
        <p:spPr>
          <a:xfrm>
            <a:off x="155250" y="0"/>
            <a:ext cx="519900" cy="44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EB Garamond"/>
                <a:ea typeface="EB Garamond"/>
                <a:cs typeface="EB Garamond"/>
                <a:sym typeface="EB Garamond"/>
              </a:rPr>
              <a:t>7</a:t>
            </a:r>
            <a:endParaRPr b="1" sz="2000">
              <a:latin typeface="EB Garamond"/>
              <a:ea typeface="EB Garamond"/>
              <a:cs typeface="EB Garamond"/>
              <a:sym typeface="EB Garamon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1"/>
          <p:cNvSpPr txBox="1"/>
          <p:nvPr>
            <p:ph type="title"/>
          </p:nvPr>
        </p:nvSpPr>
        <p:spPr>
          <a:xfrm>
            <a:off x="311700" y="358025"/>
            <a:ext cx="7119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3000">
                <a:latin typeface="EB Garamond"/>
                <a:ea typeface="EB Garamond"/>
                <a:cs typeface="EB Garamond"/>
                <a:sym typeface="EB Garamond"/>
              </a:rPr>
              <a:t>Lightcurve of a</a:t>
            </a:r>
            <a:r>
              <a:rPr b="1" lang="en" sz="3000">
                <a:latin typeface="EB Garamond"/>
                <a:ea typeface="EB Garamond"/>
                <a:cs typeface="EB Garamond"/>
                <a:sym typeface="EB Garamond"/>
              </a:rPr>
              <a:t> S230627c KN candidate</a:t>
            </a:r>
            <a:endParaRPr b="1" sz="3000">
              <a:latin typeface="EB Garamond"/>
              <a:ea typeface="EB Garamond"/>
              <a:cs typeface="EB Garamond"/>
              <a:sym typeface="EB Garamond"/>
            </a:endParaRPr>
          </a:p>
        </p:txBody>
      </p:sp>
      <p:sp>
        <p:nvSpPr>
          <p:cNvPr id="145" name="Google Shape;145;p21"/>
          <p:cNvSpPr txBox="1"/>
          <p:nvPr/>
        </p:nvSpPr>
        <p:spPr>
          <a:xfrm>
            <a:off x="311700" y="930725"/>
            <a:ext cx="4143600" cy="4119600"/>
          </a:xfrm>
          <a:prstGeom prst="rect">
            <a:avLst/>
          </a:prstGeom>
          <a:noFill/>
          <a:ln>
            <a:noFill/>
          </a:ln>
        </p:spPr>
        <p:txBody>
          <a:bodyPr anchorCtr="0" anchor="t" bIns="91425" lIns="91425" spcFirstLastPara="1" rIns="91425" wrap="square" tIns="91425">
            <a:noAutofit/>
          </a:bodyPr>
          <a:lstStyle/>
          <a:p>
            <a:pPr indent="-355600" lvl="0" marL="457200" rtl="0" algn="l">
              <a:lnSpc>
                <a:spcPct val="115000"/>
              </a:lnSpc>
              <a:spcBef>
                <a:spcPts val="0"/>
              </a:spcBef>
              <a:spcAft>
                <a:spcPts val="0"/>
              </a:spcAft>
              <a:buSzPts val="2000"/>
              <a:buChar char="●"/>
            </a:pPr>
            <a:r>
              <a:rPr b="1" lang="en" sz="2000">
                <a:solidFill>
                  <a:schemeClr val="dk1"/>
                </a:solidFill>
                <a:latin typeface="EB Garamond"/>
                <a:ea typeface="EB Garamond"/>
                <a:cs typeface="EB Garamond"/>
                <a:sym typeface="EB Garamond"/>
              </a:rPr>
              <a:t>S230627c: detected by LIGO</a:t>
            </a:r>
            <a:endParaRPr b="1" sz="2000">
              <a:solidFill>
                <a:schemeClr val="dk1"/>
              </a:solidFill>
              <a:latin typeface="EB Garamond"/>
              <a:ea typeface="EB Garamond"/>
              <a:cs typeface="EB Garamond"/>
              <a:sym typeface="EB Garamond"/>
            </a:endParaRPr>
          </a:p>
          <a:p>
            <a:pPr indent="-355600" lvl="0" marL="457200" rtl="0" algn="l">
              <a:lnSpc>
                <a:spcPct val="115000"/>
              </a:lnSpc>
              <a:spcBef>
                <a:spcPts val="0"/>
              </a:spcBef>
              <a:spcAft>
                <a:spcPts val="0"/>
              </a:spcAft>
              <a:buClr>
                <a:schemeClr val="dk1"/>
              </a:buClr>
              <a:buSzPts val="2000"/>
              <a:buFont typeface="EB Garamond"/>
              <a:buChar char="●"/>
            </a:pPr>
            <a:r>
              <a:rPr b="1" lang="en" sz="2000">
                <a:solidFill>
                  <a:schemeClr val="dk1"/>
                </a:solidFill>
                <a:latin typeface="EB Garamond"/>
                <a:ea typeface="EB Garamond"/>
                <a:cs typeface="EB Garamond"/>
                <a:sym typeface="EB Garamond"/>
              </a:rPr>
              <a:t>ZTF was triggered and generated candidates</a:t>
            </a:r>
            <a:endParaRPr b="1" sz="2000">
              <a:solidFill>
                <a:schemeClr val="dk1"/>
              </a:solidFill>
              <a:latin typeface="EB Garamond"/>
              <a:ea typeface="EB Garamond"/>
              <a:cs typeface="EB Garamond"/>
              <a:sym typeface="EB Garamond"/>
            </a:endParaRPr>
          </a:p>
          <a:p>
            <a:pPr indent="-355600" lvl="0" marL="457200" rtl="0" algn="l">
              <a:lnSpc>
                <a:spcPct val="115000"/>
              </a:lnSpc>
              <a:spcBef>
                <a:spcPts val="0"/>
              </a:spcBef>
              <a:spcAft>
                <a:spcPts val="0"/>
              </a:spcAft>
              <a:buSzPts val="2000"/>
              <a:buChar char="●"/>
            </a:pPr>
            <a:r>
              <a:rPr b="1" lang="en" sz="2000">
                <a:solidFill>
                  <a:schemeClr val="dk1"/>
                </a:solidFill>
                <a:latin typeface="EB Garamond"/>
                <a:ea typeface="EB Garamond"/>
                <a:cs typeface="EB Garamond"/>
                <a:sym typeface="EB Garamond"/>
              </a:rPr>
              <a:t>The lightcurve shown is for a good candidate</a:t>
            </a:r>
            <a:endParaRPr b="1" sz="2000">
              <a:solidFill>
                <a:schemeClr val="dk1"/>
              </a:solidFill>
              <a:latin typeface="EB Garamond"/>
              <a:ea typeface="EB Garamond"/>
              <a:cs typeface="EB Garamond"/>
              <a:sym typeface="EB Garamond"/>
            </a:endParaRPr>
          </a:p>
          <a:p>
            <a:pPr indent="-355600" lvl="0" marL="457200" rtl="0" algn="l">
              <a:lnSpc>
                <a:spcPct val="115000"/>
              </a:lnSpc>
              <a:spcBef>
                <a:spcPts val="0"/>
              </a:spcBef>
              <a:spcAft>
                <a:spcPts val="0"/>
              </a:spcAft>
              <a:buSzPts val="2000"/>
              <a:buChar char="●"/>
            </a:pPr>
            <a:r>
              <a:rPr b="1" lang="en" sz="2000">
                <a:solidFill>
                  <a:schemeClr val="dk1"/>
                </a:solidFill>
                <a:latin typeface="EB Garamond"/>
                <a:ea typeface="EB Garamond"/>
                <a:cs typeface="EB Garamond"/>
                <a:sym typeface="EB Garamond"/>
              </a:rPr>
              <a:t>A good candidate has fast evolution (fast-fading) </a:t>
            </a:r>
            <a:endParaRPr b="1" sz="2000">
              <a:solidFill>
                <a:schemeClr val="dk1"/>
              </a:solidFill>
              <a:latin typeface="EB Garamond"/>
              <a:ea typeface="EB Garamond"/>
              <a:cs typeface="EB Garamond"/>
              <a:sym typeface="EB Garamond"/>
            </a:endParaRPr>
          </a:p>
          <a:p>
            <a:pPr indent="-355600" lvl="0" marL="457200" rtl="0" algn="l">
              <a:lnSpc>
                <a:spcPct val="115000"/>
              </a:lnSpc>
              <a:spcBef>
                <a:spcPts val="0"/>
              </a:spcBef>
              <a:spcAft>
                <a:spcPts val="0"/>
              </a:spcAft>
              <a:buClr>
                <a:schemeClr val="dk1"/>
              </a:buClr>
              <a:buSzPts val="2000"/>
              <a:buFont typeface="EB Garamond"/>
              <a:buChar char="●"/>
            </a:pPr>
            <a:r>
              <a:rPr b="1" lang="en" sz="2000">
                <a:solidFill>
                  <a:schemeClr val="dk1"/>
                </a:solidFill>
                <a:latin typeface="EB Garamond"/>
                <a:ea typeface="EB Garamond"/>
                <a:cs typeface="EB Garamond"/>
                <a:sym typeface="EB Garamond"/>
              </a:rPr>
              <a:t>For follow-up observations, telescopes like Keck, Gemini, GIT, LCO P60, P200 are used</a:t>
            </a:r>
            <a:endParaRPr b="1" sz="2000">
              <a:solidFill>
                <a:schemeClr val="dk1"/>
              </a:solidFill>
              <a:latin typeface="EB Garamond"/>
              <a:ea typeface="EB Garamond"/>
              <a:cs typeface="EB Garamond"/>
              <a:sym typeface="EB Garamond"/>
            </a:endParaRPr>
          </a:p>
          <a:p>
            <a:pPr indent="-355600" lvl="0" marL="457200" rtl="0" algn="l">
              <a:lnSpc>
                <a:spcPct val="115000"/>
              </a:lnSpc>
              <a:spcBef>
                <a:spcPts val="0"/>
              </a:spcBef>
              <a:spcAft>
                <a:spcPts val="0"/>
              </a:spcAft>
              <a:buClr>
                <a:schemeClr val="dk1"/>
              </a:buClr>
              <a:buSzPts val="2000"/>
              <a:buFont typeface="EB Garamond"/>
              <a:buChar char="●"/>
            </a:pPr>
            <a:r>
              <a:rPr b="1" lang="en" sz="2000">
                <a:solidFill>
                  <a:schemeClr val="dk1"/>
                </a:solidFill>
                <a:latin typeface="EB Garamond"/>
                <a:ea typeface="EB Garamond"/>
                <a:cs typeface="EB Garamond"/>
                <a:sym typeface="EB Garamond"/>
              </a:rPr>
              <a:t>No KN was found for S230627c</a:t>
            </a:r>
            <a:endParaRPr b="1" sz="2000">
              <a:solidFill>
                <a:schemeClr val="dk1"/>
              </a:solidFill>
              <a:latin typeface="EB Garamond"/>
              <a:ea typeface="EB Garamond"/>
              <a:cs typeface="EB Garamond"/>
              <a:sym typeface="EB Garamond"/>
            </a:endParaRPr>
          </a:p>
        </p:txBody>
      </p:sp>
      <p:pic>
        <p:nvPicPr>
          <p:cNvPr id="146" name="Google Shape;146;p21"/>
          <p:cNvPicPr preferRelativeResize="0"/>
          <p:nvPr/>
        </p:nvPicPr>
        <p:blipFill rotWithShape="1">
          <a:blip r:embed="rId3">
            <a:alphaModFix/>
          </a:blip>
          <a:srcRect b="0" l="0" r="16555" t="0"/>
          <a:stretch/>
        </p:blipFill>
        <p:spPr>
          <a:xfrm>
            <a:off x="4455175" y="930725"/>
            <a:ext cx="4579601" cy="4008024"/>
          </a:xfrm>
          <a:prstGeom prst="rect">
            <a:avLst/>
          </a:prstGeom>
          <a:noFill/>
          <a:ln>
            <a:noFill/>
          </a:ln>
        </p:spPr>
      </p:pic>
      <p:sp>
        <p:nvSpPr>
          <p:cNvPr id="147" name="Google Shape;147;p21"/>
          <p:cNvSpPr txBox="1"/>
          <p:nvPr/>
        </p:nvSpPr>
        <p:spPr>
          <a:xfrm>
            <a:off x="155250" y="0"/>
            <a:ext cx="519900" cy="44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EB Garamond"/>
                <a:ea typeface="EB Garamond"/>
                <a:cs typeface="EB Garamond"/>
                <a:sym typeface="EB Garamond"/>
              </a:rPr>
              <a:t>8</a:t>
            </a:r>
            <a:endParaRPr b="1" sz="2000">
              <a:latin typeface="EB Garamond"/>
              <a:ea typeface="EB Garamond"/>
              <a:cs typeface="EB Garamond"/>
              <a:sym typeface="EB Garamon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