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Average"/>
      <p:regular r:id="rId22"/>
    </p:embeddedFont>
    <p:embeddedFont>
      <p:font typeface="Oswald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Average-regular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font" Target="fonts/Oswald-bold.fntdata"/><Relationship Id="rId12" Type="http://schemas.openxmlformats.org/officeDocument/2006/relationships/slide" Target="slides/slide7.xml"/><Relationship Id="rId23" Type="http://schemas.openxmlformats.org/officeDocument/2006/relationships/font" Target="fonts/Oswa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3d7f43a1bd_1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3d7f43a1bd_1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3d7f43a1bd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3d7f43a1bd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75b4d42d1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75b4d42d1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3d7f43a1bd_1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3d7f43a1bd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75b4d42d1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75b4d42d1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3d7f43a1bd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3d7f43a1bd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75b4d42d1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75b4d42d1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75b4d42d1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75b4d42d1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3d7f43a1b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3d7f43a1b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3d7f43a1bd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3d7f43a1bd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75b4d42d1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75b4d42d1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3d7f43a1b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3d7f43a1b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75b4d42d1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75b4d42d1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3d7f43a1bd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3d7f43a1bd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3d7f43a1bd_1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3d7f43a1bd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drive.google.com/file/d/1ux7wi007eU0VUUQ_fnfOVOYM4R9Kgt_o/view" TargetMode="External"/><Relationship Id="rId4" Type="http://schemas.openxmlformats.org/officeDocument/2006/relationships/image" Target="../media/image8.jpg"/><Relationship Id="rId5" Type="http://schemas.openxmlformats.org/officeDocument/2006/relationships/hyperlink" Target="http://drive.google.com/file/d/1EAIqRZeSso24G7zq17GC_oBb714EiXoc/view" TargetMode="External"/><Relationship Id="rId6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pvsFtsr1gy6Q7VxpOAWfiEZDX9AGGcEr/view" TargetMode="External"/><Relationship Id="rId4" Type="http://schemas.openxmlformats.org/officeDocument/2006/relationships/image" Target="../media/image5.jpg"/><Relationship Id="rId5" Type="http://schemas.openxmlformats.org/officeDocument/2006/relationships/hyperlink" Target="http://drive.google.com/file/d/1VC9JqM95OfOAoNKAJGOr1ffyFXllfF5I/view" TargetMode="External"/><Relationship Id="rId6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Simulating Binary Neutron Star Mergers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2893050"/>
            <a:ext cx="7801500" cy="1415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Carter Anderson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Mentors: Isaac Legred &amp; Katerina Chatziioannou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Simulations</a:t>
            </a:r>
            <a:endParaRPr/>
          </a:p>
        </p:txBody>
      </p:sp>
      <p:pic>
        <p:nvPicPr>
          <p:cNvPr id="148" name="Google Shape;148;p22"/>
          <p:cNvPicPr preferRelativeResize="0"/>
          <p:nvPr/>
        </p:nvPicPr>
        <p:blipFill rotWithShape="1">
          <a:blip r:embed="rId3">
            <a:alphaModFix/>
          </a:blip>
          <a:srcRect b="0" l="0" r="1019" t="0"/>
          <a:stretch/>
        </p:blipFill>
        <p:spPr>
          <a:xfrm>
            <a:off x="263125" y="1219350"/>
            <a:ext cx="3914075" cy="2704799"/>
          </a:xfrm>
          <a:prstGeom prst="rect">
            <a:avLst/>
          </a:prstGeom>
          <a:noFill/>
          <a:ln cap="flat" cmpd="sng" w="28575">
            <a:solidFill>
              <a:srgbClr val="1C1D1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9" name="Google Shape;14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6500" y="1214018"/>
            <a:ext cx="3954351" cy="2715456"/>
          </a:xfrm>
          <a:prstGeom prst="rect">
            <a:avLst/>
          </a:prstGeom>
          <a:noFill/>
          <a:ln cap="flat" cmpd="sng" w="28575">
            <a:solidFill>
              <a:srgbClr val="1C1D1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0" name="Google Shape;150;p22"/>
          <p:cNvSpPr txBox="1"/>
          <p:nvPr/>
        </p:nvSpPr>
        <p:spPr>
          <a:xfrm>
            <a:off x="1208975" y="4075725"/>
            <a:ext cx="28788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Phase Transition 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5385525" y="4125775"/>
            <a:ext cx="28788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No </a:t>
            </a: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Phase Transition 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Simulations</a:t>
            </a:r>
            <a:endParaRPr/>
          </a:p>
        </p:txBody>
      </p:sp>
      <p:pic>
        <p:nvPicPr>
          <p:cNvPr id="157" name="Google Shape;1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1149" y="1069463"/>
            <a:ext cx="4792849" cy="3280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3"/>
          <p:cNvPicPr preferRelativeResize="0"/>
          <p:nvPr/>
        </p:nvPicPr>
        <p:blipFill rotWithShape="1">
          <a:blip r:embed="rId3">
            <a:alphaModFix/>
          </a:blip>
          <a:srcRect b="78031" l="0" r="83287" t="0"/>
          <a:stretch/>
        </p:blipFill>
        <p:spPr>
          <a:xfrm>
            <a:off x="4351150" y="3629615"/>
            <a:ext cx="801001" cy="72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69475"/>
            <a:ext cx="4771684" cy="328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/>
          <p:nvPr/>
        </p:nvSpPr>
        <p:spPr>
          <a:xfrm>
            <a:off x="1198900" y="4402150"/>
            <a:ext cx="28788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Phase Transition 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5709675" y="4402150"/>
            <a:ext cx="28788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No </a:t>
            </a: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Phase Transition 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 of EoS on SubCell Methods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Smoother parametrizations work better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TCI </a:t>
            </a:r>
            <a:r>
              <a:rPr lang="en"/>
              <a:t>flagging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Cost of checking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Atmosphere settings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cxnSp>
        <p:nvCxnSpPr>
          <p:cNvPr id="168" name="Google Shape;168;p24"/>
          <p:cNvCxnSpPr/>
          <p:nvPr/>
        </p:nvCxnSpPr>
        <p:spPr>
          <a:xfrm>
            <a:off x="255500" y="1055350"/>
            <a:ext cx="4617600" cy="90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9" name="Google Shape;16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0075" y="1599800"/>
            <a:ext cx="4617600" cy="3463200"/>
          </a:xfrm>
          <a:prstGeom prst="rect">
            <a:avLst/>
          </a:prstGeom>
          <a:noFill/>
          <a:ln cap="flat" cmpd="sng" w="28575">
            <a:solidFill>
              <a:srgbClr val="1C1D1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175" name="Google Shape;17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Convergence testing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Evaluate more EoS choices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Loss of accuracy by finite difference  </a:t>
            </a:r>
            <a:endParaRPr/>
          </a:p>
        </p:txBody>
      </p:sp>
      <p:cxnSp>
        <p:nvCxnSpPr>
          <p:cNvPr id="176" name="Google Shape;176;p25"/>
          <p:cNvCxnSpPr/>
          <p:nvPr/>
        </p:nvCxnSpPr>
        <p:spPr>
          <a:xfrm>
            <a:off x="255500" y="1055350"/>
            <a:ext cx="4617600" cy="90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points:</a:t>
            </a:r>
            <a:endParaRPr/>
          </a:p>
        </p:txBody>
      </p:sp>
      <p:sp>
        <p:nvSpPr>
          <p:cNvPr id="182" name="Google Shape;18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Subcell Numerical Methods offer an exciting new possibility for astrophysical simulation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EoS choice DOES effect simulation efficiency</a:t>
            </a:r>
            <a:endParaRPr/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Smooth EoS seem faster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Acknowledgments</a:t>
            </a:r>
            <a:endParaRPr/>
          </a:p>
        </p:txBody>
      </p:sp>
      <p:pic>
        <p:nvPicPr>
          <p:cNvPr id="188" name="Google Shape;18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788" y="3139288"/>
            <a:ext cx="2905125" cy="1571625"/>
          </a:xfrm>
          <a:prstGeom prst="rect">
            <a:avLst/>
          </a:prstGeom>
          <a:noFill/>
          <a:ln cap="flat" cmpd="sng" w="28575">
            <a:solidFill>
              <a:srgbClr val="1C1D1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9" name="Google Shape;18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8" y="2888475"/>
            <a:ext cx="2522767" cy="1892076"/>
          </a:xfrm>
          <a:prstGeom prst="rect">
            <a:avLst/>
          </a:prstGeom>
          <a:noFill/>
          <a:ln cap="flat" cmpd="sng" w="28575">
            <a:solidFill>
              <a:srgbClr val="1C1D1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0" name="Google Shape;190;p27"/>
          <p:cNvSpPr txBox="1"/>
          <p:nvPr/>
        </p:nvSpPr>
        <p:spPr>
          <a:xfrm>
            <a:off x="6346538" y="2157038"/>
            <a:ext cx="2623500" cy="26235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1C1D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91" name="Google Shape;19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6250" y="2157036"/>
            <a:ext cx="2623525" cy="26235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92" name="Google Shape;19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Thanks to my mentors and everyone else who answered my million questions!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8" title="TestVide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50" y="916075"/>
            <a:ext cx="4495450" cy="3071025"/>
          </a:xfrm>
          <a:prstGeom prst="rect">
            <a:avLst/>
          </a:prstGeom>
          <a:noFill/>
          <a:ln cap="flat" cmpd="sng" w="19050">
            <a:solidFill>
              <a:srgbClr val="1C1D1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8" name="Google Shape;198;p28" title="DBHFVideo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916063"/>
            <a:ext cx="4495450" cy="3071050"/>
          </a:xfrm>
          <a:prstGeom prst="rect">
            <a:avLst/>
          </a:prstGeom>
          <a:noFill/>
          <a:ln cap="flat" cmpd="sng" w="19050">
            <a:solidFill>
              <a:srgbClr val="1C1D1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Goal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Longer more physically accurate simulations</a:t>
            </a:r>
            <a:endParaRPr/>
          </a:p>
        </p:txBody>
      </p:sp>
      <p:sp>
        <p:nvSpPr>
          <p:cNvPr id="67" name="Google Shape;67;p14"/>
          <p:cNvSpPr txBox="1"/>
          <p:nvPr>
            <p:ph type="title"/>
          </p:nvPr>
        </p:nvSpPr>
        <p:spPr>
          <a:xfrm>
            <a:off x="231175" y="1785475"/>
            <a:ext cx="309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cxnSp>
        <p:nvCxnSpPr>
          <p:cNvPr id="68" name="Google Shape;68;p14"/>
          <p:cNvCxnSpPr/>
          <p:nvPr/>
        </p:nvCxnSpPr>
        <p:spPr>
          <a:xfrm flipH="1" rot="10800000">
            <a:off x="281825" y="1560200"/>
            <a:ext cx="8586000" cy="201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281825" y="2294950"/>
            <a:ext cx="6394800" cy="24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Numerical Relativity Waveforms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Nuclear Physics</a:t>
            </a:r>
            <a:endParaRPr/>
          </a:p>
          <a:p>
            <a:pPr indent="-342900" lvl="0" marL="13716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Super-nuclear density laboratories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281825" y="3247225"/>
            <a:ext cx="6394800" cy="11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Testing Observables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SpECTRE 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0" y="1210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Wedged Domain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SubCell Numerical Method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Discontinuous Galerkin (DG)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Spectral Method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Fast, Accurate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Struggles with Discontinuity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Finite Difference (FD)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Normal approximation over a grid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Less Accurate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Doesn’t mind </a:t>
            </a:r>
            <a:r>
              <a:rPr lang="en"/>
              <a:t>Discontinuity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5210325" y="563575"/>
            <a:ext cx="1877400" cy="588900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Take a DG Step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78" name="Google Shape;78;p15"/>
          <p:cNvCxnSpPr>
            <a:stCxn id="77" idx="2"/>
          </p:cNvCxnSpPr>
          <p:nvPr/>
        </p:nvCxnSpPr>
        <p:spPr>
          <a:xfrm>
            <a:off x="6149025" y="1152475"/>
            <a:ext cx="5400" cy="6471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9" name="Google Shape;79;p15"/>
          <p:cNvSpPr txBox="1"/>
          <p:nvPr/>
        </p:nvSpPr>
        <p:spPr>
          <a:xfrm>
            <a:off x="5540775" y="1857753"/>
            <a:ext cx="1221900" cy="647100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Evaluate TCI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80" name="Google Shape;80;p15"/>
          <p:cNvCxnSpPr>
            <a:stCxn id="79" idx="2"/>
          </p:cNvCxnSpPr>
          <p:nvPr/>
        </p:nvCxnSpPr>
        <p:spPr>
          <a:xfrm>
            <a:off x="6151725" y="2504853"/>
            <a:ext cx="13800" cy="6279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1" name="Google Shape;81;p15"/>
          <p:cNvSpPr txBox="1"/>
          <p:nvPr/>
        </p:nvSpPr>
        <p:spPr>
          <a:xfrm>
            <a:off x="5308725" y="3254950"/>
            <a:ext cx="1699800" cy="711000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Step Completed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82" name="Google Shape;82;p15"/>
          <p:cNvCxnSpPr>
            <a:stCxn id="79" idx="3"/>
          </p:cNvCxnSpPr>
          <p:nvPr/>
        </p:nvCxnSpPr>
        <p:spPr>
          <a:xfrm flipH="1" rot="10800000">
            <a:off x="6762675" y="1177503"/>
            <a:ext cx="835800" cy="10038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3" name="Google Shape;83;p15"/>
          <p:cNvSpPr txBox="1"/>
          <p:nvPr/>
        </p:nvSpPr>
        <p:spPr>
          <a:xfrm>
            <a:off x="7642900" y="571675"/>
            <a:ext cx="1122600" cy="572700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FD Step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84" name="Google Shape;84;p15"/>
          <p:cNvCxnSpPr>
            <a:stCxn id="83" idx="2"/>
          </p:cNvCxnSpPr>
          <p:nvPr/>
        </p:nvCxnSpPr>
        <p:spPr>
          <a:xfrm flipH="1">
            <a:off x="8198500" y="1144375"/>
            <a:ext cx="5700" cy="11109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5" name="Google Shape;85;p15"/>
          <p:cNvSpPr txBox="1"/>
          <p:nvPr/>
        </p:nvSpPr>
        <p:spPr>
          <a:xfrm>
            <a:off x="7532050" y="2381925"/>
            <a:ext cx="1344300" cy="911100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Reconstruct 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DG Solution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86" name="Google Shape;86;p15"/>
          <p:cNvCxnSpPr>
            <a:stCxn id="85" idx="1"/>
          </p:cNvCxnSpPr>
          <p:nvPr/>
        </p:nvCxnSpPr>
        <p:spPr>
          <a:xfrm flipH="1">
            <a:off x="6387850" y="2837475"/>
            <a:ext cx="1144200" cy="3174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7" name="Google Shape;87;p15"/>
          <p:cNvCxnSpPr>
            <a:stCxn id="81" idx="2"/>
          </p:cNvCxnSpPr>
          <p:nvPr/>
        </p:nvCxnSpPr>
        <p:spPr>
          <a:xfrm>
            <a:off x="6158625" y="3965950"/>
            <a:ext cx="6900" cy="4443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" name="Google Shape;88;p15"/>
          <p:cNvCxnSpPr/>
          <p:nvPr/>
        </p:nvCxnSpPr>
        <p:spPr>
          <a:xfrm flipH="1" rot="10800000">
            <a:off x="255500" y="1044250"/>
            <a:ext cx="3754800" cy="111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SpECTRE</a:t>
            </a:r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3">
            <a:alphaModFix/>
          </a:blip>
          <a:srcRect b="0" l="0" r="0" t="1854"/>
          <a:stretch/>
        </p:blipFill>
        <p:spPr>
          <a:xfrm>
            <a:off x="807850" y="1144250"/>
            <a:ext cx="7322124" cy="3750000"/>
          </a:xfrm>
          <a:prstGeom prst="rect">
            <a:avLst/>
          </a:prstGeom>
          <a:noFill/>
          <a:ln cap="flat" cmpd="sng" w="28575">
            <a:solidFill>
              <a:srgbClr val="1C1D1F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95" name="Google Shape;95;p16"/>
          <p:cNvCxnSpPr/>
          <p:nvPr/>
        </p:nvCxnSpPr>
        <p:spPr>
          <a:xfrm>
            <a:off x="255500" y="1055350"/>
            <a:ext cx="1956900" cy="90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SpECTRE</a:t>
            </a:r>
            <a:endParaRPr/>
          </a:p>
        </p:txBody>
      </p:sp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311700" y="1658300"/>
            <a:ext cx="5742600" cy="16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Neutrons stars have matter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More </a:t>
            </a:r>
            <a:r>
              <a:rPr lang="en"/>
              <a:t>variables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Fluid dynamics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Computationally expensive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Unknown physics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generic implementations</a:t>
            </a:r>
            <a:endParaRPr/>
          </a:p>
        </p:txBody>
      </p:sp>
      <p:sp>
        <p:nvSpPr>
          <p:cNvPr id="102" name="Google Shape;102;p17"/>
          <p:cNvSpPr txBox="1"/>
          <p:nvPr>
            <p:ph type="title"/>
          </p:nvPr>
        </p:nvSpPr>
        <p:spPr>
          <a:xfrm>
            <a:off x="311700" y="1085600"/>
            <a:ext cx="309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</a:t>
            </a:r>
            <a:endParaRPr/>
          </a:p>
        </p:txBody>
      </p:sp>
      <p:cxnSp>
        <p:nvCxnSpPr>
          <p:cNvPr id="103" name="Google Shape;103;p17"/>
          <p:cNvCxnSpPr/>
          <p:nvPr/>
        </p:nvCxnSpPr>
        <p:spPr>
          <a:xfrm flipH="1" rot="10800000">
            <a:off x="255500" y="1044250"/>
            <a:ext cx="3754800" cy="111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7"/>
          <p:cNvSpPr txBox="1"/>
          <p:nvPr/>
        </p:nvSpPr>
        <p:spPr>
          <a:xfrm>
            <a:off x="311700" y="3799325"/>
            <a:ext cx="5887800" cy="9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Can’t evolve beyond a black-hole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Stars collide head on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Short some variables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5" name="Google Shape;105;p17"/>
          <p:cNvSpPr txBox="1"/>
          <p:nvPr>
            <p:ph type="title"/>
          </p:nvPr>
        </p:nvSpPr>
        <p:spPr>
          <a:xfrm>
            <a:off x="311700" y="3226625"/>
            <a:ext cx="3276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Implementation</a:t>
            </a:r>
            <a:endParaRPr/>
          </a:p>
        </p:txBody>
      </p:sp>
      <p:cxnSp>
        <p:nvCxnSpPr>
          <p:cNvPr id="106" name="Google Shape;106;p17"/>
          <p:cNvCxnSpPr/>
          <p:nvPr/>
        </p:nvCxnSpPr>
        <p:spPr>
          <a:xfrm>
            <a:off x="4821325" y="2643950"/>
            <a:ext cx="19440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" name="Google Shape;107;p17"/>
          <p:cNvCxnSpPr/>
          <p:nvPr/>
        </p:nvCxnSpPr>
        <p:spPr>
          <a:xfrm flipH="1">
            <a:off x="6754325" y="2643950"/>
            <a:ext cx="22200" cy="1344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9125" y="788731"/>
            <a:ext cx="4947251" cy="3710443"/>
          </a:xfrm>
          <a:prstGeom prst="rect">
            <a:avLst/>
          </a:prstGeom>
          <a:noFill/>
          <a:ln cap="flat" cmpd="sng" w="28575">
            <a:solidFill>
              <a:srgbClr val="1C1D1F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09" name="Google Shape;109;p17"/>
          <p:cNvCxnSpPr/>
          <p:nvPr/>
        </p:nvCxnSpPr>
        <p:spPr>
          <a:xfrm>
            <a:off x="4743575" y="2721725"/>
            <a:ext cx="1999800" cy="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110" name="Google Shape;110;p17"/>
          <p:cNvCxnSpPr/>
          <p:nvPr/>
        </p:nvCxnSpPr>
        <p:spPr>
          <a:xfrm>
            <a:off x="6743275" y="2721725"/>
            <a:ext cx="0" cy="135540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dash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Equations of state													     </a:t>
            </a:r>
            <a:endParaRPr/>
          </a:p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311700" y="1152475"/>
            <a:ext cx="2712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The relation between </a:t>
            </a:r>
            <a:r>
              <a:rPr b="1" lang="en"/>
              <a:t>pressure, temperature,</a:t>
            </a:r>
            <a:r>
              <a:rPr lang="en"/>
              <a:t> and </a:t>
            </a:r>
            <a:r>
              <a:rPr b="1" lang="en"/>
              <a:t>density</a:t>
            </a:r>
            <a:r>
              <a:rPr lang="en"/>
              <a:t> </a:t>
            </a:r>
            <a:endParaRPr/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3833" y="509825"/>
            <a:ext cx="5498467" cy="4123850"/>
          </a:xfrm>
          <a:prstGeom prst="rect">
            <a:avLst/>
          </a:prstGeom>
          <a:noFill/>
          <a:ln cap="flat" cmpd="sng" w="28575">
            <a:solidFill>
              <a:srgbClr val="1C1D1F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18" name="Google Shape;118;p18"/>
          <p:cNvCxnSpPr/>
          <p:nvPr/>
        </p:nvCxnSpPr>
        <p:spPr>
          <a:xfrm flipH="1" rot="10800000">
            <a:off x="255500" y="1036150"/>
            <a:ext cx="2951100" cy="192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Equations of state													     </a:t>
            </a:r>
            <a:endParaRPr/>
          </a:p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Polytropic</a:t>
            </a:r>
            <a:endParaRPr b="1" sz="2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Thermodynamics, and ideal gas law</a:t>
            </a:r>
            <a:endParaRPr sz="18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i="1" lang="en" sz="1900"/>
              <a:t>P = K </a:t>
            </a:r>
            <a:r>
              <a:rPr i="1" lang="en" sz="2000"/>
              <a:t>𝞺</a:t>
            </a:r>
            <a:endParaRPr sz="18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Spectral</a:t>
            </a:r>
            <a:endParaRPr b="1" sz="2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Smooth parametrization using basis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Flexible with limitations</a:t>
            </a:r>
            <a:endParaRPr sz="18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Enthalpy</a:t>
            </a:r>
            <a:endParaRPr b="1" sz="2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Parametrization of specific enthalpy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Completely customizable</a:t>
            </a:r>
            <a:endParaRPr/>
          </a:p>
        </p:txBody>
      </p:sp>
      <p:sp>
        <p:nvSpPr>
          <p:cNvPr id="125" name="Google Shape;125;p19"/>
          <p:cNvSpPr txBox="1"/>
          <p:nvPr/>
        </p:nvSpPr>
        <p:spPr>
          <a:xfrm>
            <a:off x="2021850" y="1844100"/>
            <a:ext cx="10776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(n+1)/n</a:t>
            </a:r>
            <a:endParaRPr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26" name="Google Shape;126;p19"/>
          <p:cNvCxnSpPr/>
          <p:nvPr/>
        </p:nvCxnSpPr>
        <p:spPr>
          <a:xfrm flipH="1" rot="10800000">
            <a:off x="255500" y="1044250"/>
            <a:ext cx="3754800" cy="111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Equations of state													     </a:t>
            </a:r>
            <a:endParaRPr/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5625" y="445025"/>
            <a:ext cx="5831651" cy="4373724"/>
          </a:xfrm>
          <a:prstGeom prst="rect">
            <a:avLst/>
          </a:prstGeom>
          <a:noFill/>
          <a:ln cap="flat" cmpd="sng" w="28575">
            <a:solidFill>
              <a:srgbClr val="1C1D1F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33" name="Google Shape;133;p20"/>
          <p:cNvCxnSpPr/>
          <p:nvPr/>
        </p:nvCxnSpPr>
        <p:spPr>
          <a:xfrm flipH="1" rot="10800000">
            <a:off x="255500" y="1050250"/>
            <a:ext cx="2601000" cy="51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Simulations</a:t>
            </a:r>
            <a:endParaRPr/>
          </a:p>
        </p:txBody>
      </p:sp>
      <p:pic>
        <p:nvPicPr>
          <p:cNvPr id="139" name="Google Shape;139;p21" title="Pleasemakethisvide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70125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 title="goodonetwo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1170125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 txBox="1"/>
          <p:nvPr/>
        </p:nvSpPr>
        <p:spPr>
          <a:xfrm>
            <a:off x="1198900" y="4599125"/>
            <a:ext cx="28788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Phase Transition 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5961350" y="4599125"/>
            <a:ext cx="27957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No </a:t>
            </a: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Phase Transition 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